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9"/>
  </p:notesMasterIdLst>
  <p:sldIdLst>
    <p:sldId id="256" r:id="rId2"/>
    <p:sldId id="273" r:id="rId3"/>
    <p:sldId id="257" r:id="rId4"/>
    <p:sldId id="258" r:id="rId5"/>
    <p:sldId id="259" r:id="rId6"/>
    <p:sldId id="277" r:id="rId7"/>
    <p:sldId id="260" r:id="rId8"/>
    <p:sldId id="261" r:id="rId9"/>
    <p:sldId id="262" r:id="rId10"/>
    <p:sldId id="263" r:id="rId11"/>
    <p:sldId id="264" r:id="rId12"/>
    <p:sldId id="265" r:id="rId13"/>
    <p:sldId id="266" r:id="rId14"/>
    <p:sldId id="267" r:id="rId15"/>
    <p:sldId id="274" r:id="rId16"/>
    <p:sldId id="275"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6" autoAdjust="0"/>
    <p:restoredTop sz="94660"/>
  </p:normalViewPr>
  <p:slideViewPr>
    <p:cSldViewPr snapToGrid="0">
      <p:cViewPr varScale="1">
        <p:scale>
          <a:sx n="87" d="100"/>
          <a:sy n="87" d="100"/>
        </p:scale>
        <p:origin x="42" y="465"/>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0C9E7-E239-433D-9217-E5165EE8D8FD}" type="datetimeFigureOut">
              <a:rPr lang="en-GB" smtClean="0"/>
              <a:t>24/01/2020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98D699-1D64-4F9F-B987-6FA6C6743195}" type="slidenum">
              <a:rPr lang="en-GB" smtClean="0"/>
              <a:t>‹#›</a:t>
            </a:fld>
            <a:endParaRPr lang="en-GB"/>
          </a:p>
        </p:txBody>
      </p:sp>
    </p:spTree>
    <p:extLst>
      <p:ext uri="{BB962C8B-B14F-4D97-AF65-F5344CB8AC3E}">
        <p14:creationId xmlns:p14="http://schemas.microsoft.com/office/powerpoint/2010/main" val="1346914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1</a:t>
            </a:fld>
            <a:endParaRPr lang="en-GB"/>
          </a:p>
        </p:txBody>
      </p:sp>
    </p:spTree>
    <p:extLst>
      <p:ext uri="{BB962C8B-B14F-4D97-AF65-F5344CB8AC3E}">
        <p14:creationId xmlns:p14="http://schemas.microsoft.com/office/powerpoint/2010/main" val="1120528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Today we are not taking a global perspective, we are looking at childhood in Wales and the UK and in the Western World.</a:t>
            </a:r>
            <a:endParaRPr lang="en-GB" dirty="0"/>
          </a:p>
        </p:txBody>
      </p:sp>
      <p:sp>
        <p:nvSpPr>
          <p:cNvPr id="4" name="Slide Number Placeholder 3"/>
          <p:cNvSpPr>
            <a:spLocks noGrp="1"/>
          </p:cNvSpPr>
          <p:nvPr>
            <p:ph type="sldNum" sz="quarter" idx="10"/>
          </p:nvPr>
        </p:nvSpPr>
        <p:spPr/>
        <p:txBody>
          <a:bodyPr/>
          <a:lstStyle/>
          <a:p>
            <a:fld id="{3198D699-1D64-4F9F-B987-6FA6C6743195}" type="slidenum">
              <a:rPr lang="en-GB" smtClean="0"/>
              <a:t>2</a:t>
            </a:fld>
            <a:endParaRPr lang="en-GB"/>
          </a:p>
        </p:txBody>
      </p:sp>
    </p:spTree>
    <p:extLst>
      <p:ext uri="{BB962C8B-B14F-4D97-AF65-F5344CB8AC3E}">
        <p14:creationId xmlns:p14="http://schemas.microsoft.com/office/powerpoint/2010/main" val="2653369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dirty="0"/>
          </a:p>
        </p:txBody>
      </p:sp>
      <p:sp>
        <p:nvSpPr>
          <p:cNvPr id="4" name="Dalfan Rhif y Sleid 3"/>
          <p:cNvSpPr>
            <a:spLocks noGrp="1"/>
          </p:cNvSpPr>
          <p:nvPr>
            <p:ph type="sldNum" sz="quarter" idx="10"/>
          </p:nvPr>
        </p:nvSpPr>
        <p:spPr/>
        <p:txBody>
          <a:bodyPr/>
          <a:lstStyle/>
          <a:p>
            <a:fld id="{3198D699-1D64-4F9F-B987-6FA6C6743195}" type="slidenum">
              <a:rPr lang="en-GB" smtClean="0"/>
              <a:t>3</a:t>
            </a:fld>
            <a:endParaRPr lang="en-GB"/>
          </a:p>
        </p:txBody>
      </p:sp>
    </p:spTree>
    <p:extLst>
      <p:ext uri="{BB962C8B-B14F-4D97-AF65-F5344CB8AC3E}">
        <p14:creationId xmlns:p14="http://schemas.microsoft.com/office/powerpoint/2010/main" val="1227171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4</a:t>
            </a:fld>
            <a:endParaRPr lang="en-GB"/>
          </a:p>
        </p:txBody>
      </p:sp>
    </p:spTree>
    <p:extLst>
      <p:ext uri="{BB962C8B-B14F-4D97-AF65-F5344CB8AC3E}">
        <p14:creationId xmlns:p14="http://schemas.microsoft.com/office/powerpoint/2010/main" val="924632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5</a:t>
            </a:fld>
            <a:endParaRPr lang="en-GB"/>
          </a:p>
        </p:txBody>
      </p:sp>
    </p:spTree>
    <p:extLst>
      <p:ext uri="{BB962C8B-B14F-4D97-AF65-F5344CB8AC3E}">
        <p14:creationId xmlns:p14="http://schemas.microsoft.com/office/powerpoint/2010/main" val="284238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6</a:t>
            </a:fld>
            <a:endParaRPr lang="en-GB"/>
          </a:p>
        </p:txBody>
      </p:sp>
    </p:spTree>
    <p:extLst>
      <p:ext uri="{BB962C8B-B14F-4D97-AF65-F5344CB8AC3E}">
        <p14:creationId xmlns:p14="http://schemas.microsoft.com/office/powerpoint/2010/main" val="478736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7</a:t>
            </a:fld>
            <a:endParaRPr lang="en-GB"/>
          </a:p>
        </p:txBody>
      </p:sp>
    </p:spTree>
    <p:extLst>
      <p:ext uri="{BB962C8B-B14F-4D97-AF65-F5344CB8AC3E}">
        <p14:creationId xmlns:p14="http://schemas.microsoft.com/office/powerpoint/2010/main" val="2299022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Encourage the students to read the article.</a:t>
            </a:r>
            <a:endParaRPr lang="en-GB" dirty="0"/>
          </a:p>
        </p:txBody>
      </p:sp>
      <p:sp>
        <p:nvSpPr>
          <p:cNvPr id="4" name="Slide Number Placeholder 3"/>
          <p:cNvSpPr>
            <a:spLocks noGrp="1"/>
          </p:cNvSpPr>
          <p:nvPr>
            <p:ph type="sldNum" sz="quarter" idx="10"/>
          </p:nvPr>
        </p:nvSpPr>
        <p:spPr/>
        <p:txBody>
          <a:bodyPr/>
          <a:lstStyle/>
          <a:p>
            <a:fld id="{3198D699-1D64-4F9F-B987-6FA6C6743195}" type="slidenum">
              <a:rPr lang="en-GB" smtClean="0"/>
              <a:t>8</a:t>
            </a:fld>
            <a:endParaRPr lang="en-GB"/>
          </a:p>
        </p:txBody>
      </p:sp>
    </p:spTree>
    <p:extLst>
      <p:ext uri="{BB962C8B-B14F-4D97-AF65-F5344CB8AC3E}">
        <p14:creationId xmlns:p14="http://schemas.microsoft.com/office/powerpoint/2010/main" val="3821902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9</a:t>
            </a:fld>
            <a:endParaRPr lang="en-GB"/>
          </a:p>
        </p:txBody>
      </p:sp>
    </p:spTree>
    <p:extLst>
      <p:ext uri="{BB962C8B-B14F-4D97-AF65-F5344CB8AC3E}">
        <p14:creationId xmlns:p14="http://schemas.microsoft.com/office/powerpoint/2010/main" val="3469315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10</a:t>
            </a:fld>
            <a:endParaRPr lang="en-GB"/>
          </a:p>
        </p:txBody>
      </p:sp>
    </p:spTree>
    <p:extLst>
      <p:ext uri="{BB962C8B-B14F-4D97-AF65-F5344CB8AC3E}">
        <p14:creationId xmlns:p14="http://schemas.microsoft.com/office/powerpoint/2010/main" val="4174641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 studied medieval writings on age and development, particularly those which</a:t>
            </a:r>
          </a:p>
          <a:p>
            <a:r>
              <a:rPr lang="en-GB" dirty="0" smtClean="0"/>
              <a:t>talked about the ‘ages of man [sic]’, and attempted to show which things were</a:t>
            </a:r>
          </a:p>
          <a:p>
            <a:r>
              <a:rPr lang="en-GB" dirty="0" smtClean="0"/>
              <a:t>appropriate at different phases of life.</a:t>
            </a:r>
          </a:p>
          <a:p>
            <a:r>
              <a:rPr lang="en-GB" dirty="0" smtClean="0"/>
              <a:t>• He looked at the portrayal of children and childhood in medieval art.</a:t>
            </a:r>
          </a:p>
          <a:p>
            <a:r>
              <a:rPr lang="en-GB" dirty="0" smtClean="0"/>
              <a:t>• He looked at ideas of how children should dress.</a:t>
            </a:r>
          </a:p>
          <a:p>
            <a:r>
              <a:rPr lang="en-GB" dirty="0" smtClean="0"/>
              <a:t>• He looked at the history of games and pastimes.</a:t>
            </a:r>
          </a:p>
          <a:p>
            <a:r>
              <a:rPr lang="en-GB" dirty="0" smtClean="0"/>
              <a:t>• He studied the way moralists and others wrote about the idea of childhood</a:t>
            </a:r>
          </a:p>
          <a:p>
            <a:r>
              <a:rPr lang="en-GB" dirty="0" smtClean="0"/>
              <a:t>‘innocence’.</a:t>
            </a:r>
          </a:p>
          <a:p>
            <a:endParaRPr lang="en-GB" dirty="0"/>
          </a:p>
        </p:txBody>
      </p:sp>
      <p:sp>
        <p:nvSpPr>
          <p:cNvPr id="4" name="Slide Number Placeholder 3"/>
          <p:cNvSpPr>
            <a:spLocks noGrp="1"/>
          </p:cNvSpPr>
          <p:nvPr>
            <p:ph type="sldNum" sz="quarter" idx="10"/>
          </p:nvPr>
        </p:nvSpPr>
        <p:spPr/>
        <p:txBody>
          <a:bodyPr/>
          <a:lstStyle/>
          <a:p>
            <a:fld id="{3198D699-1D64-4F9F-B987-6FA6C6743195}" type="slidenum">
              <a:rPr lang="en-GB" smtClean="0"/>
              <a:t>11</a:t>
            </a:fld>
            <a:endParaRPr lang="en-GB"/>
          </a:p>
        </p:txBody>
      </p:sp>
    </p:spTree>
    <p:extLst>
      <p:ext uri="{BB962C8B-B14F-4D97-AF65-F5344CB8AC3E}">
        <p14:creationId xmlns:p14="http://schemas.microsoft.com/office/powerpoint/2010/main" val="420711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led </a:t>
            </a:r>
            <a:r>
              <a:rPr lang="en-GB" dirty="0" err="1" smtClean="0"/>
              <a:t>Ariès</a:t>
            </a:r>
            <a:r>
              <a:rPr lang="en-GB" dirty="0" smtClean="0"/>
              <a:t> to develop his claim. For example, his study of medieval painting</a:t>
            </a:r>
          </a:p>
          <a:p>
            <a:r>
              <a:rPr lang="en-GB" dirty="0" smtClean="0"/>
              <a:t>suggested that in early medieval art children tended to be portrayed as if they were</a:t>
            </a:r>
          </a:p>
          <a:p>
            <a:r>
              <a:rPr lang="en-GB" dirty="0" smtClean="0"/>
              <a:t>small versions of adults. The most common portrayal of a child in medieval European</a:t>
            </a:r>
          </a:p>
          <a:p>
            <a:r>
              <a:rPr lang="en-GB" dirty="0" smtClean="0"/>
              <a:t>art was of course the picture of Jesus in innumerable paintings of the Madonna</a:t>
            </a:r>
          </a:p>
          <a:p>
            <a:r>
              <a:rPr lang="en-GB" dirty="0" smtClean="0"/>
              <a:t>and Child. You can find some examples at http://www.sjsu.edu/depts/te/cd/cd106/</a:t>
            </a:r>
          </a:p>
          <a:p>
            <a:r>
              <a:rPr lang="en-GB" dirty="0" smtClean="0"/>
              <a:t>slide3.html.</a:t>
            </a:r>
          </a:p>
          <a:p>
            <a:r>
              <a:rPr lang="en-GB" dirty="0" err="1" smtClean="0"/>
              <a:t>Ariès</a:t>
            </a:r>
            <a:r>
              <a:rPr lang="en-GB" dirty="0" smtClean="0"/>
              <a:t> argues that these portrayals show Jesus as a small version of an adult – the</a:t>
            </a:r>
          </a:p>
          <a:p>
            <a:r>
              <a:rPr lang="en-GB" dirty="0" smtClean="0"/>
              <a:t>faces have very ‘grown up’ features and the bodies are elongated and developed like</a:t>
            </a:r>
          </a:p>
          <a:p>
            <a:r>
              <a:rPr lang="en-GB" dirty="0" smtClean="0"/>
              <a:t>an adult. Only size indicated that a figure was that of a child. This suggests that</a:t>
            </a:r>
          </a:p>
          <a:p>
            <a:r>
              <a:rPr lang="en-GB" dirty="0" smtClean="0"/>
              <a:t>medieval artists saw children as simply ‘reduced’ versions of adults. </a:t>
            </a:r>
            <a:r>
              <a:rPr lang="en-GB" dirty="0" err="1" smtClean="0"/>
              <a:t>Ariès</a:t>
            </a:r>
            <a:r>
              <a:rPr lang="en-GB" dirty="0" smtClean="0"/>
              <a:t> says:</a:t>
            </a:r>
          </a:p>
          <a:p>
            <a:r>
              <a:rPr lang="en-GB" dirty="0" smtClean="0"/>
              <a:t>‘medieval art until the twelfth century did not know childhood or did not attempt</a:t>
            </a:r>
          </a:p>
          <a:p>
            <a:r>
              <a:rPr lang="en-GB" dirty="0" err="1" smtClean="0"/>
              <a:t>lG</a:t>
            </a:r>
            <a:endParaRPr lang="en-GB" dirty="0" smtClean="0"/>
          </a:p>
          <a:p>
            <a:r>
              <a:rPr lang="en-GB" dirty="0" smtClean="0"/>
              <a:t>Histories of Childhood 5</a:t>
            </a:r>
          </a:p>
          <a:p>
            <a:r>
              <a:rPr lang="en-GB" dirty="0" smtClean="0"/>
              <a:t>to portray it’ (</a:t>
            </a:r>
            <a:r>
              <a:rPr lang="en-GB" dirty="0" err="1" smtClean="0"/>
              <a:t>Ariès</a:t>
            </a:r>
            <a:r>
              <a:rPr lang="en-GB" dirty="0" smtClean="0"/>
              <a:t> 1960: 31). This view is reinforced, says </a:t>
            </a:r>
            <a:r>
              <a:rPr lang="en-GB" dirty="0" err="1" smtClean="0"/>
              <a:t>Ariès</a:t>
            </a:r>
            <a:r>
              <a:rPr lang="en-GB" dirty="0" smtClean="0"/>
              <a:t>, by the study of</a:t>
            </a:r>
          </a:p>
          <a:p>
            <a:r>
              <a:rPr lang="en-GB" dirty="0" smtClean="0"/>
              <a:t>medieval children’s clothing, which was generally simply smaller versions of what</a:t>
            </a:r>
          </a:p>
          <a:p>
            <a:r>
              <a:rPr lang="en-GB" dirty="0" smtClean="0"/>
              <a:t>was fashionable for adults. Infants wore baby clothes which were generally the same</a:t>
            </a:r>
          </a:p>
          <a:p>
            <a:r>
              <a:rPr lang="en-GB" dirty="0" smtClean="0"/>
              <a:t>for boys and girls, but at about the age of seven people moved on to smaller versions</a:t>
            </a:r>
          </a:p>
          <a:p>
            <a:r>
              <a:rPr lang="en-GB" dirty="0" smtClean="0"/>
              <a:t>of adult outfits.</a:t>
            </a:r>
          </a:p>
          <a:p>
            <a:r>
              <a:rPr lang="en-GB" dirty="0" smtClean="0"/>
              <a:t>Perhaps most controversially, </a:t>
            </a:r>
            <a:r>
              <a:rPr lang="en-GB" dirty="0" err="1" smtClean="0"/>
              <a:t>Ariès</a:t>
            </a:r>
            <a:r>
              <a:rPr lang="en-GB" dirty="0" smtClean="0"/>
              <a:t> and other historians associated with his view</a:t>
            </a:r>
          </a:p>
          <a:p>
            <a:r>
              <a:rPr lang="en-GB" dirty="0" smtClean="0"/>
              <a:t>have tended to see childhood in medieval times as having less emotional loading or</a:t>
            </a:r>
          </a:p>
          <a:p>
            <a:r>
              <a:rPr lang="en-GB" dirty="0" smtClean="0"/>
              <a:t>significance to their parents. The suggestion is that parents, especially fathers, were</a:t>
            </a:r>
          </a:p>
          <a:p>
            <a:r>
              <a:rPr lang="en-GB" dirty="0" smtClean="0"/>
              <a:t>less emotionally tied to children and were less affected by the impact of children’s</a:t>
            </a:r>
          </a:p>
          <a:p>
            <a:r>
              <a:rPr lang="en-GB" dirty="0" smtClean="0"/>
              <a:t>illness or death.</a:t>
            </a:r>
          </a:p>
          <a:p>
            <a:r>
              <a:rPr lang="en-GB" dirty="0" smtClean="0"/>
              <a:t>From the seventeenth century onwards, </a:t>
            </a:r>
            <a:r>
              <a:rPr lang="en-GB" dirty="0" err="1" smtClean="0"/>
              <a:t>Ariès</a:t>
            </a:r>
            <a:r>
              <a:rPr lang="en-GB" dirty="0" smtClean="0"/>
              <a:t> argues, our conception of childhood</a:t>
            </a:r>
          </a:p>
          <a:p>
            <a:r>
              <a:rPr lang="en-GB" dirty="0" smtClean="0"/>
              <a:t>in the modern sense begins to develop. This is reflected in art; for example, by the</a:t>
            </a:r>
          </a:p>
          <a:p>
            <a:r>
              <a:rPr lang="en-GB" dirty="0" smtClean="0"/>
              <a:t>beginning of the representation of ordinary children (i.e. not Jesus or angels) in</a:t>
            </a:r>
          </a:p>
          <a:p>
            <a:r>
              <a:rPr lang="en-GB" dirty="0" smtClean="0"/>
              <a:t>everyday situations and even the portrayal of dead children. This is described as</a:t>
            </a:r>
          </a:p>
          <a:p>
            <a:r>
              <a:rPr lang="en-GB" dirty="0" smtClean="0"/>
              <a:t>‘a very important point in the history of feelings’ (</a:t>
            </a:r>
            <a:r>
              <a:rPr lang="en-GB" dirty="0" err="1" smtClean="0"/>
              <a:t>Ariès</a:t>
            </a:r>
            <a:r>
              <a:rPr lang="en-GB" dirty="0" smtClean="0"/>
              <a:t> 1960: 352). This change in</a:t>
            </a:r>
          </a:p>
          <a:p>
            <a:r>
              <a:rPr lang="en-GB" dirty="0" smtClean="0"/>
              <a:t>sentiment takes two forms: firstly, within families children take on a more central</a:t>
            </a:r>
          </a:p>
          <a:p>
            <a:r>
              <a:rPr lang="en-GB" dirty="0" smtClean="0"/>
              <a:t>role: ‘parents begin to recognize pleasure from watching children’s antics and</a:t>
            </a:r>
          </a:p>
          <a:p>
            <a:r>
              <a:rPr lang="en-GB" dirty="0" smtClean="0"/>
              <a:t>“coddling” them’ (</a:t>
            </a:r>
            <a:r>
              <a:rPr lang="en-GB" dirty="0" err="1" smtClean="0"/>
              <a:t>Ariès</a:t>
            </a:r>
            <a:r>
              <a:rPr lang="en-GB" dirty="0" smtClean="0"/>
              <a:t> 1960: 127). Secondly, among moralists and writers on</a:t>
            </a:r>
          </a:p>
          <a:p>
            <a:r>
              <a:rPr lang="en-GB" dirty="0" smtClean="0"/>
              <a:t>social life there begins to emerge an idea of children as fragile beings who need to</a:t>
            </a:r>
          </a:p>
          <a:p>
            <a:r>
              <a:rPr lang="en-GB" dirty="0" smtClean="0"/>
              <a:t>be safeguarded and reformed.</a:t>
            </a:r>
          </a:p>
          <a:p>
            <a:r>
              <a:rPr lang="en-GB" dirty="0" smtClean="0"/>
              <a:t>It is important before moving on from </a:t>
            </a:r>
            <a:r>
              <a:rPr lang="en-GB" dirty="0" err="1" smtClean="0"/>
              <a:t>Ariès</a:t>
            </a:r>
            <a:r>
              <a:rPr lang="en-GB" dirty="0" smtClean="0"/>
              <a:t> to note that his work is essentially</a:t>
            </a:r>
          </a:p>
          <a:p>
            <a:r>
              <a:rPr lang="en-GB" dirty="0" smtClean="0"/>
              <a:t>about ideas, not about the reality on the ground. He writes about childhood, not</a:t>
            </a:r>
          </a:p>
          <a:p>
            <a:r>
              <a:rPr lang="en-GB" dirty="0" smtClean="0"/>
              <a:t>children, and what he is trying to do is to construct a history of the way people think</a:t>
            </a:r>
          </a:p>
          <a:p>
            <a:r>
              <a:rPr lang="en-GB" dirty="0" smtClean="0"/>
              <a:t>about the idea of childhood rather than how individual children were reared or</a:t>
            </a:r>
          </a:p>
          <a:p>
            <a:r>
              <a:rPr lang="en-GB" dirty="0" smtClean="0"/>
              <a:t>treated.</a:t>
            </a:r>
            <a:endParaRPr lang="en-GB" dirty="0"/>
          </a:p>
        </p:txBody>
      </p:sp>
      <p:sp>
        <p:nvSpPr>
          <p:cNvPr id="4" name="Slide Number Placeholder 3"/>
          <p:cNvSpPr>
            <a:spLocks noGrp="1"/>
          </p:cNvSpPr>
          <p:nvPr>
            <p:ph type="sldNum" sz="quarter" idx="10"/>
          </p:nvPr>
        </p:nvSpPr>
        <p:spPr/>
        <p:txBody>
          <a:bodyPr/>
          <a:lstStyle/>
          <a:p>
            <a:fld id="{3198D699-1D64-4F9F-B987-6FA6C6743195}" type="slidenum">
              <a:rPr lang="en-GB" smtClean="0"/>
              <a:t>12</a:t>
            </a:fld>
            <a:endParaRPr lang="en-GB"/>
          </a:p>
        </p:txBody>
      </p:sp>
    </p:spTree>
    <p:extLst>
      <p:ext uri="{BB962C8B-B14F-4D97-AF65-F5344CB8AC3E}">
        <p14:creationId xmlns:p14="http://schemas.microsoft.com/office/powerpoint/2010/main" val="234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represented in diaries, autobiographies and other first-hand</a:t>
            </a:r>
          </a:p>
          <a:p>
            <a:r>
              <a:rPr lang="en-GB" dirty="0" smtClean="0"/>
              <a:t>accounts, which she examined for the period 1500 to 1700. If we do that, Pollock</a:t>
            </a:r>
          </a:p>
          <a:p>
            <a:r>
              <a:rPr lang="en-GB" dirty="0" smtClean="0"/>
              <a:t>argues, the strongest impression is one of continuity. For instance, she quotes examples</a:t>
            </a:r>
          </a:p>
          <a:p>
            <a:r>
              <a:rPr lang="en-GB" dirty="0" smtClean="0"/>
              <a:t>of grief at infant death (from mothers and fathers), from throughout the period, to</a:t>
            </a:r>
          </a:p>
          <a:p>
            <a:r>
              <a:rPr lang="en-GB" dirty="0" smtClean="0"/>
              <a:t>show that there was no pattern of indifference. Similarly, she shows that while there</a:t>
            </a:r>
          </a:p>
          <a:p>
            <a:r>
              <a:rPr lang="en-GB" dirty="0" smtClean="0"/>
              <a:t>were examples of cruel and brutal child discipline practices these were by no means</a:t>
            </a:r>
          </a:p>
          <a:p>
            <a:r>
              <a:rPr lang="en-GB" dirty="0" smtClean="0"/>
              <a:t>the norm and were frequently described by writers so as to condemn them as</a:t>
            </a:r>
          </a:p>
          <a:p>
            <a:r>
              <a:rPr lang="en-GB" dirty="0" smtClean="0"/>
              <a:t>undesirable extremes</a:t>
            </a:r>
            <a:endParaRPr lang="en-GB" dirty="0"/>
          </a:p>
        </p:txBody>
      </p:sp>
      <p:sp>
        <p:nvSpPr>
          <p:cNvPr id="4" name="Slide Number Placeholder 3"/>
          <p:cNvSpPr>
            <a:spLocks noGrp="1"/>
          </p:cNvSpPr>
          <p:nvPr>
            <p:ph type="sldNum" sz="quarter" idx="10"/>
          </p:nvPr>
        </p:nvSpPr>
        <p:spPr/>
        <p:txBody>
          <a:bodyPr/>
          <a:lstStyle/>
          <a:p>
            <a:fld id="{3198D699-1D64-4F9F-B987-6FA6C6743195}" type="slidenum">
              <a:rPr lang="en-GB" smtClean="0"/>
              <a:t>13</a:t>
            </a:fld>
            <a:endParaRPr lang="en-GB"/>
          </a:p>
        </p:txBody>
      </p:sp>
    </p:spTree>
    <p:extLst>
      <p:ext uri="{BB962C8B-B14F-4D97-AF65-F5344CB8AC3E}">
        <p14:creationId xmlns:p14="http://schemas.microsoft.com/office/powerpoint/2010/main" val="774802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14</a:t>
            </a:fld>
            <a:endParaRPr lang="en-GB"/>
          </a:p>
        </p:txBody>
      </p:sp>
    </p:spTree>
    <p:extLst>
      <p:ext uri="{BB962C8B-B14F-4D97-AF65-F5344CB8AC3E}">
        <p14:creationId xmlns:p14="http://schemas.microsoft.com/office/powerpoint/2010/main" val="2147697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15</a:t>
            </a:fld>
            <a:endParaRPr lang="en-GB"/>
          </a:p>
        </p:txBody>
      </p:sp>
    </p:spTree>
    <p:extLst>
      <p:ext uri="{BB962C8B-B14F-4D97-AF65-F5344CB8AC3E}">
        <p14:creationId xmlns:p14="http://schemas.microsoft.com/office/powerpoint/2010/main" val="35271508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16</a:t>
            </a:fld>
            <a:endParaRPr lang="en-GB"/>
          </a:p>
        </p:txBody>
      </p:sp>
    </p:spTree>
    <p:extLst>
      <p:ext uri="{BB962C8B-B14F-4D97-AF65-F5344CB8AC3E}">
        <p14:creationId xmlns:p14="http://schemas.microsoft.com/office/powerpoint/2010/main" val="983516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en-GB"/>
          </a:p>
        </p:txBody>
      </p:sp>
      <p:sp>
        <p:nvSpPr>
          <p:cNvPr id="4" name="Dalfan Rhif y Sleid 3"/>
          <p:cNvSpPr>
            <a:spLocks noGrp="1"/>
          </p:cNvSpPr>
          <p:nvPr>
            <p:ph type="sldNum" sz="quarter" idx="10"/>
          </p:nvPr>
        </p:nvSpPr>
        <p:spPr/>
        <p:txBody>
          <a:bodyPr/>
          <a:lstStyle/>
          <a:p>
            <a:fld id="{3198D699-1D64-4F9F-B987-6FA6C6743195}" type="slidenum">
              <a:rPr lang="en-GB" smtClean="0"/>
              <a:t>17</a:t>
            </a:fld>
            <a:endParaRPr lang="en-GB"/>
          </a:p>
        </p:txBody>
      </p:sp>
    </p:spTree>
    <p:extLst>
      <p:ext uri="{BB962C8B-B14F-4D97-AF65-F5344CB8AC3E}">
        <p14:creationId xmlns:p14="http://schemas.microsoft.com/office/powerpoint/2010/main" val="3490475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1/24/2020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77166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alpha val="0"/>
              </a:schemeClr>
            </a:gs>
            <a:gs pos="96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1/24/2020</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 id="2147483669" r:id="rId18"/>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3MqMuqJpVyM"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hyperlink" Target="http://news.bbc.co.uk/1/hi/magazine/7276939.stm"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hyperlink" Target="https://www.newscientist.com/article/2194067-the-children-striking-over-climate-change-speak-to-new-scientist/#ixzz5yMWAKwFy" TargetMode="External"/><Relationship Id="rId4" Type="http://schemas.openxmlformats.org/officeDocument/2006/relationships/hyperlink" Target="https://www.vox.com/2015/7/8/8908825/ugly-medieval-babi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10625472" cy="2971801"/>
          </a:xfrm>
        </p:spPr>
        <p:txBody>
          <a:bodyPr/>
          <a:lstStyle/>
          <a:p>
            <a:r>
              <a:rPr lang="en-GB" dirty="0" smtClean="0">
                <a:solidFill>
                  <a:schemeClr val="bg1"/>
                </a:solidFill>
              </a:rPr>
              <a:t>PLENTYNDOD                Childhood</a:t>
            </a:r>
            <a:endParaRPr lang="en-GB" dirty="0">
              <a:solidFill>
                <a:schemeClr val="bg1"/>
              </a:solidFill>
            </a:endParaRPr>
          </a:p>
        </p:txBody>
      </p:sp>
      <p:sp>
        <p:nvSpPr>
          <p:cNvPr id="3" name="Subtitle 2"/>
          <p:cNvSpPr>
            <a:spLocks noGrp="1"/>
          </p:cNvSpPr>
          <p:nvPr>
            <p:ph type="subTitle" idx="1"/>
          </p:nvPr>
        </p:nvSpPr>
        <p:spPr>
          <a:xfrm>
            <a:off x="684211" y="3843867"/>
            <a:ext cx="10613441" cy="1947333"/>
          </a:xfrm>
        </p:spPr>
        <p:txBody>
          <a:bodyPr/>
          <a:lstStyle/>
          <a:p>
            <a:r>
              <a:rPr lang="cy-GB" dirty="0" smtClean="0"/>
              <a:t>Lluniadau a Chysyniadau Hanesyddol                </a:t>
            </a:r>
            <a:r>
              <a:rPr lang="en-GB" dirty="0" smtClean="0"/>
              <a:t>Historic Constructs and Concepts </a:t>
            </a:r>
            <a:endParaRPr lang="en-GB" dirty="0"/>
          </a:p>
        </p:txBody>
      </p:sp>
    </p:spTree>
    <p:extLst>
      <p:ext uri="{BB962C8B-B14F-4D97-AF65-F5344CB8AC3E}">
        <p14:creationId xmlns:p14="http://schemas.microsoft.com/office/powerpoint/2010/main" val="3780179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36086" y="4559521"/>
            <a:ext cx="10577346" cy="1507067"/>
          </a:xfrm>
        </p:spPr>
        <p:txBody>
          <a:bodyPr>
            <a:normAutofit/>
          </a:bodyPr>
          <a:lstStyle/>
          <a:p>
            <a:r>
              <a:rPr lang="en-GB" sz="2800" dirty="0" smtClean="0">
                <a:solidFill>
                  <a:schemeClr val="bg1"/>
                </a:solidFill>
              </a:rPr>
              <a:t>PRYD MAE PLANT YN PEIDIO Â BOD YN BLANT? TRAFODWCH.     </a:t>
            </a:r>
            <a:r>
              <a:rPr lang="en-GB" sz="2200" dirty="0" smtClean="0">
                <a:solidFill>
                  <a:schemeClr val="bg1"/>
                </a:solidFill>
              </a:rPr>
              <a:t/>
            </a:r>
            <a:br>
              <a:rPr lang="en-GB" sz="2200" dirty="0" smtClean="0">
                <a:solidFill>
                  <a:schemeClr val="bg1"/>
                </a:solidFill>
              </a:rPr>
            </a:br>
            <a:r>
              <a:rPr lang="en-GB" sz="3100" dirty="0" smtClean="0">
                <a:solidFill>
                  <a:schemeClr val="bg1"/>
                </a:solidFill>
              </a:rPr>
              <a:t>When do children stop being children? Discuss. </a:t>
            </a:r>
            <a:endParaRPr lang="en-GB" sz="3100" dirty="0">
              <a:solidFill>
                <a:schemeClr val="bg1"/>
              </a:solidFill>
            </a:endParaRPr>
          </a:p>
        </p:txBody>
      </p:sp>
      <p:sp>
        <p:nvSpPr>
          <p:cNvPr id="5" name="Text Placeholder 4"/>
          <p:cNvSpPr>
            <a:spLocks noGrp="1"/>
          </p:cNvSpPr>
          <p:nvPr>
            <p:ph type="body" idx="1"/>
          </p:nvPr>
        </p:nvSpPr>
        <p:spPr/>
        <p:txBody>
          <a:bodyPr/>
          <a:lstStyle/>
          <a:p>
            <a:r>
              <a:rPr lang="cy-GB" dirty="0" smtClean="0">
                <a:solidFill>
                  <a:schemeClr val="bg1"/>
                </a:solidFill>
              </a:rPr>
              <a:t>Plentyndod fel lluniad cymdeithasol</a:t>
            </a:r>
            <a:endParaRPr lang="cy-GB" dirty="0">
              <a:solidFill>
                <a:schemeClr val="bg1"/>
              </a:solidFill>
            </a:endParaRPr>
          </a:p>
        </p:txBody>
      </p:sp>
      <p:sp>
        <p:nvSpPr>
          <p:cNvPr id="6" name="Content Placeholder 5"/>
          <p:cNvSpPr>
            <a:spLocks noGrp="1"/>
          </p:cNvSpPr>
          <p:nvPr>
            <p:ph sz="half" idx="2"/>
          </p:nvPr>
        </p:nvSpPr>
        <p:spPr/>
        <p:txBody>
          <a:bodyPr>
            <a:normAutofit/>
          </a:bodyPr>
          <a:lstStyle/>
          <a:p>
            <a:pPr marL="0" indent="0">
              <a:buNone/>
            </a:pPr>
            <a:r>
              <a:rPr lang="cy-GB" dirty="0" smtClean="0"/>
              <a:t>Beth mae gwyddonwyr cymdeithasol yn ei olygu gyda hyn?</a:t>
            </a:r>
          </a:p>
          <a:p>
            <a:pPr marL="0" indent="0">
              <a:buNone/>
            </a:pPr>
            <a:r>
              <a:rPr lang="cy-GB" dirty="0" smtClean="0"/>
              <a:t>Gallwn edrych ar bortreadau o blant yn y cyfryngau</a:t>
            </a:r>
          </a:p>
          <a:p>
            <a:pPr marL="0" indent="0">
              <a:buNone/>
            </a:pPr>
            <a:r>
              <a:rPr lang="cy-GB" dirty="0" smtClean="0"/>
              <a:t>Deddfau sy’n rheoli plant</a:t>
            </a:r>
          </a:p>
          <a:p>
            <a:pPr marL="0" indent="0">
              <a:buNone/>
            </a:pPr>
            <a:r>
              <a:rPr lang="cy-GB" dirty="0" smtClean="0"/>
              <a:t>Hanes plentyndod</a:t>
            </a:r>
          </a:p>
          <a:p>
            <a:pPr marL="0" indent="0">
              <a:buNone/>
            </a:pPr>
            <a:r>
              <a:rPr lang="cy-GB" dirty="0" smtClean="0"/>
              <a:t>Cymryd safbwynt byd-eang</a:t>
            </a:r>
          </a:p>
          <a:p>
            <a:endParaRPr lang="en-GB" dirty="0"/>
          </a:p>
        </p:txBody>
      </p:sp>
      <p:sp>
        <p:nvSpPr>
          <p:cNvPr id="7" name="Text Placeholder 6"/>
          <p:cNvSpPr>
            <a:spLocks noGrp="1"/>
          </p:cNvSpPr>
          <p:nvPr>
            <p:ph type="body" sz="quarter" idx="3"/>
          </p:nvPr>
        </p:nvSpPr>
        <p:spPr>
          <a:xfrm>
            <a:off x="6079066" y="685800"/>
            <a:ext cx="5145982" cy="576262"/>
          </a:xfrm>
        </p:spPr>
        <p:txBody>
          <a:bodyPr/>
          <a:lstStyle/>
          <a:p>
            <a:r>
              <a:rPr lang="en-GB" dirty="0">
                <a:solidFill>
                  <a:schemeClr val="bg1"/>
                </a:solidFill>
              </a:rPr>
              <a:t>Childhood </a:t>
            </a:r>
            <a:r>
              <a:rPr lang="en-GB" dirty="0" smtClean="0">
                <a:solidFill>
                  <a:schemeClr val="bg1"/>
                </a:solidFill>
              </a:rPr>
              <a:t>as a social construct</a:t>
            </a:r>
            <a:endParaRPr lang="en-GB" dirty="0">
              <a:solidFill>
                <a:schemeClr val="bg1"/>
              </a:solidFill>
            </a:endParaRPr>
          </a:p>
        </p:txBody>
      </p:sp>
      <p:sp>
        <p:nvSpPr>
          <p:cNvPr id="8" name="Content Placeholder 7"/>
          <p:cNvSpPr>
            <a:spLocks noGrp="1"/>
          </p:cNvSpPr>
          <p:nvPr>
            <p:ph sz="quarter" idx="4"/>
          </p:nvPr>
        </p:nvSpPr>
        <p:spPr/>
        <p:txBody>
          <a:bodyPr/>
          <a:lstStyle/>
          <a:p>
            <a:pPr marL="0" indent="0">
              <a:buNone/>
            </a:pPr>
            <a:r>
              <a:rPr lang="en-GB" dirty="0"/>
              <a:t>What do social scientists mean by that</a:t>
            </a:r>
            <a:r>
              <a:rPr lang="en-GB" dirty="0" smtClean="0"/>
              <a:t>?</a:t>
            </a:r>
          </a:p>
          <a:p>
            <a:pPr marL="0" indent="0">
              <a:buNone/>
            </a:pPr>
            <a:r>
              <a:rPr lang="en-GB" dirty="0" smtClean="0"/>
              <a:t>We can look at depictions of children in the media</a:t>
            </a:r>
          </a:p>
          <a:p>
            <a:pPr marL="0" indent="0">
              <a:buNone/>
            </a:pPr>
            <a:r>
              <a:rPr lang="en-GB" dirty="0" smtClean="0"/>
              <a:t>Laws governing children</a:t>
            </a:r>
          </a:p>
          <a:p>
            <a:pPr marL="0" indent="0">
              <a:buNone/>
            </a:pPr>
            <a:r>
              <a:rPr lang="en-GB" dirty="0" smtClean="0"/>
              <a:t>History of childhood</a:t>
            </a:r>
          </a:p>
          <a:p>
            <a:pPr marL="0" indent="0">
              <a:buNone/>
            </a:pPr>
            <a:r>
              <a:rPr lang="en-GB" dirty="0" smtClean="0"/>
              <a:t>Take a global perspective</a:t>
            </a:r>
            <a:endParaRPr lang="en-GB" dirty="0"/>
          </a:p>
          <a:p>
            <a:endParaRPr lang="en-GB" dirty="0"/>
          </a:p>
        </p:txBody>
      </p:sp>
    </p:spTree>
    <p:extLst>
      <p:ext uri="{BB962C8B-B14F-4D97-AF65-F5344CB8AC3E}">
        <p14:creationId xmlns:p14="http://schemas.microsoft.com/office/powerpoint/2010/main" val="513577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626680" y="4487332"/>
            <a:ext cx="2400300" cy="1905000"/>
          </a:xfrm>
          <a:prstGeom prst="rect">
            <a:avLst/>
          </a:prstGeom>
        </p:spPr>
      </p:pic>
      <p:pic>
        <p:nvPicPr>
          <p:cNvPr id="10" name="Picture 9"/>
          <p:cNvPicPr>
            <a:picLocks noChangeAspect="1"/>
          </p:cNvPicPr>
          <p:nvPr/>
        </p:nvPicPr>
        <p:blipFill>
          <a:blip r:embed="rId4"/>
          <a:stretch>
            <a:fillRect/>
          </a:stretch>
        </p:blipFill>
        <p:spPr>
          <a:xfrm>
            <a:off x="3296973" y="4292600"/>
            <a:ext cx="1943100" cy="2352675"/>
          </a:xfrm>
          <a:prstGeom prst="rect">
            <a:avLst/>
          </a:prstGeom>
        </p:spPr>
      </p:pic>
      <p:sp>
        <p:nvSpPr>
          <p:cNvPr id="5" name="Text Placeholder 4"/>
          <p:cNvSpPr>
            <a:spLocks noGrp="1"/>
          </p:cNvSpPr>
          <p:nvPr>
            <p:ph type="body" idx="1"/>
          </p:nvPr>
        </p:nvSpPr>
        <p:spPr/>
        <p:txBody>
          <a:bodyPr/>
          <a:lstStyle/>
          <a:p>
            <a:r>
              <a:rPr lang="cy-GB" dirty="0" smtClean="0">
                <a:solidFill>
                  <a:schemeClr val="bg1"/>
                </a:solidFill>
              </a:rPr>
              <a:t>Oedd ‘oedran’ yn rhan o’ch atebion</a:t>
            </a:r>
            <a:r>
              <a:rPr lang="en-GB" dirty="0" smtClean="0">
                <a:solidFill>
                  <a:schemeClr val="bg1"/>
                </a:solidFill>
              </a:rPr>
              <a:t>?</a:t>
            </a:r>
            <a:endParaRPr lang="en-GB" dirty="0"/>
          </a:p>
        </p:txBody>
      </p:sp>
      <p:sp>
        <p:nvSpPr>
          <p:cNvPr id="6" name="Content Placeholder 5"/>
          <p:cNvSpPr>
            <a:spLocks noGrp="1"/>
          </p:cNvSpPr>
          <p:nvPr>
            <p:ph sz="half" idx="2"/>
          </p:nvPr>
        </p:nvSpPr>
        <p:spPr/>
        <p:txBody>
          <a:bodyPr>
            <a:normAutofit fontScale="85000" lnSpcReduction="10000"/>
          </a:bodyPr>
          <a:lstStyle/>
          <a:p>
            <a:pPr>
              <a:lnSpc>
                <a:spcPct val="120000"/>
              </a:lnSpc>
              <a:spcBef>
                <a:spcPts val="24"/>
              </a:spcBef>
            </a:pPr>
            <a:r>
              <a:rPr lang="cy-GB" dirty="0" smtClean="0"/>
              <a:t>Problemau wrth ddefnyddio ‘oedran’ yn derm i ddiffinio diwedd plentyndod. </a:t>
            </a:r>
          </a:p>
          <a:p>
            <a:pPr>
              <a:lnSpc>
                <a:spcPct val="120000"/>
              </a:lnSpc>
              <a:spcBef>
                <a:spcPts val="24"/>
              </a:spcBef>
            </a:pPr>
            <a:r>
              <a:rPr lang="cy-GB" dirty="0" smtClean="0"/>
              <a:t>Tan y bedwaredd ganrif ar bymtheg nid oedd llawer o bobl yn y DG yn gwybod eu dyddiad geni iawn ac roedd rhaid dyfalu eu hoedran. </a:t>
            </a:r>
          </a:p>
          <a:p>
            <a:pPr>
              <a:lnSpc>
                <a:spcPct val="120000"/>
              </a:lnSpc>
              <a:spcBef>
                <a:spcPts val="24"/>
              </a:spcBef>
            </a:pPr>
            <a:r>
              <a:rPr lang="cy-GB" dirty="0" smtClean="0"/>
              <a:t>Yn aml byddai statws oedran yn cael ei </a:t>
            </a:r>
            <a:r>
              <a:rPr lang="cy-GB" noProof="1" smtClean="0"/>
              <a:t>farnu</a:t>
            </a:r>
            <a:r>
              <a:rPr lang="cy-GB" dirty="0" smtClean="0"/>
              <a:t> yn ôl sut roedd rhywun yn edrych ac yn ymddwyn.</a:t>
            </a:r>
          </a:p>
          <a:p>
            <a:pPr>
              <a:lnSpc>
                <a:spcPct val="120000"/>
              </a:lnSpc>
              <a:spcBef>
                <a:spcPts val="24"/>
              </a:spcBef>
            </a:pPr>
            <a:endParaRPr lang="en-GB" dirty="0"/>
          </a:p>
        </p:txBody>
      </p:sp>
      <p:sp>
        <p:nvSpPr>
          <p:cNvPr id="7" name="Text Placeholder 6"/>
          <p:cNvSpPr>
            <a:spLocks noGrp="1"/>
          </p:cNvSpPr>
          <p:nvPr>
            <p:ph type="body" sz="quarter" idx="3"/>
          </p:nvPr>
        </p:nvSpPr>
        <p:spPr/>
        <p:txBody>
          <a:bodyPr/>
          <a:lstStyle/>
          <a:p>
            <a:r>
              <a:rPr lang="en-GB" dirty="0" smtClean="0">
                <a:solidFill>
                  <a:schemeClr val="bg1"/>
                </a:solidFill>
              </a:rPr>
              <a:t>Was ‘age’ part of your answers?</a:t>
            </a:r>
            <a:endParaRPr lang="en-GB" dirty="0">
              <a:solidFill>
                <a:schemeClr val="bg1"/>
              </a:solidFill>
            </a:endParaRPr>
          </a:p>
        </p:txBody>
      </p:sp>
      <p:sp>
        <p:nvSpPr>
          <p:cNvPr id="8" name="Content Placeholder 7"/>
          <p:cNvSpPr>
            <a:spLocks noGrp="1"/>
          </p:cNvSpPr>
          <p:nvPr>
            <p:ph sz="quarter" idx="4"/>
          </p:nvPr>
        </p:nvSpPr>
        <p:spPr/>
        <p:txBody>
          <a:bodyPr>
            <a:normAutofit fontScale="92500"/>
          </a:bodyPr>
          <a:lstStyle/>
          <a:p>
            <a:r>
              <a:rPr lang="en-GB" dirty="0" smtClean="0"/>
              <a:t>Problematic using ‘age’ as a defining term for the end of childhood. </a:t>
            </a:r>
          </a:p>
          <a:p>
            <a:r>
              <a:rPr lang="en-GB" dirty="0" smtClean="0"/>
              <a:t>Until </a:t>
            </a:r>
            <a:r>
              <a:rPr lang="en-GB" dirty="0"/>
              <a:t>the nineteenth century many people in the UK did not know their actual date of birth and </a:t>
            </a:r>
            <a:r>
              <a:rPr lang="en-GB" dirty="0" smtClean="0"/>
              <a:t>had to guess </a:t>
            </a:r>
            <a:r>
              <a:rPr lang="en-GB" dirty="0"/>
              <a:t>as to their age. </a:t>
            </a:r>
            <a:endParaRPr lang="en-GB" dirty="0" smtClean="0"/>
          </a:p>
          <a:p>
            <a:r>
              <a:rPr lang="en-GB" dirty="0" smtClean="0"/>
              <a:t>Age </a:t>
            </a:r>
            <a:r>
              <a:rPr lang="en-GB" dirty="0"/>
              <a:t>status was often judged by how a person looked and behaved.</a:t>
            </a:r>
          </a:p>
          <a:p>
            <a:endParaRPr lang="en-GB" dirty="0"/>
          </a:p>
        </p:txBody>
      </p:sp>
      <p:sp>
        <p:nvSpPr>
          <p:cNvPr id="2" name="Rectangle 1"/>
          <p:cNvSpPr/>
          <p:nvPr/>
        </p:nvSpPr>
        <p:spPr>
          <a:xfrm>
            <a:off x="471949" y="6445045"/>
            <a:ext cx="2555032" cy="412955"/>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(Hicks, 2010)</a:t>
            </a:r>
            <a:endParaRPr lang="en-GB" dirty="0">
              <a:solidFill>
                <a:schemeClr val="bg1"/>
              </a:solidFill>
            </a:endParaRPr>
          </a:p>
        </p:txBody>
      </p:sp>
    </p:spTree>
    <p:extLst>
      <p:ext uri="{BB962C8B-B14F-4D97-AF65-F5344CB8AC3E}">
        <p14:creationId xmlns:p14="http://schemas.microsoft.com/office/powerpoint/2010/main" val="480581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236724" y="685800"/>
            <a:ext cx="5526402" cy="576262"/>
          </a:xfrm>
        </p:spPr>
        <p:txBody>
          <a:bodyPr/>
          <a:lstStyle/>
          <a:p>
            <a:r>
              <a:rPr lang="cy-GB" dirty="0" smtClean="0">
                <a:solidFill>
                  <a:schemeClr val="bg1"/>
                </a:solidFill>
              </a:rPr>
              <a:t>Diffiniadau cyfreithiol ynghylch oedran</a:t>
            </a:r>
            <a:endParaRPr lang="cy-GB" dirty="0"/>
          </a:p>
        </p:txBody>
      </p:sp>
      <p:sp>
        <p:nvSpPr>
          <p:cNvPr id="6" name="Content Placeholder 5"/>
          <p:cNvSpPr>
            <a:spLocks noGrp="1"/>
          </p:cNvSpPr>
          <p:nvPr>
            <p:ph sz="half" idx="2"/>
          </p:nvPr>
        </p:nvSpPr>
        <p:spPr>
          <a:xfrm>
            <a:off x="684211" y="1270528"/>
            <a:ext cx="4937655" cy="4865577"/>
          </a:xfrm>
        </p:spPr>
        <p:txBody>
          <a:bodyPr>
            <a:normAutofit fontScale="85000" lnSpcReduction="20000"/>
          </a:bodyPr>
          <a:lstStyle/>
          <a:p>
            <a:pPr marL="0" indent="0">
              <a:buNone/>
            </a:pPr>
            <a:r>
              <a:rPr lang="cy-GB" altLang="en-US" dirty="0" smtClean="0"/>
              <a:t>Yng Nghymru, ar ba oedran gallwch wneud y canlynol yn gyfreithlon:</a:t>
            </a:r>
          </a:p>
          <a:p>
            <a:pPr marL="0" indent="0"/>
            <a:endParaRPr lang="cy-GB" altLang="en-US" dirty="0" smtClean="0"/>
          </a:p>
          <a:p>
            <a:pPr marL="0" indent="0"/>
            <a:r>
              <a:rPr lang="cy-GB" altLang="en-US" dirty="0" smtClean="0"/>
              <a:t>  Cael dedfryd o garchar os cewch euogfarn o drosedd?</a:t>
            </a:r>
          </a:p>
          <a:p>
            <a:pPr marL="0" indent="0"/>
            <a:r>
              <a:rPr lang="cy-GB" altLang="en-US" dirty="0" smtClean="0"/>
              <a:t> Yfed cwrw neu win gyda phryd o fwyd mewn tŷ bwyta  trwyddedig?</a:t>
            </a:r>
          </a:p>
          <a:p>
            <a:pPr marL="0" indent="0"/>
            <a:r>
              <a:rPr lang="cy-GB" altLang="en-US" dirty="0" smtClean="0"/>
              <a:t> Ymfudo heb eich rhieni?</a:t>
            </a:r>
          </a:p>
          <a:p>
            <a:pPr marL="0" indent="0"/>
            <a:r>
              <a:rPr lang="cy-GB" altLang="en-US" dirty="0" smtClean="0"/>
              <a:t>Cydsynio i driniaeth feddygol neu ddeintyddol?</a:t>
            </a:r>
          </a:p>
          <a:p>
            <a:pPr marL="0" indent="0"/>
            <a:r>
              <a:rPr lang="cy-GB" altLang="en-US" dirty="0" smtClean="0"/>
              <a:t>Bod â hawl gyfreithiol i gael eich clywed?</a:t>
            </a:r>
          </a:p>
          <a:p>
            <a:pPr marL="0" indent="0"/>
            <a:r>
              <a:rPr lang="cy-GB" altLang="en-US" dirty="0" smtClean="0"/>
              <a:t>Prynu anifail anwes?</a:t>
            </a:r>
          </a:p>
          <a:p>
            <a:pPr marL="0" indent="0"/>
            <a:r>
              <a:rPr lang="cy-GB" altLang="en-US" dirty="0" smtClean="0"/>
              <a:t>Rhoi tystiolaeth mewn llys barn?</a:t>
            </a:r>
          </a:p>
          <a:p>
            <a:pPr marL="0" indent="0"/>
            <a:r>
              <a:rPr lang="cy-GB" altLang="en-US" dirty="0" smtClean="0"/>
              <a:t>Bod mewn gwaith rhan-amser?</a:t>
            </a:r>
          </a:p>
          <a:p>
            <a:pPr marL="0" indent="0"/>
            <a:r>
              <a:rPr lang="cy-GB" altLang="en-US" dirty="0" smtClean="0"/>
              <a:t>Cael eich pasbort eich hun?</a:t>
            </a:r>
          </a:p>
          <a:p>
            <a:endParaRPr lang="cy-GB" dirty="0"/>
          </a:p>
        </p:txBody>
      </p:sp>
      <p:sp>
        <p:nvSpPr>
          <p:cNvPr id="7" name="Text Placeholder 6"/>
          <p:cNvSpPr>
            <a:spLocks noGrp="1"/>
          </p:cNvSpPr>
          <p:nvPr>
            <p:ph type="body" sz="quarter" idx="3"/>
          </p:nvPr>
        </p:nvSpPr>
        <p:spPr>
          <a:xfrm>
            <a:off x="6079065" y="250723"/>
            <a:ext cx="5678169" cy="727121"/>
          </a:xfrm>
        </p:spPr>
        <p:txBody>
          <a:bodyPr/>
          <a:lstStyle/>
          <a:p>
            <a:r>
              <a:rPr lang="en-GB" dirty="0" smtClean="0">
                <a:solidFill>
                  <a:schemeClr val="bg1"/>
                </a:solidFill>
              </a:rPr>
              <a:t>Legal definitions relating to age</a:t>
            </a:r>
            <a:endParaRPr lang="en-GB" dirty="0">
              <a:solidFill>
                <a:schemeClr val="bg1"/>
              </a:solidFill>
            </a:endParaRPr>
          </a:p>
        </p:txBody>
      </p:sp>
      <p:sp>
        <p:nvSpPr>
          <p:cNvPr id="8" name="Content Placeholder 7"/>
          <p:cNvSpPr>
            <a:spLocks noGrp="1"/>
          </p:cNvSpPr>
          <p:nvPr>
            <p:ph sz="quarter" idx="4"/>
          </p:nvPr>
        </p:nvSpPr>
        <p:spPr>
          <a:xfrm>
            <a:off x="5806545" y="1262061"/>
            <a:ext cx="6051158" cy="4607797"/>
          </a:xfrm>
        </p:spPr>
        <p:txBody>
          <a:bodyPr>
            <a:normAutofit fontScale="92500" lnSpcReduction="20000"/>
          </a:bodyPr>
          <a:lstStyle/>
          <a:p>
            <a:pPr marL="0" indent="0">
              <a:buNone/>
            </a:pPr>
            <a:r>
              <a:rPr lang="en-GB" altLang="en-US" dirty="0"/>
              <a:t>In Wales, at what age can you legally:</a:t>
            </a:r>
          </a:p>
          <a:p>
            <a:pPr marL="0" indent="0"/>
            <a:endParaRPr lang="en-GB" altLang="en-US" dirty="0"/>
          </a:p>
          <a:p>
            <a:pPr marL="0" indent="0"/>
            <a:r>
              <a:rPr lang="en-GB" altLang="en-US" dirty="0"/>
              <a:t> </a:t>
            </a:r>
            <a:r>
              <a:rPr lang="en-GB" altLang="en-US" dirty="0" smtClean="0"/>
              <a:t> </a:t>
            </a:r>
            <a:r>
              <a:rPr lang="en-GB" altLang="en-US" dirty="0"/>
              <a:t>Be given a custodial sentence </a:t>
            </a:r>
            <a:r>
              <a:rPr lang="en-GB" altLang="en-US" dirty="0" smtClean="0"/>
              <a:t>if </a:t>
            </a:r>
            <a:r>
              <a:rPr lang="en-GB" altLang="en-US" dirty="0"/>
              <a:t>convicted of a crime?</a:t>
            </a:r>
          </a:p>
          <a:p>
            <a:pPr marL="0" indent="0"/>
            <a:r>
              <a:rPr lang="en-GB" altLang="en-US" dirty="0"/>
              <a:t> </a:t>
            </a:r>
            <a:r>
              <a:rPr lang="en-GB" altLang="en-US" dirty="0" smtClean="0"/>
              <a:t>Drink </a:t>
            </a:r>
            <a:r>
              <a:rPr lang="en-GB" altLang="en-US" dirty="0"/>
              <a:t>beer or wine with a meal in a licensed restaurant?</a:t>
            </a:r>
          </a:p>
          <a:p>
            <a:pPr marL="0" indent="0"/>
            <a:r>
              <a:rPr lang="en-GB" altLang="en-US" dirty="0"/>
              <a:t> </a:t>
            </a:r>
            <a:r>
              <a:rPr lang="en-GB" altLang="en-US" dirty="0" smtClean="0"/>
              <a:t>Emigrate </a:t>
            </a:r>
            <a:r>
              <a:rPr lang="en-GB" altLang="en-US" dirty="0"/>
              <a:t>without your parents?</a:t>
            </a:r>
          </a:p>
          <a:p>
            <a:pPr marL="0" indent="0"/>
            <a:r>
              <a:rPr lang="en-GB" altLang="en-US" dirty="0" smtClean="0"/>
              <a:t>Consent </a:t>
            </a:r>
            <a:r>
              <a:rPr lang="en-GB" altLang="en-US" dirty="0"/>
              <a:t>to medical or dental treatment?</a:t>
            </a:r>
          </a:p>
          <a:p>
            <a:pPr marL="0" indent="0"/>
            <a:r>
              <a:rPr lang="en-GB" altLang="en-US" dirty="0" smtClean="0"/>
              <a:t>Have </a:t>
            </a:r>
            <a:r>
              <a:rPr lang="en-GB" altLang="en-US" dirty="0"/>
              <a:t>a legal right to be heard</a:t>
            </a:r>
            <a:r>
              <a:rPr lang="en-GB" altLang="en-US" dirty="0" smtClean="0"/>
              <a:t>?</a:t>
            </a:r>
          </a:p>
          <a:p>
            <a:pPr marL="0" indent="0"/>
            <a:r>
              <a:rPr lang="en-GB" altLang="en-US" dirty="0"/>
              <a:t>Buy a pet?</a:t>
            </a:r>
          </a:p>
          <a:p>
            <a:pPr marL="0" indent="0"/>
            <a:r>
              <a:rPr lang="en-GB" altLang="en-US" dirty="0"/>
              <a:t>Give evidence in a court of law?</a:t>
            </a:r>
          </a:p>
          <a:p>
            <a:pPr marL="0" indent="0"/>
            <a:r>
              <a:rPr lang="en-GB" altLang="en-US" dirty="0"/>
              <a:t>Be in part-time employment?</a:t>
            </a:r>
          </a:p>
          <a:p>
            <a:pPr marL="0" indent="0"/>
            <a:r>
              <a:rPr lang="en-GB" altLang="en-US" dirty="0"/>
              <a:t>Hold your own passport?</a:t>
            </a:r>
          </a:p>
          <a:p>
            <a:pPr marL="0" indent="0"/>
            <a:endParaRPr lang="en-GB" altLang="en-US" dirty="0"/>
          </a:p>
          <a:p>
            <a:pPr marL="0" indent="0">
              <a:buNone/>
            </a:pPr>
            <a:endParaRPr lang="en-GB" altLang="en-US" dirty="0"/>
          </a:p>
          <a:p>
            <a:pPr marL="0" indent="0"/>
            <a:endParaRPr lang="en-GB" altLang="en-US" dirty="0" smtClean="0"/>
          </a:p>
          <a:p>
            <a:pPr marL="0" indent="0"/>
            <a:endParaRPr lang="en-GB" altLang="en-US" dirty="0"/>
          </a:p>
          <a:p>
            <a:pPr marL="0" indent="0"/>
            <a:endParaRPr lang="en-GB" altLang="en-US" dirty="0"/>
          </a:p>
          <a:p>
            <a:endParaRPr lang="en-GB" dirty="0"/>
          </a:p>
        </p:txBody>
      </p:sp>
    </p:spTree>
    <p:extLst>
      <p:ext uri="{BB962C8B-B14F-4D97-AF65-F5344CB8AC3E}">
        <p14:creationId xmlns:p14="http://schemas.microsoft.com/office/powerpoint/2010/main" val="1339694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935984" y="1475943"/>
            <a:ext cx="4649787" cy="576262"/>
          </a:xfrm>
        </p:spPr>
        <p:txBody>
          <a:bodyPr/>
          <a:lstStyle/>
          <a:p>
            <a:endParaRPr lang="cy-GB" dirty="0" smtClean="0">
              <a:solidFill>
                <a:schemeClr val="bg1"/>
              </a:solidFill>
            </a:endParaRPr>
          </a:p>
          <a:p>
            <a:endParaRPr lang="cy-GB" dirty="0">
              <a:solidFill>
                <a:schemeClr val="bg1"/>
              </a:solidFill>
            </a:endParaRPr>
          </a:p>
          <a:p>
            <a:r>
              <a:rPr lang="cy-GB" dirty="0" smtClean="0">
                <a:solidFill>
                  <a:schemeClr val="bg1"/>
                </a:solidFill>
              </a:rPr>
              <a:t>Gadewch i ni chwilio ar </a:t>
            </a:r>
            <a:r>
              <a:rPr lang="en-GB" dirty="0" smtClean="0">
                <a:solidFill>
                  <a:schemeClr val="bg1"/>
                </a:solidFill>
              </a:rPr>
              <a:t>Google: </a:t>
            </a:r>
            <a:r>
              <a:rPr lang="en-GB" dirty="0">
                <a:solidFill>
                  <a:schemeClr val="bg1"/>
                </a:solidFill>
              </a:rPr>
              <a:t>Childhood UK </a:t>
            </a:r>
            <a:r>
              <a:rPr lang="cy-GB" dirty="0" smtClean="0">
                <a:solidFill>
                  <a:schemeClr val="bg1"/>
                </a:solidFill>
              </a:rPr>
              <a:t>neu</a:t>
            </a:r>
            <a:r>
              <a:rPr lang="en-GB" dirty="0" smtClean="0">
                <a:solidFill>
                  <a:schemeClr val="bg1"/>
                </a:solidFill>
              </a:rPr>
              <a:t> Childhood</a:t>
            </a:r>
            <a:endParaRPr lang="en-GB" dirty="0"/>
          </a:p>
        </p:txBody>
      </p:sp>
      <p:sp>
        <p:nvSpPr>
          <p:cNvPr id="6" name="Content Placeholder 5"/>
          <p:cNvSpPr>
            <a:spLocks noGrp="1"/>
          </p:cNvSpPr>
          <p:nvPr>
            <p:ph sz="half" idx="2"/>
          </p:nvPr>
        </p:nvSpPr>
        <p:spPr>
          <a:xfrm>
            <a:off x="684211" y="2439714"/>
            <a:ext cx="4937655" cy="1861352"/>
          </a:xfrm>
        </p:spPr>
        <p:txBody>
          <a:bodyPr>
            <a:normAutofit/>
          </a:bodyPr>
          <a:lstStyle/>
          <a:p>
            <a:r>
              <a:rPr lang="cy-GB" dirty="0" smtClean="0"/>
              <a:t>Beth </a:t>
            </a:r>
            <a:r>
              <a:rPr lang="cy-GB" noProof="1" smtClean="0"/>
              <a:t>yw’ch</a:t>
            </a:r>
            <a:r>
              <a:rPr lang="cy-GB" dirty="0" smtClean="0"/>
              <a:t> barn ar ôl dadansoddi’r lluniau a’r erthyglau cysylltiedig?</a:t>
            </a:r>
          </a:p>
          <a:p>
            <a:r>
              <a:rPr lang="cy-GB" dirty="0" smtClean="0"/>
              <a:t>Ydy hon yn ffordd ddefnyddiol o feddwl am y modd y mae plentyndod wedi’i lunio?</a:t>
            </a:r>
            <a:endParaRPr lang="cy-GB" dirty="0"/>
          </a:p>
        </p:txBody>
      </p:sp>
      <p:sp>
        <p:nvSpPr>
          <p:cNvPr id="7" name="Text Placeholder 6"/>
          <p:cNvSpPr>
            <a:spLocks noGrp="1"/>
          </p:cNvSpPr>
          <p:nvPr>
            <p:ph type="body" sz="quarter" idx="3"/>
          </p:nvPr>
        </p:nvSpPr>
        <p:spPr>
          <a:xfrm>
            <a:off x="5992355" y="1139059"/>
            <a:ext cx="5894844" cy="911279"/>
          </a:xfrm>
        </p:spPr>
        <p:txBody>
          <a:bodyPr/>
          <a:lstStyle/>
          <a:p>
            <a:r>
              <a:rPr lang="en-GB" dirty="0" smtClean="0">
                <a:solidFill>
                  <a:schemeClr val="bg1"/>
                </a:solidFill>
              </a:rPr>
              <a:t>Let’s do ‘a Google’: Childhood UK or Childhood</a:t>
            </a:r>
            <a:endParaRPr lang="en-GB" dirty="0">
              <a:solidFill>
                <a:schemeClr val="bg1"/>
              </a:solidFill>
            </a:endParaRPr>
          </a:p>
        </p:txBody>
      </p:sp>
      <p:sp>
        <p:nvSpPr>
          <p:cNvPr id="8" name="Content Placeholder 7"/>
          <p:cNvSpPr>
            <a:spLocks noGrp="1"/>
          </p:cNvSpPr>
          <p:nvPr>
            <p:ph sz="quarter" idx="4"/>
          </p:nvPr>
        </p:nvSpPr>
        <p:spPr>
          <a:xfrm>
            <a:off x="5806545" y="2353002"/>
            <a:ext cx="4929188" cy="1939597"/>
          </a:xfrm>
        </p:spPr>
        <p:txBody>
          <a:bodyPr/>
          <a:lstStyle/>
          <a:p>
            <a:r>
              <a:rPr lang="en-GB" dirty="0" smtClean="0"/>
              <a:t>What do you think after analysing the images and linked articles?</a:t>
            </a:r>
          </a:p>
          <a:p>
            <a:r>
              <a:rPr lang="en-GB" dirty="0" smtClean="0"/>
              <a:t>Is this a useful way to think about how childhood is constructed? </a:t>
            </a:r>
            <a:endParaRPr lang="en-GB" dirty="0"/>
          </a:p>
        </p:txBody>
      </p:sp>
    </p:spTree>
    <p:extLst>
      <p:ext uri="{BB962C8B-B14F-4D97-AF65-F5344CB8AC3E}">
        <p14:creationId xmlns:p14="http://schemas.microsoft.com/office/powerpoint/2010/main" val="3912277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r>
              <a:rPr lang="cy-GB" dirty="0" smtClean="0">
                <a:solidFill>
                  <a:schemeClr val="bg1"/>
                </a:solidFill>
              </a:rPr>
              <a:t>Gweithgaredd</a:t>
            </a:r>
            <a:r>
              <a:rPr lang="en-GB" dirty="0" smtClean="0">
                <a:solidFill>
                  <a:schemeClr val="bg1"/>
                </a:solidFill>
              </a:rPr>
              <a:t>:</a:t>
            </a:r>
            <a:endParaRPr lang="en-GB" dirty="0"/>
          </a:p>
        </p:txBody>
      </p:sp>
      <p:sp>
        <p:nvSpPr>
          <p:cNvPr id="4" name="Content Placeholder 3"/>
          <p:cNvSpPr>
            <a:spLocks noGrp="1"/>
          </p:cNvSpPr>
          <p:nvPr>
            <p:ph sz="half" idx="2"/>
          </p:nvPr>
        </p:nvSpPr>
        <p:spPr/>
        <p:txBody>
          <a:bodyPr>
            <a:normAutofit/>
          </a:bodyPr>
          <a:lstStyle/>
          <a:p>
            <a:pPr marL="0" indent="0">
              <a:buNone/>
            </a:pPr>
            <a:r>
              <a:rPr lang="cy-GB" dirty="0" smtClean="0"/>
              <a:t>Cofiwch y lluniau o blant a oedd yn rhan o’ch plentyndod. </a:t>
            </a:r>
          </a:p>
          <a:p>
            <a:r>
              <a:rPr lang="cy-GB" dirty="0" smtClean="0"/>
              <a:t>Beth roedden </a:t>
            </a:r>
            <a:r>
              <a:rPr lang="cy-GB" noProof="1" smtClean="0"/>
              <a:t>nhw’n</a:t>
            </a:r>
            <a:r>
              <a:rPr lang="cy-GB" dirty="0" smtClean="0"/>
              <a:t> ei olygu i chi?</a:t>
            </a:r>
          </a:p>
          <a:p>
            <a:r>
              <a:rPr lang="cy-GB" dirty="0" smtClean="0"/>
              <a:t>Beth roedden </a:t>
            </a:r>
            <a:r>
              <a:rPr lang="cy-GB" noProof="1" smtClean="0"/>
              <a:t>nhw’n</a:t>
            </a:r>
            <a:r>
              <a:rPr lang="cy-GB" dirty="0" smtClean="0"/>
              <a:t> ei symboleiddio?</a:t>
            </a:r>
          </a:p>
          <a:p>
            <a:r>
              <a:rPr lang="cy-GB" dirty="0" smtClean="0"/>
              <a:t>Gweithiwch mewn grwpiau bach / parau a chymryd nodiadau</a:t>
            </a:r>
            <a:endParaRPr lang="cy-GB" dirty="0"/>
          </a:p>
        </p:txBody>
      </p:sp>
      <p:sp>
        <p:nvSpPr>
          <p:cNvPr id="5" name="Text Placeholder 4"/>
          <p:cNvSpPr>
            <a:spLocks noGrp="1"/>
          </p:cNvSpPr>
          <p:nvPr>
            <p:ph type="body" sz="quarter" idx="3"/>
          </p:nvPr>
        </p:nvSpPr>
        <p:spPr/>
        <p:txBody>
          <a:bodyPr/>
          <a:lstStyle/>
          <a:p>
            <a:r>
              <a:rPr lang="en-GB" dirty="0">
                <a:solidFill>
                  <a:schemeClr val="bg1"/>
                </a:solidFill>
              </a:rPr>
              <a:t>Activity:</a:t>
            </a:r>
            <a:r>
              <a:rPr lang="en-GB" dirty="0"/>
              <a:t> </a:t>
            </a:r>
          </a:p>
        </p:txBody>
      </p:sp>
      <p:sp>
        <p:nvSpPr>
          <p:cNvPr id="6" name="Content Placeholder 5"/>
          <p:cNvSpPr>
            <a:spLocks noGrp="1"/>
          </p:cNvSpPr>
          <p:nvPr>
            <p:ph sz="quarter" idx="4"/>
          </p:nvPr>
        </p:nvSpPr>
        <p:spPr/>
        <p:txBody>
          <a:bodyPr/>
          <a:lstStyle/>
          <a:p>
            <a:pPr marL="0" indent="0">
              <a:buNone/>
            </a:pPr>
            <a:r>
              <a:rPr lang="en-GB" dirty="0" smtClean="0"/>
              <a:t>Remember </a:t>
            </a:r>
            <a:r>
              <a:rPr lang="en-GB" dirty="0"/>
              <a:t>the images of children that were part of your childhood. </a:t>
            </a:r>
            <a:endParaRPr lang="en-GB" dirty="0" smtClean="0"/>
          </a:p>
          <a:p>
            <a:r>
              <a:rPr lang="en-GB" dirty="0" smtClean="0"/>
              <a:t>What did they mean to you?</a:t>
            </a:r>
          </a:p>
          <a:p>
            <a:r>
              <a:rPr lang="en-GB" dirty="0" smtClean="0"/>
              <a:t>What </a:t>
            </a:r>
            <a:r>
              <a:rPr lang="en-GB" dirty="0"/>
              <a:t>did they symbolise</a:t>
            </a:r>
            <a:r>
              <a:rPr lang="en-GB" dirty="0" smtClean="0"/>
              <a:t>?</a:t>
            </a:r>
          </a:p>
          <a:p>
            <a:r>
              <a:rPr lang="en-GB" dirty="0" smtClean="0"/>
              <a:t>Work in small groups/pairs and take notes</a:t>
            </a:r>
            <a:endParaRPr lang="en-GB" dirty="0"/>
          </a:p>
        </p:txBody>
      </p:sp>
    </p:spTree>
    <p:extLst>
      <p:ext uri="{BB962C8B-B14F-4D97-AF65-F5344CB8AC3E}">
        <p14:creationId xmlns:p14="http://schemas.microsoft.com/office/powerpoint/2010/main" val="541600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2"/>
          </p:nvPr>
        </p:nvSpPr>
        <p:spPr>
          <a:xfrm>
            <a:off x="684211" y="1270529"/>
            <a:ext cx="4937655" cy="4179776"/>
          </a:xfrm>
        </p:spPr>
        <p:txBody>
          <a:bodyPr>
            <a:normAutofit fontScale="85000" lnSpcReduction="10000"/>
          </a:bodyPr>
          <a:lstStyle/>
          <a:p>
            <a:r>
              <a:rPr lang="cy-GB" dirty="0" smtClean="0"/>
              <a:t>Mae rhai cymdeithasegwyr (ac eraill) yn dadlau bod plentyndod bellach yn llawer gwell nag yr oedd yn y gorffennol. Cyfeirir at y syniadau hyn yn aml fel damcaniaethau </a:t>
            </a:r>
            <a:r>
              <a:rPr lang="en-GB" dirty="0" smtClean="0"/>
              <a:t>‘</a:t>
            </a:r>
            <a:r>
              <a:rPr lang="cy-GB" dirty="0" smtClean="0"/>
              <a:t>gorymdaith cynnydd</a:t>
            </a:r>
            <a:r>
              <a:rPr lang="en-GB" dirty="0" smtClean="0"/>
              <a:t>’(</a:t>
            </a:r>
            <a:r>
              <a:rPr lang="cy-GB" noProof="1" smtClean="0"/>
              <a:t>McBlain</a:t>
            </a:r>
            <a:r>
              <a:rPr lang="en-US" dirty="0" smtClean="0"/>
              <a:t>, </a:t>
            </a:r>
            <a:r>
              <a:rPr lang="en-US" dirty="0"/>
              <a:t>Dunne, Luke, </a:t>
            </a:r>
            <a:r>
              <a:rPr lang="en-US" dirty="0" smtClean="0"/>
              <a:t>2017)</a:t>
            </a:r>
          </a:p>
          <a:p>
            <a:endParaRPr lang="en-GB" dirty="0" smtClean="0"/>
          </a:p>
          <a:p>
            <a:endParaRPr lang="en-GB" dirty="0" smtClean="0"/>
          </a:p>
          <a:p>
            <a:r>
              <a:rPr lang="cy-GB" dirty="0" smtClean="0"/>
              <a:t>Yn erbyn y syniadau hyn y mae’r rheini sy’n ystyried bod plentyndod yn waeth mewn llawer ffordd nag yr oedd mewn blynyddoedd blaenorol. Mae rhai o’r syniadau hyn wedi cael eu beirniadu am ddangos barn ramantus am blentyndod yn y gorffennol (</a:t>
            </a:r>
            <a:r>
              <a:rPr lang="en-GB" dirty="0" smtClean="0"/>
              <a:t>Palmer</a:t>
            </a:r>
            <a:r>
              <a:rPr lang="en-GB" dirty="0"/>
              <a:t>, 2015</a:t>
            </a:r>
            <a:r>
              <a:rPr lang="en-GB" dirty="0" smtClean="0"/>
              <a:t>).</a:t>
            </a:r>
            <a:endParaRPr lang="en-GB" dirty="0"/>
          </a:p>
        </p:txBody>
      </p:sp>
      <p:sp>
        <p:nvSpPr>
          <p:cNvPr id="7" name="Text Placeholder 6"/>
          <p:cNvSpPr>
            <a:spLocks noGrp="1"/>
          </p:cNvSpPr>
          <p:nvPr>
            <p:ph type="body" sz="quarter" idx="3"/>
          </p:nvPr>
        </p:nvSpPr>
        <p:spPr>
          <a:xfrm>
            <a:off x="6079066" y="685800"/>
            <a:ext cx="5997320" cy="576262"/>
          </a:xfrm>
        </p:spPr>
        <p:txBody>
          <a:bodyPr/>
          <a:lstStyle/>
          <a:p>
            <a:r>
              <a:rPr lang="en-GB" dirty="0">
                <a:solidFill>
                  <a:schemeClr val="bg1"/>
                </a:solidFill>
              </a:rPr>
              <a:t>Is childhood better or worse now?</a:t>
            </a:r>
          </a:p>
        </p:txBody>
      </p:sp>
      <p:sp>
        <p:nvSpPr>
          <p:cNvPr id="8" name="Content Placeholder 7"/>
          <p:cNvSpPr>
            <a:spLocks noGrp="1"/>
          </p:cNvSpPr>
          <p:nvPr>
            <p:ph sz="quarter" idx="4"/>
          </p:nvPr>
        </p:nvSpPr>
        <p:spPr>
          <a:xfrm>
            <a:off x="5806545" y="1262062"/>
            <a:ext cx="4929188" cy="4239086"/>
          </a:xfrm>
        </p:spPr>
        <p:txBody>
          <a:bodyPr>
            <a:normAutofit fontScale="92500" lnSpcReduction="10000"/>
          </a:bodyPr>
          <a:lstStyle/>
          <a:p>
            <a:r>
              <a:rPr lang="en-GB" dirty="0"/>
              <a:t>Some sociologists (and others) argue that childhood is now much better than it was in the past. These ideas are often referred to as the ‘march of progress’ </a:t>
            </a:r>
            <a:r>
              <a:rPr lang="en-GB" dirty="0" smtClean="0"/>
              <a:t>theories (</a:t>
            </a:r>
            <a:r>
              <a:rPr lang="en-US" noProof="1" smtClean="0"/>
              <a:t>McBlain</a:t>
            </a:r>
            <a:r>
              <a:rPr lang="en-US" dirty="0" smtClean="0"/>
              <a:t>, </a:t>
            </a:r>
            <a:r>
              <a:rPr lang="en-US" dirty="0"/>
              <a:t>Dunne, </a:t>
            </a:r>
            <a:r>
              <a:rPr lang="en-US" dirty="0" smtClean="0"/>
              <a:t>Luke, 2017</a:t>
            </a:r>
            <a:r>
              <a:rPr lang="en-US" dirty="0"/>
              <a:t>)</a:t>
            </a:r>
          </a:p>
          <a:p>
            <a:r>
              <a:rPr lang="en-GB" dirty="0" smtClean="0"/>
              <a:t>.</a:t>
            </a:r>
            <a:endParaRPr lang="en-GB" dirty="0"/>
          </a:p>
          <a:p>
            <a:endParaRPr lang="en-GB" dirty="0"/>
          </a:p>
          <a:p>
            <a:r>
              <a:rPr lang="en-GB" dirty="0"/>
              <a:t>Against these ideas are those which see childhood as worse in many ways than it was in previous years. Some of these ideas have been criticised as showing a romanticised view of childhood in the </a:t>
            </a:r>
            <a:r>
              <a:rPr lang="en-GB" dirty="0" smtClean="0"/>
              <a:t>past (Palmer, 2015).</a:t>
            </a:r>
            <a:endParaRPr lang="en-GB" dirty="0"/>
          </a:p>
          <a:p>
            <a:endParaRPr lang="en-GB" dirty="0"/>
          </a:p>
        </p:txBody>
      </p:sp>
      <p:sp>
        <p:nvSpPr>
          <p:cNvPr id="9" name="Text Placeholder 6"/>
          <p:cNvSpPr>
            <a:spLocks noGrp="1"/>
          </p:cNvSpPr>
          <p:nvPr>
            <p:ph type="body" idx="1"/>
          </p:nvPr>
        </p:nvSpPr>
        <p:spPr/>
        <p:txBody>
          <a:bodyPr/>
          <a:lstStyle/>
          <a:p>
            <a:r>
              <a:rPr lang="cy-GB" dirty="0" smtClean="0">
                <a:solidFill>
                  <a:schemeClr val="bg1"/>
                </a:solidFill>
              </a:rPr>
              <a:t>Ydy plentyndod yn well neu’n waeth nawr</a:t>
            </a:r>
            <a:r>
              <a:rPr lang="en-GB" dirty="0" smtClean="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36734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solidFill>
            <a:schemeClr val="tx2">
              <a:lumMod val="60000"/>
              <a:lumOff val="40000"/>
            </a:schemeClr>
          </a:solidFill>
        </p:spPr>
        <p:txBody>
          <a:bodyPr>
            <a:normAutofit fontScale="90000"/>
          </a:bodyPr>
          <a:lstStyle/>
          <a:p>
            <a:r>
              <a:rPr lang="en-GB" b="1" dirty="0" smtClean="0"/>
              <a:t/>
            </a:r>
            <a:br>
              <a:rPr lang="en-GB" b="1" dirty="0" smtClean="0"/>
            </a:br>
            <a:r>
              <a:rPr lang="en-GB" sz="1400" dirty="0" smtClean="0"/>
              <a:t/>
            </a:r>
            <a:br>
              <a:rPr lang="en-GB" sz="1400" dirty="0" smtClean="0"/>
            </a:br>
            <a:r>
              <a:rPr lang="en-GB" sz="2200" dirty="0">
                <a:solidFill>
                  <a:srgbClr val="000000"/>
                </a:solidFill>
                <a:latin typeface="Verdana" panose="020B0604030504040204" pitchFamily="34" charset="0"/>
              </a:rPr>
              <a:t>“F</a:t>
            </a:r>
            <a:r>
              <a:rPr lang="en-GB" sz="2200" dirty="0" smtClean="0">
                <a:solidFill>
                  <a:srgbClr val="000000"/>
                </a:solidFill>
                <a:latin typeface="Verdana" panose="020B0604030504040204" pitchFamily="34" charset="0"/>
              </a:rPr>
              <a:t>at</a:t>
            </a:r>
            <a:r>
              <a:rPr lang="en-GB" sz="2200" dirty="0">
                <a:solidFill>
                  <a:srgbClr val="000000"/>
                </a:solidFill>
                <a:latin typeface="Verdana" panose="020B0604030504040204" pitchFamily="34" charset="0"/>
              </a:rPr>
              <a:t>, spoilt, feral and stupid. Who would be a child or teenager today? They even mistime their coming-of-age, </a:t>
            </a:r>
            <a:r>
              <a:rPr lang="en-GB" sz="2200" dirty="0" smtClean="0">
                <a:solidFill>
                  <a:srgbClr val="000000"/>
                </a:solidFill>
                <a:latin typeface="Verdana" panose="020B0604030504040204" pitchFamily="34" charset="0"/>
              </a:rPr>
              <a:t>apparently” </a:t>
            </a:r>
            <a:r>
              <a:rPr lang="en-GB" sz="2400" dirty="0" smtClean="0">
                <a:solidFill>
                  <a:schemeClr val="bg1"/>
                </a:solidFill>
              </a:rPr>
              <a:t>(</a:t>
            </a:r>
            <a:r>
              <a:rPr lang="en-GB" sz="2400" noProof="1" smtClean="0">
                <a:solidFill>
                  <a:schemeClr val="bg1"/>
                </a:solidFill>
              </a:rPr>
              <a:t>Geoghegan</a:t>
            </a:r>
            <a:r>
              <a:rPr lang="en-GB" sz="2400" dirty="0" smtClean="0">
                <a:solidFill>
                  <a:schemeClr val="bg1"/>
                </a:solidFill>
              </a:rPr>
              <a:t>, </a:t>
            </a:r>
            <a:r>
              <a:rPr lang="en-GB" sz="2400" dirty="0">
                <a:solidFill>
                  <a:schemeClr val="bg1"/>
                </a:solidFill>
              </a:rPr>
              <a:t>2008)</a:t>
            </a:r>
            <a:r>
              <a:rPr lang="en-GB" sz="2200" dirty="0" smtClean="0">
                <a:solidFill>
                  <a:srgbClr val="000000"/>
                </a:solidFill>
                <a:latin typeface="Verdana" panose="020B0604030504040204" pitchFamily="34" charset="0"/>
              </a:rPr>
              <a:t>.</a:t>
            </a:r>
            <a:r>
              <a:rPr lang="en-GB" sz="2200" dirty="0"/>
              <a:t/>
            </a:r>
            <a:br>
              <a:rPr lang="en-GB" sz="2200" dirty="0"/>
            </a:br>
            <a:r>
              <a:rPr lang="en-GB" sz="2200" dirty="0" smtClean="0"/>
              <a:t/>
            </a:r>
            <a:br>
              <a:rPr lang="en-GB" sz="2200" dirty="0" smtClean="0"/>
            </a:br>
            <a:r>
              <a:rPr lang="en-GB" sz="1400" dirty="0"/>
              <a:t/>
            </a:r>
            <a:br>
              <a:rPr lang="en-GB" sz="1400" dirty="0"/>
            </a:br>
            <a:r>
              <a:rPr lang="en-GB" sz="1400" dirty="0" smtClean="0"/>
              <a:t/>
            </a:r>
            <a:br>
              <a:rPr lang="en-GB" sz="1400" dirty="0" smtClean="0"/>
            </a:br>
            <a:endParaRPr lang="en-GB" sz="1400" dirty="0">
              <a:solidFill>
                <a:schemeClr val="bg1"/>
              </a:solidFill>
            </a:endParaRPr>
          </a:p>
        </p:txBody>
      </p:sp>
      <p:sp>
        <p:nvSpPr>
          <p:cNvPr id="5" name="Text Placeholder 4"/>
          <p:cNvSpPr>
            <a:spLocks noGrp="1"/>
          </p:cNvSpPr>
          <p:nvPr>
            <p:ph type="body" idx="1"/>
          </p:nvPr>
        </p:nvSpPr>
        <p:spPr>
          <a:xfrm>
            <a:off x="288759" y="685800"/>
            <a:ext cx="5558588" cy="576262"/>
          </a:xfrm>
        </p:spPr>
        <p:txBody>
          <a:bodyPr/>
          <a:lstStyle/>
          <a:p>
            <a:r>
              <a:rPr lang="cy-GB" dirty="0" smtClean="0">
                <a:solidFill>
                  <a:schemeClr val="bg1"/>
                </a:solidFill>
              </a:rPr>
              <a:t>Oedd plentyndod yn ddiniwed erioed</a:t>
            </a:r>
            <a:r>
              <a:rPr lang="en-GB" dirty="0" smtClean="0">
                <a:solidFill>
                  <a:schemeClr val="bg1"/>
                </a:solidFill>
              </a:rPr>
              <a:t>?</a:t>
            </a:r>
            <a:endParaRPr lang="en-GB" dirty="0"/>
          </a:p>
        </p:txBody>
      </p:sp>
      <p:sp>
        <p:nvSpPr>
          <p:cNvPr id="6" name="Content Placeholder 5"/>
          <p:cNvSpPr>
            <a:spLocks noGrp="1"/>
          </p:cNvSpPr>
          <p:nvPr>
            <p:ph sz="half" idx="2"/>
          </p:nvPr>
        </p:nvSpPr>
        <p:spPr/>
        <p:txBody>
          <a:bodyPr>
            <a:normAutofit lnSpcReduction="10000"/>
          </a:bodyPr>
          <a:lstStyle/>
          <a:p>
            <a:r>
              <a:rPr lang="en-GB" dirty="0"/>
              <a:t>"I think children act like adults at an alarmingly early age," </a:t>
            </a:r>
            <a:r>
              <a:rPr lang="cy-GB" dirty="0" smtClean="0"/>
              <a:t>meddai’r Fonesig </a:t>
            </a:r>
            <a:r>
              <a:rPr lang="cy-GB" noProof="1" smtClean="0"/>
              <a:t>Jacqueline</a:t>
            </a:r>
            <a:r>
              <a:rPr lang="cy-GB" dirty="0" smtClean="0"/>
              <a:t> Wilson, sydd wedi gwerthu mwy na 30 miliwn o lyfrau. Daeth ei sylwadau wrth i arolwg gan ei chyhoeddwr awgrymu bod mwy na hanner rhieni’n credu bod plentyndod bellach drosodd erbyn </a:t>
            </a:r>
            <a:r>
              <a:rPr lang="en-GB" dirty="0" smtClean="0"/>
              <a:t>11 </a:t>
            </a:r>
            <a:r>
              <a:rPr lang="en-GB" dirty="0" smtClean="0">
                <a:solidFill>
                  <a:schemeClr val="bg1"/>
                </a:solidFill>
              </a:rPr>
              <a:t>(</a:t>
            </a:r>
            <a:r>
              <a:rPr lang="cy-GB" noProof="1" smtClean="0">
                <a:solidFill>
                  <a:schemeClr val="bg1"/>
                </a:solidFill>
              </a:rPr>
              <a:t>Geoghegan</a:t>
            </a:r>
            <a:r>
              <a:rPr lang="en-GB" dirty="0" smtClean="0">
                <a:solidFill>
                  <a:schemeClr val="bg1"/>
                </a:solidFill>
              </a:rPr>
              <a:t>, 2008).</a:t>
            </a:r>
            <a:endParaRPr lang="en-GB" dirty="0"/>
          </a:p>
        </p:txBody>
      </p:sp>
      <p:sp>
        <p:nvSpPr>
          <p:cNvPr id="7" name="Text Placeholder 6"/>
          <p:cNvSpPr>
            <a:spLocks noGrp="1"/>
          </p:cNvSpPr>
          <p:nvPr>
            <p:ph type="body" sz="quarter" idx="3"/>
          </p:nvPr>
        </p:nvSpPr>
        <p:spPr>
          <a:xfrm>
            <a:off x="6079065" y="685800"/>
            <a:ext cx="5611065" cy="576262"/>
          </a:xfrm>
        </p:spPr>
        <p:txBody>
          <a:bodyPr/>
          <a:lstStyle/>
          <a:p>
            <a:r>
              <a:rPr lang="en-GB" dirty="0">
                <a:solidFill>
                  <a:schemeClr val="bg1"/>
                </a:solidFill>
              </a:rPr>
              <a:t>Was childhood ever innocent?</a:t>
            </a:r>
          </a:p>
        </p:txBody>
      </p:sp>
      <p:sp>
        <p:nvSpPr>
          <p:cNvPr id="8" name="Content Placeholder 7"/>
          <p:cNvSpPr>
            <a:spLocks noGrp="1"/>
          </p:cNvSpPr>
          <p:nvPr>
            <p:ph sz="quarter" idx="4"/>
          </p:nvPr>
        </p:nvSpPr>
        <p:spPr>
          <a:xfrm>
            <a:off x="5806545" y="1730266"/>
            <a:ext cx="4929188" cy="2562334"/>
          </a:xfrm>
        </p:spPr>
        <p:txBody>
          <a:bodyPr>
            <a:normAutofit lnSpcReduction="10000"/>
          </a:bodyPr>
          <a:lstStyle/>
          <a:p>
            <a:r>
              <a:rPr lang="en-GB" dirty="0"/>
              <a:t>"I think children act like adults at an alarmingly early age," said Dame Jacqueline Wilson, who has sold more than 30 million books. Her remarks came as a poll by her publisher suggested that more than half of parents believe childhood is now over by </a:t>
            </a:r>
            <a:r>
              <a:rPr lang="en-GB" dirty="0" smtClean="0"/>
              <a:t>11 </a:t>
            </a:r>
            <a:r>
              <a:rPr lang="en-GB" dirty="0" smtClean="0">
                <a:solidFill>
                  <a:schemeClr val="bg1"/>
                </a:solidFill>
              </a:rPr>
              <a:t>(</a:t>
            </a:r>
            <a:r>
              <a:rPr lang="en-GB" noProof="1" smtClean="0">
                <a:solidFill>
                  <a:schemeClr val="bg1"/>
                </a:solidFill>
              </a:rPr>
              <a:t>Geoghegan</a:t>
            </a:r>
            <a:r>
              <a:rPr lang="en-GB" dirty="0" smtClean="0">
                <a:solidFill>
                  <a:schemeClr val="bg1"/>
                </a:solidFill>
              </a:rPr>
              <a:t>, </a:t>
            </a:r>
            <a:r>
              <a:rPr lang="en-GB" dirty="0">
                <a:solidFill>
                  <a:schemeClr val="bg1"/>
                </a:solidFill>
              </a:rPr>
              <a:t>2008)</a:t>
            </a:r>
            <a:r>
              <a:rPr lang="en-GB" dirty="0" smtClean="0"/>
              <a:t>.</a:t>
            </a:r>
            <a:endParaRPr lang="en-GB" dirty="0"/>
          </a:p>
        </p:txBody>
      </p:sp>
    </p:spTree>
    <p:extLst>
      <p:ext uri="{BB962C8B-B14F-4D97-AF65-F5344CB8AC3E}">
        <p14:creationId xmlns:p14="http://schemas.microsoft.com/office/powerpoint/2010/main" val="1550369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cy-GB" dirty="0" smtClean="0">
                <a:solidFill>
                  <a:schemeClr val="bg1"/>
                </a:solidFill>
              </a:rPr>
              <a:t>Plentyndod yn ‘well nawr’</a:t>
            </a:r>
            <a:endParaRPr lang="cy-GB" dirty="0"/>
          </a:p>
        </p:txBody>
      </p:sp>
      <p:sp>
        <p:nvSpPr>
          <p:cNvPr id="6" name="Content Placeholder 5"/>
          <p:cNvSpPr>
            <a:spLocks noGrp="1"/>
          </p:cNvSpPr>
          <p:nvPr>
            <p:ph sz="half" idx="2"/>
          </p:nvPr>
        </p:nvSpPr>
        <p:spPr>
          <a:xfrm>
            <a:off x="684211" y="1270528"/>
            <a:ext cx="4937655" cy="4817451"/>
          </a:xfrm>
        </p:spPr>
        <p:txBody>
          <a:bodyPr>
            <a:normAutofit fontScale="77500" lnSpcReduction="20000"/>
          </a:bodyPr>
          <a:lstStyle/>
          <a:p>
            <a:r>
              <a:rPr lang="cy-GB" dirty="0" smtClean="0"/>
              <a:t>gostyngiad yng nghyfradd marwolaethau babanod a gwelliannau gofal iechyd plant</a:t>
            </a:r>
          </a:p>
          <a:p>
            <a:r>
              <a:rPr lang="cy-GB" dirty="0" smtClean="0"/>
              <a:t>amryw o ddarnau o ddeddfwriaeth sydd wedi tynnu plant o waith amser-llawn ar oedran gynnar, ac wedi cynnig diogelwch i bobl ifanc yn y gwaith (</a:t>
            </a:r>
            <a:r>
              <a:rPr lang="cy-GB" noProof="1" smtClean="0"/>
              <a:t>Woodhead </a:t>
            </a:r>
            <a:r>
              <a:rPr lang="en-US" dirty="0" smtClean="0"/>
              <a:t>et al, </a:t>
            </a:r>
            <a:r>
              <a:rPr lang="cy-GB" dirty="0" smtClean="0"/>
              <a:t>2007)</a:t>
            </a:r>
          </a:p>
          <a:p>
            <a:r>
              <a:rPr lang="cy-GB" dirty="0" smtClean="0"/>
              <a:t>ymestyniad graddol i’r cyfnod pryd mae plant mewn addysg amser llawn </a:t>
            </a:r>
          </a:p>
          <a:p>
            <a:r>
              <a:rPr lang="cy-GB" dirty="0" smtClean="0"/>
              <a:t>datblygiad hawliau cyfreithiol i blant</a:t>
            </a:r>
          </a:p>
          <a:p>
            <a:r>
              <a:rPr lang="cy-GB" dirty="0" smtClean="0"/>
              <a:t>twf gwasanaethau arbennig i blant a rhieni i helpu i sicrhau lles plant</a:t>
            </a:r>
          </a:p>
          <a:p>
            <a:r>
              <a:rPr lang="cy-GB" dirty="0" smtClean="0"/>
              <a:t>datblygu teganau arbenigol a llenyddiaeth a ystyrir yn ‘briodol i’r oedran’</a:t>
            </a:r>
          </a:p>
          <a:p>
            <a:r>
              <a:rPr lang="cy-GB" dirty="0" smtClean="0"/>
              <a:t>deddfwriaeth i amddiffyn plant rhag pethau a fyddai’n niweidiol iddynt e.e. cyffuriau, oedolion sy’n cam-drin, dod i gysylltiad â deunydd a ystyrir yn ‘amhriodol</a:t>
            </a:r>
            <a:r>
              <a:rPr lang="en-GB" dirty="0" smtClean="0"/>
              <a:t>’ (</a:t>
            </a:r>
            <a:r>
              <a:rPr lang="en-GB" noProof="1" smtClean="0"/>
              <a:t>Prout</a:t>
            </a:r>
            <a:r>
              <a:rPr lang="en-GB" dirty="0" smtClean="0"/>
              <a:t>, </a:t>
            </a:r>
            <a:r>
              <a:rPr lang="en-GB" dirty="0"/>
              <a:t>2005)</a:t>
            </a:r>
          </a:p>
          <a:p>
            <a:endParaRPr lang="en-GB" dirty="0"/>
          </a:p>
        </p:txBody>
      </p:sp>
      <p:sp>
        <p:nvSpPr>
          <p:cNvPr id="7" name="Text Placeholder 6"/>
          <p:cNvSpPr>
            <a:spLocks noGrp="1"/>
          </p:cNvSpPr>
          <p:nvPr>
            <p:ph type="body" sz="quarter" idx="3"/>
          </p:nvPr>
        </p:nvSpPr>
        <p:spPr>
          <a:xfrm>
            <a:off x="6079066" y="685800"/>
            <a:ext cx="5336186" cy="576262"/>
          </a:xfrm>
        </p:spPr>
        <p:txBody>
          <a:bodyPr/>
          <a:lstStyle/>
          <a:p>
            <a:r>
              <a:rPr lang="en-GB" dirty="0">
                <a:solidFill>
                  <a:schemeClr val="bg1"/>
                </a:solidFill>
              </a:rPr>
              <a:t>Childhood as </a:t>
            </a:r>
            <a:r>
              <a:rPr lang="en-GB" dirty="0" smtClean="0">
                <a:solidFill>
                  <a:schemeClr val="bg1"/>
                </a:solidFill>
              </a:rPr>
              <a:t>‘better now’</a:t>
            </a:r>
            <a:endParaRPr lang="en-GB" dirty="0">
              <a:solidFill>
                <a:schemeClr val="bg1"/>
              </a:solidFill>
            </a:endParaRPr>
          </a:p>
        </p:txBody>
      </p:sp>
      <p:sp>
        <p:nvSpPr>
          <p:cNvPr id="8" name="Content Placeholder 7"/>
          <p:cNvSpPr>
            <a:spLocks noGrp="1"/>
          </p:cNvSpPr>
          <p:nvPr>
            <p:ph sz="quarter" idx="4"/>
          </p:nvPr>
        </p:nvSpPr>
        <p:spPr>
          <a:xfrm>
            <a:off x="5806545" y="1262061"/>
            <a:ext cx="4929188" cy="4883449"/>
          </a:xfrm>
        </p:spPr>
        <p:txBody>
          <a:bodyPr>
            <a:normAutofit fontScale="77500" lnSpcReduction="20000"/>
          </a:bodyPr>
          <a:lstStyle/>
          <a:p>
            <a:r>
              <a:rPr lang="en-GB" dirty="0"/>
              <a:t>the fall in the infant mortality rate and improvements in child healthcare</a:t>
            </a:r>
          </a:p>
          <a:p>
            <a:r>
              <a:rPr lang="en-GB" dirty="0"/>
              <a:t>various pieces of legislation which have removed children from full-time work at an early age, and offered young people protection when at </a:t>
            </a:r>
            <a:r>
              <a:rPr lang="en-GB" dirty="0" smtClean="0"/>
              <a:t>work (</a:t>
            </a:r>
            <a:r>
              <a:rPr lang="en-GB" noProof="1" smtClean="0"/>
              <a:t>Woodhead</a:t>
            </a:r>
            <a:r>
              <a:rPr lang="en-GB" dirty="0" smtClean="0"/>
              <a:t> et al, 2007)</a:t>
            </a:r>
            <a:endParaRPr lang="en-GB" dirty="0"/>
          </a:p>
          <a:p>
            <a:r>
              <a:rPr lang="en-GB" dirty="0"/>
              <a:t>the gradual extension of the period in which children are in full-time </a:t>
            </a:r>
            <a:r>
              <a:rPr lang="en-GB" dirty="0" smtClean="0"/>
              <a:t>education </a:t>
            </a:r>
            <a:endParaRPr lang="en-GB" dirty="0"/>
          </a:p>
          <a:p>
            <a:r>
              <a:rPr lang="en-GB" dirty="0"/>
              <a:t>the development of legal rights for children</a:t>
            </a:r>
          </a:p>
          <a:p>
            <a:r>
              <a:rPr lang="en-GB" dirty="0"/>
              <a:t>the growth of specialist services for both children and parents to help to ensure the wellbeing of children</a:t>
            </a:r>
          </a:p>
          <a:p>
            <a:r>
              <a:rPr lang="en-GB" dirty="0"/>
              <a:t>the development of specialist toys and literature considered ‘age-appropriate’</a:t>
            </a:r>
          </a:p>
          <a:p>
            <a:r>
              <a:rPr lang="en-GB" dirty="0"/>
              <a:t>legislation to protect children from things which would be harmful to them, e.g. drugs, abusive adults, exposure to material considered ‘inappropriate</a:t>
            </a:r>
            <a:r>
              <a:rPr lang="en-GB" dirty="0" smtClean="0"/>
              <a:t>’ (</a:t>
            </a:r>
            <a:r>
              <a:rPr lang="en-GB" noProof="1" smtClean="0"/>
              <a:t>Prout</a:t>
            </a:r>
            <a:r>
              <a:rPr lang="en-GB" dirty="0" smtClean="0"/>
              <a:t>, 2005)</a:t>
            </a:r>
            <a:endParaRPr lang="en-GB" dirty="0"/>
          </a:p>
          <a:p>
            <a:endParaRPr lang="en-GB" dirty="0"/>
          </a:p>
        </p:txBody>
      </p:sp>
    </p:spTree>
    <p:extLst>
      <p:ext uri="{BB962C8B-B14F-4D97-AF65-F5344CB8AC3E}">
        <p14:creationId xmlns:p14="http://schemas.microsoft.com/office/powerpoint/2010/main" val="1467610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541422" y="685800"/>
            <a:ext cx="5080446" cy="576262"/>
          </a:xfrm>
        </p:spPr>
        <p:txBody>
          <a:bodyPr/>
          <a:lstStyle/>
          <a:p>
            <a:r>
              <a:rPr lang="cy-GB" dirty="0" smtClean="0">
                <a:solidFill>
                  <a:schemeClr val="bg1"/>
                </a:solidFill>
              </a:rPr>
              <a:t>Plentyndod yn waeth nawr</a:t>
            </a:r>
            <a:endParaRPr lang="cy-GB" dirty="0"/>
          </a:p>
        </p:txBody>
      </p:sp>
      <p:sp>
        <p:nvSpPr>
          <p:cNvPr id="6" name="Content Placeholder 5"/>
          <p:cNvSpPr>
            <a:spLocks noGrp="1"/>
          </p:cNvSpPr>
          <p:nvPr>
            <p:ph sz="half" idx="2"/>
          </p:nvPr>
        </p:nvSpPr>
        <p:spPr>
          <a:xfrm>
            <a:off x="684211" y="1270528"/>
            <a:ext cx="4937655" cy="5021987"/>
          </a:xfrm>
        </p:spPr>
        <p:txBody>
          <a:bodyPr>
            <a:normAutofit fontScale="92500" lnSpcReduction="10000"/>
          </a:bodyPr>
          <a:lstStyle/>
          <a:p>
            <a:pPr lvl="0"/>
            <a:r>
              <a:rPr lang="cy-GB" dirty="0"/>
              <a:t>cynnydd o ran gordewdra a phroblemau iechyd ymhlith llawer o blant </a:t>
            </a:r>
            <a:endParaRPr lang="en-GB" dirty="0"/>
          </a:p>
          <a:p>
            <a:pPr lvl="0"/>
            <a:r>
              <a:rPr lang="cy-GB" dirty="0"/>
              <a:t>cyfraddau uwch o iselder a phroblemau iechyd meddwl (Cymdeithas y Plant, 2019)</a:t>
            </a:r>
            <a:endParaRPr lang="en-GB" dirty="0"/>
          </a:p>
          <a:p>
            <a:pPr lvl="0"/>
            <a:r>
              <a:rPr lang="cy-GB" dirty="0"/>
              <a:t>anhrefn hinsawdd a cholli bioamrywiaeth </a:t>
            </a:r>
            <a:r>
              <a:rPr lang="cy-GB" dirty="0" smtClean="0"/>
              <a:t>(</a:t>
            </a:r>
            <a:r>
              <a:rPr lang="cy-GB" noProof="1" smtClean="0"/>
              <a:t>Lawton</a:t>
            </a:r>
            <a:r>
              <a:rPr lang="cy-GB" dirty="0" smtClean="0"/>
              <a:t>, </a:t>
            </a:r>
            <a:r>
              <a:rPr lang="cy-GB" dirty="0"/>
              <a:t>2019)</a:t>
            </a:r>
            <a:endParaRPr lang="en-GB" dirty="0"/>
          </a:p>
          <a:p>
            <a:pPr lvl="0"/>
            <a:r>
              <a:rPr lang="cy-GB" dirty="0"/>
              <a:t>mwy o bwysau ar blant a phobl ifanc i ‘lwyddo’, yn enwedig ym myd addysg  </a:t>
            </a:r>
            <a:endParaRPr lang="en-GB" dirty="0"/>
          </a:p>
          <a:p>
            <a:pPr lvl="0"/>
            <a:r>
              <a:rPr lang="cy-GB" dirty="0"/>
              <a:t>y niwed a achosir i lawer o blant gan eu teulu’n chwalu </a:t>
            </a:r>
            <a:endParaRPr lang="en-GB" dirty="0"/>
          </a:p>
          <a:p>
            <a:r>
              <a:rPr lang="cy-GB" dirty="0"/>
              <a:t>pylu’r ffiniau rhwng plant ac oedolion, gan arwain at ‘golli diniweidrwydd’ (Palmer, 2015)</a:t>
            </a:r>
            <a:endParaRPr lang="en-GB" dirty="0"/>
          </a:p>
        </p:txBody>
      </p:sp>
      <p:sp>
        <p:nvSpPr>
          <p:cNvPr id="7" name="Text Placeholder 6"/>
          <p:cNvSpPr>
            <a:spLocks noGrp="1"/>
          </p:cNvSpPr>
          <p:nvPr>
            <p:ph type="body" sz="quarter" idx="3"/>
          </p:nvPr>
        </p:nvSpPr>
        <p:spPr/>
        <p:txBody>
          <a:bodyPr/>
          <a:lstStyle/>
          <a:p>
            <a:r>
              <a:rPr lang="en-GB" dirty="0">
                <a:solidFill>
                  <a:schemeClr val="bg1"/>
                </a:solidFill>
              </a:rPr>
              <a:t>Childhood as worse now</a:t>
            </a:r>
          </a:p>
        </p:txBody>
      </p:sp>
      <p:sp>
        <p:nvSpPr>
          <p:cNvPr id="8" name="Content Placeholder 7"/>
          <p:cNvSpPr>
            <a:spLocks noGrp="1"/>
          </p:cNvSpPr>
          <p:nvPr>
            <p:ph sz="quarter" idx="4"/>
          </p:nvPr>
        </p:nvSpPr>
        <p:spPr>
          <a:xfrm>
            <a:off x="5806545" y="1262062"/>
            <a:ext cx="4929188" cy="5092322"/>
          </a:xfrm>
        </p:spPr>
        <p:txBody>
          <a:bodyPr>
            <a:normAutofit fontScale="92500" lnSpcReduction="10000"/>
          </a:bodyPr>
          <a:lstStyle/>
          <a:p>
            <a:r>
              <a:rPr lang="en-GB" dirty="0"/>
              <a:t>the rise of obesity and health problems among many children</a:t>
            </a:r>
          </a:p>
          <a:p>
            <a:r>
              <a:rPr lang="en-GB" dirty="0"/>
              <a:t>increased rates of depression and mental health </a:t>
            </a:r>
            <a:r>
              <a:rPr lang="en-GB" dirty="0" smtClean="0"/>
              <a:t>problems (The Children’s Society, 2019).</a:t>
            </a:r>
          </a:p>
          <a:p>
            <a:r>
              <a:rPr lang="en-GB" dirty="0"/>
              <a:t>c</a:t>
            </a:r>
            <a:r>
              <a:rPr lang="en-GB" dirty="0" smtClean="0"/>
              <a:t>limate </a:t>
            </a:r>
            <a:r>
              <a:rPr lang="en-GB" dirty="0"/>
              <a:t>c</a:t>
            </a:r>
            <a:r>
              <a:rPr lang="en-GB" dirty="0" smtClean="0"/>
              <a:t>haos and biodiversity loss (Lawton, 2019)</a:t>
            </a:r>
            <a:endParaRPr lang="en-GB" dirty="0"/>
          </a:p>
          <a:p>
            <a:r>
              <a:rPr lang="en-GB" dirty="0"/>
              <a:t>increased pressures on children and young people to ‘succeed’, especially in </a:t>
            </a:r>
            <a:r>
              <a:rPr lang="en-GB" dirty="0" smtClean="0"/>
              <a:t>education </a:t>
            </a:r>
          </a:p>
          <a:p>
            <a:r>
              <a:rPr lang="en-GB" dirty="0" smtClean="0"/>
              <a:t>the </a:t>
            </a:r>
            <a:r>
              <a:rPr lang="en-GB" dirty="0"/>
              <a:t>damage inflicted on many children by the break-up of their family</a:t>
            </a:r>
          </a:p>
          <a:p>
            <a:r>
              <a:rPr lang="en-GB" dirty="0" smtClean="0"/>
              <a:t>the </a:t>
            </a:r>
            <a:r>
              <a:rPr lang="en-GB" dirty="0"/>
              <a:t>blurring of the lines between children and adults, leading to the ‘loss of innocence’ (Palmer, 2015).</a:t>
            </a:r>
          </a:p>
          <a:p>
            <a:endParaRPr lang="en-GB" dirty="0"/>
          </a:p>
        </p:txBody>
      </p:sp>
    </p:spTree>
    <p:extLst>
      <p:ext uri="{BB962C8B-B14F-4D97-AF65-F5344CB8AC3E}">
        <p14:creationId xmlns:p14="http://schemas.microsoft.com/office/powerpoint/2010/main" val="19069257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z="3800" dirty="0" smtClean="0"/>
              <a:t>MEDDYLWYR ENWOG AM BLENTYNDOD</a:t>
            </a:r>
            <a:r>
              <a:rPr lang="en-GB" dirty="0" smtClean="0"/>
              <a:t> </a:t>
            </a:r>
            <a:r>
              <a:rPr lang="en-GB" sz="4000" dirty="0" smtClean="0"/>
              <a:t>Famous thinkers on childhood</a:t>
            </a:r>
            <a:endParaRPr lang="en-GB" sz="4000" dirty="0"/>
          </a:p>
        </p:txBody>
      </p:sp>
      <p:sp>
        <p:nvSpPr>
          <p:cNvPr id="5" name="Text Placeholder 4"/>
          <p:cNvSpPr>
            <a:spLocks noGrp="1"/>
          </p:cNvSpPr>
          <p:nvPr>
            <p:ph type="body" idx="1"/>
          </p:nvPr>
        </p:nvSpPr>
        <p:spPr/>
        <p:txBody>
          <a:bodyPr/>
          <a:lstStyle/>
          <a:p>
            <a:r>
              <a:rPr lang="en-GB" dirty="0">
                <a:solidFill>
                  <a:schemeClr val="bg1"/>
                </a:solidFill>
              </a:rPr>
              <a:t>Philippe </a:t>
            </a:r>
            <a:r>
              <a:rPr lang="fr-FR" dirty="0" smtClean="0">
                <a:solidFill>
                  <a:schemeClr val="bg1"/>
                </a:solidFill>
              </a:rPr>
              <a:t>Ariès</a:t>
            </a:r>
            <a:r>
              <a:rPr lang="en-GB" dirty="0" smtClean="0">
                <a:solidFill>
                  <a:schemeClr val="bg1"/>
                </a:solidFill>
              </a:rPr>
              <a:t> </a:t>
            </a:r>
            <a:r>
              <a:rPr lang="en-GB" dirty="0">
                <a:solidFill>
                  <a:schemeClr val="bg1"/>
                </a:solidFill>
              </a:rPr>
              <a:t>(1960</a:t>
            </a:r>
            <a:r>
              <a:rPr lang="en-GB" dirty="0" smtClean="0">
                <a:solidFill>
                  <a:schemeClr val="bg1"/>
                </a:solidFill>
              </a:rPr>
              <a:t>)</a:t>
            </a:r>
            <a:endParaRPr lang="en-GB" dirty="0">
              <a:solidFill>
                <a:schemeClr val="bg1"/>
              </a:solidFill>
            </a:endParaRPr>
          </a:p>
        </p:txBody>
      </p:sp>
      <p:sp>
        <p:nvSpPr>
          <p:cNvPr id="6" name="Content Placeholder 5"/>
          <p:cNvSpPr>
            <a:spLocks noGrp="1"/>
          </p:cNvSpPr>
          <p:nvPr>
            <p:ph sz="half" idx="2"/>
          </p:nvPr>
        </p:nvSpPr>
        <p:spPr/>
        <p:txBody>
          <a:bodyPr>
            <a:normAutofit fontScale="92500" lnSpcReduction="10000"/>
          </a:bodyPr>
          <a:lstStyle/>
          <a:p>
            <a:r>
              <a:rPr lang="cy-GB" dirty="0" smtClean="0"/>
              <a:t>Hanesydd amatur o Ffrainc yn adnabyddus i gymdeithasegwyr oherwydd ei </a:t>
            </a:r>
            <a:r>
              <a:rPr lang="cy-GB" noProof="1" smtClean="0"/>
              <a:t>farn</a:t>
            </a:r>
            <a:r>
              <a:rPr lang="cy-GB" dirty="0" smtClean="0"/>
              <a:t> bod y syniad o ‘blentyndod’ fel cyflwr ar wahân yn gymharol newydd. </a:t>
            </a:r>
          </a:p>
          <a:p>
            <a:r>
              <a:rPr lang="cy-GB" dirty="0" smtClean="0"/>
              <a:t>Dywedodd fod y </a:t>
            </a:r>
            <a:r>
              <a:rPr lang="cy-GB" noProof="1" smtClean="0"/>
              <a:t>farn</a:t>
            </a:r>
            <a:r>
              <a:rPr lang="cy-GB" dirty="0" smtClean="0"/>
              <a:t> fodern am y teulu fel ‘cylch domestig preifat a seilir ar hoffter o’i gilydd’ heb ddod i’r amlwg tan yr ail ganrif ar bymtheg </a:t>
            </a:r>
            <a:r>
              <a:rPr lang="en-GB" dirty="0" smtClean="0"/>
              <a:t>(</a:t>
            </a:r>
            <a:r>
              <a:rPr lang="en-GB" noProof="1" smtClean="0"/>
              <a:t>Woodhead</a:t>
            </a:r>
            <a:r>
              <a:rPr lang="en-GB" dirty="0" smtClean="0"/>
              <a:t> </a:t>
            </a:r>
            <a:r>
              <a:rPr lang="en-GB" dirty="0"/>
              <a:t>et al, 20017</a:t>
            </a:r>
          </a:p>
        </p:txBody>
      </p:sp>
      <p:sp>
        <p:nvSpPr>
          <p:cNvPr id="7" name="Text Placeholder 6"/>
          <p:cNvSpPr>
            <a:spLocks noGrp="1"/>
          </p:cNvSpPr>
          <p:nvPr>
            <p:ph type="body" sz="quarter" idx="3"/>
          </p:nvPr>
        </p:nvSpPr>
        <p:spPr/>
        <p:txBody>
          <a:bodyPr/>
          <a:lstStyle/>
          <a:p>
            <a:r>
              <a:rPr lang="en-GB" dirty="0">
                <a:solidFill>
                  <a:schemeClr val="bg1"/>
                </a:solidFill>
              </a:rPr>
              <a:t>Philippe </a:t>
            </a:r>
            <a:r>
              <a:rPr lang="fr-FR" dirty="0" smtClean="0">
                <a:solidFill>
                  <a:schemeClr val="bg1"/>
                </a:solidFill>
              </a:rPr>
              <a:t>Ariès</a:t>
            </a:r>
            <a:r>
              <a:rPr lang="en-GB" dirty="0" smtClean="0">
                <a:solidFill>
                  <a:schemeClr val="bg1"/>
                </a:solidFill>
              </a:rPr>
              <a:t> </a:t>
            </a:r>
            <a:r>
              <a:rPr lang="en-GB" dirty="0">
                <a:solidFill>
                  <a:schemeClr val="bg1"/>
                </a:solidFill>
              </a:rPr>
              <a:t>(1960)</a:t>
            </a:r>
          </a:p>
        </p:txBody>
      </p:sp>
      <p:sp>
        <p:nvSpPr>
          <p:cNvPr id="8" name="Content Placeholder 7"/>
          <p:cNvSpPr>
            <a:spLocks noGrp="1"/>
          </p:cNvSpPr>
          <p:nvPr>
            <p:ph sz="quarter" idx="4"/>
          </p:nvPr>
        </p:nvSpPr>
        <p:spPr/>
        <p:txBody>
          <a:bodyPr>
            <a:normAutofit lnSpcReduction="10000"/>
          </a:bodyPr>
          <a:lstStyle/>
          <a:p>
            <a:r>
              <a:rPr lang="en-GB" dirty="0"/>
              <a:t>French amateur historian known to sociologists for his view that the notion of ‘childhood’ as a separate state is relatively new. </a:t>
            </a:r>
            <a:endParaRPr lang="en-GB" dirty="0" smtClean="0"/>
          </a:p>
          <a:p>
            <a:r>
              <a:rPr lang="en-GB" dirty="0" smtClean="0"/>
              <a:t>He </a:t>
            </a:r>
            <a:r>
              <a:rPr lang="en-GB" dirty="0"/>
              <a:t>said that the modern view of the family as ‘a private domestic circle founded on mutual affection’ did not emerge until the seventeenth </a:t>
            </a:r>
            <a:r>
              <a:rPr lang="en-GB" dirty="0" smtClean="0"/>
              <a:t>century (</a:t>
            </a:r>
            <a:r>
              <a:rPr lang="en-GB" noProof="1" smtClean="0"/>
              <a:t>Woodhead</a:t>
            </a:r>
            <a:r>
              <a:rPr lang="en-GB" dirty="0" smtClean="0"/>
              <a:t> et al, 20017).</a:t>
            </a:r>
            <a:endParaRPr lang="en-GB" dirty="0"/>
          </a:p>
          <a:p>
            <a:endParaRPr lang="en-GB" dirty="0"/>
          </a:p>
        </p:txBody>
      </p:sp>
    </p:spTree>
    <p:extLst>
      <p:ext uri="{BB962C8B-B14F-4D97-AF65-F5344CB8AC3E}">
        <p14:creationId xmlns:p14="http://schemas.microsoft.com/office/powerpoint/2010/main" val="2971208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95000"/>
                <a:alpha val="0"/>
              </a:schemeClr>
            </a:gs>
            <a:gs pos="96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20402" y="3995435"/>
            <a:ext cx="1704975" cy="2676525"/>
          </a:xfrm>
          <a:prstGeom prst="rect">
            <a:avLst/>
          </a:prstGeom>
        </p:spPr>
      </p:pic>
      <p:pic>
        <p:nvPicPr>
          <p:cNvPr id="3" name="Picture 2"/>
          <p:cNvPicPr>
            <a:picLocks noChangeAspect="1"/>
          </p:cNvPicPr>
          <p:nvPr/>
        </p:nvPicPr>
        <p:blipFill>
          <a:blip r:embed="rId4"/>
          <a:stretch>
            <a:fillRect/>
          </a:stretch>
        </p:blipFill>
        <p:spPr>
          <a:xfrm>
            <a:off x="8042986" y="4153250"/>
            <a:ext cx="3841529" cy="2556363"/>
          </a:xfrm>
          <a:prstGeom prst="rect">
            <a:avLst/>
          </a:prstGeom>
        </p:spPr>
      </p:pic>
      <p:pic>
        <p:nvPicPr>
          <p:cNvPr id="9" name="Picture 8"/>
          <p:cNvPicPr>
            <a:picLocks noChangeAspect="1"/>
          </p:cNvPicPr>
          <p:nvPr/>
        </p:nvPicPr>
        <p:blipFill>
          <a:blip r:embed="rId5"/>
          <a:stretch>
            <a:fillRect/>
          </a:stretch>
        </p:blipFill>
        <p:spPr>
          <a:xfrm>
            <a:off x="2222983" y="3995435"/>
            <a:ext cx="1857375" cy="2457450"/>
          </a:xfrm>
          <a:prstGeom prst="rect">
            <a:avLst/>
          </a:prstGeom>
        </p:spPr>
      </p:pic>
      <p:pic>
        <p:nvPicPr>
          <p:cNvPr id="10" name="Picture 9"/>
          <p:cNvPicPr>
            <a:picLocks noChangeAspect="1"/>
          </p:cNvPicPr>
          <p:nvPr/>
        </p:nvPicPr>
        <p:blipFill rotWithShape="1">
          <a:blip r:embed="rId6"/>
          <a:srcRect l="4368" t="2983" r="2361" b="10345"/>
          <a:stretch/>
        </p:blipFill>
        <p:spPr>
          <a:xfrm>
            <a:off x="6150524" y="4040781"/>
            <a:ext cx="1652420" cy="2237263"/>
          </a:xfrm>
          <a:prstGeom prst="rect">
            <a:avLst/>
          </a:prstGeom>
        </p:spPr>
      </p:pic>
      <p:sp>
        <p:nvSpPr>
          <p:cNvPr id="5" name="Text Placeholder 4"/>
          <p:cNvSpPr>
            <a:spLocks noGrp="1"/>
          </p:cNvSpPr>
          <p:nvPr>
            <p:ph type="body" idx="1"/>
          </p:nvPr>
        </p:nvSpPr>
        <p:spPr>
          <a:xfrm>
            <a:off x="1008175" y="216569"/>
            <a:ext cx="4649787" cy="576262"/>
          </a:xfrm>
        </p:spPr>
        <p:txBody>
          <a:bodyPr/>
          <a:lstStyle/>
          <a:p>
            <a:r>
              <a:rPr lang="fr-FR" b="1" dirty="0" smtClean="0">
                <a:solidFill>
                  <a:schemeClr val="bg1"/>
                </a:solidFill>
              </a:rPr>
              <a:t>Ariès</a:t>
            </a:r>
            <a:r>
              <a:rPr lang="en-GB" b="1" dirty="0" smtClean="0">
                <a:solidFill>
                  <a:schemeClr val="bg1"/>
                </a:solidFill>
              </a:rPr>
              <a:t> </a:t>
            </a:r>
            <a:r>
              <a:rPr lang="en-GB" b="1" dirty="0">
                <a:solidFill>
                  <a:schemeClr val="bg1"/>
                </a:solidFill>
              </a:rPr>
              <a:t>(1960)</a:t>
            </a:r>
            <a:endParaRPr lang="en-GB" dirty="0"/>
          </a:p>
        </p:txBody>
      </p:sp>
      <p:pic>
        <p:nvPicPr>
          <p:cNvPr id="11" name="Content Placeholder 10"/>
          <p:cNvPicPr>
            <a:picLocks noGrp="1" noChangeAspect="1"/>
          </p:cNvPicPr>
          <p:nvPr>
            <p:ph sz="half" idx="2"/>
          </p:nvPr>
        </p:nvPicPr>
        <p:blipFill>
          <a:blip r:embed="rId7"/>
          <a:stretch>
            <a:fillRect/>
          </a:stretch>
        </p:blipFill>
        <p:spPr>
          <a:xfrm>
            <a:off x="4222771" y="4040781"/>
            <a:ext cx="1743075" cy="2619375"/>
          </a:xfrm>
          <a:prstGeom prst="rect">
            <a:avLst/>
          </a:prstGeom>
        </p:spPr>
      </p:pic>
      <p:sp>
        <p:nvSpPr>
          <p:cNvPr id="7" name="Text Placeholder 6"/>
          <p:cNvSpPr>
            <a:spLocks noGrp="1"/>
          </p:cNvSpPr>
          <p:nvPr>
            <p:ph type="body" sz="quarter" idx="3"/>
          </p:nvPr>
        </p:nvSpPr>
        <p:spPr>
          <a:xfrm>
            <a:off x="6006876" y="240632"/>
            <a:ext cx="4665134" cy="576262"/>
          </a:xfrm>
        </p:spPr>
        <p:txBody>
          <a:bodyPr/>
          <a:lstStyle/>
          <a:p>
            <a:r>
              <a:rPr lang="fr-FR" b="1" dirty="0" smtClean="0">
                <a:solidFill>
                  <a:schemeClr val="bg1"/>
                </a:solidFill>
              </a:rPr>
              <a:t>Ariès</a:t>
            </a:r>
            <a:r>
              <a:rPr lang="en-GB" b="1" dirty="0" smtClean="0">
                <a:solidFill>
                  <a:schemeClr val="bg1"/>
                </a:solidFill>
              </a:rPr>
              <a:t> (1960) </a:t>
            </a:r>
            <a:endParaRPr lang="en-GB" b="1" dirty="0">
              <a:solidFill>
                <a:schemeClr val="bg1"/>
              </a:solidFill>
            </a:endParaRPr>
          </a:p>
        </p:txBody>
      </p:sp>
      <p:sp>
        <p:nvSpPr>
          <p:cNvPr id="8" name="Content Placeholder 7"/>
          <p:cNvSpPr>
            <a:spLocks noGrp="1"/>
          </p:cNvSpPr>
          <p:nvPr>
            <p:ph sz="quarter" idx="4"/>
          </p:nvPr>
        </p:nvSpPr>
        <p:spPr>
          <a:xfrm>
            <a:off x="5770451" y="835996"/>
            <a:ext cx="5774308" cy="3030538"/>
          </a:xfrm>
        </p:spPr>
        <p:txBody>
          <a:bodyPr>
            <a:normAutofit fontScale="77500" lnSpcReduction="20000"/>
          </a:bodyPr>
          <a:lstStyle/>
          <a:p>
            <a:r>
              <a:rPr lang="en-GB" dirty="0"/>
              <a:t>looked at depictions of children in medieval </a:t>
            </a:r>
            <a:r>
              <a:rPr lang="en-GB" dirty="0" smtClean="0"/>
              <a:t>society</a:t>
            </a:r>
          </a:p>
          <a:p>
            <a:r>
              <a:rPr lang="en-GB" dirty="0" smtClean="0"/>
              <a:t>one </a:t>
            </a:r>
            <a:r>
              <a:rPr lang="en-GB" dirty="0"/>
              <a:t>of his most-quoted statements is </a:t>
            </a:r>
            <a:r>
              <a:rPr lang="en-GB" b="1" dirty="0" smtClean="0"/>
              <a:t>“In </a:t>
            </a:r>
            <a:r>
              <a:rPr lang="en-GB" b="1" dirty="0"/>
              <a:t>medieval society the idea of childhood did not </a:t>
            </a:r>
            <a:r>
              <a:rPr lang="en-GB" b="1" dirty="0" smtClean="0"/>
              <a:t>exist </a:t>
            </a:r>
            <a:r>
              <a:rPr lang="en-GB" dirty="0" smtClean="0"/>
              <a:t>(</a:t>
            </a:r>
            <a:r>
              <a:rPr lang="en-GB" noProof="1" smtClean="0"/>
              <a:t>Woodhead</a:t>
            </a:r>
            <a:r>
              <a:rPr lang="en-GB" dirty="0" smtClean="0"/>
              <a:t>, 2007; p.125).” </a:t>
            </a:r>
          </a:p>
          <a:p>
            <a:r>
              <a:rPr lang="en-GB" dirty="0" smtClean="0"/>
              <a:t>However</a:t>
            </a:r>
            <a:r>
              <a:rPr lang="en-GB" dirty="0"/>
              <a:t>, our reading of his text is usually a translation from the original French, and Cunningham (</a:t>
            </a:r>
            <a:r>
              <a:rPr lang="en-GB" dirty="0" smtClean="0"/>
              <a:t>1991) </a:t>
            </a:r>
            <a:r>
              <a:rPr lang="en-GB" dirty="0"/>
              <a:t>points out that the French word translated as ‘idea’ is ‘sentiment’, which can also mean ‘</a:t>
            </a:r>
            <a:r>
              <a:rPr lang="en-GB" dirty="0" smtClean="0"/>
              <a:t>feeling’. </a:t>
            </a:r>
          </a:p>
          <a:p>
            <a:r>
              <a:rPr lang="en-GB" dirty="0" smtClean="0"/>
              <a:t>Cunningham (1992) suggests </a:t>
            </a:r>
            <a:r>
              <a:rPr lang="en-GB" dirty="0"/>
              <a:t>that </a:t>
            </a:r>
            <a:r>
              <a:rPr lang="fr-FR" dirty="0" smtClean="0"/>
              <a:t>Ariès</a:t>
            </a:r>
            <a:r>
              <a:rPr lang="en-GB" dirty="0" smtClean="0"/>
              <a:t> </a:t>
            </a:r>
            <a:r>
              <a:rPr lang="en-GB" dirty="0"/>
              <a:t>meant that in medieval times childhood was not recognised and valued as a distinct </a:t>
            </a:r>
            <a:r>
              <a:rPr lang="en-GB" dirty="0" smtClean="0"/>
              <a:t>phase (cited in Clarke, date unknown). </a:t>
            </a:r>
          </a:p>
          <a:p>
            <a:endParaRPr lang="en-GB" dirty="0"/>
          </a:p>
        </p:txBody>
      </p:sp>
      <p:sp>
        <p:nvSpPr>
          <p:cNvPr id="12" name="Rectangle 11"/>
          <p:cNvSpPr/>
          <p:nvPr/>
        </p:nvSpPr>
        <p:spPr>
          <a:xfrm>
            <a:off x="6106667" y="6371431"/>
            <a:ext cx="1696277" cy="398509"/>
          </a:xfrm>
          <a:prstGeom prst="rect">
            <a:avLst/>
          </a:prstGeom>
          <a:solidFill>
            <a:schemeClr val="bg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bg1"/>
                </a:solidFill>
              </a:rPr>
              <a:t>(Edwards, 2015)</a:t>
            </a:r>
            <a:endParaRPr lang="en-GB" sz="1400" dirty="0">
              <a:solidFill>
                <a:schemeClr val="bg1"/>
              </a:solidFill>
            </a:endParaRPr>
          </a:p>
        </p:txBody>
      </p:sp>
      <p:sp>
        <p:nvSpPr>
          <p:cNvPr id="4" name="Blwch Testun 3"/>
          <p:cNvSpPr txBox="1"/>
          <p:nvPr/>
        </p:nvSpPr>
        <p:spPr>
          <a:xfrm>
            <a:off x="457199" y="757991"/>
            <a:ext cx="5161547" cy="3108543"/>
          </a:xfrm>
          <a:prstGeom prst="rect">
            <a:avLst/>
          </a:prstGeom>
          <a:noFill/>
        </p:spPr>
        <p:txBody>
          <a:bodyPr wrap="square" rtlCol="0">
            <a:spAutoFit/>
          </a:bodyPr>
          <a:lstStyle/>
          <a:p>
            <a:pPr marL="285750" lvl="0" indent="-285750">
              <a:buFont typeface="Wingdings" panose="05000000000000000000" pitchFamily="2" charset="2"/>
              <a:buChar char="Ø"/>
            </a:pPr>
            <a:r>
              <a:rPr lang="cy-GB" sz="1400" dirty="0">
                <a:solidFill>
                  <a:schemeClr val="bg2">
                    <a:lumMod val="75000"/>
                  </a:schemeClr>
                </a:solidFill>
              </a:rPr>
              <a:t>edrychodd ar bortreadau o blant yng nghymdeithas yr oesoedd canol </a:t>
            </a:r>
            <a:endParaRPr lang="en-GB" sz="1400" dirty="0">
              <a:solidFill>
                <a:schemeClr val="bg2">
                  <a:lumMod val="75000"/>
                </a:schemeClr>
              </a:solidFill>
            </a:endParaRPr>
          </a:p>
          <a:p>
            <a:pPr marL="285750" lvl="0" indent="-285750">
              <a:buFont typeface="Wingdings" panose="05000000000000000000" pitchFamily="2" charset="2"/>
              <a:buChar char="Ø"/>
            </a:pPr>
            <a:r>
              <a:rPr lang="cy-GB" sz="1400" dirty="0">
                <a:solidFill>
                  <a:schemeClr val="bg2">
                    <a:lumMod val="75000"/>
                  </a:schemeClr>
                </a:solidFill>
              </a:rPr>
              <a:t>un o’i osodiadau a ddyfynnir fwyaf aml yw ‘</a:t>
            </a:r>
            <a:r>
              <a:rPr lang="cy-GB" sz="1400" b="1" dirty="0">
                <a:solidFill>
                  <a:schemeClr val="bg2">
                    <a:lumMod val="75000"/>
                  </a:schemeClr>
                </a:solidFill>
              </a:rPr>
              <a:t>Yng nghymdeithas yr oesoedd canol nid oedd y syniad o blentyndod yn bodoli’</a:t>
            </a:r>
            <a:r>
              <a:rPr lang="cy-GB" sz="1400" dirty="0">
                <a:solidFill>
                  <a:schemeClr val="bg2">
                    <a:lumMod val="75000"/>
                  </a:schemeClr>
                </a:solidFill>
              </a:rPr>
              <a:t> (Woodhead, 2007; t.125). </a:t>
            </a:r>
            <a:endParaRPr lang="en-GB" sz="1400" dirty="0">
              <a:solidFill>
                <a:schemeClr val="bg2">
                  <a:lumMod val="75000"/>
                </a:schemeClr>
              </a:solidFill>
            </a:endParaRPr>
          </a:p>
          <a:p>
            <a:pPr marL="285750" lvl="0" indent="-285750">
              <a:buFont typeface="Wingdings" panose="05000000000000000000" pitchFamily="2" charset="2"/>
              <a:buChar char="Ø"/>
            </a:pPr>
            <a:r>
              <a:rPr lang="cy-GB" sz="1400" dirty="0">
                <a:solidFill>
                  <a:schemeClr val="bg2">
                    <a:lumMod val="75000"/>
                  </a:schemeClr>
                </a:solidFill>
              </a:rPr>
              <a:t>Fodd bynnag, fel arfer rydym yn darllen ei destun mewn cyfieithiad o’r Ffrangeg gwreiddiol, ac mae Cunningham (1991) yn nodi mai </a:t>
            </a:r>
            <a:r>
              <a:rPr lang="cy-GB" sz="1400" dirty="0" smtClean="0">
                <a:solidFill>
                  <a:schemeClr val="bg2">
                    <a:lumMod val="75000"/>
                  </a:schemeClr>
                </a:solidFill>
              </a:rPr>
              <a:t>‘</a:t>
            </a:r>
            <a:r>
              <a:rPr lang="fr-FR" sz="1400" dirty="0" smtClean="0">
                <a:solidFill>
                  <a:schemeClr val="bg2">
                    <a:lumMod val="75000"/>
                  </a:schemeClr>
                </a:solidFill>
              </a:rPr>
              <a:t>sentiment</a:t>
            </a:r>
            <a:r>
              <a:rPr lang="cy-GB" sz="1400" dirty="0" smtClean="0">
                <a:solidFill>
                  <a:schemeClr val="bg2">
                    <a:lumMod val="75000"/>
                  </a:schemeClr>
                </a:solidFill>
              </a:rPr>
              <a:t>’ </a:t>
            </a:r>
            <a:r>
              <a:rPr lang="cy-GB" sz="1400" dirty="0">
                <a:solidFill>
                  <a:schemeClr val="bg2">
                    <a:lumMod val="75000"/>
                  </a:schemeClr>
                </a:solidFill>
              </a:rPr>
              <a:t>yw’r gair Ffrangeg a gyfieithir yn ‘syniad’, a’i fod hefyd yn gallu golygu ‘teimlad’.</a:t>
            </a:r>
            <a:endParaRPr lang="en-GB" sz="1400" dirty="0">
              <a:solidFill>
                <a:schemeClr val="bg2">
                  <a:lumMod val="75000"/>
                </a:schemeClr>
              </a:solidFill>
            </a:endParaRPr>
          </a:p>
          <a:p>
            <a:pPr marL="285750" indent="-285750">
              <a:buFont typeface="Wingdings" panose="05000000000000000000" pitchFamily="2" charset="2"/>
              <a:buChar char="Ø"/>
            </a:pPr>
            <a:r>
              <a:rPr lang="cy-GB" sz="1400" dirty="0">
                <a:solidFill>
                  <a:schemeClr val="bg2">
                    <a:lumMod val="75000"/>
                  </a:schemeClr>
                </a:solidFill>
              </a:rPr>
              <a:t>Awgryma Cunningham (1992) fod </a:t>
            </a:r>
            <a:r>
              <a:rPr lang="fr-FR" sz="1400" dirty="0" smtClean="0">
                <a:solidFill>
                  <a:schemeClr val="bg2">
                    <a:lumMod val="75000"/>
                  </a:schemeClr>
                </a:solidFill>
              </a:rPr>
              <a:t>Ariès </a:t>
            </a:r>
            <a:r>
              <a:rPr lang="cy-GB" sz="1400" dirty="0" smtClean="0">
                <a:solidFill>
                  <a:schemeClr val="bg2">
                    <a:lumMod val="75000"/>
                  </a:schemeClr>
                </a:solidFill>
              </a:rPr>
              <a:t>yn </a:t>
            </a:r>
            <a:r>
              <a:rPr lang="cy-GB" sz="1400" dirty="0">
                <a:solidFill>
                  <a:schemeClr val="bg2">
                    <a:lumMod val="75000"/>
                  </a:schemeClr>
                </a:solidFill>
              </a:rPr>
              <a:t>golygu nad oedd plentyndod yn yr oesoedd canol yn cael ei gydnabod a’i werthfawrogi fel cyfnod penodol (dyfynnwyd yn Clarke, dyddiad anhysbys</a:t>
            </a:r>
            <a:r>
              <a:rPr lang="cy-GB" sz="1400" dirty="0" smtClean="0">
                <a:solidFill>
                  <a:schemeClr val="bg2">
                    <a:lumMod val="75000"/>
                  </a:schemeClr>
                </a:solidFill>
              </a:rPr>
              <a:t>).</a:t>
            </a:r>
            <a:endParaRPr lang="en-GB" sz="1400" dirty="0">
              <a:solidFill>
                <a:schemeClr val="bg2">
                  <a:lumMod val="75000"/>
                </a:schemeClr>
              </a:solidFill>
            </a:endParaRPr>
          </a:p>
        </p:txBody>
      </p:sp>
    </p:spTree>
    <p:extLst>
      <p:ext uri="{BB962C8B-B14F-4D97-AF65-F5344CB8AC3E}">
        <p14:creationId xmlns:p14="http://schemas.microsoft.com/office/powerpoint/2010/main" val="10053773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cy-GB" dirty="0" smtClean="0"/>
              <a:t>Beirniadaeth</a:t>
            </a:r>
            <a:endParaRPr lang="cy-GB" dirty="0"/>
          </a:p>
        </p:txBody>
      </p:sp>
      <p:sp>
        <p:nvSpPr>
          <p:cNvPr id="6" name="Content Placeholder 5"/>
          <p:cNvSpPr>
            <a:spLocks noGrp="1"/>
          </p:cNvSpPr>
          <p:nvPr>
            <p:ph sz="half" idx="2"/>
          </p:nvPr>
        </p:nvSpPr>
        <p:spPr>
          <a:xfrm>
            <a:off x="684211" y="1270528"/>
            <a:ext cx="4958600" cy="4889640"/>
          </a:xfrm>
        </p:spPr>
        <p:txBody>
          <a:bodyPr>
            <a:noAutofit/>
          </a:bodyPr>
          <a:lstStyle/>
          <a:p>
            <a:pPr lvl="0"/>
            <a:r>
              <a:rPr lang="cy-GB" sz="1500" dirty="0"/>
              <a:t>Yn y bôn, mae’r beirniaid hyn yn gwrthod y </a:t>
            </a:r>
            <a:r>
              <a:rPr lang="cy-GB" sz="1500" noProof="1" smtClean="0"/>
              <a:t>farn</a:t>
            </a:r>
            <a:r>
              <a:rPr lang="cy-GB" sz="1500" dirty="0" smtClean="0"/>
              <a:t> </a:t>
            </a:r>
            <a:r>
              <a:rPr lang="cy-GB" sz="1500" dirty="0"/>
              <a:t>nad oedd plentyndod yn bodoli yn yr oesoedd canol, ac maent yn beirniadu’r syniad o blentyndod fel dyfais y byd modern.  </a:t>
            </a:r>
            <a:endParaRPr lang="en-GB" sz="1500" dirty="0"/>
          </a:p>
          <a:p>
            <a:pPr lvl="0"/>
            <a:r>
              <a:rPr lang="cy-GB" sz="1500" dirty="0"/>
              <a:t>Ymosodir ar </a:t>
            </a:r>
            <a:r>
              <a:rPr lang="fr-FR" sz="1500" dirty="0" smtClean="0"/>
              <a:t>Ariès</a:t>
            </a:r>
            <a:r>
              <a:rPr lang="cy-GB" sz="1500" dirty="0" smtClean="0"/>
              <a:t>, </a:t>
            </a:r>
            <a:r>
              <a:rPr lang="cy-GB" sz="1500" dirty="0"/>
              <a:t>de </a:t>
            </a:r>
            <a:r>
              <a:rPr lang="cy-GB" sz="1500" noProof="1" smtClean="0"/>
              <a:t>Mause</a:t>
            </a:r>
            <a:r>
              <a:rPr lang="cy-GB" sz="1500" dirty="0" smtClean="0"/>
              <a:t>, </a:t>
            </a:r>
            <a:r>
              <a:rPr lang="en-GB" sz="1500" dirty="0" smtClean="0"/>
              <a:t>Shorter</a:t>
            </a:r>
            <a:r>
              <a:rPr lang="cy-GB" sz="1500" dirty="0" smtClean="0"/>
              <a:t> </a:t>
            </a:r>
            <a:r>
              <a:rPr lang="cy-GB" sz="1500" dirty="0"/>
              <a:t>a Stone am eu methodoleg ac am y casgliadau y dônt atynt o’r dystiolaeth.  </a:t>
            </a:r>
            <a:endParaRPr lang="en-GB" sz="1500" dirty="0"/>
          </a:p>
          <a:p>
            <a:pPr lvl="0"/>
            <a:r>
              <a:rPr lang="cy-GB" sz="1500" dirty="0"/>
              <a:t>Mae angen mynd ati i astudio perthnasoedd rhieni-plant go iawn mewn hanes yn hytrach na syniadau cyffredinol am ‘deimladau’ </a:t>
            </a:r>
            <a:r>
              <a:rPr lang="cy-GB" sz="1500" dirty="0" smtClean="0"/>
              <a:t>(</a:t>
            </a:r>
            <a:r>
              <a:rPr lang="cy-GB" sz="1500" noProof="1" smtClean="0"/>
              <a:t>Shahar</a:t>
            </a:r>
            <a:r>
              <a:rPr lang="cy-GB" sz="1500" dirty="0" smtClean="0"/>
              <a:t>, </a:t>
            </a:r>
            <a:r>
              <a:rPr lang="cy-GB" sz="1500" dirty="0"/>
              <a:t>1992).</a:t>
            </a:r>
            <a:endParaRPr lang="en-GB" sz="1500" dirty="0"/>
          </a:p>
          <a:p>
            <a:pPr lvl="0"/>
            <a:r>
              <a:rPr lang="cy-GB" sz="1500" dirty="0"/>
              <a:t>Dadleua </a:t>
            </a:r>
            <a:r>
              <a:rPr lang="cy-GB" sz="1500" noProof="1" smtClean="0"/>
              <a:t>Pollock</a:t>
            </a:r>
            <a:r>
              <a:rPr lang="cy-GB" sz="1500" dirty="0" smtClean="0"/>
              <a:t> </a:t>
            </a:r>
            <a:r>
              <a:rPr lang="cy-GB" sz="1500" dirty="0"/>
              <a:t>(1983) ei fod yn gamgymeriad seilio ein delwedd o sut beth oedd plentyndod ar destunau llyfrau cynghori, pregethau a dogfennau eraill sy’n bell o brofiadau go iawn.  </a:t>
            </a:r>
            <a:endParaRPr lang="en-GB" sz="1500" dirty="0"/>
          </a:p>
          <a:p>
            <a:r>
              <a:rPr lang="cy-GB" sz="1500" dirty="0"/>
              <a:t>Byddai’n eithaf tebyg i dybio y </a:t>
            </a:r>
            <a:r>
              <a:rPr lang="cy-GB" sz="1500" noProof="1" smtClean="0"/>
              <a:t>gallem</a:t>
            </a:r>
            <a:r>
              <a:rPr lang="cy-GB" sz="1500" dirty="0" smtClean="0"/>
              <a:t> </a:t>
            </a:r>
            <a:r>
              <a:rPr lang="cy-GB" sz="1500" dirty="0"/>
              <a:t>ddisgrifio sut beth yw gyrru ar y </a:t>
            </a:r>
            <a:r>
              <a:rPr lang="cy-GB" sz="1500" dirty="0" smtClean="0"/>
              <a:t>ffordd </a:t>
            </a:r>
            <a:r>
              <a:rPr lang="cy-GB" sz="1500" dirty="0"/>
              <a:t>drwy ddarllen yr argraffiad cyfredol o Reolau’r Ffordd Fawr!</a:t>
            </a:r>
            <a:r>
              <a:rPr lang="en-GB" sz="1500" dirty="0" smtClean="0"/>
              <a:t>!</a:t>
            </a:r>
            <a:endParaRPr lang="en-GB" sz="1500" dirty="0"/>
          </a:p>
        </p:txBody>
      </p:sp>
      <p:sp>
        <p:nvSpPr>
          <p:cNvPr id="7" name="Text Placeholder 6"/>
          <p:cNvSpPr>
            <a:spLocks noGrp="1"/>
          </p:cNvSpPr>
          <p:nvPr>
            <p:ph type="body" sz="quarter" idx="3"/>
          </p:nvPr>
        </p:nvSpPr>
        <p:spPr/>
        <p:txBody>
          <a:bodyPr/>
          <a:lstStyle/>
          <a:p>
            <a:r>
              <a:rPr lang="en-GB" dirty="0" smtClean="0"/>
              <a:t>Criticism</a:t>
            </a:r>
            <a:endParaRPr lang="en-GB" dirty="0"/>
          </a:p>
        </p:txBody>
      </p:sp>
      <p:sp>
        <p:nvSpPr>
          <p:cNvPr id="8" name="Content Placeholder 7"/>
          <p:cNvSpPr>
            <a:spLocks noGrp="1"/>
          </p:cNvSpPr>
          <p:nvPr>
            <p:ph sz="quarter" idx="4"/>
          </p:nvPr>
        </p:nvSpPr>
        <p:spPr>
          <a:xfrm>
            <a:off x="5806545" y="1262062"/>
            <a:ext cx="4929188" cy="4790616"/>
          </a:xfrm>
        </p:spPr>
        <p:txBody>
          <a:bodyPr>
            <a:normAutofit fontScale="85000" lnSpcReduction="20000"/>
          </a:bodyPr>
          <a:lstStyle/>
          <a:p>
            <a:r>
              <a:rPr lang="en-GB" dirty="0"/>
              <a:t>Essentially, these critics reject the view that childhood did not exist in </a:t>
            </a:r>
            <a:r>
              <a:rPr lang="en-GB" dirty="0" smtClean="0"/>
              <a:t>medieval times</a:t>
            </a:r>
            <a:r>
              <a:rPr lang="en-GB" dirty="0"/>
              <a:t>, and criticize the idea of childhood as an invention of modernity. </a:t>
            </a:r>
            <a:endParaRPr lang="en-GB" dirty="0" smtClean="0"/>
          </a:p>
          <a:p>
            <a:r>
              <a:rPr lang="fr-FR" dirty="0" smtClean="0"/>
              <a:t>Ariès</a:t>
            </a:r>
            <a:r>
              <a:rPr lang="en-GB" dirty="0" smtClean="0"/>
              <a:t>, de </a:t>
            </a:r>
            <a:r>
              <a:rPr lang="en-GB" noProof="1" smtClean="0"/>
              <a:t>Mause</a:t>
            </a:r>
            <a:r>
              <a:rPr lang="en-GB" dirty="0" smtClean="0"/>
              <a:t>, </a:t>
            </a:r>
            <a:r>
              <a:rPr lang="en-GB" dirty="0"/>
              <a:t>Shorter and Stone are all attacked for their methodologies and for </a:t>
            </a:r>
            <a:r>
              <a:rPr lang="en-GB" dirty="0" smtClean="0"/>
              <a:t>the conclusions </a:t>
            </a:r>
            <a:r>
              <a:rPr lang="en-GB" dirty="0"/>
              <a:t>they draw from evidence. </a:t>
            </a:r>
            <a:endParaRPr lang="en-GB" dirty="0" smtClean="0"/>
          </a:p>
          <a:p>
            <a:r>
              <a:rPr lang="en-GB" dirty="0"/>
              <a:t>T</a:t>
            </a:r>
            <a:r>
              <a:rPr lang="en-GB" dirty="0" smtClean="0"/>
              <a:t>here </a:t>
            </a:r>
            <a:r>
              <a:rPr lang="en-GB" dirty="0"/>
              <a:t>is a need to </a:t>
            </a:r>
            <a:r>
              <a:rPr lang="en-GB" dirty="0" smtClean="0"/>
              <a:t>study actual </a:t>
            </a:r>
            <a:r>
              <a:rPr lang="en-GB" dirty="0"/>
              <a:t>parent–child relationships in history rather than generalized ideas </a:t>
            </a:r>
            <a:r>
              <a:rPr lang="en-GB" dirty="0" smtClean="0"/>
              <a:t>about ‘sentiments’ (</a:t>
            </a:r>
            <a:r>
              <a:rPr lang="en-GB" noProof="1" smtClean="0"/>
              <a:t>Shahar,</a:t>
            </a:r>
            <a:r>
              <a:rPr lang="en-GB" dirty="0" smtClean="0"/>
              <a:t> 1992).</a:t>
            </a:r>
          </a:p>
          <a:p>
            <a:r>
              <a:rPr lang="en-GB" dirty="0"/>
              <a:t>Pollock </a:t>
            </a:r>
            <a:r>
              <a:rPr lang="en-GB" dirty="0" smtClean="0"/>
              <a:t>(1983)argues </a:t>
            </a:r>
            <a:r>
              <a:rPr lang="en-GB" dirty="0"/>
              <a:t>that it is a mistake to base our image of what childhood was like </a:t>
            </a:r>
            <a:r>
              <a:rPr lang="en-GB" dirty="0" smtClean="0"/>
              <a:t>on the </a:t>
            </a:r>
            <a:r>
              <a:rPr lang="en-GB" dirty="0"/>
              <a:t>texts of advice books, sermons and other documents removed from actual experience. </a:t>
            </a:r>
            <a:endParaRPr lang="en-GB" dirty="0" smtClean="0"/>
          </a:p>
          <a:p>
            <a:r>
              <a:rPr lang="en-GB" dirty="0" smtClean="0"/>
              <a:t>It </a:t>
            </a:r>
            <a:r>
              <a:rPr lang="en-GB" dirty="0"/>
              <a:t>would be rather like assuming that we could describe what driving is </a:t>
            </a:r>
            <a:r>
              <a:rPr lang="en-GB" dirty="0" smtClean="0"/>
              <a:t>actually like </a:t>
            </a:r>
            <a:r>
              <a:rPr lang="en-GB" dirty="0"/>
              <a:t>on the roads by a reading of the current edition of the Highway Code!</a:t>
            </a:r>
          </a:p>
        </p:txBody>
      </p:sp>
      <p:sp>
        <p:nvSpPr>
          <p:cNvPr id="2" name="Footer Placeholder 1"/>
          <p:cNvSpPr>
            <a:spLocks noGrp="1"/>
          </p:cNvSpPr>
          <p:nvPr>
            <p:ph type="ftr" sz="quarter" idx="11"/>
          </p:nvPr>
        </p:nvSpPr>
        <p:spPr>
          <a:xfrm>
            <a:off x="684212" y="6172200"/>
            <a:ext cx="10240462" cy="365125"/>
          </a:xfrm>
        </p:spPr>
        <p:txBody>
          <a:bodyPr/>
          <a:lstStyle/>
          <a:p>
            <a:r>
              <a:rPr lang="en-GB" dirty="0" smtClean="0"/>
              <a:t>Pollock (1983</a:t>
            </a:r>
            <a:r>
              <a:rPr lang="cy-GB" dirty="0" smtClean="0"/>
              <a:t>), dyfynnwyd yn Clarke, dyddiad anhysbys                                                                                                              </a:t>
            </a:r>
            <a:r>
              <a:rPr lang="en-GB" dirty="0" smtClean="0"/>
              <a:t>Pollock (1983), cited in Clarke, date unknown</a:t>
            </a:r>
            <a:endParaRPr lang="en-US" dirty="0"/>
          </a:p>
        </p:txBody>
      </p:sp>
    </p:spTree>
    <p:extLst>
      <p:ext uri="{BB962C8B-B14F-4D97-AF65-F5344CB8AC3E}">
        <p14:creationId xmlns:p14="http://schemas.microsoft.com/office/powerpoint/2010/main" val="41593766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p:txBody>
          <a:bodyPr/>
          <a:lstStyle/>
          <a:p>
            <a:r>
              <a:rPr lang="en-GB" b="1" dirty="0">
                <a:solidFill>
                  <a:schemeClr val="bg1"/>
                </a:solidFill>
              </a:rPr>
              <a:t>Synthesis</a:t>
            </a:r>
            <a:endParaRPr lang="en-GB" dirty="0"/>
          </a:p>
        </p:txBody>
      </p:sp>
      <p:sp>
        <p:nvSpPr>
          <p:cNvPr id="6" name="Content Placeholder 5"/>
          <p:cNvSpPr>
            <a:spLocks noGrp="1"/>
          </p:cNvSpPr>
          <p:nvPr>
            <p:ph sz="half" idx="2"/>
          </p:nvPr>
        </p:nvSpPr>
        <p:spPr>
          <a:xfrm>
            <a:off x="684211" y="1270529"/>
            <a:ext cx="4937655" cy="4276029"/>
          </a:xfrm>
        </p:spPr>
        <p:txBody>
          <a:bodyPr>
            <a:noAutofit/>
          </a:bodyPr>
          <a:lstStyle/>
          <a:p>
            <a:pPr marL="0" indent="0">
              <a:buNone/>
            </a:pPr>
            <a:r>
              <a:rPr lang="cy-GB" sz="1600" dirty="0"/>
              <a:t>Cafodd ei waith ddylanwad mawr iawn o ran creu syniadau newydd am blant mewn hanes.  Yn benodol, cyfrannodd ei syniadau at gorff cynyddol o ddamcaniaeth a welai’r</a:t>
            </a:r>
            <a:r>
              <a:rPr lang="en-GB" sz="1500" dirty="0" smtClean="0"/>
              <a:t> </a:t>
            </a:r>
            <a:endParaRPr lang="en-GB" sz="1500" dirty="0"/>
          </a:p>
          <a:p>
            <a:r>
              <a:rPr lang="cy-GB" sz="1600" dirty="0"/>
              <a:t>teulu’n symud ymlaen o sefydliad a seilid ar anghenion ymarferol ac anghenraid economaidd, gyda fawr ddim neu ddim cynnwys emosiynol, at y syniad modern o’r teulu fel y sefydliad sy’n bodloni anghenion ei aelodau, yn enwedig plant, am gariad a hoffter (Clarke, dyddiad anhysbys, t.5</a:t>
            </a:r>
            <a:r>
              <a:rPr lang="cy-GB" sz="1600" dirty="0" smtClean="0"/>
              <a:t>)</a:t>
            </a:r>
            <a:r>
              <a:rPr lang="en-GB" sz="1500" dirty="0" smtClean="0"/>
              <a:t>.</a:t>
            </a:r>
            <a:endParaRPr lang="en-GB" sz="1500" dirty="0"/>
          </a:p>
          <a:p>
            <a:pPr marL="0" indent="0">
              <a:buNone/>
            </a:pPr>
            <a:r>
              <a:rPr lang="cy-GB" sz="1600" dirty="0"/>
              <a:t>Cododd cysyniad newydd o blentyndod rhwng y 15</a:t>
            </a:r>
            <a:r>
              <a:rPr lang="cy-GB" sz="1600" baseline="30000" dirty="0"/>
              <a:t>fed</a:t>
            </a:r>
            <a:r>
              <a:rPr lang="cy-GB" sz="1600" dirty="0"/>
              <a:t> a’r 17</a:t>
            </a:r>
            <a:r>
              <a:rPr lang="cy-GB" sz="1600" baseline="30000" dirty="0"/>
              <a:t>eg</a:t>
            </a:r>
            <a:r>
              <a:rPr lang="cy-GB" sz="1600" dirty="0"/>
              <a:t> ganrif yn seiliedig ar ‘</a:t>
            </a:r>
            <a:r>
              <a:rPr lang="cy-GB" sz="1600" b="1" dirty="0" smtClean="0"/>
              <a:t>oedran diniweidrwydd</a:t>
            </a:r>
            <a:r>
              <a:rPr lang="en-GB" sz="1500" b="1" dirty="0" smtClean="0"/>
              <a:t>’</a:t>
            </a:r>
            <a:endParaRPr lang="en-GB" sz="1500" b="1" dirty="0"/>
          </a:p>
          <a:p>
            <a:pPr marL="342900" lvl="0" indent="-342900">
              <a:buFont typeface="+mj-lt"/>
              <a:buAutoNum type="arabicPeriod"/>
            </a:pPr>
            <a:r>
              <a:rPr lang="cy-GB" sz="1600" dirty="0"/>
              <a:t>Economi emosiynol newidiol o fewn teuluoedd (plant yn cael eu gwerthfawrogi a’u hamddiffyn yn fwy)</a:t>
            </a:r>
            <a:endParaRPr lang="en-GB" sz="1600" dirty="0"/>
          </a:p>
          <a:p>
            <a:pPr marL="342900" indent="-342900">
              <a:buFont typeface="+mj-lt"/>
              <a:buAutoNum type="arabicPeriod"/>
            </a:pPr>
            <a:r>
              <a:rPr lang="cy-GB" sz="1600" dirty="0"/>
              <a:t>Dynodir plentyndod yn ‘gyfnod anaeddfed’ (plant angen eu disgyblu a’u hyfforddi</a:t>
            </a:r>
            <a:r>
              <a:rPr lang="cy-GB" sz="1600" dirty="0" smtClean="0"/>
              <a:t>)</a:t>
            </a:r>
            <a:endParaRPr lang="en-GB" sz="1500" dirty="0"/>
          </a:p>
        </p:txBody>
      </p:sp>
      <p:sp>
        <p:nvSpPr>
          <p:cNvPr id="7" name="Text Placeholder 6"/>
          <p:cNvSpPr>
            <a:spLocks noGrp="1"/>
          </p:cNvSpPr>
          <p:nvPr>
            <p:ph type="body" sz="quarter" idx="3"/>
          </p:nvPr>
        </p:nvSpPr>
        <p:spPr/>
        <p:txBody>
          <a:bodyPr/>
          <a:lstStyle/>
          <a:p>
            <a:r>
              <a:rPr lang="en-GB" b="1" dirty="0" smtClean="0">
                <a:solidFill>
                  <a:schemeClr val="bg1"/>
                </a:solidFill>
              </a:rPr>
              <a:t>Synthesis</a:t>
            </a:r>
            <a:endParaRPr lang="en-GB" b="1" dirty="0">
              <a:solidFill>
                <a:schemeClr val="bg1"/>
              </a:solidFill>
            </a:endParaRPr>
          </a:p>
        </p:txBody>
      </p:sp>
      <p:sp>
        <p:nvSpPr>
          <p:cNvPr id="8" name="Content Placeholder 7"/>
          <p:cNvSpPr>
            <a:spLocks noGrp="1"/>
          </p:cNvSpPr>
          <p:nvPr>
            <p:ph sz="quarter" idx="4"/>
          </p:nvPr>
        </p:nvSpPr>
        <p:spPr>
          <a:xfrm>
            <a:off x="5806544" y="1262061"/>
            <a:ext cx="6043523" cy="5078397"/>
          </a:xfrm>
        </p:spPr>
        <p:txBody>
          <a:bodyPr>
            <a:normAutofit fontScale="85000" lnSpcReduction="10000"/>
          </a:bodyPr>
          <a:lstStyle/>
          <a:p>
            <a:pPr marL="0" indent="0">
              <a:buNone/>
            </a:pPr>
            <a:r>
              <a:rPr lang="en-GB" dirty="0"/>
              <a:t>His work was extremely influential in generating new ideas about children in </a:t>
            </a:r>
            <a:r>
              <a:rPr lang="en-GB" dirty="0" smtClean="0"/>
              <a:t>history. In </a:t>
            </a:r>
            <a:r>
              <a:rPr lang="en-GB" dirty="0"/>
              <a:t>particular, his ideas fed into a growing body of </a:t>
            </a:r>
            <a:r>
              <a:rPr lang="en-GB" dirty="0" smtClean="0"/>
              <a:t>theory which saw </a:t>
            </a:r>
          </a:p>
          <a:p>
            <a:r>
              <a:rPr lang="en-GB" dirty="0" smtClean="0"/>
              <a:t>the </a:t>
            </a:r>
            <a:r>
              <a:rPr lang="en-GB" dirty="0"/>
              <a:t>family </a:t>
            </a:r>
            <a:r>
              <a:rPr lang="en-GB" dirty="0" smtClean="0"/>
              <a:t>as progressing </a:t>
            </a:r>
            <a:r>
              <a:rPr lang="en-GB" dirty="0"/>
              <a:t>from an institution based on practical needs and economic </a:t>
            </a:r>
            <a:r>
              <a:rPr lang="en-GB" dirty="0" smtClean="0"/>
              <a:t>necessity, with </a:t>
            </a:r>
            <a:r>
              <a:rPr lang="en-GB" dirty="0"/>
              <a:t>little or no emotional content, to the modern idea of the family as the institution which meets the needs of </a:t>
            </a:r>
            <a:r>
              <a:rPr lang="en-GB" dirty="0" smtClean="0"/>
              <a:t>its members</a:t>
            </a:r>
            <a:r>
              <a:rPr lang="en-GB" dirty="0"/>
              <a:t>, especially children, for love and </a:t>
            </a:r>
            <a:r>
              <a:rPr lang="en-GB" dirty="0" smtClean="0"/>
              <a:t>affection (Clarke, date unknown, p. 5).</a:t>
            </a:r>
          </a:p>
          <a:p>
            <a:pPr marL="0" indent="0">
              <a:buNone/>
            </a:pPr>
            <a:r>
              <a:rPr lang="en-GB" dirty="0" smtClean="0"/>
              <a:t>New concept of childhood arose between 15</a:t>
            </a:r>
            <a:r>
              <a:rPr lang="en-GB" baseline="30000" dirty="0" smtClean="0"/>
              <a:t>th</a:t>
            </a:r>
            <a:r>
              <a:rPr lang="en-GB" dirty="0" smtClean="0"/>
              <a:t> and 17</a:t>
            </a:r>
            <a:r>
              <a:rPr lang="en-GB" baseline="30000" dirty="0" smtClean="0"/>
              <a:t>th</a:t>
            </a:r>
            <a:r>
              <a:rPr lang="en-GB" dirty="0" smtClean="0"/>
              <a:t> centuries based on </a:t>
            </a:r>
            <a:r>
              <a:rPr lang="en-GB" b="1" dirty="0" smtClean="0"/>
              <a:t>‘the age of innocence’</a:t>
            </a:r>
          </a:p>
          <a:p>
            <a:pPr marL="457200" indent="-457200">
              <a:buFont typeface="+mj-lt"/>
              <a:buAutoNum type="arabicPeriod"/>
            </a:pPr>
            <a:r>
              <a:rPr lang="en-GB" dirty="0" smtClean="0"/>
              <a:t>Changing emotional economy within families (children became more valued and protected)</a:t>
            </a:r>
          </a:p>
          <a:p>
            <a:pPr marL="457200" indent="-457200">
              <a:buFont typeface="+mj-lt"/>
              <a:buAutoNum type="arabicPeriod"/>
            </a:pPr>
            <a:r>
              <a:rPr lang="en-GB" dirty="0" smtClean="0"/>
              <a:t>Childhood is identified as an ‘immature period’ (children need discipline and training)</a:t>
            </a:r>
          </a:p>
          <a:p>
            <a:pPr marL="0" indent="0">
              <a:buNone/>
            </a:pPr>
            <a:endParaRPr lang="en-GB" dirty="0"/>
          </a:p>
        </p:txBody>
      </p:sp>
    </p:spTree>
    <p:extLst>
      <p:ext uri="{BB962C8B-B14F-4D97-AF65-F5344CB8AC3E}">
        <p14:creationId xmlns:p14="http://schemas.microsoft.com/office/powerpoint/2010/main" val="32165838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5383161"/>
            <a:ext cx="8534400" cy="611238"/>
          </a:xfrm>
        </p:spPr>
        <p:txBody>
          <a:bodyPr>
            <a:normAutofit fontScale="90000"/>
          </a:bodyPr>
          <a:lstStyle/>
          <a:p>
            <a:r>
              <a:rPr lang="en-GB" dirty="0" smtClean="0"/>
              <a:t>OEDRAN DINIWEIDRWYDD </a:t>
            </a:r>
            <a:br>
              <a:rPr lang="en-GB" dirty="0" smtClean="0"/>
            </a:br>
            <a:r>
              <a:rPr lang="en-GB" dirty="0" smtClean="0"/>
              <a:t>The </a:t>
            </a:r>
            <a:r>
              <a:rPr lang="en-GB" dirty="0"/>
              <a:t>Age of Innocence</a:t>
            </a:r>
            <a:br>
              <a:rPr lang="en-GB" dirty="0"/>
            </a:br>
            <a:endParaRPr lang="en-GB" dirty="0"/>
          </a:p>
        </p:txBody>
      </p:sp>
      <p:sp>
        <p:nvSpPr>
          <p:cNvPr id="4" name="Content Placeholder 3"/>
          <p:cNvSpPr>
            <a:spLocks noGrp="1"/>
          </p:cNvSpPr>
          <p:nvPr>
            <p:ph sz="half" idx="2"/>
          </p:nvPr>
        </p:nvSpPr>
        <p:spPr>
          <a:xfrm>
            <a:off x="684211" y="584729"/>
            <a:ext cx="4937655" cy="3030538"/>
          </a:xfrm>
        </p:spPr>
        <p:txBody>
          <a:bodyPr/>
          <a:lstStyle/>
          <a:p>
            <a:pPr marL="0" indent="0">
              <a:buNone/>
            </a:pPr>
            <a:r>
              <a:rPr lang="cy-GB" sz="2400" b="1" dirty="0" smtClean="0">
                <a:solidFill>
                  <a:schemeClr val="bg1"/>
                </a:solidFill>
              </a:rPr>
              <a:t>Astudiaeth gyfeiriol: Gofynnwch i’ch rhieni / neiniau / teidiau / ffrindiau hŷn am eu hatgofion o’u plentyndod. </a:t>
            </a:r>
          </a:p>
          <a:p>
            <a:pPr marL="0" indent="0">
              <a:buNone/>
            </a:pPr>
            <a:r>
              <a:rPr lang="cy-GB" sz="2400" b="1" dirty="0" smtClean="0">
                <a:solidFill>
                  <a:schemeClr val="bg1"/>
                </a:solidFill>
              </a:rPr>
              <a:t>Beth oedd yn well? Beth oedd yn waeth?</a:t>
            </a:r>
          </a:p>
          <a:p>
            <a:endParaRPr lang="en-GB" dirty="0"/>
          </a:p>
        </p:txBody>
      </p:sp>
      <p:sp>
        <p:nvSpPr>
          <p:cNvPr id="5" name="Text Placeholder 4"/>
          <p:cNvSpPr>
            <a:spLocks noGrp="1"/>
          </p:cNvSpPr>
          <p:nvPr>
            <p:ph type="body" sz="quarter" idx="3"/>
          </p:nvPr>
        </p:nvSpPr>
        <p:spPr>
          <a:xfrm>
            <a:off x="6079066" y="884903"/>
            <a:ext cx="6112934" cy="2078959"/>
          </a:xfrm>
        </p:spPr>
        <p:txBody>
          <a:bodyPr/>
          <a:lstStyle/>
          <a:p>
            <a:r>
              <a:rPr lang="en-GB" sz="2400" b="1" dirty="0" smtClean="0">
                <a:solidFill>
                  <a:schemeClr val="bg1"/>
                </a:solidFill>
              </a:rPr>
              <a:t>Directed </a:t>
            </a:r>
            <a:r>
              <a:rPr lang="en-GB" sz="2400" b="1" dirty="0">
                <a:solidFill>
                  <a:schemeClr val="bg1"/>
                </a:solidFill>
              </a:rPr>
              <a:t>study: Ask your </a:t>
            </a:r>
            <a:r>
              <a:rPr lang="en-GB" sz="2400" b="1" dirty="0" smtClean="0">
                <a:solidFill>
                  <a:schemeClr val="bg1"/>
                </a:solidFill>
              </a:rPr>
              <a:t>parents/grandparents/older friends </a:t>
            </a:r>
            <a:r>
              <a:rPr lang="en-GB" sz="2400" b="1" dirty="0">
                <a:solidFill>
                  <a:schemeClr val="bg1"/>
                </a:solidFill>
              </a:rPr>
              <a:t>about their </a:t>
            </a:r>
            <a:r>
              <a:rPr lang="en-GB" sz="2400" b="1" dirty="0" smtClean="0">
                <a:solidFill>
                  <a:schemeClr val="bg1"/>
                </a:solidFill>
              </a:rPr>
              <a:t>childhood memories</a:t>
            </a:r>
            <a:r>
              <a:rPr lang="en-GB" sz="2400" b="1" dirty="0">
                <a:solidFill>
                  <a:schemeClr val="bg1"/>
                </a:solidFill>
              </a:rPr>
              <a:t>. </a:t>
            </a:r>
            <a:endParaRPr lang="en-GB" sz="2400" b="1" dirty="0" smtClean="0">
              <a:solidFill>
                <a:schemeClr val="bg1"/>
              </a:solidFill>
            </a:endParaRPr>
          </a:p>
          <a:p>
            <a:r>
              <a:rPr lang="en-GB" sz="2400" b="1" dirty="0" smtClean="0">
                <a:solidFill>
                  <a:schemeClr val="bg1"/>
                </a:solidFill>
              </a:rPr>
              <a:t>What was better? What was worse?</a:t>
            </a:r>
            <a:endParaRPr lang="en-GB" sz="2400" b="1" dirty="0">
              <a:solidFill>
                <a:schemeClr val="bg1"/>
              </a:solidFill>
            </a:endParaRPr>
          </a:p>
          <a:p>
            <a:endParaRPr lang="en-GB" dirty="0">
              <a:solidFill>
                <a:schemeClr val="bg1"/>
              </a:solidFill>
            </a:endParaRPr>
          </a:p>
        </p:txBody>
      </p:sp>
      <p:pic>
        <p:nvPicPr>
          <p:cNvPr id="7" name="Content Placeholder 6"/>
          <p:cNvPicPr>
            <a:picLocks noGrp="1" noChangeAspect="1"/>
          </p:cNvPicPr>
          <p:nvPr>
            <p:ph sz="quarter" idx="4"/>
          </p:nvPr>
        </p:nvPicPr>
        <p:blipFill>
          <a:blip r:embed="rId3"/>
          <a:stretch>
            <a:fillRect/>
          </a:stretch>
        </p:blipFill>
        <p:spPr>
          <a:xfrm>
            <a:off x="6999095" y="3625629"/>
            <a:ext cx="2514485" cy="3030537"/>
          </a:xfrm>
          <a:prstGeom prst="rect">
            <a:avLst/>
          </a:prstGeom>
        </p:spPr>
      </p:pic>
    </p:spTree>
    <p:extLst>
      <p:ext uri="{BB962C8B-B14F-4D97-AF65-F5344CB8AC3E}">
        <p14:creationId xmlns:p14="http://schemas.microsoft.com/office/powerpoint/2010/main" val="28658341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49706" y="685800"/>
            <a:ext cx="4972162" cy="576262"/>
          </a:xfrm>
        </p:spPr>
        <p:txBody>
          <a:bodyPr/>
          <a:lstStyle/>
          <a:p>
            <a:r>
              <a:rPr lang="cy-GB" sz="2500" dirty="0" smtClean="0">
                <a:solidFill>
                  <a:schemeClr val="bg1"/>
                </a:solidFill>
              </a:rPr>
              <a:t>Dimensiynau hanesyddol lluniad cymdeithasol: Atgoffa</a:t>
            </a:r>
            <a:endParaRPr lang="cy-GB" sz="2500" dirty="0">
              <a:solidFill>
                <a:schemeClr val="bg1"/>
              </a:solidFill>
            </a:endParaRPr>
          </a:p>
        </p:txBody>
      </p:sp>
      <p:sp>
        <p:nvSpPr>
          <p:cNvPr id="4" name="Content Placeholder 3"/>
          <p:cNvSpPr>
            <a:spLocks noGrp="1"/>
          </p:cNvSpPr>
          <p:nvPr>
            <p:ph sz="half" idx="2"/>
          </p:nvPr>
        </p:nvSpPr>
        <p:spPr/>
        <p:txBody>
          <a:bodyPr/>
          <a:lstStyle/>
          <a:p>
            <a:endParaRPr lang="en-GB" dirty="0"/>
          </a:p>
        </p:txBody>
      </p:sp>
      <p:sp>
        <p:nvSpPr>
          <p:cNvPr id="5" name="Text Placeholder 4"/>
          <p:cNvSpPr>
            <a:spLocks noGrp="1"/>
          </p:cNvSpPr>
          <p:nvPr>
            <p:ph type="body" sz="quarter" idx="3"/>
          </p:nvPr>
        </p:nvSpPr>
        <p:spPr/>
        <p:txBody>
          <a:bodyPr/>
          <a:lstStyle/>
          <a:p>
            <a:r>
              <a:rPr lang="en-GB" dirty="0" smtClean="0">
                <a:solidFill>
                  <a:schemeClr val="bg1"/>
                </a:solidFill>
              </a:rPr>
              <a:t>Historic dimensions of social construct: Recap</a:t>
            </a:r>
            <a:endParaRPr lang="en-GB" dirty="0">
              <a:solidFill>
                <a:schemeClr val="bg1"/>
              </a:solidFill>
            </a:endParaRPr>
          </a:p>
        </p:txBody>
      </p:sp>
      <p:sp>
        <p:nvSpPr>
          <p:cNvPr id="6" name="Content Placeholder 5"/>
          <p:cNvSpPr>
            <a:spLocks noGrp="1"/>
          </p:cNvSpPr>
          <p:nvPr>
            <p:ph sz="quarter" idx="4"/>
          </p:nvPr>
        </p:nvSpPr>
        <p:spPr/>
        <p:txBody>
          <a:bodyPr/>
          <a:lstStyle/>
          <a:p>
            <a:endParaRPr lang="en-GB" dirty="0"/>
          </a:p>
        </p:txBody>
      </p:sp>
      <p:sp>
        <p:nvSpPr>
          <p:cNvPr id="7" name="Action Button: Movie 6">
            <a:hlinkClick r:id="rId3" highlightClick="1"/>
          </p:cNvPr>
          <p:cNvSpPr/>
          <p:nvPr/>
        </p:nvSpPr>
        <p:spPr>
          <a:xfrm>
            <a:off x="6238568" y="1814052"/>
            <a:ext cx="2389238" cy="1165122"/>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586282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2" y="5796116"/>
            <a:ext cx="8534400" cy="198283"/>
          </a:xfrm>
        </p:spPr>
        <p:txBody>
          <a:bodyPr>
            <a:normAutofit fontScale="90000"/>
          </a:bodyPr>
          <a:lstStyle/>
          <a:p>
            <a:r>
              <a:rPr lang="cy-GB" dirty="0" smtClean="0"/>
              <a:t>CYFEIRIADAU</a:t>
            </a:r>
            <a:r>
              <a:rPr lang="en-GB" dirty="0" smtClean="0"/>
              <a:t>                            References</a:t>
            </a:r>
            <a:endParaRPr lang="en-GB" dirty="0"/>
          </a:p>
        </p:txBody>
      </p:sp>
      <p:sp>
        <p:nvSpPr>
          <p:cNvPr id="3" name="Content Placeholder 2"/>
          <p:cNvSpPr>
            <a:spLocks noGrp="1"/>
          </p:cNvSpPr>
          <p:nvPr>
            <p:ph idx="1"/>
          </p:nvPr>
        </p:nvSpPr>
        <p:spPr>
          <a:xfrm>
            <a:off x="624053" y="-126137"/>
            <a:ext cx="11306228" cy="6190054"/>
          </a:xfrm>
        </p:spPr>
        <p:txBody>
          <a:bodyPr>
            <a:normAutofit fontScale="70000" lnSpcReduction="20000"/>
          </a:bodyPr>
          <a:lstStyle/>
          <a:p>
            <a:pPr marL="0" indent="0">
              <a:buNone/>
            </a:pPr>
            <a:endParaRPr lang="en-GB" dirty="0" smtClean="0"/>
          </a:p>
          <a:p>
            <a:pPr marL="0" indent="0">
              <a:buNone/>
            </a:pPr>
            <a:r>
              <a:rPr lang="en-GB" dirty="0" err="1">
                <a:solidFill>
                  <a:schemeClr val="bg1"/>
                </a:solidFill>
              </a:rPr>
              <a:t>Ariès</a:t>
            </a:r>
            <a:r>
              <a:rPr lang="en-GB" dirty="0">
                <a:solidFill>
                  <a:schemeClr val="bg1"/>
                </a:solidFill>
              </a:rPr>
              <a:t>, P. (1960</a:t>
            </a:r>
            <a:r>
              <a:rPr lang="en-GB" dirty="0" smtClean="0">
                <a:solidFill>
                  <a:schemeClr val="bg1"/>
                </a:solidFill>
              </a:rPr>
              <a:t>). </a:t>
            </a:r>
            <a:r>
              <a:rPr lang="en-GB" dirty="0">
                <a:solidFill>
                  <a:schemeClr val="bg1"/>
                </a:solidFill>
              </a:rPr>
              <a:t>Centuries of Childhood. </a:t>
            </a:r>
            <a:r>
              <a:rPr lang="en-GB" dirty="0" err="1">
                <a:solidFill>
                  <a:schemeClr val="bg1"/>
                </a:solidFill>
              </a:rPr>
              <a:t>Harmondsworth</a:t>
            </a:r>
            <a:r>
              <a:rPr lang="en-GB" dirty="0">
                <a:solidFill>
                  <a:schemeClr val="bg1"/>
                </a:solidFill>
              </a:rPr>
              <a:t>: Penguin Books</a:t>
            </a:r>
            <a:r>
              <a:rPr lang="en-GB" dirty="0" smtClean="0">
                <a:solidFill>
                  <a:schemeClr val="bg1"/>
                </a:solidFill>
              </a:rPr>
              <a:t>.</a:t>
            </a:r>
          </a:p>
          <a:p>
            <a:pPr marL="0" indent="0">
              <a:buNone/>
            </a:pPr>
            <a:r>
              <a:rPr lang="en-GB" dirty="0" smtClean="0">
                <a:solidFill>
                  <a:schemeClr val="bg1"/>
                </a:solidFill>
              </a:rPr>
              <a:t>Children’s Society (2019). The Good </a:t>
            </a:r>
            <a:r>
              <a:rPr lang="en-GB" dirty="0">
                <a:solidFill>
                  <a:schemeClr val="bg1"/>
                </a:solidFill>
              </a:rPr>
              <a:t>Childhood Report. https://www.childrenssociety.org.uk/good-childhood-report</a:t>
            </a:r>
            <a:endParaRPr lang="en-GB" dirty="0" smtClean="0">
              <a:solidFill>
                <a:schemeClr val="bg1"/>
              </a:solidFill>
            </a:endParaRPr>
          </a:p>
          <a:p>
            <a:pPr marL="0" indent="0">
              <a:buNone/>
            </a:pPr>
            <a:r>
              <a:rPr lang="en-GB" dirty="0" smtClean="0">
                <a:solidFill>
                  <a:schemeClr val="bg1"/>
                </a:solidFill>
              </a:rPr>
              <a:t>Clarke, J. (date unknown). Histories of Childhood. </a:t>
            </a:r>
            <a:r>
              <a:rPr lang="en-GB" dirty="0">
                <a:solidFill>
                  <a:schemeClr val="bg1"/>
                </a:solidFill>
              </a:rPr>
              <a:t>London Blackwell. http://www.blackwellpublishing.com/content/bpl_images/content_store/sample_chapter/0631233962/wyse%2002chap01.pdf</a:t>
            </a:r>
            <a:endParaRPr lang="en-GB" dirty="0" smtClean="0">
              <a:solidFill>
                <a:schemeClr val="bg1"/>
              </a:solidFill>
            </a:endParaRPr>
          </a:p>
          <a:p>
            <a:pPr marL="0" indent="0">
              <a:buNone/>
            </a:pPr>
            <a:r>
              <a:rPr lang="en-GB" dirty="0">
                <a:solidFill>
                  <a:schemeClr val="bg1"/>
                </a:solidFill>
              </a:rPr>
              <a:t>Cunningham, H. (1991) The Children of the Poor: Representations of Childhood since </a:t>
            </a:r>
            <a:r>
              <a:rPr lang="en-GB" dirty="0" smtClean="0">
                <a:solidFill>
                  <a:schemeClr val="bg1"/>
                </a:solidFill>
              </a:rPr>
              <a:t>the Seventeenth </a:t>
            </a:r>
            <a:r>
              <a:rPr lang="en-GB" dirty="0">
                <a:solidFill>
                  <a:schemeClr val="bg1"/>
                </a:solidFill>
              </a:rPr>
              <a:t>Century. Oxford: Blackwell</a:t>
            </a:r>
          </a:p>
          <a:p>
            <a:pPr marL="0" indent="0">
              <a:buNone/>
            </a:pPr>
            <a:r>
              <a:rPr lang="en-GB" dirty="0" err="1" smtClean="0">
                <a:solidFill>
                  <a:schemeClr val="bg1"/>
                </a:solidFill>
              </a:rPr>
              <a:t>Geoghegan</a:t>
            </a:r>
            <a:r>
              <a:rPr lang="en-GB" dirty="0">
                <a:solidFill>
                  <a:schemeClr val="bg1"/>
                </a:solidFill>
              </a:rPr>
              <a:t>, T.(2008). Was childhood ever innocent</a:t>
            </a:r>
            <a:r>
              <a:rPr lang="en-GB" dirty="0" smtClean="0">
                <a:solidFill>
                  <a:schemeClr val="bg1"/>
                </a:solidFill>
              </a:rPr>
              <a:t>? </a:t>
            </a:r>
            <a:r>
              <a:rPr lang="en-GB" dirty="0">
                <a:solidFill>
                  <a:schemeClr val="bg1"/>
                </a:solidFill>
              </a:rPr>
              <a:t>BBC News (05.03.2008). </a:t>
            </a:r>
            <a:r>
              <a:rPr lang="en-GB" dirty="0">
                <a:solidFill>
                  <a:schemeClr val="bg1"/>
                </a:solidFill>
                <a:hlinkClick r:id="rId3"/>
              </a:rPr>
              <a:t>http://</a:t>
            </a:r>
            <a:r>
              <a:rPr lang="en-GB" dirty="0" smtClean="0">
                <a:solidFill>
                  <a:schemeClr val="bg1"/>
                </a:solidFill>
                <a:hlinkClick r:id="rId3"/>
              </a:rPr>
              <a:t>news.bbc.co.uk/1/hi/magazine/7276939.stm</a:t>
            </a:r>
            <a:endParaRPr lang="en-GB" dirty="0" smtClean="0">
              <a:solidFill>
                <a:schemeClr val="bg1"/>
              </a:solidFill>
            </a:endParaRPr>
          </a:p>
          <a:p>
            <a:pPr marL="0" indent="0">
              <a:buNone/>
            </a:pPr>
            <a:r>
              <a:rPr lang="en-GB" dirty="0" smtClean="0">
                <a:solidFill>
                  <a:schemeClr val="bg1"/>
                </a:solidFill>
              </a:rPr>
              <a:t>Edwards, P. (</a:t>
            </a:r>
            <a:r>
              <a:rPr lang="en-GB" dirty="0">
                <a:solidFill>
                  <a:schemeClr val="bg1"/>
                </a:solidFill>
              </a:rPr>
              <a:t>2015). Why babies in medieval paintings look like ugly old </a:t>
            </a:r>
            <a:r>
              <a:rPr lang="en-GB" dirty="0" smtClean="0">
                <a:solidFill>
                  <a:schemeClr val="bg1"/>
                </a:solidFill>
              </a:rPr>
              <a:t>men. </a:t>
            </a:r>
            <a:r>
              <a:rPr lang="en-GB" dirty="0" err="1" smtClean="0">
                <a:solidFill>
                  <a:schemeClr val="bg1"/>
                </a:solidFill>
              </a:rPr>
              <a:t>Vox</a:t>
            </a:r>
            <a:r>
              <a:rPr lang="en-GB" dirty="0">
                <a:solidFill>
                  <a:schemeClr val="bg1"/>
                </a:solidFill>
              </a:rPr>
              <a:t>. </a:t>
            </a:r>
            <a:r>
              <a:rPr lang="en-GB" dirty="0">
                <a:solidFill>
                  <a:schemeClr val="bg1"/>
                </a:solidFill>
                <a:hlinkClick r:id="rId4"/>
              </a:rPr>
              <a:t>https://</a:t>
            </a:r>
            <a:r>
              <a:rPr lang="en-GB" dirty="0" smtClean="0">
                <a:solidFill>
                  <a:schemeClr val="bg1"/>
                </a:solidFill>
                <a:hlinkClick r:id="rId4"/>
              </a:rPr>
              <a:t>www.vox.com/2015/7/8/8908825/ugly-medieval-babies</a:t>
            </a:r>
            <a:endParaRPr lang="en-GB" dirty="0" smtClean="0">
              <a:solidFill>
                <a:schemeClr val="bg1"/>
              </a:solidFill>
            </a:endParaRPr>
          </a:p>
          <a:p>
            <a:pPr marL="0" indent="0">
              <a:buNone/>
            </a:pPr>
            <a:r>
              <a:rPr lang="en-GB" dirty="0" smtClean="0">
                <a:solidFill>
                  <a:schemeClr val="bg1"/>
                </a:solidFill>
              </a:rPr>
              <a:t>Hicks, A. (2010). Child </a:t>
            </a:r>
            <a:r>
              <a:rPr lang="en-GB" dirty="0" err="1" smtClean="0">
                <a:solidFill>
                  <a:schemeClr val="bg1"/>
                </a:solidFill>
              </a:rPr>
              <a:t>Labor</a:t>
            </a:r>
            <a:r>
              <a:rPr lang="en-GB" dirty="0" smtClean="0">
                <a:solidFill>
                  <a:schemeClr val="bg1"/>
                </a:solidFill>
              </a:rPr>
              <a:t>: The Tortured Hands that Modernised </a:t>
            </a:r>
            <a:r>
              <a:rPr lang="en-GB" dirty="0">
                <a:solidFill>
                  <a:schemeClr val="bg1"/>
                </a:solidFill>
              </a:rPr>
              <a:t>the World. https://www.mtholyoke.edu/~hicks22a/classweb/Childlabor/WebsiteChildlabor/index.html</a:t>
            </a:r>
            <a:endParaRPr lang="en-GB" dirty="0" smtClean="0">
              <a:solidFill>
                <a:schemeClr val="bg1"/>
              </a:solidFill>
            </a:endParaRPr>
          </a:p>
          <a:p>
            <a:pPr marL="0" indent="0">
              <a:buNone/>
            </a:pPr>
            <a:r>
              <a:rPr lang="en-GB" dirty="0" smtClean="0">
                <a:solidFill>
                  <a:schemeClr val="bg1"/>
                </a:solidFill>
              </a:rPr>
              <a:t>Lawton, G. </a:t>
            </a:r>
            <a:r>
              <a:rPr lang="en-GB" dirty="0">
                <a:solidFill>
                  <a:schemeClr val="bg1"/>
                </a:solidFill>
              </a:rPr>
              <a:t>(</a:t>
            </a:r>
            <a:r>
              <a:rPr lang="en-GB" dirty="0" smtClean="0">
                <a:solidFill>
                  <a:schemeClr val="bg1"/>
                </a:solidFill>
              </a:rPr>
              <a:t>2019). </a:t>
            </a:r>
            <a:r>
              <a:rPr lang="en-GB" dirty="0">
                <a:solidFill>
                  <a:schemeClr val="bg1"/>
                </a:solidFill>
              </a:rPr>
              <a:t>The children striking over climate change speak to New </a:t>
            </a:r>
            <a:r>
              <a:rPr lang="en-GB" dirty="0" smtClean="0">
                <a:solidFill>
                  <a:schemeClr val="bg1"/>
                </a:solidFill>
              </a:rPr>
              <a:t>Scientist. New Scientist, 15.02.2019 </a:t>
            </a:r>
            <a:r>
              <a:rPr lang="en-GB" u="sng" dirty="0" smtClean="0">
                <a:solidFill>
                  <a:schemeClr val="bg1"/>
                </a:solidFill>
                <a:hlinkClick r:id="rId5"/>
              </a:rPr>
              <a:t>https</a:t>
            </a:r>
            <a:r>
              <a:rPr lang="en-GB" u="sng" dirty="0">
                <a:solidFill>
                  <a:schemeClr val="bg1"/>
                </a:solidFill>
                <a:hlinkClick r:id="rId5"/>
              </a:rPr>
              <a:t>://www.newscientist.com/article/2194067-the-children-striking-over-climate-change-speak-to-new-scientist/#</a:t>
            </a:r>
            <a:r>
              <a:rPr lang="en-GB" u="sng" dirty="0" smtClean="0">
                <a:solidFill>
                  <a:schemeClr val="bg1"/>
                </a:solidFill>
                <a:hlinkClick r:id="rId5"/>
              </a:rPr>
              <a:t>ixzz5yMWAKwFy</a:t>
            </a:r>
            <a:endParaRPr lang="en-GB" u="sng" dirty="0" smtClean="0">
              <a:solidFill>
                <a:schemeClr val="bg1"/>
              </a:solidFill>
            </a:endParaRPr>
          </a:p>
          <a:p>
            <a:pPr marL="0" indent="0">
              <a:buNone/>
            </a:pPr>
            <a:r>
              <a:rPr lang="en-GB" dirty="0" err="1" smtClean="0">
                <a:solidFill>
                  <a:schemeClr val="bg1"/>
                </a:solidFill>
              </a:rPr>
              <a:t>McBlain</a:t>
            </a:r>
            <a:r>
              <a:rPr lang="en-GB" dirty="0" smtClean="0">
                <a:solidFill>
                  <a:schemeClr val="bg1"/>
                </a:solidFill>
              </a:rPr>
              <a:t>, S. ; Dunne, J.; Luke, I.; Contemporary Childhood .London: Sage</a:t>
            </a:r>
            <a:endParaRPr lang="en-GB" dirty="0">
              <a:solidFill>
                <a:schemeClr val="bg1"/>
              </a:solidFill>
            </a:endParaRPr>
          </a:p>
          <a:p>
            <a:pPr marL="0" indent="0">
              <a:buNone/>
            </a:pPr>
            <a:r>
              <a:rPr lang="en-GB" dirty="0" smtClean="0">
                <a:solidFill>
                  <a:schemeClr val="bg1"/>
                </a:solidFill>
              </a:rPr>
              <a:t>Palmer, S. (2015). Toxic Childhood</a:t>
            </a:r>
            <a:r>
              <a:rPr lang="en-GB" dirty="0">
                <a:solidFill>
                  <a:schemeClr val="bg1"/>
                </a:solidFill>
              </a:rPr>
              <a:t>. London: </a:t>
            </a:r>
            <a:r>
              <a:rPr lang="en-GB" dirty="0" smtClean="0">
                <a:solidFill>
                  <a:schemeClr val="bg1"/>
                </a:solidFill>
              </a:rPr>
              <a:t>Orion</a:t>
            </a:r>
          </a:p>
          <a:p>
            <a:pPr marL="0" indent="0">
              <a:buNone/>
            </a:pPr>
            <a:r>
              <a:rPr lang="en-GB" dirty="0" err="1" smtClean="0">
                <a:solidFill>
                  <a:schemeClr val="bg1"/>
                </a:solidFill>
              </a:rPr>
              <a:t>Prout</a:t>
            </a:r>
            <a:r>
              <a:rPr lang="en-GB" dirty="0" smtClean="0">
                <a:solidFill>
                  <a:schemeClr val="bg1"/>
                </a:solidFill>
              </a:rPr>
              <a:t>, A. (2005). The future of Childhood. London: Routledge</a:t>
            </a:r>
          </a:p>
          <a:p>
            <a:pPr marL="0" indent="0">
              <a:buNone/>
            </a:pPr>
            <a:r>
              <a:rPr lang="en-GB" dirty="0" smtClean="0">
                <a:solidFill>
                  <a:schemeClr val="bg1"/>
                </a:solidFill>
              </a:rPr>
              <a:t>Ring, E. </a:t>
            </a:r>
            <a:r>
              <a:rPr lang="en-GB" dirty="0">
                <a:solidFill>
                  <a:schemeClr val="bg1"/>
                </a:solidFill>
              </a:rPr>
              <a:t>;</a:t>
            </a:r>
            <a:r>
              <a:rPr lang="en-GB" dirty="0" smtClean="0">
                <a:solidFill>
                  <a:schemeClr val="bg1"/>
                </a:solidFill>
              </a:rPr>
              <a:t>O’Sullivan, L. </a:t>
            </a:r>
            <a:r>
              <a:rPr lang="en-GB" dirty="0">
                <a:solidFill>
                  <a:schemeClr val="bg1"/>
                </a:solidFill>
              </a:rPr>
              <a:t>(2018</a:t>
            </a:r>
            <a:r>
              <a:rPr lang="en-GB" dirty="0" smtClean="0">
                <a:solidFill>
                  <a:schemeClr val="bg1"/>
                </a:solidFill>
              </a:rPr>
              <a:t>). </a:t>
            </a:r>
            <a:r>
              <a:rPr lang="en-GB" dirty="0">
                <a:solidFill>
                  <a:schemeClr val="bg1"/>
                </a:solidFill>
              </a:rPr>
              <a:t>Dewey: a panacea for the ‘</a:t>
            </a:r>
            <a:r>
              <a:rPr lang="en-GB" dirty="0" err="1">
                <a:solidFill>
                  <a:schemeClr val="bg1"/>
                </a:solidFill>
              </a:rPr>
              <a:t>schoolification</a:t>
            </a:r>
            <a:r>
              <a:rPr lang="en-GB" dirty="0">
                <a:solidFill>
                  <a:schemeClr val="bg1"/>
                </a:solidFill>
              </a:rPr>
              <a:t>’ epidemic, Education 3-13, 46:4, 402-410, </a:t>
            </a:r>
            <a:endParaRPr lang="en-GB" dirty="0" smtClean="0">
              <a:solidFill>
                <a:schemeClr val="bg1"/>
              </a:solidFill>
            </a:endParaRPr>
          </a:p>
          <a:p>
            <a:pPr marL="0" indent="0">
              <a:buNone/>
            </a:pPr>
            <a:r>
              <a:rPr lang="en-GB" dirty="0" err="1">
                <a:solidFill>
                  <a:schemeClr val="bg1"/>
                </a:solidFill>
              </a:rPr>
              <a:t>Shahar</a:t>
            </a:r>
            <a:r>
              <a:rPr lang="en-GB" dirty="0">
                <a:solidFill>
                  <a:schemeClr val="bg1"/>
                </a:solidFill>
              </a:rPr>
              <a:t>, S. (1992) Childhood in the Middle Ages. London: Routledge. https://commons.wikimedia.org/wiki/File:Peter_Paul_Rubens_Adoration_of_the_Magi.jpg</a:t>
            </a:r>
            <a:endParaRPr lang="en-GB" dirty="0" smtClean="0">
              <a:solidFill>
                <a:schemeClr val="bg1"/>
              </a:solidFill>
            </a:endParaRPr>
          </a:p>
          <a:p>
            <a:pPr marL="0" indent="0">
              <a:buNone/>
            </a:pPr>
            <a:r>
              <a:rPr lang="en-GB" dirty="0">
                <a:solidFill>
                  <a:schemeClr val="bg1"/>
                </a:solidFill>
              </a:rPr>
              <a:t>Wikimedia (2019). File:Peter Paul Rubens Adoration of the </a:t>
            </a:r>
            <a:r>
              <a:rPr lang="en-GB" dirty="0" smtClean="0">
                <a:solidFill>
                  <a:schemeClr val="bg1"/>
                </a:solidFill>
              </a:rPr>
              <a:t>Magi.jpg, </a:t>
            </a:r>
          </a:p>
          <a:p>
            <a:pPr marL="0" indent="0">
              <a:buNone/>
            </a:pPr>
            <a:r>
              <a:rPr lang="en-GB" dirty="0" err="1">
                <a:solidFill>
                  <a:schemeClr val="bg1"/>
                </a:solidFill>
              </a:rPr>
              <a:t>Woodhead</a:t>
            </a:r>
            <a:r>
              <a:rPr lang="en-GB" dirty="0">
                <a:solidFill>
                  <a:schemeClr val="bg1"/>
                </a:solidFill>
              </a:rPr>
              <a:t>, Martin and Moss, Peter eds. (2007). Early Childhood and Primary Education: Transitions in </a:t>
            </a:r>
            <a:r>
              <a:rPr lang="en-GB" dirty="0" smtClean="0">
                <a:solidFill>
                  <a:schemeClr val="bg1"/>
                </a:solidFill>
              </a:rPr>
              <a:t>the Lives </a:t>
            </a:r>
            <a:r>
              <a:rPr lang="en-GB" dirty="0">
                <a:solidFill>
                  <a:schemeClr val="bg1"/>
                </a:solidFill>
              </a:rPr>
              <a:t>of Young Children. Early Childhood in Focus (2). Milton Keynes: Open University.</a:t>
            </a:r>
          </a:p>
          <a:p>
            <a:endParaRPr lang="en-GB" dirty="0">
              <a:solidFill>
                <a:schemeClr val="bg1"/>
              </a:solidFill>
            </a:endParaRPr>
          </a:p>
        </p:txBody>
      </p:sp>
    </p:spTree>
    <p:extLst>
      <p:ext uri="{BB962C8B-B14F-4D97-AF65-F5344CB8AC3E}">
        <p14:creationId xmlns:p14="http://schemas.microsoft.com/office/powerpoint/2010/main" val="281985869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956</TotalTime>
  <Words>3350</Words>
  <Application>Microsoft Office PowerPoint</Application>
  <PresentationFormat>Widescreen</PresentationFormat>
  <Paragraphs>255</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Calibri</vt:lpstr>
      <vt:lpstr>Century Gothic</vt:lpstr>
      <vt:lpstr>Verdana</vt:lpstr>
      <vt:lpstr>Wingdings</vt:lpstr>
      <vt:lpstr>Wingdings 3</vt:lpstr>
      <vt:lpstr>Slice</vt:lpstr>
      <vt:lpstr>PLENTYNDOD                Childhood</vt:lpstr>
      <vt:lpstr>PRYD MAE PLANT YN PEIDIO Â BOD YN BLANT? TRAFODWCH.      When do children stop being children? Discuss. </vt:lpstr>
      <vt:lpstr>PowerPoint Presentation</vt:lpstr>
      <vt:lpstr>PowerPoint Presentation</vt:lpstr>
      <vt:lpstr>PowerPoint Presentation</vt:lpstr>
      <vt:lpstr>PowerPoint Presentation</vt:lpstr>
      <vt:lpstr>PowerPoint Presentation</vt:lpstr>
      <vt:lpstr>  “Fat, spoilt, feral and stupid. Who would be a child or teenager today? They even mistime their coming-of-age, apparently” (Geoghegan, 2008).    </vt:lpstr>
      <vt:lpstr>PowerPoint Presentation</vt:lpstr>
      <vt:lpstr>PowerPoint Presentation</vt:lpstr>
      <vt:lpstr>MEDDYLWYR ENWOG AM BLENTYNDOD Famous thinkers on childhood</vt:lpstr>
      <vt:lpstr>PowerPoint Presentation</vt:lpstr>
      <vt:lpstr>PowerPoint Presentation</vt:lpstr>
      <vt:lpstr>PowerPoint Presentation</vt:lpstr>
      <vt:lpstr>OEDRAN DINIWEIDRWYDD  The Age of Innocence </vt:lpstr>
      <vt:lpstr>PowerPoint Presentation</vt:lpstr>
      <vt:lpstr>CYFEIRIADAU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Childhood</dc:title>
  <dc:creator>Heike Griffiths</dc:creator>
  <cp:lastModifiedBy>Heike Griffiths</cp:lastModifiedBy>
  <cp:revision>74</cp:revision>
  <dcterms:created xsi:type="dcterms:W3CDTF">2019-09-02T08:37:40Z</dcterms:created>
  <dcterms:modified xsi:type="dcterms:W3CDTF">2020-01-24T09:01:14Z</dcterms:modified>
</cp:coreProperties>
</file>