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6"/>
  </p:notesMasterIdLst>
  <p:sldIdLst>
    <p:sldId id="257" r:id="rId5"/>
    <p:sldId id="278" r:id="rId6"/>
    <p:sldId id="263" r:id="rId7"/>
    <p:sldId id="264" r:id="rId8"/>
    <p:sldId id="265" r:id="rId9"/>
    <p:sldId id="273" r:id="rId10"/>
    <p:sldId id="276" r:id="rId11"/>
    <p:sldId id="274" r:id="rId12"/>
    <p:sldId id="258" r:id="rId13"/>
    <p:sldId id="281" r:id="rId14"/>
    <p:sldId id="259" r:id="rId15"/>
    <p:sldId id="260" r:id="rId16"/>
    <p:sldId id="261" r:id="rId17"/>
    <p:sldId id="266" r:id="rId18"/>
    <p:sldId id="280" r:id="rId19"/>
    <p:sldId id="267" r:id="rId20"/>
    <p:sldId id="268" r:id="rId21"/>
    <p:sldId id="269" r:id="rId22"/>
    <p:sldId id="279" r:id="rId23"/>
    <p:sldId id="270" r:id="rId24"/>
    <p:sldId id="27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3722"/>
    <a:srgbClr val="344529"/>
    <a:srgbClr val="2B39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94249" autoAdjust="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F50C88-B380-4071-96F7-F4C250FC1FFF}" type="datetimeFigureOut">
              <a:rPr lang="en-GB" smtClean="0"/>
              <a:t>20/02/2021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A4745-C434-46A5-B54B-CCF7CC49DD63}" type="slidenum">
              <a:rPr lang="en-GB" smtClean="0"/>
              <a:t>‹#›</a:t>
            </a:fld>
            <a:endParaRPr lang="en-GB"/>
          </a:p>
        </p:txBody>
      </p:sp>
    </p:spTree>
    <p:extLst>
      <p:ext uri="{BB962C8B-B14F-4D97-AF65-F5344CB8AC3E}">
        <p14:creationId xmlns:p14="http://schemas.microsoft.com/office/powerpoint/2010/main" val="3606392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2/20/2021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2/20/2021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2/20/2021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2/20/2021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2/20/2021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youtube.com/watch?v=gBaTbiWKB0w"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svg"/><Relationship Id="rId3" Type="http://schemas.openxmlformats.org/officeDocument/2006/relationships/image" Target="../media/image10.svg"/><Relationship Id="rId7" Type="http://schemas.openxmlformats.org/officeDocument/2006/relationships/image" Target="../media/image14.svg"/><Relationship Id="rId12" Type="http://schemas.openxmlformats.org/officeDocument/2006/relationships/image" Target="../media/image19.png"/><Relationship Id="rId17" Type="http://schemas.openxmlformats.org/officeDocument/2006/relationships/image" Target="../media/image24.svg"/><Relationship Id="rId2" Type="http://schemas.openxmlformats.org/officeDocument/2006/relationships/image" Target="../media/image9.png"/><Relationship Id="rId16"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5" Type="http://schemas.openxmlformats.org/officeDocument/2006/relationships/image" Target="../media/image2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 Id="rId1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bbc.co.uk/sounds/play/b00yw6k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9.xml"/><Relationship Id="rId1" Type="http://schemas.openxmlformats.org/officeDocument/2006/relationships/video" Target="https://www.youtube.com/embed/PcEPFMEtLIo?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hyperlink" Target="https://www.youtube.com/watch?v=WaZCHpqEei0"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bbcprisonstudy.org/bbc-prison-study.php" TargetMode="External"/><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PcEPFMEtLIo" TargetMode="External"/><Relationship Id="rId2" Type="http://schemas.openxmlformats.org/officeDocument/2006/relationships/hyperlink" Target="http://www.bbcprisonstudy.org/bbc-prison-study.php" TargetMode="External"/><Relationship Id="rId1" Type="http://schemas.openxmlformats.org/officeDocument/2006/relationships/slideLayout" Target="../slideLayouts/slideLayout2.xml"/><Relationship Id="rId5" Type="http://schemas.openxmlformats.org/officeDocument/2006/relationships/hyperlink" Target="https://www.youtube.com/watch?v=WaZCHpqEei0" TargetMode="External"/><Relationship Id="rId4" Type="http://schemas.openxmlformats.org/officeDocument/2006/relationships/hyperlink" Target="https://www.youtube.com/watch?v=m4UGDaCgo_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Social Identity and social influence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Week 6 – Part 2.</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CBD41-13E8-4B27-8E7B-BE3D667A2FCC}"/>
              </a:ext>
            </a:extLst>
          </p:cNvPr>
          <p:cNvSpPr>
            <a:spLocks noGrp="1"/>
          </p:cNvSpPr>
          <p:nvPr>
            <p:ph type="title"/>
          </p:nvPr>
        </p:nvSpPr>
        <p:spPr>
          <a:xfrm>
            <a:off x="500743" y="642594"/>
            <a:ext cx="11255828" cy="1371600"/>
          </a:xfrm>
        </p:spPr>
        <p:txBody>
          <a:bodyPr>
            <a:normAutofit/>
          </a:bodyPr>
          <a:lstStyle/>
          <a:p>
            <a:r>
              <a:rPr lang="en-GB" sz="3600" dirty="0">
                <a:latin typeface="Arial" panose="020B0604020202020204" pitchFamily="34" charset="0"/>
                <a:cs typeface="Arial" panose="020B0604020202020204" pitchFamily="34" charset="0"/>
              </a:rPr>
              <a:t>How do we feel </a:t>
            </a:r>
            <a:r>
              <a:rPr lang="en-GB" sz="3600" i="1" dirty="0">
                <a:latin typeface="Arial" panose="020B0604020202020204" pitchFamily="34" charset="0"/>
                <a:cs typeface="Arial" panose="020B0604020202020204" pitchFamily="34" charset="0"/>
              </a:rPr>
              <a:t>within</a:t>
            </a:r>
            <a:r>
              <a:rPr lang="en-GB" sz="3600" dirty="0">
                <a:latin typeface="Arial" panose="020B0604020202020204" pitchFamily="34" charset="0"/>
                <a:cs typeface="Arial" panose="020B0604020202020204" pitchFamily="34" charset="0"/>
              </a:rPr>
              <a:t> ourselves and </a:t>
            </a:r>
            <a:r>
              <a:rPr lang="en-GB" sz="3600" i="1" dirty="0">
                <a:latin typeface="Arial" panose="020B0604020202020204" pitchFamily="34" charset="0"/>
                <a:cs typeface="Arial" panose="020B0604020202020204" pitchFamily="34" charset="0"/>
              </a:rPr>
              <a:t>about</a:t>
            </a:r>
            <a:r>
              <a:rPr lang="en-GB" sz="3600" dirty="0">
                <a:latin typeface="Arial" panose="020B0604020202020204" pitchFamily="34" charset="0"/>
                <a:cs typeface="Arial" panose="020B0604020202020204" pitchFamily="34" charset="0"/>
              </a:rPr>
              <a:t> ourselves?</a:t>
            </a:r>
          </a:p>
        </p:txBody>
      </p:sp>
      <p:sp>
        <p:nvSpPr>
          <p:cNvPr id="3" name="Content Placeholder 2">
            <a:extLst>
              <a:ext uri="{FF2B5EF4-FFF2-40B4-BE49-F238E27FC236}">
                <a16:creationId xmlns:a16="http://schemas.microsoft.com/office/drawing/2014/main" id="{69134645-ACCF-4505-9703-D0929E2FDA61}"/>
              </a:ext>
            </a:extLst>
          </p:cNvPr>
          <p:cNvSpPr>
            <a:spLocks noGrp="1"/>
          </p:cNvSpPr>
          <p:nvPr>
            <p:ph idx="1"/>
          </p:nvPr>
        </p:nvSpPr>
        <p:spPr>
          <a:xfrm>
            <a:off x="947057" y="2014194"/>
            <a:ext cx="10363200" cy="3849624"/>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Before we consider how we identify ourselves, it is important to consider how we feel within ourselves and how we regulate our responses and behaviours.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We will consider: </a:t>
            </a:r>
          </a:p>
          <a:p>
            <a:pPr>
              <a:buFontTx/>
              <a:buChar char="-"/>
            </a:pPr>
            <a:r>
              <a:rPr lang="en-GB" sz="2000" dirty="0">
                <a:latin typeface="Arial" panose="020B0604020202020204" pitchFamily="34" charset="0"/>
                <a:cs typeface="Arial" panose="020B0604020202020204" pitchFamily="34" charset="0"/>
              </a:rPr>
              <a:t>Our view of our health through our life span. </a:t>
            </a:r>
          </a:p>
          <a:p>
            <a:pPr>
              <a:buFontTx/>
              <a:buChar char="-"/>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Before moving on to discuss:</a:t>
            </a:r>
          </a:p>
          <a:p>
            <a:pPr>
              <a:buFontTx/>
              <a:buChar char="-"/>
            </a:pPr>
            <a:r>
              <a:rPr lang="en-GB" sz="2000" dirty="0">
                <a:latin typeface="Arial" panose="020B0604020202020204" pitchFamily="34" charset="0"/>
                <a:cs typeface="Arial" panose="020B0604020202020204" pitchFamily="34" charset="0"/>
              </a:rPr>
              <a:t>Self concept and,</a:t>
            </a:r>
          </a:p>
          <a:p>
            <a:pPr>
              <a:buFontTx/>
              <a:buChar char="-"/>
            </a:pPr>
            <a:r>
              <a:rPr lang="en-GB" sz="2000" dirty="0">
                <a:latin typeface="Arial" panose="020B0604020202020204" pitchFamily="34" charset="0"/>
                <a:cs typeface="Arial" panose="020B0604020202020204" pitchFamily="34" charset="0"/>
              </a:rPr>
              <a:t>Social Influence. </a:t>
            </a:r>
          </a:p>
        </p:txBody>
      </p:sp>
      <p:pic>
        <p:nvPicPr>
          <p:cNvPr id="5" name="Picture 4" descr="Young female doctor">
            <a:extLst>
              <a:ext uri="{FF2B5EF4-FFF2-40B4-BE49-F238E27FC236}">
                <a16:creationId xmlns:a16="http://schemas.microsoft.com/office/drawing/2014/main" id="{162DBCD6-372B-4842-BF32-0D1A6F026418}"/>
              </a:ext>
            </a:extLst>
          </p:cNvPr>
          <p:cNvPicPr>
            <a:picLocks noChangeAspect="1"/>
          </p:cNvPicPr>
          <p:nvPr/>
        </p:nvPicPr>
        <p:blipFill>
          <a:blip r:embed="rId2"/>
          <a:stretch>
            <a:fillRect/>
          </a:stretch>
        </p:blipFill>
        <p:spPr>
          <a:xfrm>
            <a:off x="10814607" y="2401515"/>
            <a:ext cx="860671" cy="2965782"/>
          </a:xfrm>
          <a:prstGeom prst="rect">
            <a:avLst/>
          </a:prstGeom>
        </p:spPr>
      </p:pic>
      <p:pic>
        <p:nvPicPr>
          <p:cNvPr id="7" name="Picture 6" descr="Athletic woman thumbs up in excitement">
            <a:extLst>
              <a:ext uri="{FF2B5EF4-FFF2-40B4-BE49-F238E27FC236}">
                <a16:creationId xmlns:a16="http://schemas.microsoft.com/office/drawing/2014/main" id="{E4FAA60F-5DFA-4EF5-9D0F-5E7D280472CE}"/>
              </a:ext>
            </a:extLst>
          </p:cNvPr>
          <p:cNvPicPr>
            <a:picLocks noChangeAspect="1"/>
          </p:cNvPicPr>
          <p:nvPr/>
        </p:nvPicPr>
        <p:blipFill>
          <a:blip r:embed="rId3"/>
          <a:stretch>
            <a:fillRect/>
          </a:stretch>
        </p:blipFill>
        <p:spPr>
          <a:xfrm>
            <a:off x="8258804" y="4447423"/>
            <a:ext cx="706602" cy="1913486"/>
          </a:xfrm>
          <a:prstGeom prst="rect">
            <a:avLst/>
          </a:prstGeom>
        </p:spPr>
      </p:pic>
      <p:pic>
        <p:nvPicPr>
          <p:cNvPr id="9" name="Picture 8" descr="Customer service man depressed">
            <a:extLst>
              <a:ext uri="{FF2B5EF4-FFF2-40B4-BE49-F238E27FC236}">
                <a16:creationId xmlns:a16="http://schemas.microsoft.com/office/drawing/2014/main" id="{6A1FE989-8617-41F2-8095-79726B014FE9}"/>
              </a:ext>
            </a:extLst>
          </p:cNvPr>
          <p:cNvPicPr>
            <a:picLocks noChangeAspect="1"/>
          </p:cNvPicPr>
          <p:nvPr/>
        </p:nvPicPr>
        <p:blipFill>
          <a:blip r:embed="rId4"/>
          <a:stretch>
            <a:fillRect/>
          </a:stretch>
        </p:blipFill>
        <p:spPr>
          <a:xfrm>
            <a:off x="8258804" y="2515782"/>
            <a:ext cx="1848840" cy="1838036"/>
          </a:xfrm>
          <a:prstGeom prst="rect">
            <a:avLst/>
          </a:prstGeom>
        </p:spPr>
      </p:pic>
      <p:pic>
        <p:nvPicPr>
          <p:cNvPr id="11" name="Picture 10" descr="Young Chinese boy">
            <a:extLst>
              <a:ext uri="{FF2B5EF4-FFF2-40B4-BE49-F238E27FC236}">
                <a16:creationId xmlns:a16="http://schemas.microsoft.com/office/drawing/2014/main" id="{E2B873C6-2321-42A9-A96D-D03B8999CD24}"/>
              </a:ext>
            </a:extLst>
          </p:cNvPr>
          <p:cNvPicPr>
            <a:picLocks noChangeAspect="1"/>
          </p:cNvPicPr>
          <p:nvPr/>
        </p:nvPicPr>
        <p:blipFill>
          <a:blip r:embed="rId5"/>
          <a:stretch>
            <a:fillRect/>
          </a:stretch>
        </p:blipFill>
        <p:spPr>
          <a:xfrm>
            <a:off x="6991393" y="3884406"/>
            <a:ext cx="563293" cy="1610885"/>
          </a:xfrm>
          <a:prstGeom prst="rect">
            <a:avLst/>
          </a:prstGeom>
        </p:spPr>
      </p:pic>
      <p:pic>
        <p:nvPicPr>
          <p:cNvPr id="13" name="Picture 12" descr="Casual woman">
            <a:extLst>
              <a:ext uri="{FF2B5EF4-FFF2-40B4-BE49-F238E27FC236}">
                <a16:creationId xmlns:a16="http://schemas.microsoft.com/office/drawing/2014/main" id="{8B7809FE-BDAD-4AAD-8FD5-8D16061310B9}"/>
              </a:ext>
            </a:extLst>
          </p:cNvPr>
          <p:cNvPicPr>
            <a:picLocks noChangeAspect="1"/>
          </p:cNvPicPr>
          <p:nvPr/>
        </p:nvPicPr>
        <p:blipFill>
          <a:blip r:embed="rId6"/>
          <a:stretch>
            <a:fillRect/>
          </a:stretch>
        </p:blipFill>
        <p:spPr>
          <a:xfrm>
            <a:off x="9999617" y="4342218"/>
            <a:ext cx="1126568" cy="1873188"/>
          </a:xfrm>
          <a:prstGeom prst="rect">
            <a:avLst/>
          </a:prstGeom>
        </p:spPr>
      </p:pic>
    </p:spTree>
    <p:extLst>
      <p:ext uri="{BB962C8B-B14F-4D97-AF65-F5344CB8AC3E}">
        <p14:creationId xmlns:p14="http://schemas.microsoft.com/office/powerpoint/2010/main" val="953886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5BAA6-EAEF-41DA-9D72-1D9ECB86815A}"/>
              </a:ext>
            </a:extLst>
          </p:cNvPr>
          <p:cNvSpPr>
            <a:spLocks noGrp="1"/>
          </p:cNvSpPr>
          <p:nvPr>
            <p:ph type="title"/>
          </p:nvPr>
        </p:nvSpPr>
        <p:spPr/>
        <p:txBody>
          <a:bodyPr>
            <a:normAutofit/>
          </a:bodyPr>
          <a:lstStyle/>
          <a:p>
            <a:r>
              <a:rPr lang="en-GB" sz="4400" dirty="0">
                <a:latin typeface="Arial" panose="020B0604020202020204" pitchFamily="34" charset="0"/>
                <a:cs typeface="Arial" panose="020B0604020202020204" pitchFamily="34" charset="0"/>
              </a:rPr>
              <a:t>How do view our health? </a:t>
            </a:r>
          </a:p>
        </p:txBody>
      </p:sp>
      <p:sp>
        <p:nvSpPr>
          <p:cNvPr id="6" name="Freeform: Shape 5">
            <a:extLst>
              <a:ext uri="{FF2B5EF4-FFF2-40B4-BE49-F238E27FC236}">
                <a16:creationId xmlns:a16="http://schemas.microsoft.com/office/drawing/2014/main" id="{E19E577A-4975-49BE-8E96-25F291285241}"/>
              </a:ext>
            </a:extLst>
          </p:cNvPr>
          <p:cNvSpPr/>
          <p:nvPr/>
        </p:nvSpPr>
        <p:spPr>
          <a:xfrm rot="16200000">
            <a:off x="90052" y="2242132"/>
            <a:ext cx="4416024" cy="3680020"/>
          </a:xfrm>
          <a:custGeom>
            <a:avLst/>
            <a:gdLst>
              <a:gd name="connsiteX0" fmla="*/ 0 w 3680019"/>
              <a:gd name="connsiteY0" fmla="*/ 184001 h 4416023"/>
              <a:gd name="connsiteX1" fmla="*/ 184001 w 3680019"/>
              <a:gd name="connsiteY1" fmla="*/ 0 h 4416023"/>
              <a:gd name="connsiteX2" fmla="*/ 3496018 w 3680019"/>
              <a:gd name="connsiteY2" fmla="*/ 0 h 4416023"/>
              <a:gd name="connsiteX3" fmla="*/ 3680019 w 3680019"/>
              <a:gd name="connsiteY3" fmla="*/ 184001 h 4416023"/>
              <a:gd name="connsiteX4" fmla="*/ 3680019 w 3680019"/>
              <a:gd name="connsiteY4" fmla="*/ 4232022 h 4416023"/>
              <a:gd name="connsiteX5" fmla="*/ 3496018 w 3680019"/>
              <a:gd name="connsiteY5" fmla="*/ 4416023 h 4416023"/>
              <a:gd name="connsiteX6" fmla="*/ 184001 w 3680019"/>
              <a:gd name="connsiteY6" fmla="*/ 4416023 h 4416023"/>
              <a:gd name="connsiteX7" fmla="*/ 0 w 3680019"/>
              <a:gd name="connsiteY7" fmla="*/ 4232022 h 4416023"/>
              <a:gd name="connsiteX8" fmla="*/ 0 w 3680019"/>
              <a:gd name="connsiteY8" fmla="*/ 184001 h 4416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0019" h="4416023">
                <a:moveTo>
                  <a:pt x="3526684" y="1"/>
                </a:moveTo>
                <a:cubicBezTo>
                  <a:pt x="3611368" y="1"/>
                  <a:pt x="3680018" y="98857"/>
                  <a:pt x="3680018" y="220802"/>
                </a:cubicBezTo>
                <a:lnTo>
                  <a:pt x="3680018" y="4195221"/>
                </a:lnTo>
                <a:cubicBezTo>
                  <a:pt x="3680018" y="4317166"/>
                  <a:pt x="3611368" y="4416022"/>
                  <a:pt x="3526684" y="4416022"/>
                </a:cubicBezTo>
                <a:lnTo>
                  <a:pt x="153335" y="4416022"/>
                </a:lnTo>
                <a:cubicBezTo>
                  <a:pt x="68651" y="4416022"/>
                  <a:pt x="1" y="4317166"/>
                  <a:pt x="1" y="4195221"/>
                </a:cubicBezTo>
                <a:lnTo>
                  <a:pt x="1" y="220802"/>
                </a:lnTo>
                <a:cubicBezTo>
                  <a:pt x="1" y="98857"/>
                  <a:pt x="68651" y="1"/>
                  <a:pt x="153335" y="1"/>
                </a:cubicBezTo>
                <a:lnTo>
                  <a:pt x="3526684" y="1"/>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794885" tIns="144020" rIns="186690" bIns="2944014" numCol="1" spcCol="1270" anchor="t" anchorCtr="0">
            <a:noAutofit/>
          </a:bodyPr>
          <a:lstStyle/>
          <a:p>
            <a:pPr marL="0" lvl="0" indent="0" algn="r" defTabSz="1866900">
              <a:lnSpc>
                <a:spcPct val="90000"/>
              </a:lnSpc>
              <a:spcBef>
                <a:spcPct val="0"/>
              </a:spcBef>
              <a:spcAft>
                <a:spcPct val="35000"/>
              </a:spcAft>
              <a:buNone/>
            </a:pPr>
            <a:r>
              <a:rPr lang="en-GB" sz="4200" kern="1200" dirty="0">
                <a:solidFill>
                  <a:schemeClr val="tx1"/>
                </a:solidFill>
              </a:rPr>
              <a:t>0 – 7years</a:t>
            </a:r>
          </a:p>
        </p:txBody>
      </p:sp>
      <p:sp>
        <p:nvSpPr>
          <p:cNvPr id="7" name="Freeform: Shape 6">
            <a:extLst>
              <a:ext uri="{FF2B5EF4-FFF2-40B4-BE49-F238E27FC236}">
                <a16:creationId xmlns:a16="http://schemas.microsoft.com/office/drawing/2014/main" id="{8585E627-2E24-490B-A418-5C076B5EC543}"/>
              </a:ext>
            </a:extLst>
          </p:cNvPr>
          <p:cNvSpPr/>
          <p:nvPr/>
        </p:nvSpPr>
        <p:spPr>
          <a:xfrm>
            <a:off x="1194059" y="1874131"/>
            <a:ext cx="2741614" cy="4416023"/>
          </a:xfrm>
          <a:custGeom>
            <a:avLst/>
            <a:gdLst>
              <a:gd name="connsiteX0" fmla="*/ 0 w 2741614"/>
              <a:gd name="connsiteY0" fmla="*/ 0 h 4416023"/>
              <a:gd name="connsiteX1" fmla="*/ 2741614 w 2741614"/>
              <a:gd name="connsiteY1" fmla="*/ 0 h 4416023"/>
              <a:gd name="connsiteX2" fmla="*/ 2741614 w 2741614"/>
              <a:gd name="connsiteY2" fmla="*/ 4416023 h 4416023"/>
              <a:gd name="connsiteX3" fmla="*/ 0 w 2741614"/>
              <a:gd name="connsiteY3" fmla="*/ 4416023 h 4416023"/>
              <a:gd name="connsiteX4" fmla="*/ 0 w 2741614"/>
              <a:gd name="connsiteY4" fmla="*/ 0 h 4416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1614" h="4416023">
                <a:moveTo>
                  <a:pt x="0" y="0"/>
                </a:moveTo>
                <a:lnTo>
                  <a:pt x="2741614" y="0"/>
                </a:lnTo>
                <a:lnTo>
                  <a:pt x="2741614" y="4416023"/>
                </a:lnTo>
                <a:lnTo>
                  <a:pt x="0" y="4416023"/>
                </a:lnTo>
                <a:lnTo>
                  <a:pt x="0" y="0"/>
                </a:lnTo>
                <a:close/>
              </a:path>
            </a:pathLst>
          </a:custGeom>
          <a:noFill/>
          <a:ln>
            <a:noFill/>
          </a:ln>
          <a:sp3d/>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r>
              <a:rPr lang="en-GB" sz="1700" kern="1200" dirty="0"/>
              <a:t>Young children tend to consider health and illness in black and white contrast. They tend to lack sympathy for ill family members as they lack the understanding of illness, possibly viewing as something magical that comes and goes. </a:t>
            </a:r>
          </a:p>
        </p:txBody>
      </p:sp>
      <p:sp>
        <p:nvSpPr>
          <p:cNvPr id="8" name="Freeform: Shape 7">
            <a:extLst>
              <a:ext uri="{FF2B5EF4-FFF2-40B4-BE49-F238E27FC236}">
                <a16:creationId xmlns:a16="http://schemas.microsoft.com/office/drawing/2014/main" id="{F974325B-3CCD-4D52-81D7-6F547DE14BEC}"/>
              </a:ext>
            </a:extLst>
          </p:cNvPr>
          <p:cNvSpPr/>
          <p:nvPr/>
        </p:nvSpPr>
        <p:spPr>
          <a:xfrm rot="16200000">
            <a:off x="3898873" y="2242132"/>
            <a:ext cx="4416023" cy="3680020"/>
          </a:xfrm>
          <a:custGeom>
            <a:avLst/>
            <a:gdLst>
              <a:gd name="connsiteX0" fmla="*/ 0 w 3680019"/>
              <a:gd name="connsiteY0" fmla="*/ 184001 h 4416023"/>
              <a:gd name="connsiteX1" fmla="*/ 184001 w 3680019"/>
              <a:gd name="connsiteY1" fmla="*/ 0 h 4416023"/>
              <a:gd name="connsiteX2" fmla="*/ 3496018 w 3680019"/>
              <a:gd name="connsiteY2" fmla="*/ 0 h 4416023"/>
              <a:gd name="connsiteX3" fmla="*/ 3680019 w 3680019"/>
              <a:gd name="connsiteY3" fmla="*/ 184001 h 4416023"/>
              <a:gd name="connsiteX4" fmla="*/ 3680019 w 3680019"/>
              <a:gd name="connsiteY4" fmla="*/ 4232022 h 4416023"/>
              <a:gd name="connsiteX5" fmla="*/ 3496018 w 3680019"/>
              <a:gd name="connsiteY5" fmla="*/ 4416023 h 4416023"/>
              <a:gd name="connsiteX6" fmla="*/ 184001 w 3680019"/>
              <a:gd name="connsiteY6" fmla="*/ 4416023 h 4416023"/>
              <a:gd name="connsiteX7" fmla="*/ 0 w 3680019"/>
              <a:gd name="connsiteY7" fmla="*/ 4232022 h 4416023"/>
              <a:gd name="connsiteX8" fmla="*/ 0 w 3680019"/>
              <a:gd name="connsiteY8" fmla="*/ 184001 h 4416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0019" h="4416023">
                <a:moveTo>
                  <a:pt x="3526684" y="1"/>
                </a:moveTo>
                <a:cubicBezTo>
                  <a:pt x="3611368" y="1"/>
                  <a:pt x="3680018" y="98857"/>
                  <a:pt x="3680018" y="220802"/>
                </a:cubicBezTo>
                <a:lnTo>
                  <a:pt x="3680018" y="4195221"/>
                </a:lnTo>
                <a:cubicBezTo>
                  <a:pt x="3680018" y="4317166"/>
                  <a:pt x="3611368" y="4416022"/>
                  <a:pt x="3526684" y="4416022"/>
                </a:cubicBezTo>
                <a:lnTo>
                  <a:pt x="153335" y="4416022"/>
                </a:lnTo>
                <a:cubicBezTo>
                  <a:pt x="68651" y="4416022"/>
                  <a:pt x="1" y="4317166"/>
                  <a:pt x="1" y="4195221"/>
                </a:cubicBezTo>
                <a:lnTo>
                  <a:pt x="1" y="220802"/>
                </a:lnTo>
                <a:cubicBezTo>
                  <a:pt x="1" y="98857"/>
                  <a:pt x="68651" y="1"/>
                  <a:pt x="153335" y="1"/>
                </a:cubicBezTo>
                <a:lnTo>
                  <a:pt x="3526684" y="1"/>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794884" tIns="144018" rIns="186690" bIns="2944016" numCol="1" spcCol="1270" anchor="t" anchorCtr="0">
            <a:noAutofit/>
          </a:bodyPr>
          <a:lstStyle/>
          <a:p>
            <a:pPr marL="0" lvl="0" indent="0" algn="r" defTabSz="1866900">
              <a:lnSpc>
                <a:spcPct val="90000"/>
              </a:lnSpc>
              <a:spcBef>
                <a:spcPct val="0"/>
              </a:spcBef>
              <a:spcAft>
                <a:spcPct val="35000"/>
              </a:spcAft>
              <a:buNone/>
            </a:pPr>
            <a:r>
              <a:rPr lang="en-GB" sz="4200" kern="1200" dirty="0">
                <a:solidFill>
                  <a:schemeClr val="tx1"/>
                </a:solidFill>
              </a:rPr>
              <a:t>7 – 11 years</a:t>
            </a:r>
          </a:p>
        </p:txBody>
      </p:sp>
      <p:sp>
        <p:nvSpPr>
          <p:cNvPr id="9" name="Flowchart: Extract 8">
            <a:extLst>
              <a:ext uri="{FF2B5EF4-FFF2-40B4-BE49-F238E27FC236}">
                <a16:creationId xmlns:a16="http://schemas.microsoft.com/office/drawing/2014/main" id="{B8962CB1-67A7-418E-BAEE-CE8E1B443D72}"/>
              </a:ext>
            </a:extLst>
          </p:cNvPr>
          <p:cNvSpPr/>
          <p:nvPr/>
        </p:nvSpPr>
        <p:spPr>
          <a:xfrm rot="5400000">
            <a:off x="3960882" y="5382713"/>
            <a:ext cx="648785" cy="552002"/>
          </a:xfrm>
          <a:prstGeom prst="flowChartExtra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B918DD16-3A2B-4FFB-A528-D3726C68FFBD}"/>
              </a:ext>
            </a:extLst>
          </p:cNvPr>
          <p:cNvSpPr/>
          <p:nvPr/>
        </p:nvSpPr>
        <p:spPr>
          <a:xfrm>
            <a:off x="5002879" y="1874131"/>
            <a:ext cx="2741614" cy="4416023"/>
          </a:xfrm>
          <a:custGeom>
            <a:avLst/>
            <a:gdLst>
              <a:gd name="connsiteX0" fmla="*/ 0 w 2741614"/>
              <a:gd name="connsiteY0" fmla="*/ 0 h 4416023"/>
              <a:gd name="connsiteX1" fmla="*/ 2741614 w 2741614"/>
              <a:gd name="connsiteY1" fmla="*/ 0 h 4416023"/>
              <a:gd name="connsiteX2" fmla="*/ 2741614 w 2741614"/>
              <a:gd name="connsiteY2" fmla="*/ 4416023 h 4416023"/>
              <a:gd name="connsiteX3" fmla="*/ 0 w 2741614"/>
              <a:gd name="connsiteY3" fmla="*/ 4416023 h 4416023"/>
              <a:gd name="connsiteX4" fmla="*/ 0 w 2741614"/>
              <a:gd name="connsiteY4" fmla="*/ 0 h 4416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1614" h="4416023">
                <a:moveTo>
                  <a:pt x="0" y="0"/>
                </a:moveTo>
                <a:lnTo>
                  <a:pt x="2741614" y="0"/>
                </a:lnTo>
                <a:lnTo>
                  <a:pt x="2741614" y="4416023"/>
                </a:lnTo>
                <a:lnTo>
                  <a:pt x="0" y="4416023"/>
                </a:lnTo>
                <a:lnTo>
                  <a:pt x="0" y="0"/>
                </a:lnTo>
                <a:close/>
              </a:path>
            </a:pathLst>
          </a:custGeom>
          <a:noFill/>
          <a:ln>
            <a:noFill/>
          </a:ln>
          <a:sp3d/>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r>
              <a:rPr lang="en-GB" sz="1700" kern="1200" dirty="0"/>
              <a:t>Above the age of 7, children understand that different illnesses have different symptoms. They tend to comprehend cause and effect. Often children within this age group will be encouraged to take an active part in advocating for themselves which needs to be balanced with parents views. </a:t>
            </a:r>
          </a:p>
        </p:txBody>
      </p:sp>
      <p:sp>
        <p:nvSpPr>
          <p:cNvPr id="11" name="Freeform: Shape 10">
            <a:extLst>
              <a:ext uri="{FF2B5EF4-FFF2-40B4-BE49-F238E27FC236}">
                <a16:creationId xmlns:a16="http://schemas.microsoft.com/office/drawing/2014/main" id="{41C53018-E902-4EBF-B836-365D1DD5BD1F}"/>
              </a:ext>
            </a:extLst>
          </p:cNvPr>
          <p:cNvSpPr/>
          <p:nvPr/>
        </p:nvSpPr>
        <p:spPr>
          <a:xfrm rot="16200000">
            <a:off x="7707694" y="2242132"/>
            <a:ext cx="4416023" cy="3680020"/>
          </a:xfrm>
          <a:custGeom>
            <a:avLst/>
            <a:gdLst>
              <a:gd name="connsiteX0" fmla="*/ 0 w 3680019"/>
              <a:gd name="connsiteY0" fmla="*/ 184001 h 4416023"/>
              <a:gd name="connsiteX1" fmla="*/ 184001 w 3680019"/>
              <a:gd name="connsiteY1" fmla="*/ 0 h 4416023"/>
              <a:gd name="connsiteX2" fmla="*/ 3496018 w 3680019"/>
              <a:gd name="connsiteY2" fmla="*/ 0 h 4416023"/>
              <a:gd name="connsiteX3" fmla="*/ 3680019 w 3680019"/>
              <a:gd name="connsiteY3" fmla="*/ 184001 h 4416023"/>
              <a:gd name="connsiteX4" fmla="*/ 3680019 w 3680019"/>
              <a:gd name="connsiteY4" fmla="*/ 4232022 h 4416023"/>
              <a:gd name="connsiteX5" fmla="*/ 3496018 w 3680019"/>
              <a:gd name="connsiteY5" fmla="*/ 4416023 h 4416023"/>
              <a:gd name="connsiteX6" fmla="*/ 184001 w 3680019"/>
              <a:gd name="connsiteY6" fmla="*/ 4416023 h 4416023"/>
              <a:gd name="connsiteX7" fmla="*/ 0 w 3680019"/>
              <a:gd name="connsiteY7" fmla="*/ 4232022 h 4416023"/>
              <a:gd name="connsiteX8" fmla="*/ 0 w 3680019"/>
              <a:gd name="connsiteY8" fmla="*/ 184001 h 4416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0019" h="4416023">
                <a:moveTo>
                  <a:pt x="3526684" y="1"/>
                </a:moveTo>
                <a:cubicBezTo>
                  <a:pt x="3611368" y="1"/>
                  <a:pt x="3680018" y="98857"/>
                  <a:pt x="3680018" y="220802"/>
                </a:cubicBezTo>
                <a:lnTo>
                  <a:pt x="3680018" y="4195221"/>
                </a:lnTo>
                <a:cubicBezTo>
                  <a:pt x="3680018" y="4317166"/>
                  <a:pt x="3611368" y="4416022"/>
                  <a:pt x="3526684" y="4416022"/>
                </a:cubicBezTo>
                <a:lnTo>
                  <a:pt x="153335" y="4416022"/>
                </a:lnTo>
                <a:cubicBezTo>
                  <a:pt x="68651" y="4416022"/>
                  <a:pt x="1" y="4317166"/>
                  <a:pt x="1" y="4195221"/>
                </a:cubicBezTo>
                <a:lnTo>
                  <a:pt x="1" y="220802"/>
                </a:lnTo>
                <a:cubicBezTo>
                  <a:pt x="1" y="98857"/>
                  <a:pt x="68651" y="1"/>
                  <a:pt x="153335" y="1"/>
                </a:cubicBezTo>
                <a:lnTo>
                  <a:pt x="3526684" y="1"/>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794884" tIns="144019" rIns="186690" bIns="2944016" numCol="1" spcCol="1270" anchor="t" anchorCtr="0">
            <a:noAutofit/>
          </a:bodyPr>
          <a:lstStyle/>
          <a:p>
            <a:pPr marL="0" lvl="0" indent="0" algn="r" defTabSz="1866900">
              <a:lnSpc>
                <a:spcPct val="90000"/>
              </a:lnSpc>
              <a:spcBef>
                <a:spcPct val="0"/>
              </a:spcBef>
              <a:spcAft>
                <a:spcPct val="35000"/>
              </a:spcAft>
              <a:buNone/>
            </a:pPr>
            <a:r>
              <a:rPr lang="en-GB" sz="4200" kern="1200" dirty="0">
                <a:solidFill>
                  <a:schemeClr val="tx1"/>
                </a:solidFill>
              </a:rPr>
              <a:t>11-16years</a:t>
            </a:r>
          </a:p>
        </p:txBody>
      </p:sp>
      <p:sp>
        <p:nvSpPr>
          <p:cNvPr id="12" name="Flowchart: Extract 11">
            <a:extLst>
              <a:ext uri="{FF2B5EF4-FFF2-40B4-BE49-F238E27FC236}">
                <a16:creationId xmlns:a16="http://schemas.microsoft.com/office/drawing/2014/main" id="{08BBEA0D-C437-4351-BADD-E2081470A8FE}"/>
              </a:ext>
            </a:extLst>
          </p:cNvPr>
          <p:cNvSpPr/>
          <p:nvPr/>
        </p:nvSpPr>
        <p:spPr>
          <a:xfrm rot="5400000">
            <a:off x="7769703" y="5382713"/>
            <a:ext cx="648785" cy="552002"/>
          </a:xfrm>
          <a:prstGeom prst="flowChartExtract">
            <a:avLst/>
          </a:prstGeom>
        </p:spPr>
        <p:style>
          <a:lnRef idx="2">
            <a:schemeClr val="accent3">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DEDD3634-8EDC-466B-98B3-7CA52E1E508F}"/>
              </a:ext>
            </a:extLst>
          </p:cNvPr>
          <p:cNvSpPr/>
          <p:nvPr/>
        </p:nvSpPr>
        <p:spPr>
          <a:xfrm>
            <a:off x="8811700" y="1874131"/>
            <a:ext cx="2741614" cy="4416023"/>
          </a:xfrm>
          <a:custGeom>
            <a:avLst/>
            <a:gdLst>
              <a:gd name="connsiteX0" fmla="*/ 0 w 2741614"/>
              <a:gd name="connsiteY0" fmla="*/ 0 h 4416023"/>
              <a:gd name="connsiteX1" fmla="*/ 2741614 w 2741614"/>
              <a:gd name="connsiteY1" fmla="*/ 0 h 4416023"/>
              <a:gd name="connsiteX2" fmla="*/ 2741614 w 2741614"/>
              <a:gd name="connsiteY2" fmla="*/ 4416023 h 4416023"/>
              <a:gd name="connsiteX3" fmla="*/ 0 w 2741614"/>
              <a:gd name="connsiteY3" fmla="*/ 4416023 h 4416023"/>
              <a:gd name="connsiteX4" fmla="*/ 0 w 2741614"/>
              <a:gd name="connsiteY4" fmla="*/ 0 h 4416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1614" h="4416023">
                <a:moveTo>
                  <a:pt x="0" y="0"/>
                </a:moveTo>
                <a:lnTo>
                  <a:pt x="2741614" y="0"/>
                </a:lnTo>
                <a:lnTo>
                  <a:pt x="2741614" y="4416023"/>
                </a:lnTo>
                <a:lnTo>
                  <a:pt x="0" y="4416023"/>
                </a:lnTo>
                <a:lnTo>
                  <a:pt x="0" y="0"/>
                </a:lnTo>
                <a:close/>
              </a:path>
            </a:pathLst>
          </a:custGeom>
          <a:noFill/>
          <a:ln>
            <a:noFill/>
          </a:ln>
          <a:sp3d/>
        </p:spPr>
        <p:style>
          <a:lnRef idx="2">
            <a:scrgbClr r="0" g="0" b="0"/>
          </a:lnRef>
          <a:fillRef idx="1">
            <a:scrgbClr r="0" g="0" b="0"/>
          </a:fillRef>
          <a:effectRef idx="0">
            <a:schemeClr val="accent4">
              <a:hueOff val="0"/>
              <a:satOff val="0"/>
              <a:lumOff val="0"/>
              <a:alphaOff val="0"/>
            </a:schemeClr>
          </a:effectRef>
          <a:fontRef idx="minor">
            <a:schemeClr val="lt1"/>
          </a:fontRef>
        </p:style>
        <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Children rapidly develop an understanding of the complexity of illness during puberty. They tend to understand that illness can effect specific functions and organs within their bodies. From age 14 onwards, children being to grasp that their mind and body interact. Within this age range some health damaging behaviour may begin. Often adolescents feel more in control of their own health. </a:t>
            </a:r>
          </a:p>
        </p:txBody>
      </p:sp>
      <p:sp>
        <p:nvSpPr>
          <p:cNvPr id="5" name="TextBox 4">
            <a:extLst>
              <a:ext uri="{FF2B5EF4-FFF2-40B4-BE49-F238E27FC236}">
                <a16:creationId xmlns:a16="http://schemas.microsoft.com/office/drawing/2014/main" id="{82FCDEF8-B27B-4578-AC1E-39D9CB72FDA5}"/>
              </a:ext>
            </a:extLst>
          </p:cNvPr>
          <p:cNvSpPr txBox="1"/>
          <p:nvPr/>
        </p:nvSpPr>
        <p:spPr>
          <a:xfrm>
            <a:off x="7336971" y="6487886"/>
            <a:ext cx="4397829" cy="369332"/>
          </a:xfrm>
          <a:prstGeom prst="rect">
            <a:avLst/>
          </a:prstGeom>
          <a:noFill/>
        </p:spPr>
        <p:txBody>
          <a:bodyPr wrap="square" rtlCol="0">
            <a:spAutoFit/>
          </a:bodyPr>
          <a:lstStyle/>
          <a:p>
            <a:r>
              <a:rPr lang="en-GB" dirty="0"/>
              <a:t>(Morrison &amp; Bennett, 2016,  p18 – p19)</a:t>
            </a:r>
          </a:p>
        </p:txBody>
      </p:sp>
    </p:spTree>
    <p:extLst>
      <p:ext uri="{BB962C8B-B14F-4D97-AF65-F5344CB8AC3E}">
        <p14:creationId xmlns:p14="http://schemas.microsoft.com/office/powerpoint/2010/main" val="331592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10" grpId="0"/>
      <p:bldP spid="11" grpId="0" animBg="1"/>
      <p:bldP spid="13"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5E442-C92A-44A2-8FD0-873C1458FA2A}"/>
              </a:ext>
            </a:extLst>
          </p:cNvPr>
          <p:cNvSpPr>
            <a:spLocks noGrp="1"/>
          </p:cNvSpPr>
          <p:nvPr>
            <p:ph type="title"/>
          </p:nvPr>
        </p:nvSpPr>
        <p:spPr/>
        <p:txBody>
          <a:bodyPr/>
          <a:lstStyle/>
          <a:p>
            <a:r>
              <a:rPr lang="en-GB" sz="4000" dirty="0">
                <a:latin typeface="Arial" panose="020B0604020202020204" pitchFamily="34" charset="0"/>
                <a:cs typeface="Arial" panose="020B0604020202020204" pitchFamily="34" charset="0"/>
              </a:rPr>
              <a:t>How do view our health? </a:t>
            </a:r>
            <a:endParaRPr lang="en-GB" dirty="0"/>
          </a:p>
        </p:txBody>
      </p:sp>
      <p:sp>
        <p:nvSpPr>
          <p:cNvPr id="5" name="Freeform: Shape 4">
            <a:extLst>
              <a:ext uri="{FF2B5EF4-FFF2-40B4-BE49-F238E27FC236}">
                <a16:creationId xmlns:a16="http://schemas.microsoft.com/office/drawing/2014/main" id="{559FCDD5-1D51-45C6-B363-E17A7481036B}"/>
              </a:ext>
            </a:extLst>
          </p:cNvPr>
          <p:cNvSpPr/>
          <p:nvPr/>
        </p:nvSpPr>
        <p:spPr>
          <a:xfrm rot="16200000">
            <a:off x="210227" y="2255313"/>
            <a:ext cx="4279885" cy="3566571"/>
          </a:xfrm>
          <a:custGeom>
            <a:avLst/>
            <a:gdLst>
              <a:gd name="connsiteX0" fmla="*/ 0 w 3566570"/>
              <a:gd name="connsiteY0" fmla="*/ 178329 h 4279884"/>
              <a:gd name="connsiteX1" fmla="*/ 178329 w 3566570"/>
              <a:gd name="connsiteY1" fmla="*/ 0 h 4279884"/>
              <a:gd name="connsiteX2" fmla="*/ 3388242 w 3566570"/>
              <a:gd name="connsiteY2" fmla="*/ 0 h 4279884"/>
              <a:gd name="connsiteX3" fmla="*/ 3566571 w 3566570"/>
              <a:gd name="connsiteY3" fmla="*/ 178329 h 4279884"/>
              <a:gd name="connsiteX4" fmla="*/ 3566570 w 3566570"/>
              <a:gd name="connsiteY4" fmla="*/ 4101556 h 4279884"/>
              <a:gd name="connsiteX5" fmla="*/ 3388241 w 3566570"/>
              <a:gd name="connsiteY5" fmla="*/ 4279885 h 4279884"/>
              <a:gd name="connsiteX6" fmla="*/ 178329 w 3566570"/>
              <a:gd name="connsiteY6" fmla="*/ 4279884 h 4279884"/>
              <a:gd name="connsiteX7" fmla="*/ 0 w 3566570"/>
              <a:gd name="connsiteY7" fmla="*/ 4101555 h 4279884"/>
              <a:gd name="connsiteX8" fmla="*/ 0 w 3566570"/>
              <a:gd name="connsiteY8" fmla="*/ 178329 h 4279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66570" h="4279884">
                <a:moveTo>
                  <a:pt x="3417962" y="1"/>
                </a:moveTo>
                <a:cubicBezTo>
                  <a:pt x="3500035" y="1"/>
                  <a:pt x="3566569" y="95810"/>
                  <a:pt x="3566569" y="213996"/>
                </a:cubicBezTo>
                <a:lnTo>
                  <a:pt x="3566569" y="4065889"/>
                </a:lnTo>
                <a:cubicBezTo>
                  <a:pt x="3566569" y="4184075"/>
                  <a:pt x="3500035" y="4279884"/>
                  <a:pt x="3417962" y="4279884"/>
                </a:cubicBezTo>
                <a:cubicBezTo>
                  <a:pt x="2328177" y="4279884"/>
                  <a:pt x="1238392" y="4279883"/>
                  <a:pt x="148607" y="4279883"/>
                </a:cubicBezTo>
                <a:cubicBezTo>
                  <a:pt x="66534" y="4279883"/>
                  <a:pt x="0" y="4184074"/>
                  <a:pt x="0" y="4065888"/>
                </a:cubicBezTo>
                <a:lnTo>
                  <a:pt x="1" y="213996"/>
                </a:lnTo>
                <a:cubicBezTo>
                  <a:pt x="1" y="95810"/>
                  <a:pt x="66535" y="1"/>
                  <a:pt x="148608" y="1"/>
                </a:cubicBezTo>
                <a:lnTo>
                  <a:pt x="3417962" y="1"/>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770377" tIns="116588" rIns="151132" bIns="2853254" numCol="1" spcCol="1270" anchor="t" anchorCtr="0">
            <a:noAutofit/>
          </a:bodyPr>
          <a:lstStyle/>
          <a:p>
            <a:pPr marL="0" lvl="0" indent="0" algn="r" defTabSz="1511300">
              <a:lnSpc>
                <a:spcPct val="90000"/>
              </a:lnSpc>
              <a:spcBef>
                <a:spcPct val="0"/>
              </a:spcBef>
              <a:spcAft>
                <a:spcPct val="35000"/>
              </a:spcAft>
              <a:buNone/>
            </a:pPr>
            <a:r>
              <a:rPr lang="en-GB" sz="3400" kern="1200" dirty="0"/>
              <a:t>Early Adulthood</a:t>
            </a:r>
          </a:p>
        </p:txBody>
      </p:sp>
      <p:sp>
        <p:nvSpPr>
          <p:cNvPr id="7" name="Freeform: Shape 6">
            <a:extLst>
              <a:ext uri="{FF2B5EF4-FFF2-40B4-BE49-F238E27FC236}">
                <a16:creationId xmlns:a16="http://schemas.microsoft.com/office/drawing/2014/main" id="{59A0C26F-8683-41EA-B2E4-ADEC12583E1B}"/>
              </a:ext>
            </a:extLst>
          </p:cNvPr>
          <p:cNvSpPr/>
          <p:nvPr/>
        </p:nvSpPr>
        <p:spPr>
          <a:xfrm>
            <a:off x="1280199" y="1898657"/>
            <a:ext cx="2657095" cy="4279884"/>
          </a:xfrm>
          <a:custGeom>
            <a:avLst/>
            <a:gdLst>
              <a:gd name="connsiteX0" fmla="*/ 0 w 2657095"/>
              <a:gd name="connsiteY0" fmla="*/ 0 h 4279884"/>
              <a:gd name="connsiteX1" fmla="*/ 2657095 w 2657095"/>
              <a:gd name="connsiteY1" fmla="*/ 0 h 4279884"/>
              <a:gd name="connsiteX2" fmla="*/ 2657095 w 2657095"/>
              <a:gd name="connsiteY2" fmla="*/ 4279884 h 4279884"/>
              <a:gd name="connsiteX3" fmla="*/ 0 w 2657095"/>
              <a:gd name="connsiteY3" fmla="*/ 4279884 h 4279884"/>
              <a:gd name="connsiteX4" fmla="*/ 0 w 2657095"/>
              <a:gd name="connsiteY4" fmla="*/ 0 h 4279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7095" h="4279884">
                <a:moveTo>
                  <a:pt x="0" y="0"/>
                </a:moveTo>
                <a:lnTo>
                  <a:pt x="2657095" y="0"/>
                </a:lnTo>
                <a:lnTo>
                  <a:pt x="2657095" y="4279884"/>
                </a:lnTo>
                <a:lnTo>
                  <a:pt x="0" y="4279884"/>
                </a:lnTo>
                <a:lnTo>
                  <a:pt x="0" y="0"/>
                </a:lnTo>
                <a:close/>
              </a:path>
            </a:pathLst>
          </a:custGeom>
          <a:noFill/>
          <a:ln>
            <a:noFill/>
          </a:ln>
          <a:sp3d/>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endParaRPr lang="en-GB" sz="2000" kern="1200" dirty="0">
              <a:solidFill>
                <a:schemeClr val="tx1"/>
              </a:solidFill>
            </a:endParaRPr>
          </a:p>
          <a:p>
            <a:pPr marL="0" lvl="0" indent="0" algn="l" defTabSz="889000">
              <a:lnSpc>
                <a:spcPct val="90000"/>
              </a:lnSpc>
              <a:spcBef>
                <a:spcPct val="0"/>
              </a:spcBef>
              <a:spcAft>
                <a:spcPct val="35000"/>
              </a:spcAft>
              <a:buNone/>
            </a:pPr>
            <a:r>
              <a:rPr lang="en-GB" sz="2000" kern="1200" dirty="0">
                <a:solidFill>
                  <a:schemeClr val="tx1"/>
                </a:solidFill>
              </a:rPr>
              <a:t>During this stage individuals are less likely than adolescents to adopt new health-risk behaviour (e.g. smoking) and are more likely to participate in protective behaviour (e.g. exercise). </a:t>
            </a:r>
          </a:p>
        </p:txBody>
      </p:sp>
      <p:sp>
        <p:nvSpPr>
          <p:cNvPr id="8" name="Freeform: Shape 7">
            <a:extLst>
              <a:ext uri="{FF2B5EF4-FFF2-40B4-BE49-F238E27FC236}">
                <a16:creationId xmlns:a16="http://schemas.microsoft.com/office/drawing/2014/main" id="{49FABA4C-3E77-43DE-9E86-267F40F606E1}"/>
              </a:ext>
            </a:extLst>
          </p:cNvPr>
          <p:cNvSpPr/>
          <p:nvPr/>
        </p:nvSpPr>
        <p:spPr>
          <a:xfrm rot="16200000">
            <a:off x="3901629" y="2255313"/>
            <a:ext cx="4279884" cy="3566571"/>
          </a:xfrm>
          <a:custGeom>
            <a:avLst/>
            <a:gdLst>
              <a:gd name="connsiteX0" fmla="*/ 0 w 3566570"/>
              <a:gd name="connsiteY0" fmla="*/ 178329 h 4279884"/>
              <a:gd name="connsiteX1" fmla="*/ 178329 w 3566570"/>
              <a:gd name="connsiteY1" fmla="*/ 0 h 4279884"/>
              <a:gd name="connsiteX2" fmla="*/ 3388242 w 3566570"/>
              <a:gd name="connsiteY2" fmla="*/ 0 h 4279884"/>
              <a:gd name="connsiteX3" fmla="*/ 3566571 w 3566570"/>
              <a:gd name="connsiteY3" fmla="*/ 178329 h 4279884"/>
              <a:gd name="connsiteX4" fmla="*/ 3566570 w 3566570"/>
              <a:gd name="connsiteY4" fmla="*/ 4101556 h 4279884"/>
              <a:gd name="connsiteX5" fmla="*/ 3388241 w 3566570"/>
              <a:gd name="connsiteY5" fmla="*/ 4279885 h 4279884"/>
              <a:gd name="connsiteX6" fmla="*/ 178329 w 3566570"/>
              <a:gd name="connsiteY6" fmla="*/ 4279884 h 4279884"/>
              <a:gd name="connsiteX7" fmla="*/ 0 w 3566570"/>
              <a:gd name="connsiteY7" fmla="*/ 4101555 h 4279884"/>
              <a:gd name="connsiteX8" fmla="*/ 0 w 3566570"/>
              <a:gd name="connsiteY8" fmla="*/ 178329 h 4279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66570" h="4279884">
                <a:moveTo>
                  <a:pt x="3417962" y="1"/>
                </a:moveTo>
                <a:cubicBezTo>
                  <a:pt x="3500035" y="1"/>
                  <a:pt x="3566569" y="95810"/>
                  <a:pt x="3566569" y="213996"/>
                </a:cubicBezTo>
                <a:lnTo>
                  <a:pt x="3566569" y="4065889"/>
                </a:lnTo>
                <a:cubicBezTo>
                  <a:pt x="3566569" y="4184075"/>
                  <a:pt x="3500035" y="4279884"/>
                  <a:pt x="3417962" y="4279884"/>
                </a:cubicBezTo>
                <a:cubicBezTo>
                  <a:pt x="2328177" y="4279884"/>
                  <a:pt x="1238392" y="4279883"/>
                  <a:pt x="148607" y="4279883"/>
                </a:cubicBezTo>
                <a:cubicBezTo>
                  <a:pt x="66534" y="4279883"/>
                  <a:pt x="0" y="4184074"/>
                  <a:pt x="0" y="4065888"/>
                </a:cubicBezTo>
                <a:lnTo>
                  <a:pt x="1" y="213996"/>
                </a:lnTo>
                <a:cubicBezTo>
                  <a:pt x="1" y="95810"/>
                  <a:pt x="66535" y="1"/>
                  <a:pt x="148608" y="1"/>
                </a:cubicBezTo>
                <a:lnTo>
                  <a:pt x="3417962" y="1"/>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770377" tIns="116585" rIns="151131" bIns="2853257" numCol="1" spcCol="1270" anchor="t" anchorCtr="0">
            <a:noAutofit/>
          </a:bodyPr>
          <a:lstStyle/>
          <a:p>
            <a:pPr marL="0" lvl="0" indent="0" algn="r" defTabSz="1511300">
              <a:lnSpc>
                <a:spcPct val="90000"/>
              </a:lnSpc>
              <a:spcBef>
                <a:spcPct val="0"/>
              </a:spcBef>
              <a:spcAft>
                <a:spcPct val="35000"/>
              </a:spcAft>
              <a:buNone/>
            </a:pPr>
            <a:r>
              <a:rPr lang="en-GB" sz="3400" kern="1200" dirty="0"/>
              <a:t>Middle Age</a:t>
            </a:r>
          </a:p>
        </p:txBody>
      </p:sp>
      <p:sp>
        <p:nvSpPr>
          <p:cNvPr id="9" name="Flowchart: Extract 8">
            <a:extLst>
              <a:ext uri="{FF2B5EF4-FFF2-40B4-BE49-F238E27FC236}">
                <a16:creationId xmlns:a16="http://schemas.microsoft.com/office/drawing/2014/main" id="{75B37E7E-0FF2-439A-91AE-08B9ABBEFA8B}"/>
              </a:ext>
            </a:extLst>
          </p:cNvPr>
          <p:cNvSpPr/>
          <p:nvPr/>
        </p:nvSpPr>
        <p:spPr>
          <a:xfrm rot="5400000">
            <a:off x="3961718" y="5299167"/>
            <a:ext cx="628800" cy="534985"/>
          </a:xfrm>
          <a:prstGeom prst="flowChartExtract">
            <a:avLst/>
          </a:prstGeom>
        </p:spPr>
        <p:style>
          <a:lnRef idx="2">
            <a:schemeClr val="accent3">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6D9338DB-5BDB-4315-8A8D-F798AE2E6428}"/>
              </a:ext>
            </a:extLst>
          </p:cNvPr>
          <p:cNvSpPr/>
          <p:nvPr/>
        </p:nvSpPr>
        <p:spPr>
          <a:xfrm>
            <a:off x="4971600" y="1898657"/>
            <a:ext cx="2657095" cy="4279884"/>
          </a:xfrm>
          <a:custGeom>
            <a:avLst/>
            <a:gdLst>
              <a:gd name="connsiteX0" fmla="*/ 0 w 2657095"/>
              <a:gd name="connsiteY0" fmla="*/ 0 h 4279884"/>
              <a:gd name="connsiteX1" fmla="*/ 2657095 w 2657095"/>
              <a:gd name="connsiteY1" fmla="*/ 0 h 4279884"/>
              <a:gd name="connsiteX2" fmla="*/ 2657095 w 2657095"/>
              <a:gd name="connsiteY2" fmla="*/ 4279884 h 4279884"/>
              <a:gd name="connsiteX3" fmla="*/ 0 w 2657095"/>
              <a:gd name="connsiteY3" fmla="*/ 4279884 h 4279884"/>
              <a:gd name="connsiteX4" fmla="*/ 0 w 2657095"/>
              <a:gd name="connsiteY4" fmla="*/ 0 h 4279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7095" h="4279884">
                <a:moveTo>
                  <a:pt x="0" y="0"/>
                </a:moveTo>
                <a:lnTo>
                  <a:pt x="2657095" y="0"/>
                </a:lnTo>
                <a:lnTo>
                  <a:pt x="2657095" y="4279884"/>
                </a:lnTo>
                <a:lnTo>
                  <a:pt x="0" y="4279884"/>
                </a:lnTo>
                <a:lnTo>
                  <a:pt x="0" y="0"/>
                </a:lnTo>
                <a:close/>
              </a:path>
            </a:pathLst>
          </a:custGeom>
          <a:noFill/>
          <a:ln>
            <a:noFill/>
          </a:ln>
          <a:sp3d/>
        </p:spPr>
        <p:style>
          <a:lnRef idx="2">
            <a:scrgbClr r="0" g="0" b="0"/>
          </a:lnRef>
          <a:fillRef idx="1">
            <a:scrgbClr r="0" g="0" b="0"/>
          </a:fillRef>
          <a:effectRef idx="0">
            <a:schemeClr val="accent3">
              <a:hueOff val="-4340306"/>
              <a:satOff val="21273"/>
              <a:lumOff val="8138"/>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This is often viewed as a time of self doubt and anxiety with many individuals experiencing greying hair, weight gain and stiff joints. Most individuals are likely to participate in recommended health screening but typically do not expect to be diagnosed with any condition. </a:t>
            </a:r>
          </a:p>
        </p:txBody>
      </p:sp>
      <p:sp>
        <p:nvSpPr>
          <p:cNvPr id="11" name="Freeform: Shape 10">
            <a:extLst>
              <a:ext uri="{FF2B5EF4-FFF2-40B4-BE49-F238E27FC236}">
                <a16:creationId xmlns:a16="http://schemas.microsoft.com/office/drawing/2014/main" id="{817B0BA3-5F8D-442D-8D3D-B4A6730B3099}"/>
              </a:ext>
            </a:extLst>
          </p:cNvPr>
          <p:cNvSpPr/>
          <p:nvPr/>
        </p:nvSpPr>
        <p:spPr>
          <a:xfrm rot="16200000">
            <a:off x="7593029" y="2255313"/>
            <a:ext cx="4279884" cy="3566571"/>
          </a:xfrm>
          <a:custGeom>
            <a:avLst/>
            <a:gdLst>
              <a:gd name="connsiteX0" fmla="*/ 0 w 3566570"/>
              <a:gd name="connsiteY0" fmla="*/ 178329 h 4279884"/>
              <a:gd name="connsiteX1" fmla="*/ 178329 w 3566570"/>
              <a:gd name="connsiteY1" fmla="*/ 0 h 4279884"/>
              <a:gd name="connsiteX2" fmla="*/ 3388242 w 3566570"/>
              <a:gd name="connsiteY2" fmla="*/ 0 h 4279884"/>
              <a:gd name="connsiteX3" fmla="*/ 3566571 w 3566570"/>
              <a:gd name="connsiteY3" fmla="*/ 178329 h 4279884"/>
              <a:gd name="connsiteX4" fmla="*/ 3566570 w 3566570"/>
              <a:gd name="connsiteY4" fmla="*/ 4101556 h 4279884"/>
              <a:gd name="connsiteX5" fmla="*/ 3388241 w 3566570"/>
              <a:gd name="connsiteY5" fmla="*/ 4279885 h 4279884"/>
              <a:gd name="connsiteX6" fmla="*/ 178329 w 3566570"/>
              <a:gd name="connsiteY6" fmla="*/ 4279884 h 4279884"/>
              <a:gd name="connsiteX7" fmla="*/ 0 w 3566570"/>
              <a:gd name="connsiteY7" fmla="*/ 4101555 h 4279884"/>
              <a:gd name="connsiteX8" fmla="*/ 0 w 3566570"/>
              <a:gd name="connsiteY8" fmla="*/ 178329 h 4279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66570" h="4279884">
                <a:moveTo>
                  <a:pt x="3417962" y="1"/>
                </a:moveTo>
                <a:cubicBezTo>
                  <a:pt x="3500035" y="1"/>
                  <a:pt x="3566569" y="95810"/>
                  <a:pt x="3566569" y="213996"/>
                </a:cubicBezTo>
                <a:lnTo>
                  <a:pt x="3566569" y="4065889"/>
                </a:lnTo>
                <a:cubicBezTo>
                  <a:pt x="3566569" y="4184075"/>
                  <a:pt x="3500035" y="4279884"/>
                  <a:pt x="3417962" y="4279884"/>
                </a:cubicBezTo>
                <a:cubicBezTo>
                  <a:pt x="2328177" y="4279884"/>
                  <a:pt x="1238392" y="4279883"/>
                  <a:pt x="148607" y="4279883"/>
                </a:cubicBezTo>
                <a:cubicBezTo>
                  <a:pt x="66534" y="4279883"/>
                  <a:pt x="0" y="4184074"/>
                  <a:pt x="0" y="4065888"/>
                </a:cubicBezTo>
                <a:lnTo>
                  <a:pt x="1" y="213996"/>
                </a:lnTo>
                <a:cubicBezTo>
                  <a:pt x="1" y="95810"/>
                  <a:pt x="66535" y="1"/>
                  <a:pt x="148608" y="1"/>
                </a:cubicBezTo>
                <a:lnTo>
                  <a:pt x="3417962" y="1"/>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770377" tIns="116586" rIns="151131" bIns="2853256" numCol="1" spcCol="1270" anchor="t" anchorCtr="0">
            <a:noAutofit/>
          </a:bodyPr>
          <a:lstStyle/>
          <a:p>
            <a:pPr marL="0" lvl="0" indent="0" algn="r" defTabSz="1511300">
              <a:lnSpc>
                <a:spcPct val="90000"/>
              </a:lnSpc>
              <a:spcBef>
                <a:spcPct val="0"/>
              </a:spcBef>
              <a:spcAft>
                <a:spcPct val="35000"/>
              </a:spcAft>
              <a:buNone/>
            </a:pPr>
            <a:r>
              <a:rPr lang="en-GB" sz="3400" kern="1200" dirty="0"/>
              <a:t>Elderly</a:t>
            </a:r>
          </a:p>
        </p:txBody>
      </p:sp>
      <p:sp>
        <p:nvSpPr>
          <p:cNvPr id="12" name="Flowchart: Extract 11">
            <a:extLst>
              <a:ext uri="{FF2B5EF4-FFF2-40B4-BE49-F238E27FC236}">
                <a16:creationId xmlns:a16="http://schemas.microsoft.com/office/drawing/2014/main" id="{3E531819-36FA-468B-9103-7BB333171504}"/>
              </a:ext>
            </a:extLst>
          </p:cNvPr>
          <p:cNvSpPr/>
          <p:nvPr/>
        </p:nvSpPr>
        <p:spPr>
          <a:xfrm rot="5400000">
            <a:off x="7653119" y="5299167"/>
            <a:ext cx="628800" cy="534985"/>
          </a:xfrm>
          <a:prstGeom prst="flowChartExtract">
            <a:avLst/>
          </a:prstGeom>
        </p:spPr>
        <p:style>
          <a:lnRef idx="2">
            <a:schemeClr val="accent3">
              <a:hueOff val="-8680613"/>
              <a:satOff val="42546"/>
              <a:lumOff val="16275"/>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F9393A3D-F96D-48D8-9497-2F4AA2CB3C08}"/>
              </a:ext>
            </a:extLst>
          </p:cNvPr>
          <p:cNvSpPr/>
          <p:nvPr/>
        </p:nvSpPr>
        <p:spPr>
          <a:xfrm>
            <a:off x="8663000" y="1898657"/>
            <a:ext cx="2657095" cy="4279884"/>
          </a:xfrm>
          <a:custGeom>
            <a:avLst/>
            <a:gdLst>
              <a:gd name="connsiteX0" fmla="*/ 0 w 2657095"/>
              <a:gd name="connsiteY0" fmla="*/ 0 h 4279884"/>
              <a:gd name="connsiteX1" fmla="*/ 2657095 w 2657095"/>
              <a:gd name="connsiteY1" fmla="*/ 0 h 4279884"/>
              <a:gd name="connsiteX2" fmla="*/ 2657095 w 2657095"/>
              <a:gd name="connsiteY2" fmla="*/ 4279884 h 4279884"/>
              <a:gd name="connsiteX3" fmla="*/ 0 w 2657095"/>
              <a:gd name="connsiteY3" fmla="*/ 4279884 h 4279884"/>
              <a:gd name="connsiteX4" fmla="*/ 0 w 2657095"/>
              <a:gd name="connsiteY4" fmla="*/ 0 h 4279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7095" h="4279884">
                <a:moveTo>
                  <a:pt x="0" y="0"/>
                </a:moveTo>
                <a:lnTo>
                  <a:pt x="2657095" y="0"/>
                </a:lnTo>
                <a:lnTo>
                  <a:pt x="2657095" y="4279884"/>
                </a:lnTo>
                <a:lnTo>
                  <a:pt x="0" y="4279884"/>
                </a:lnTo>
                <a:lnTo>
                  <a:pt x="0" y="0"/>
                </a:lnTo>
                <a:close/>
              </a:path>
            </a:pathLst>
          </a:custGeom>
          <a:noFill/>
          <a:ln>
            <a:noFill/>
          </a:ln>
          <a:sp3d/>
        </p:spPr>
        <p:style>
          <a:lnRef idx="2">
            <a:scrgbClr r="0" g="0" b="0"/>
          </a:lnRef>
          <a:fillRef idx="1">
            <a:scrgbClr r="0" g="0" b="0"/>
          </a:fillRef>
          <a:effectRef idx="0">
            <a:schemeClr val="accent3">
              <a:hueOff val="-8680613"/>
              <a:satOff val="42546"/>
              <a:lumOff val="16275"/>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Individuals aged between 65 – 80 years tend to link their enjoyment of life and activity levels with their wellness – the notion that busier you are the fitter your feel. However, those over 80 years are highly likely to  experience memory loss, depression, immobility and personal care needs. </a:t>
            </a:r>
          </a:p>
        </p:txBody>
      </p:sp>
      <p:sp>
        <p:nvSpPr>
          <p:cNvPr id="6" name="TextBox 5">
            <a:extLst>
              <a:ext uri="{FF2B5EF4-FFF2-40B4-BE49-F238E27FC236}">
                <a16:creationId xmlns:a16="http://schemas.microsoft.com/office/drawing/2014/main" id="{EB0C46B9-8583-4175-83C9-99457D82FE32}"/>
              </a:ext>
            </a:extLst>
          </p:cNvPr>
          <p:cNvSpPr txBox="1"/>
          <p:nvPr/>
        </p:nvSpPr>
        <p:spPr>
          <a:xfrm>
            <a:off x="7336971" y="6487886"/>
            <a:ext cx="4397829" cy="369332"/>
          </a:xfrm>
          <a:prstGeom prst="rect">
            <a:avLst/>
          </a:prstGeom>
          <a:noFill/>
        </p:spPr>
        <p:txBody>
          <a:bodyPr wrap="square" rtlCol="0">
            <a:spAutoFit/>
          </a:bodyPr>
          <a:lstStyle/>
          <a:p>
            <a:r>
              <a:rPr lang="en-GB" dirty="0"/>
              <a:t>(Morrison &amp; Bennett, 2016,  p20 – p21)</a:t>
            </a:r>
          </a:p>
        </p:txBody>
      </p:sp>
    </p:spTree>
    <p:extLst>
      <p:ext uri="{BB962C8B-B14F-4D97-AF65-F5344CB8AC3E}">
        <p14:creationId xmlns:p14="http://schemas.microsoft.com/office/powerpoint/2010/main" val="320211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P spid="8" grpId="0" animBg="1"/>
      <p:bldP spid="10" grpId="0"/>
      <p:bldP spid="11" grpId="0" animBg="1"/>
      <p:bldP spid="13"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8FB3D4-DD6A-4294-94BB-9592E9103561}"/>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Despite the biological changes that we go through as individuals, it is understood that our </a:t>
            </a:r>
            <a:r>
              <a:rPr lang="en-GB" sz="2400" b="1" i="1" dirty="0">
                <a:latin typeface="Arial" panose="020B0604020202020204" pitchFamily="34" charset="0"/>
                <a:cs typeface="Arial" panose="020B0604020202020204" pitchFamily="34" charset="0"/>
              </a:rPr>
              <a:t>self-concept</a:t>
            </a:r>
            <a:r>
              <a:rPr lang="en-GB" sz="2400" dirty="0">
                <a:latin typeface="Arial" panose="020B0604020202020204" pitchFamily="34" charset="0"/>
                <a:cs typeface="Arial" panose="020B0604020202020204" pitchFamily="34" charset="0"/>
              </a:rPr>
              <a:t> remains stable throughout our lives. (</a:t>
            </a:r>
            <a:r>
              <a:rPr lang="en-GB" sz="2400" dirty="0" err="1">
                <a:latin typeface="Arial" panose="020B0604020202020204" pitchFamily="34" charset="0"/>
                <a:cs typeface="Arial" panose="020B0604020202020204" pitchFamily="34" charset="0"/>
              </a:rPr>
              <a:t>Baltes</a:t>
            </a:r>
            <a:r>
              <a:rPr lang="en-GB" sz="2400" dirty="0">
                <a:latin typeface="Arial" panose="020B0604020202020204" pitchFamily="34" charset="0"/>
                <a:cs typeface="Arial" panose="020B0604020202020204" pitchFamily="34" charset="0"/>
              </a:rPr>
              <a:t> and </a:t>
            </a:r>
            <a:r>
              <a:rPr lang="en-GB" sz="2400" dirty="0" err="1">
                <a:latin typeface="Arial" panose="020B0604020202020204" pitchFamily="34" charset="0"/>
                <a:cs typeface="Arial" panose="020B0604020202020204" pitchFamily="34" charset="0"/>
              </a:rPr>
              <a:t>Baltes</a:t>
            </a:r>
            <a:r>
              <a:rPr lang="en-GB" sz="2400" dirty="0">
                <a:latin typeface="Arial" panose="020B0604020202020204" pitchFamily="34" charset="0"/>
                <a:cs typeface="Arial" panose="020B0604020202020204" pitchFamily="34" charset="0"/>
              </a:rPr>
              <a:t>, 1990: Coleman, 1999)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What is our self concept? </a:t>
            </a:r>
          </a:p>
        </p:txBody>
      </p:sp>
    </p:spTree>
    <p:extLst>
      <p:ext uri="{BB962C8B-B14F-4D97-AF65-F5344CB8AC3E}">
        <p14:creationId xmlns:p14="http://schemas.microsoft.com/office/powerpoint/2010/main" val="817635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E8E7F-839B-446F-8C64-8E873138FC28}"/>
              </a:ext>
            </a:extLst>
          </p:cNvPr>
          <p:cNvSpPr>
            <a:spLocks noGrp="1"/>
          </p:cNvSpPr>
          <p:nvPr>
            <p:ph type="title"/>
          </p:nvPr>
        </p:nvSpPr>
        <p:spPr>
          <a:xfrm>
            <a:off x="8458200" y="607392"/>
            <a:ext cx="3161963" cy="740395"/>
          </a:xfrm>
        </p:spPr>
        <p:txBody>
          <a:bodyPr anchor="b">
            <a:normAutofit/>
          </a:bodyPr>
          <a:lstStyle/>
          <a:p>
            <a:r>
              <a:rPr lang="en-GB" dirty="0"/>
              <a:t>Self Concept</a:t>
            </a:r>
          </a:p>
        </p:txBody>
      </p:sp>
      <p:sp>
        <p:nvSpPr>
          <p:cNvPr id="3" name="Content Placeholder 2">
            <a:extLst>
              <a:ext uri="{FF2B5EF4-FFF2-40B4-BE49-F238E27FC236}">
                <a16:creationId xmlns:a16="http://schemas.microsoft.com/office/drawing/2014/main" id="{85782E1C-47CC-4B74-8176-3FDEAC2F835F}"/>
              </a:ext>
            </a:extLst>
          </p:cNvPr>
          <p:cNvSpPr>
            <a:spLocks noGrp="1"/>
          </p:cNvSpPr>
          <p:nvPr>
            <p:ph type="body" sz="half" idx="2"/>
          </p:nvPr>
        </p:nvSpPr>
        <p:spPr>
          <a:xfrm>
            <a:off x="8458200" y="1347787"/>
            <a:ext cx="3161963" cy="5205413"/>
          </a:xfrm>
        </p:spPr>
        <p:txBody>
          <a:bodyPr>
            <a:noAutofit/>
          </a:bodyPr>
          <a:lstStyle/>
          <a:p>
            <a:pPr marL="0" indent="0">
              <a:lnSpc>
                <a:spcPct val="100000"/>
              </a:lnSpc>
              <a:buNone/>
            </a:pPr>
            <a:r>
              <a:rPr lang="en-GB" sz="1400" dirty="0"/>
              <a:t>Baumeister (1998, p1) describes self as, “What you mean, when you say</a:t>
            </a:r>
            <a:r>
              <a:rPr lang="en-GB" sz="1400" b="1" dirty="0"/>
              <a:t>, I</a:t>
            </a:r>
            <a:r>
              <a:rPr lang="en-GB" sz="1400" dirty="0"/>
              <a:t>” </a:t>
            </a:r>
          </a:p>
          <a:p>
            <a:pPr marL="0" indent="0">
              <a:lnSpc>
                <a:spcPct val="100000"/>
              </a:lnSpc>
              <a:buNone/>
            </a:pPr>
            <a:r>
              <a:rPr lang="en-GB" sz="1400" dirty="0"/>
              <a:t>This extremely brief description may feel easy to relate to, but it does not fully explain the notion of self – there is much more to consider. </a:t>
            </a:r>
          </a:p>
          <a:p>
            <a:pPr marL="0" indent="0">
              <a:lnSpc>
                <a:spcPct val="100000"/>
              </a:lnSpc>
              <a:buNone/>
            </a:pPr>
            <a:r>
              <a:rPr lang="en-GB" sz="1400" dirty="0"/>
              <a:t>The self concept is viewed as a cognitive representation of the self which seeks to provide coherence and meaning to our experience, we will explore how this ‘self concept’ is maintained and consider what impact it can have on our behaviour. </a:t>
            </a:r>
          </a:p>
          <a:p>
            <a:pPr marL="0" indent="0">
              <a:lnSpc>
                <a:spcPct val="100000"/>
              </a:lnSpc>
              <a:buNone/>
            </a:pPr>
            <a:endParaRPr lang="en-GB" sz="1400" dirty="0"/>
          </a:p>
          <a:p>
            <a:pPr marL="0" indent="0">
              <a:lnSpc>
                <a:spcPct val="100000"/>
              </a:lnSpc>
              <a:buNone/>
            </a:pPr>
            <a:r>
              <a:rPr lang="en-GB" sz="1400" dirty="0"/>
              <a:t>Let’s watch this video together to understand more - </a:t>
            </a:r>
          </a:p>
        </p:txBody>
      </p:sp>
      <p:pic>
        <p:nvPicPr>
          <p:cNvPr id="5" name="Picture 4" descr="A picture containing person, person, front, standing&#10;&#10;Description automatically generated">
            <a:hlinkClick r:id="rId2"/>
            <a:extLst>
              <a:ext uri="{FF2B5EF4-FFF2-40B4-BE49-F238E27FC236}">
                <a16:creationId xmlns:a16="http://schemas.microsoft.com/office/drawing/2014/main" id="{3BCD9094-EFEF-43D6-9AB1-B6A1F539C510}"/>
              </a:ext>
            </a:extLst>
          </p:cNvPr>
          <p:cNvPicPr>
            <a:picLocks noChangeAspect="1"/>
          </p:cNvPicPr>
          <p:nvPr/>
        </p:nvPicPr>
        <p:blipFill>
          <a:blip r:embed="rId3"/>
          <a:stretch>
            <a:fillRect/>
          </a:stretch>
        </p:blipFill>
        <p:spPr>
          <a:xfrm>
            <a:off x="800401" y="1554679"/>
            <a:ext cx="6640086" cy="3748642"/>
          </a:xfrm>
          <a:prstGeom prst="rect">
            <a:avLst/>
          </a:prstGeom>
        </p:spPr>
      </p:pic>
    </p:spTree>
    <p:extLst>
      <p:ext uri="{BB962C8B-B14F-4D97-AF65-F5344CB8AC3E}">
        <p14:creationId xmlns:p14="http://schemas.microsoft.com/office/powerpoint/2010/main" val="4083796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6E20F-1429-41C2-8A72-9D580F299E0B}"/>
              </a:ext>
            </a:extLst>
          </p:cNvPr>
          <p:cNvSpPr>
            <a:spLocks noGrp="1"/>
          </p:cNvSpPr>
          <p:nvPr>
            <p:ph type="title"/>
          </p:nvPr>
        </p:nvSpPr>
        <p:spPr/>
        <p:txBody>
          <a:bodyPr/>
          <a:lstStyle/>
          <a:p>
            <a:r>
              <a:rPr lang="en-GB" dirty="0"/>
              <a:t>Activity – 20 mins</a:t>
            </a:r>
          </a:p>
        </p:txBody>
      </p:sp>
      <p:sp>
        <p:nvSpPr>
          <p:cNvPr id="3" name="Content Placeholder 2">
            <a:extLst>
              <a:ext uri="{FF2B5EF4-FFF2-40B4-BE49-F238E27FC236}">
                <a16:creationId xmlns:a16="http://schemas.microsoft.com/office/drawing/2014/main" id="{001CB7CC-09BF-44D4-B6FF-026C2300E0C2}"/>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Complete the self concept activity available on Moodle. </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What did the individuals have in common? </a:t>
            </a:r>
          </a:p>
          <a:p>
            <a:r>
              <a:rPr lang="en-GB" sz="2800" dirty="0">
                <a:latin typeface="Arial" panose="020B0604020202020204" pitchFamily="34" charset="0"/>
                <a:cs typeface="Arial" panose="020B0604020202020204" pitchFamily="34" charset="0"/>
              </a:rPr>
              <a:t>In what context might these individuals clash? </a:t>
            </a:r>
          </a:p>
        </p:txBody>
      </p:sp>
    </p:spTree>
    <p:extLst>
      <p:ext uri="{BB962C8B-B14F-4D97-AF65-F5344CB8AC3E}">
        <p14:creationId xmlns:p14="http://schemas.microsoft.com/office/powerpoint/2010/main" val="2878107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5D1D5-0A35-49FC-BEB2-7B5C0173791E}"/>
              </a:ext>
            </a:extLst>
          </p:cNvPr>
          <p:cNvSpPr>
            <a:spLocks noGrp="1"/>
          </p:cNvSpPr>
          <p:nvPr>
            <p:ph type="title"/>
          </p:nvPr>
        </p:nvSpPr>
        <p:spPr/>
        <p:txBody>
          <a:bodyPr/>
          <a:lstStyle/>
          <a:p>
            <a:r>
              <a:rPr lang="en-GB" dirty="0"/>
              <a:t>The importance of comparison</a:t>
            </a:r>
          </a:p>
        </p:txBody>
      </p:sp>
      <p:sp>
        <p:nvSpPr>
          <p:cNvPr id="3" name="Content Placeholder 2">
            <a:extLst>
              <a:ext uri="{FF2B5EF4-FFF2-40B4-BE49-F238E27FC236}">
                <a16:creationId xmlns:a16="http://schemas.microsoft.com/office/drawing/2014/main" id="{41145352-D688-4D17-9A01-C16B945993C7}"/>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Social psychologists suggest that a process of comparison is essential for understanding how the self is formed and maintained. </a:t>
            </a:r>
          </a:p>
          <a:p>
            <a:endParaRPr lang="en-GB" dirty="0"/>
          </a:p>
        </p:txBody>
      </p:sp>
      <p:pic>
        <p:nvPicPr>
          <p:cNvPr id="5" name="Graphic 4" descr="User">
            <a:extLst>
              <a:ext uri="{FF2B5EF4-FFF2-40B4-BE49-F238E27FC236}">
                <a16:creationId xmlns:a16="http://schemas.microsoft.com/office/drawing/2014/main" id="{D8EAC055-A342-4D97-A410-72AD643E4A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85319" y="3429000"/>
            <a:ext cx="1959646" cy="1959646"/>
          </a:xfrm>
          <a:prstGeom prst="rect">
            <a:avLst/>
          </a:prstGeom>
        </p:spPr>
      </p:pic>
      <p:sp>
        <p:nvSpPr>
          <p:cNvPr id="26" name="TextBox 25">
            <a:extLst>
              <a:ext uri="{FF2B5EF4-FFF2-40B4-BE49-F238E27FC236}">
                <a16:creationId xmlns:a16="http://schemas.microsoft.com/office/drawing/2014/main" id="{4D510A8D-0BC2-46CE-82AF-DCD711B5CF0B}"/>
              </a:ext>
            </a:extLst>
          </p:cNvPr>
          <p:cNvSpPr txBox="1"/>
          <p:nvPr/>
        </p:nvSpPr>
        <p:spPr>
          <a:xfrm>
            <a:off x="4716341" y="5198618"/>
            <a:ext cx="2206171"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Who do we make comparisons with? </a:t>
            </a:r>
          </a:p>
          <a:p>
            <a:endParaRPr lang="en-GB" dirty="0"/>
          </a:p>
        </p:txBody>
      </p:sp>
      <p:grpSp>
        <p:nvGrpSpPr>
          <p:cNvPr id="30" name="Group 29">
            <a:extLst>
              <a:ext uri="{FF2B5EF4-FFF2-40B4-BE49-F238E27FC236}">
                <a16:creationId xmlns:a16="http://schemas.microsoft.com/office/drawing/2014/main" id="{B5C7A06C-BA5D-4C7A-A946-84306DBFDA7F}"/>
              </a:ext>
            </a:extLst>
          </p:cNvPr>
          <p:cNvGrpSpPr/>
          <p:nvPr/>
        </p:nvGrpSpPr>
        <p:grpSpPr>
          <a:xfrm>
            <a:off x="7584335" y="2713783"/>
            <a:ext cx="3136909" cy="2816703"/>
            <a:chOff x="7584335" y="2713783"/>
            <a:chExt cx="3136909" cy="2816703"/>
          </a:xfrm>
        </p:grpSpPr>
        <p:grpSp>
          <p:nvGrpSpPr>
            <p:cNvPr id="25" name="Group 24">
              <a:extLst>
                <a:ext uri="{FF2B5EF4-FFF2-40B4-BE49-F238E27FC236}">
                  <a16:creationId xmlns:a16="http://schemas.microsoft.com/office/drawing/2014/main" id="{90726D29-63BC-441F-9F8D-90C35CDCB2D3}"/>
                </a:ext>
              </a:extLst>
            </p:cNvPr>
            <p:cNvGrpSpPr/>
            <p:nvPr/>
          </p:nvGrpSpPr>
          <p:grpSpPr>
            <a:xfrm>
              <a:off x="7584335" y="2713783"/>
              <a:ext cx="3118383" cy="2816703"/>
              <a:chOff x="7584335" y="2713783"/>
              <a:chExt cx="3118383" cy="2816703"/>
            </a:xfrm>
          </p:grpSpPr>
          <p:pic>
            <p:nvPicPr>
              <p:cNvPr id="7" name="Graphic 6" descr="Woman with baby">
                <a:extLst>
                  <a:ext uri="{FF2B5EF4-FFF2-40B4-BE49-F238E27FC236}">
                    <a16:creationId xmlns:a16="http://schemas.microsoft.com/office/drawing/2014/main" id="{A0622385-918A-4520-879B-03D3E6023E7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17565" y="2713783"/>
                <a:ext cx="914400" cy="914400"/>
              </a:xfrm>
              <a:prstGeom prst="rect">
                <a:avLst/>
              </a:prstGeom>
            </p:spPr>
          </p:pic>
          <p:pic>
            <p:nvPicPr>
              <p:cNvPr id="9" name="Graphic 8" descr="Hero Male">
                <a:extLst>
                  <a:ext uri="{FF2B5EF4-FFF2-40B4-BE49-F238E27FC236}">
                    <a16:creationId xmlns:a16="http://schemas.microsoft.com/office/drawing/2014/main" id="{1A7A2679-6134-46BF-99AB-18DEE9CBA57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788318" y="4616086"/>
                <a:ext cx="914400" cy="914400"/>
              </a:xfrm>
              <a:prstGeom prst="rect">
                <a:avLst/>
              </a:prstGeom>
            </p:spPr>
          </p:pic>
          <p:pic>
            <p:nvPicPr>
              <p:cNvPr id="11" name="Graphic 10" descr="Woman with cane">
                <a:extLst>
                  <a:ext uri="{FF2B5EF4-FFF2-40B4-BE49-F238E27FC236}">
                    <a16:creationId xmlns:a16="http://schemas.microsoft.com/office/drawing/2014/main" id="{C0B0DCA2-E390-482C-9044-4E6E30E3D60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584335" y="3570732"/>
                <a:ext cx="914400" cy="914400"/>
              </a:xfrm>
              <a:prstGeom prst="rect">
                <a:avLst/>
              </a:prstGeom>
            </p:spPr>
          </p:pic>
        </p:grpSp>
        <p:sp>
          <p:nvSpPr>
            <p:cNvPr id="27" name="TextBox 26">
              <a:extLst>
                <a:ext uri="{FF2B5EF4-FFF2-40B4-BE49-F238E27FC236}">
                  <a16:creationId xmlns:a16="http://schemas.microsoft.com/office/drawing/2014/main" id="{0769D4B1-0F8C-4CB9-9D54-BADEFC6B724D}"/>
                </a:ext>
              </a:extLst>
            </p:cNvPr>
            <p:cNvSpPr txBox="1"/>
            <p:nvPr/>
          </p:nvSpPr>
          <p:spPr>
            <a:xfrm>
              <a:off x="8515073" y="4009162"/>
              <a:ext cx="2206171"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Other individuals</a:t>
              </a:r>
            </a:p>
          </p:txBody>
        </p:sp>
      </p:grpSp>
      <p:grpSp>
        <p:nvGrpSpPr>
          <p:cNvPr id="31" name="Group 30">
            <a:extLst>
              <a:ext uri="{FF2B5EF4-FFF2-40B4-BE49-F238E27FC236}">
                <a16:creationId xmlns:a16="http://schemas.microsoft.com/office/drawing/2014/main" id="{B6AB2732-8A0E-4739-B879-1E2D8B3DCE24}"/>
              </a:ext>
            </a:extLst>
          </p:cNvPr>
          <p:cNvGrpSpPr/>
          <p:nvPr/>
        </p:nvGrpSpPr>
        <p:grpSpPr>
          <a:xfrm>
            <a:off x="1005113" y="3160703"/>
            <a:ext cx="3303413" cy="2638080"/>
            <a:chOff x="1005113" y="3160703"/>
            <a:chExt cx="3303413" cy="2638080"/>
          </a:xfrm>
        </p:grpSpPr>
        <p:grpSp>
          <p:nvGrpSpPr>
            <p:cNvPr id="24" name="Group 23">
              <a:extLst>
                <a:ext uri="{FF2B5EF4-FFF2-40B4-BE49-F238E27FC236}">
                  <a16:creationId xmlns:a16="http://schemas.microsoft.com/office/drawing/2014/main" id="{22C95899-361B-460E-A928-B5FA3338EBA4}"/>
                </a:ext>
              </a:extLst>
            </p:cNvPr>
            <p:cNvGrpSpPr/>
            <p:nvPr/>
          </p:nvGrpSpPr>
          <p:grpSpPr>
            <a:xfrm>
              <a:off x="1005113" y="3160703"/>
              <a:ext cx="2802881" cy="2638080"/>
              <a:chOff x="1005113" y="3160703"/>
              <a:chExt cx="2802881" cy="2638080"/>
            </a:xfrm>
          </p:grpSpPr>
          <p:pic>
            <p:nvPicPr>
              <p:cNvPr id="13" name="Graphic 12" descr="Group brainstorm">
                <a:extLst>
                  <a:ext uri="{FF2B5EF4-FFF2-40B4-BE49-F238E27FC236}">
                    <a16:creationId xmlns:a16="http://schemas.microsoft.com/office/drawing/2014/main" id="{9F2FF6AD-A556-4F9D-8A0C-E2875E29BB9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81314" y="3160703"/>
                <a:ext cx="914400" cy="914400"/>
              </a:xfrm>
              <a:prstGeom prst="rect">
                <a:avLst/>
              </a:prstGeom>
            </p:spPr>
          </p:pic>
          <p:grpSp>
            <p:nvGrpSpPr>
              <p:cNvPr id="23" name="Group 22">
                <a:extLst>
                  <a:ext uri="{FF2B5EF4-FFF2-40B4-BE49-F238E27FC236}">
                    <a16:creationId xmlns:a16="http://schemas.microsoft.com/office/drawing/2014/main" id="{6B6BB7F8-C127-429C-8187-24B71AADDE77}"/>
                  </a:ext>
                </a:extLst>
              </p:cNvPr>
              <p:cNvGrpSpPr/>
              <p:nvPr/>
            </p:nvGrpSpPr>
            <p:grpSpPr>
              <a:xfrm>
                <a:off x="1005113" y="4427183"/>
                <a:ext cx="1139372" cy="1371600"/>
                <a:chOff x="1066800" y="5038344"/>
                <a:chExt cx="1139372" cy="1371600"/>
              </a:xfrm>
            </p:grpSpPr>
            <p:pic>
              <p:nvPicPr>
                <p:cNvPr id="15" name="Graphic 14" descr="Dance">
                  <a:extLst>
                    <a:ext uri="{FF2B5EF4-FFF2-40B4-BE49-F238E27FC236}">
                      <a16:creationId xmlns:a16="http://schemas.microsoft.com/office/drawing/2014/main" id="{C7FB5524-0C87-454C-9310-22A15FC35373}"/>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66800" y="5038344"/>
                  <a:ext cx="914400" cy="914400"/>
                </a:xfrm>
                <a:prstGeom prst="rect">
                  <a:avLst/>
                </a:prstGeom>
              </p:spPr>
            </p:pic>
            <p:pic>
              <p:nvPicPr>
                <p:cNvPr id="17" name="Graphic 16" descr="Dance">
                  <a:extLst>
                    <a:ext uri="{FF2B5EF4-FFF2-40B4-BE49-F238E27FC236}">
                      <a16:creationId xmlns:a16="http://schemas.microsoft.com/office/drawing/2014/main" id="{9C4E91C8-CBF3-4228-BA7C-3F8B96B52178}"/>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291772" y="5495544"/>
                  <a:ext cx="914400" cy="914400"/>
                </a:xfrm>
                <a:prstGeom prst="rect">
                  <a:avLst/>
                </a:prstGeom>
              </p:spPr>
            </p:pic>
          </p:grpSp>
          <p:grpSp>
            <p:nvGrpSpPr>
              <p:cNvPr id="22" name="Group 21">
                <a:extLst>
                  <a:ext uri="{FF2B5EF4-FFF2-40B4-BE49-F238E27FC236}">
                    <a16:creationId xmlns:a16="http://schemas.microsoft.com/office/drawing/2014/main" id="{31507387-8E0E-494C-B48B-A2AFBE9DE230}"/>
                  </a:ext>
                </a:extLst>
              </p:cNvPr>
              <p:cNvGrpSpPr/>
              <p:nvPr/>
            </p:nvGrpSpPr>
            <p:grpSpPr>
              <a:xfrm>
                <a:off x="2403682" y="3837323"/>
                <a:ext cx="1404312" cy="1143000"/>
                <a:chOff x="2608779" y="3214525"/>
                <a:chExt cx="1404312" cy="1143000"/>
              </a:xfrm>
            </p:grpSpPr>
            <p:pic>
              <p:nvPicPr>
                <p:cNvPr id="19" name="Graphic 18" descr="Man With Pram">
                  <a:extLst>
                    <a:ext uri="{FF2B5EF4-FFF2-40B4-BE49-F238E27FC236}">
                      <a16:creationId xmlns:a16="http://schemas.microsoft.com/office/drawing/2014/main" id="{43EE1B78-A46F-4CFD-A7FD-3D67096B74EF}"/>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3098691" y="3214525"/>
                  <a:ext cx="914400" cy="914400"/>
                </a:xfrm>
                <a:prstGeom prst="rect">
                  <a:avLst/>
                </a:prstGeom>
              </p:spPr>
            </p:pic>
            <p:pic>
              <p:nvPicPr>
                <p:cNvPr id="21" name="Graphic 20" descr="Pregnant lady">
                  <a:extLst>
                    <a:ext uri="{FF2B5EF4-FFF2-40B4-BE49-F238E27FC236}">
                      <a16:creationId xmlns:a16="http://schemas.microsoft.com/office/drawing/2014/main" id="{18510F1D-3E46-4B39-A3A3-C6F0EBB87FE2}"/>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2608779" y="3443125"/>
                  <a:ext cx="914400" cy="914400"/>
                </a:xfrm>
                <a:prstGeom prst="rect">
                  <a:avLst/>
                </a:prstGeom>
              </p:spPr>
            </p:pic>
          </p:grpSp>
        </p:grpSp>
        <p:sp>
          <p:nvSpPr>
            <p:cNvPr id="29" name="TextBox 28">
              <a:extLst>
                <a:ext uri="{FF2B5EF4-FFF2-40B4-BE49-F238E27FC236}">
                  <a16:creationId xmlns:a16="http://schemas.microsoft.com/office/drawing/2014/main" id="{99BDD913-E77B-4415-814F-217744A32D3A}"/>
                </a:ext>
              </a:extLst>
            </p:cNvPr>
            <p:cNvSpPr txBox="1"/>
            <p:nvPr/>
          </p:nvSpPr>
          <p:spPr>
            <a:xfrm>
              <a:off x="2102355" y="4989503"/>
              <a:ext cx="2206171"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Other groups</a:t>
              </a:r>
            </a:p>
          </p:txBody>
        </p:sp>
      </p:grpSp>
    </p:spTree>
    <p:extLst>
      <p:ext uri="{BB962C8B-B14F-4D97-AF65-F5344CB8AC3E}">
        <p14:creationId xmlns:p14="http://schemas.microsoft.com/office/powerpoint/2010/main" val="2902860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fade">
                                      <p:cBhvr>
                                        <p:cTn id="2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65999C40-436E-417A-8A9B-59A9B53F9979}"/>
              </a:ext>
            </a:extLst>
          </p:cNvPr>
          <p:cNvSpPr/>
          <p:nvPr/>
        </p:nvSpPr>
        <p:spPr>
          <a:xfrm>
            <a:off x="1066800" y="642594"/>
            <a:ext cx="10058400" cy="1371600"/>
          </a:xfrm>
          <a:custGeom>
            <a:avLst/>
            <a:gdLst>
              <a:gd name="connsiteX0" fmla="*/ 0 w 5980157"/>
              <a:gd name="connsiteY0" fmla="*/ 0 h 378835"/>
              <a:gd name="connsiteX1" fmla="*/ 5980157 w 5980157"/>
              <a:gd name="connsiteY1" fmla="*/ 0 h 378835"/>
              <a:gd name="connsiteX2" fmla="*/ 5980157 w 5980157"/>
              <a:gd name="connsiteY2" fmla="*/ 378835 h 378835"/>
              <a:gd name="connsiteX3" fmla="*/ 0 w 5980157"/>
              <a:gd name="connsiteY3" fmla="*/ 378835 h 378835"/>
              <a:gd name="connsiteX4" fmla="*/ 0 w 5980157"/>
              <a:gd name="connsiteY4" fmla="*/ 0 h 378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0157" h="378835">
                <a:moveTo>
                  <a:pt x="0" y="0"/>
                </a:moveTo>
                <a:lnTo>
                  <a:pt x="5980157" y="0"/>
                </a:lnTo>
                <a:lnTo>
                  <a:pt x="5980157" y="378835"/>
                </a:lnTo>
                <a:lnTo>
                  <a:pt x="0" y="378835"/>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00701" tIns="48260" rIns="48260" bIns="48260" numCol="1" spcCol="1270" anchor="ctr" anchorCtr="0">
            <a:noAutofit/>
          </a:bodyPr>
          <a:lstStyle/>
          <a:p>
            <a:pPr marL="0" lvl="0" indent="0" algn="l" defTabSz="84455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Social Identity Theory </a:t>
            </a:r>
          </a:p>
        </p:txBody>
      </p:sp>
      <p:sp>
        <p:nvSpPr>
          <p:cNvPr id="8" name="Rectangle: Rounded Corners 7">
            <a:extLst>
              <a:ext uri="{FF2B5EF4-FFF2-40B4-BE49-F238E27FC236}">
                <a16:creationId xmlns:a16="http://schemas.microsoft.com/office/drawing/2014/main" id="{A35FFA6E-CDA1-487D-B85F-7FD25B9B667B}"/>
              </a:ext>
            </a:extLst>
          </p:cNvPr>
          <p:cNvSpPr/>
          <p:nvPr/>
        </p:nvSpPr>
        <p:spPr>
          <a:xfrm>
            <a:off x="1066800" y="2014194"/>
            <a:ext cx="10058399" cy="1890545"/>
          </a:xfrm>
          <a:prstGeom prst="roundRect">
            <a:avLst>
              <a:gd name="adj" fmla="val 1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9" name="Rectangle: Rounded Corners 8">
            <a:extLst>
              <a:ext uri="{FF2B5EF4-FFF2-40B4-BE49-F238E27FC236}">
                <a16:creationId xmlns:a16="http://schemas.microsoft.com/office/drawing/2014/main" id="{DFD18C3D-5578-4B89-9F20-3BBBECC53232}"/>
              </a:ext>
            </a:extLst>
          </p:cNvPr>
          <p:cNvSpPr/>
          <p:nvPr/>
        </p:nvSpPr>
        <p:spPr>
          <a:xfrm>
            <a:off x="1368552" y="2266266"/>
            <a:ext cx="2954654" cy="1386399"/>
          </a:xfrm>
          <a:prstGeom prst="roundRect">
            <a:avLst>
              <a:gd name="adj" fmla="val 10000"/>
            </a:avLst>
          </a:prstGeom>
          <a:blipFill rotWithShape="1">
            <a:blip r:embed="rId2"/>
            <a:srcRect/>
            <a:stretch>
              <a:fillRect t="-9000" b="-9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0" name="Freeform: Shape 9">
            <a:extLst>
              <a:ext uri="{FF2B5EF4-FFF2-40B4-BE49-F238E27FC236}">
                <a16:creationId xmlns:a16="http://schemas.microsoft.com/office/drawing/2014/main" id="{01A236FA-5A74-453F-B96F-4690C27DC78E}"/>
              </a:ext>
            </a:extLst>
          </p:cNvPr>
          <p:cNvSpPr/>
          <p:nvPr/>
        </p:nvSpPr>
        <p:spPr>
          <a:xfrm>
            <a:off x="1368551" y="3904739"/>
            <a:ext cx="2954655" cy="2310666"/>
          </a:xfrm>
          <a:custGeom>
            <a:avLst/>
            <a:gdLst>
              <a:gd name="connsiteX0" fmla="*/ 242620 w 2954654"/>
              <a:gd name="connsiteY0" fmla="*/ 0 h 2310666"/>
              <a:gd name="connsiteX1" fmla="*/ 2712034 w 2954654"/>
              <a:gd name="connsiteY1" fmla="*/ 0 h 2310666"/>
              <a:gd name="connsiteX2" fmla="*/ 2954654 w 2954654"/>
              <a:gd name="connsiteY2" fmla="*/ 242620 h 2310666"/>
              <a:gd name="connsiteX3" fmla="*/ 2954654 w 2954654"/>
              <a:gd name="connsiteY3" fmla="*/ 2310666 h 2310666"/>
              <a:gd name="connsiteX4" fmla="*/ 2954654 w 2954654"/>
              <a:gd name="connsiteY4" fmla="*/ 2310666 h 2310666"/>
              <a:gd name="connsiteX5" fmla="*/ 0 w 2954654"/>
              <a:gd name="connsiteY5" fmla="*/ 2310666 h 2310666"/>
              <a:gd name="connsiteX6" fmla="*/ 0 w 2954654"/>
              <a:gd name="connsiteY6" fmla="*/ 2310666 h 2310666"/>
              <a:gd name="connsiteX7" fmla="*/ 0 w 2954654"/>
              <a:gd name="connsiteY7" fmla="*/ 242620 h 2310666"/>
              <a:gd name="connsiteX8" fmla="*/ 242620 w 2954654"/>
              <a:gd name="connsiteY8" fmla="*/ 0 h 2310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4654" h="2310666">
                <a:moveTo>
                  <a:pt x="2712034" y="2310666"/>
                </a:moveTo>
                <a:lnTo>
                  <a:pt x="242620" y="2310666"/>
                </a:lnTo>
                <a:cubicBezTo>
                  <a:pt x="108625" y="2310666"/>
                  <a:pt x="0" y="2202041"/>
                  <a:pt x="0" y="2068046"/>
                </a:cubicBezTo>
                <a:lnTo>
                  <a:pt x="0" y="0"/>
                </a:lnTo>
                <a:lnTo>
                  <a:pt x="0" y="0"/>
                </a:lnTo>
                <a:lnTo>
                  <a:pt x="2954654" y="0"/>
                </a:lnTo>
                <a:lnTo>
                  <a:pt x="2954654" y="0"/>
                </a:lnTo>
                <a:lnTo>
                  <a:pt x="2954654" y="2068046"/>
                </a:lnTo>
                <a:cubicBezTo>
                  <a:pt x="2954654" y="2202041"/>
                  <a:pt x="2846029" y="2310666"/>
                  <a:pt x="2712034" y="23106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9078" tIns="128016" rIns="199077" bIns="199077" numCol="1" spcCol="1270" anchor="t"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How is it that two people can view themselves simply as human beings, individuals, unique in one moment and in the next as intergroup members of rival groups? </a:t>
            </a:r>
            <a:endParaRPr lang="en-GB" sz="1800" kern="1200" dirty="0"/>
          </a:p>
        </p:txBody>
      </p:sp>
      <p:sp>
        <p:nvSpPr>
          <p:cNvPr id="11" name="Rectangle: Rounded Corners 10">
            <a:extLst>
              <a:ext uri="{FF2B5EF4-FFF2-40B4-BE49-F238E27FC236}">
                <a16:creationId xmlns:a16="http://schemas.microsoft.com/office/drawing/2014/main" id="{98032A75-87FA-4D49-ADE5-C21D013A3EB5}"/>
              </a:ext>
            </a:extLst>
          </p:cNvPr>
          <p:cNvSpPr/>
          <p:nvPr/>
        </p:nvSpPr>
        <p:spPr>
          <a:xfrm>
            <a:off x="4618672" y="2266266"/>
            <a:ext cx="2954654" cy="1386399"/>
          </a:xfrm>
          <a:prstGeom prst="roundRect">
            <a:avLst>
              <a:gd name="adj" fmla="val 10000"/>
            </a:avLst>
          </a:prstGeom>
          <a:blipFill rotWithShape="1">
            <a:blip r:embed="rId3"/>
            <a:srcRect/>
            <a:stretch>
              <a:fillRect l="-8000" r="-8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2" name="Freeform: Shape 11">
            <a:extLst>
              <a:ext uri="{FF2B5EF4-FFF2-40B4-BE49-F238E27FC236}">
                <a16:creationId xmlns:a16="http://schemas.microsoft.com/office/drawing/2014/main" id="{78C22BDD-FA7C-4366-96EE-B1303846078A}"/>
              </a:ext>
            </a:extLst>
          </p:cNvPr>
          <p:cNvSpPr/>
          <p:nvPr/>
        </p:nvSpPr>
        <p:spPr>
          <a:xfrm>
            <a:off x="4618672" y="3904738"/>
            <a:ext cx="2954654" cy="2310667"/>
          </a:xfrm>
          <a:custGeom>
            <a:avLst/>
            <a:gdLst>
              <a:gd name="connsiteX0" fmla="*/ 242620 w 2954654"/>
              <a:gd name="connsiteY0" fmla="*/ 0 h 2310666"/>
              <a:gd name="connsiteX1" fmla="*/ 2712034 w 2954654"/>
              <a:gd name="connsiteY1" fmla="*/ 0 h 2310666"/>
              <a:gd name="connsiteX2" fmla="*/ 2954654 w 2954654"/>
              <a:gd name="connsiteY2" fmla="*/ 242620 h 2310666"/>
              <a:gd name="connsiteX3" fmla="*/ 2954654 w 2954654"/>
              <a:gd name="connsiteY3" fmla="*/ 2310666 h 2310666"/>
              <a:gd name="connsiteX4" fmla="*/ 2954654 w 2954654"/>
              <a:gd name="connsiteY4" fmla="*/ 2310666 h 2310666"/>
              <a:gd name="connsiteX5" fmla="*/ 0 w 2954654"/>
              <a:gd name="connsiteY5" fmla="*/ 2310666 h 2310666"/>
              <a:gd name="connsiteX6" fmla="*/ 0 w 2954654"/>
              <a:gd name="connsiteY6" fmla="*/ 2310666 h 2310666"/>
              <a:gd name="connsiteX7" fmla="*/ 0 w 2954654"/>
              <a:gd name="connsiteY7" fmla="*/ 242620 h 2310666"/>
              <a:gd name="connsiteX8" fmla="*/ 242620 w 2954654"/>
              <a:gd name="connsiteY8" fmla="*/ 0 h 2310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4654" h="2310666">
                <a:moveTo>
                  <a:pt x="2712034" y="2310666"/>
                </a:moveTo>
                <a:lnTo>
                  <a:pt x="242620" y="2310666"/>
                </a:lnTo>
                <a:cubicBezTo>
                  <a:pt x="108625" y="2310666"/>
                  <a:pt x="0" y="2202041"/>
                  <a:pt x="0" y="2068046"/>
                </a:cubicBezTo>
                <a:lnTo>
                  <a:pt x="0" y="0"/>
                </a:lnTo>
                <a:lnTo>
                  <a:pt x="0" y="0"/>
                </a:lnTo>
                <a:lnTo>
                  <a:pt x="2954654" y="0"/>
                </a:lnTo>
                <a:lnTo>
                  <a:pt x="2954654" y="0"/>
                </a:lnTo>
                <a:lnTo>
                  <a:pt x="2954654" y="2068046"/>
                </a:lnTo>
                <a:cubicBezTo>
                  <a:pt x="2954654" y="2202041"/>
                  <a:pt x="2846029" y="2310666"/>
                  <a:pt x="2712034" y="23106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9077" tIns="128017" rIns="199077" bIns="199077" numCol="1" spcCol="1270" anchor="t"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Can two friends see themselves as unique beings and then go to a football match and see themselves as rivals? </a:t>
            </a:r>
            <a:endParaRPr lang="en-GB" sz="1800" kern="1200" dirty="0"/>
          </a:p>
        </p:txBody>
      </p:sp>
      <p:sp>
        <p:nvSpPr>
          <p:cNvPr id="13" name="Rectangle: Rounded Corners 12">
            <a:extLst>
              <a:ext uri="{FF2B5EF4-FFF2-40B4-BE49-F238E27FC236}">
                <a16:creationId xmlns:a16="http://schemas.microsoft.com/office/drawing/2014/main" id="{3D7DFE87-E39E-4315-8032-7FC8A23FCC74}"/>
              </a:ext>
            </a:extLst>
          </p:cNvPr>
          <p:cNvSpPr/>
          <p:nvPr/>
        </p:nvSpPr>
        <p:spPr>
          <a:xfrm>
            <a:off x="7868793" y="2266266"/>
            <a:ext cx="2954654" cy="1386399"/>
          </a:xfrm>
          <a:prstGeom prst="roundRect">
            <a:avLst>
              <a:gd name="adj" fmla="val 10000"/>
            </a:avLst>
          </a:prstGeom>
          <a:blipFill rotWithShape="1">
            <a:blip r:embed="rId4"/>
            <a:srcRect/>
            <a:stretch>
              <a:fillRect t="-5000" b="-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4" name="Freeform: Shape 13">
            <a:extLst>
              <a:ext uri="{FF2B5EF4-FFF2-40B4-BE49-F238E27FC236}">
                <a16:creationId xmlns:a16="http://schemas.microsoft.com/office/drawing/2014/main" id="{C1CF304B-512C-42D1-8DB9-8C09FC4A586C}"/>
              </a:ext>
            </a:extLst>
          </p:cNvPr>
          <p:cNvSpPr/>
          <p:nvPr/>
        </p:nvSpPr>
        <p:spPr>
          <a:xfrm>
            <a:off x="7868793" y="3904739"/>
            <a:ext cx="2954654" cy="2310666"/>
          </a:xfrm>
          <a:custGeom>
            <a:avLst/>
            <a:gdLst>
              <a:gd name="connsiteX0" fmla="*/ 242620 w 2954654"/>
              <a:gd name="connsiteY0" fmla="*/ 0 h 2310666"/>
              <a:gd name="connsiteX1" fmla="*/ 2712034 w 2954654"/>
              <a:gd name="connsiteY1" fmla="*/ 0 h 2310666"/>
              <a:gd name="connsiteX2" fmla="*/ 2954654 w 2954654"/>
              <a:gd name="connsiteY2" fmla="*/ 242620 h 2310666"/>
              <a:gd name="connsiteX3" fmla="*/ 2954654 w 2954654"/>
              <a:gd name="connsiteY3" fmla="*/ 2310666 h 2310666"/>
              <a:gd name="connsiteX4" fmla="*/ 2954654 w 2954654"/>
              <a:gd name="connsiteY4" fmla="*/ 2310666 h 2310666"/>
              <a:gd name="connsiteX5" fmla="*/ 0 w 2954654"/>
              <a:gd name="connsiteY5" fmla="*/ 2310666 h 2310666"/>
              <a:gd name="connsiteX6" fmla="*/ 0 w 2954654"/>
              <a:gd name="connsiteY6" fmla="*/ 2310666 h 2310666"/>
              <a:gd name="connsiteX7" fmla="*/ 0 w 2954654"/>
              <a:gd name="connsiteY7" fmla="*/ 242620 h 2310666"/>
              <a:gd name="connsiteX8" fmla="*/ 242620 w 2954654"/>
              <a:gd name="connsiteY8" fmla="*/ 0 h 2310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4654" h="2310666">
                <a:moveTo>
                  <a:pt x="2712034" y="2310666"/>
                </a:moveTo>
                <a:lnTo>
                  <a:pt x="242620" y="2310666"/>
                </a:lnTo>
                <a:cubicBezTo>
                  <a:pt x="108625" y="2310666"/>
                  <a:pt x="0" y="2202041"/>
                  <a:pt x="0" y="2068046"/>
                </a:cubicBezTo>
                <a:lnTo>
                  <a:pt x="0" y="0"/>
                </a:lnTo>
                <a:lnTo>
                  <a:pt x="0" y="0"/>
                </a:lnTo>
                <a:lnTo>
                  <a:pt x="2954654" y="0"/>
                </a:lnTo>
                <a:lnTo>
                  <a:pt x="2954654" y="0"/>
                </a:lnTo>
                <a:lnTo>
                  <a:pt x="2954654" y="2068046"/>
                </a:lnTo>
                <a:cubicBezTo>
                  <a:pt x="2954654" y="2202041"/>
                  <a:pt x="2846029" y="2310666"/>
                  <a:pt x="2712034" y="23106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9077" tIns="128016" rIns="199077" bIns="199077" numCol="1" spcCol="1270" anchor="t"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Can people therefore easily 'switch' between such processes? </a:t>
            </a:r>
            <a:endParaRPr lang="en-GB" sz="1800" kern="1200" dirty="0"/>
          </a:p>
        </p:txBody>
      </p:sp>
    </p:spTree>
    <p:extLst>
      <p:ext uri="{BB962C8B-B14F-4D97-AF65-F5344CB8AC3E}">
        <p14:creationId xmlns:p14="http://schemas.microsoft.com/office/powerpoint/2010/main" val="635406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par>
                                <p:cTn id="23" presetID="10"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2"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F9A8526-D726-42DD-A486-139A30215F16}"/>
              </a:ext>
            </a:extLst>
          </p:cNvPr>
          <p:cNvSpPr/>
          <p:nvPr/>
        </p:nvSpPr>
        <p:spPr>
          <a:xfrm>
            <a:off x="4755474" y="1869889"/>
            <a:ext cx="3082759" cy="3118219"/>
          </a:xfrm>
          <a:custGeom>
            <a:avLst/>
            <a:gdLst>
              <a:gd name="connsiteX0" fmla="*/ 0 w 2022636"/>
              <a:gd name="connsiteY0" fmla="*/ 1029531 h 2059062"/>
              <a:gd name="connsiteX1" fmla="*/ 1011318 w 2022636"/>
              <a:gd name="connsiteY1" fmla="*/ 0 h 2059062"/>
              <a:gd name="connsiteX2" fmla="*/ 2022636 w 2022636"/>
              <a:gd name="connsiteY2" fmla="*/ 1029531 h 2059062"/>
              <a:gd name="connsiteX3" fmla="*/ 1011318 w 2022636"/>
              <a:gd name="connsiteY3" fmla="*/ 2059062 h 2059062"/>
              <a:gd name="connsiteX4" fmla="*/ 0 w 2022636"/>
              <a:gd name="connsiteY4" fmla="*/ 1029531 h 2059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2636" h="2059062">
                <a:moveTo>
                  <a:pt x="0" y="1029531"/>
                </a:moveTo>
                <a:cubicBezTo>
                  <a:pt x="0" y="460937"/>
                  <a:pt x="452782" y="0"/>
                  <a:pt x="1011318" y="0"/>
                </a:cubicBezTo>
                <a:cubicBezTo>
                  <a:pt x="1569854" y="0"/>
                  <a:pt x="2022636" y="460937"/>
                  <a:pt x="2022636" y="1029531"/>
                </a:cubicBezTo>
                <a:cubicBezTo>
                  <a:pt x="2022636" y="1598125"/>
                  <a:pt x="1569854" y="2059062"/>
                  <a:pt x="1011318" y="2059062"/>
                </a:cubicBezTo>
                <a:cubicBezTo>
                  <a:pt x="452782" y="2059062"/>
                  <a:pt x="0" y="1598125"/>
                  <a:pt x="0" y="1029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2718" tIns="318053" rIns="312718" bIns="318053" numCol="1" spcCol="1270" anchor="ctr" anchorCtr="0">
            <a:noAutofit/>
          </a:bodyPr>
          <a:lstStyle/>
          <a:p>
            <a:pPr marL="0" lvl="0" indent="0" algn="ctr" defTabSz="57785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Personal identity</a:t>
            </a:r>
            <a:r>
              <a:rPr lang="en-GB" kern="1200" dirty="0">
                <a:latin typeface="Arial" panose="020B0604020202020204" pitchFamily="34" charset="0"/>
                <a:cs typeface="Arial" panose="020B0604020202020204" pitchFamily="34" charset="0"/>
              </a:rPr>
              <a:t>: </a:t>
            </a:r>
          </a:p>
          <a:p>
            <a:pPr marL="0" lvl="0" indent="0" algn="ctr"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self-descriptions in terms of personalistic or idiosyncratic characteristics –</a:t>
            </a:r>
          </a:p>
          <a:p>
            <a:pPr marL="0" lvl="0" indent="0" algn="ctr"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 "</a:t>
            </a:r>
            <a:r>
              <a:rPr lang="en-GB" i="1" kern="1200" dirty="0">
                <a:latin typeface="Arial" panose="020B0604020202020204" pitchFamily="34" charset="0"/>
                <a:cs typeface="Arial" panose="020B0604020202020204" pitchFamily="34" charset="0"/>
              </a:rPr>
              <a:t>I am brave” or</a:t>
            </a:r>
          </a:p>
          <a:p>
            <a:pPr marL="0" lvl="0" indent="0" algn="ctr" defTabSz="577850">
              <a:lnSpc>
                <a:spcPct val="90000"/>
              </a:lnSpc>
              <a:spcBef>
                <a:spcPct val="0"/>
              </a:spcBef>
              <a:spcAft>
                <a:spcPct val="35000"/>
              </a:spcAft>
              <a:buNone/>
            </a:pPr>
            <a:r>
              <a:rPr lang="en-GB" i="1" kern="1200" dirty="0">
                <a:latin typeface="Arial" panose="020B0604020202020204" pitchFamily="34" charset="0"/>
                <a:cs typeface="Arial" panose="020B0604020202020204" pitchFamily="34" charset="0"/>
              </a:rPr>
              <a:t> “I am funny</a:t>
            </a:r>
            <a:r>
              <a:rPr lang="en-GB" kern="1200" dirty="0">
                <a:latin typeface="Arial" panose="020B0604020202020204" pitchFamily="34" charset="0"/>
                <a:cs typeface="Arial" panose="020B0604020202020204" pitchFamily="34" charset="0"/>
              </a:rPr>
              <a:t>” </a:t>
            </a:r>
            <a:endParaRPr lang="en-GB" kern="1200" dirty="0"/>
          </a:p>
        </p:txBody>
      </p:sp>
      <p:sp>
        <p:nvSpPr>
          <p:cNvPr id="8" name="Freeform: Shape 7">
            <a:extLst>
              <a:ext uri="{FF2B5EF4-FFF2-40B4-BE49-F238E27FC236}">
                <a16:creationId xmlns:a16="http://schemas.microsoft.com/office/drawing/2014/main" id="{7B934F32-A40C-4D17-8C96-5FDCD0D3030D}"/>
              </a:ext>
            </a:extLst>
          </p:cNvPr>
          <p:cNvSpPr/>
          <p:nvPr/>
        </p:nvSpPr>
        <p:spPr>
          <a:xfrm>
            <a:off x="7768377" y="3118678"/>
            <a:ext cx="959881" cy="959881"/>
          </a:xfrm>
          <a:custGeom>
            <a:avLst/>
            <a:gdLst>
              <a:gd name="connsiteX0" fmla="*/ 127232 w 959881"/>
              <a:gd name="connsiteY0" fmla="*/ 367058 h 959881"/>
              <a:gd name="connsiteX1" fmla="*/ 367058 w 959881"/>
              <a:gd name="connsiteY1" fmla="*/ 367058 h 959881"/>
              <a:gd name="connsiteX2" fmla="*/ 367058 w 959881"/>
              <a:gd name="connsiteY2" fmla="*/ 127232 h 959881"/>
              <a:gd name="connsiteX3" fmla="*/ 592823 w 959881"/>
              <a:gd name="connsiteY3" fmla="*/ 127232 h 959881"/>
              <a:gd name="connsiteX4" fmla="*/ 592823 w 959881"/>
              <a:gd name="connsiteY4" fmla="*/ 367058 h 959881"/>
              <a:gd name="connsiteX5" fmla="*/ 832649 w 959881"/>
              <a:gd name="connsiteY5" fmla="*/ 367058 h 959881"/>
              <a:gd name="connsiteX6" fmla="*/ 832649 w 959881"/>
              <a:gd name="connsiteY6" fmla="*/ 592823 h 959881"/>
              <a:gd name="connsiteX7" fmla="*/ 592823 w 959881"/>
              <a:gd name="connsiteY7" fmla="*/ 592823 h 959881"/>
              <a:gd name="connsiteX8" fmla="*/ 592823 w 959881"/>
              <a:gd name="connsiteY8" fmla="*/ 832649 h 959881"/>
              <a:gd name="connsiteX9" fmla="*/ 367058 w 959881"/>
              <a:gd name="connsiteY9" fmla="*/ 832649 h 959881"/>
              <a:gd name="connsiteX10" fmla="*/ 367058 w 959881"/>
              <a:gd name="connsiteY10" fmla="*/ 592823 h 959881"/>
              <a:gd name="connsiteX11" fmla="*/ 127232 w 959881"/>
              <a:gd name="connsiteY11" fmla="*/ 592823 h 959881"/>
              <a:gd name="connsiteX12" fmla="*/ 127232 w 959881"/>
              <a:gd name="connsiteY12" fmla="*/ 367058 h 959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9881" h="959881">
                <a:moveTo>
                  <a:pt x="127232" y="367058"/>
                </a:moveTo>
                <a:lnTo>
                  <a:pt x="367058" y="367058"/>
                </a:lnTo>
                <a:lnTo>
                  <a:pt x="367058" y="127232"/>
                </a:lnTo>
                <a:lnTo>
                  <a:pt x="592823" y="127232"/>
                </a:lnTo>
                <a:lnTo>
                  <a:pt x="592823" y="367058"/>
                </a:lnTo>
                <a:lnTo>
                  <a:pt x="832649" y="367058"/>
                </a:lnTo>
                <a:lnTo>
                  <a:pt x="832649" y="592823"/>
                </a:lnTo>
                <a:lnTo>
                  <a:pt x="592823" y="592823"/>
                </a:lnTo>
                <a:lnTo>
                  <a:pt x="592823" y="832649"/>
                </a:lnTo>
                <a:lnTo>
                  <a:pt x="367058" y="832649"/>
                </a:lnTo>
                <a:lnTo>
                  <a:pt x="367058" y="592823"/>
                </a:lnTo>
                <a:lnTo>
                  <a:pt x="127232" y="592823"/>
                </a:lnTo>
                <a:lnTo>
                  <a:pt x="127232" y="367058"/>
                </a:lnTo>
                <a:close/>
              </a:path>
            </a:pathLst>
          </a:custGeom>
          <a:solidFill>
            <a:schemeClr val="accent3">
              <a:lumMod val="75000"/>
            </a:schemeClr>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27232" tIns="367058" rIns="127232" bIns="367058" numCol="1" spcCol="1270" anchor="ctr" anchorCtr="0">
            <a:noAutofit/>
          </a:bodyPr>
          <a:lstStyle/>
          <a:p>
            <a:pPr marL="0" lvl="0" indent="0" algn="ctr" defTabSz="488950">
              <a:lnSpc>
                <a:spcPct val="90000"/>
              </a:lnSpc>
              <a:spcBef>
                <a:spcPct val="0"/>
              </a:spcBef>
              <a:spcAft>
                <a:spcPct val="35000"/>
              </a:spcAft>
              <a:buNone/>
            </a:pPr>
            <a:endParaRPr lang="en-GB" sz="1100" kern="1200"/>
          </a:p>
        </p:txBody>
      </p:sp>
      <p:sp>
        <p:nvSpPr>
          <p:cNvPr id="9" name="Freeform: Shape 8">
            <a:extLst>
              <a:ext uri="{FF2B5EF4-FFF2-40B4-BE49-F238E27FC236}">
                <a16:creationId xmlns:a16="http://schemas.microsoft.com/office/drawing/2014/main" id="{93F2F88D-7311-4E0C-BA28-5ABB0D2F8C8E}"/>
              </a:ext>
            </a:extLst>
          </p:cNvPr>
          <p:cNvSpPr/>
          <p:nvPr/>
        </p:nvSpPr>
        <p:spPr>
          <a:xfrm>
            <a:off x="8658403" y="1869889"/>
            <a:ext cx="3082758" cy="3089759"/>
          </a:xfrm>
          <a:custGeom>
            <a:avLst/>
            <a:gdLst>
              <a:gd name="connsiteX0" fmla="*/ 0 w 2076787"/>
              <a:gd name="connsiteY0" fmla="*/ 1064939 h 2129878"/>
              <a:gd name="connsiteX1" fmla="*/ 1038394 w 2076787"/>
              <a:gd name="connsiteY1" fmla="*/ 0 h 2129878"/>
              <a:gd name="connsiteX2" fmla="*/ 2076788 w 2076787"/>
              <a:gd name="connsiteY2" fmla="*/ 1064939 h 2129878"/>
              <a:gd name="connsiteX3" fmla="*/ 1038394 w 2076787"/>
              <a:gd name="connsiteY3" fmla="*/ 2129878 h 2129878"/>
              <a:gd name="connsiteX4" fmla="*/ 0 w 2076787"/>
              <a:gd name="connsiteY4" fmla="*/ 1064939 h 2129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6787" h="2129878">
                <a:moveTo>
                  <a:pt x="0" y="1064939"/>
                </a:moveTo>
                <a:cubicBezTo>
                  <a:pt x="0" y="476789"/>
                  <a:pt x="464905" y="0"/>
                  <a:pt x="1038394" y="0"/>
                </a:cubicBezTo>
                <a:cubicBezTo>
                  <a:pt x="1611883" y="0"/>
                  <a:pt x="2076788" y="476789"/>
                  <a:pt x="2076788" y="1064939"/>
                </a:cubicBezTo>
                <a:cubicBezTo>
                  <a:pt x="2076788" y="1653089"/>
                  <a:pt x="1611883" y="2129878"/>
                  <a:pt x="1038394" y="2129878"/>
                </a:cubicBezTo>
                <a:cubicBezTo>
                  <a:pt x="464905" y="2129878"/>
                  <a:pt x="0" y="1653089"/>
                  <a:pt x="0" y="106493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20648" tIns="328423" rIns="320648" bIns="328423"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2000" b="1" kern="1200" dirty="0">
                <a:latin typeface="Arial" panose="020B0604020202020204" pitchFamily="34" charset="0"/>
                <a:cs typeface="Arial" panose="020B0604020202020204" pitchFamily="34" charset="0"/>
              </a:rPr>
              <a:t>Social identity:</a:t>
            </a:r>
          </a:p>
          <a:p>
            <a:pPr marL="0" lvl="0" indent="0" algn="ctr" defTabSz="577850">
              <a:lnSpc>
                <a:spcPct val="90000"/>
              </a:lnSpc>
              <a:spcBef>
                <a:spcPct val="0"/>
              </a:spcBef>
              <a:spcAft>
                <a:spcPct val="35000"/>
              </a:spcAft>
              <a:buFont typeface="Arial" panose="020B0604020202020204" pitchFamily="34" charset="0"/>
              <a:buNone/>
            </a:pPr>
            <a:r>
              <a:rPr lang="en-GB" kern="1200" dirty="0">
                <a:latin typeface="Arial" panose="020B0604020202020204" pitchFamily="34" charset="0"/>
                <a:cs typeface="Arial" panose="020B0604020202020204" pitchFamily="34" charset="0"/>
              </a:rPr>
              <a:t> definitions in terms of category memberships - "</a:t>
            </a:r>
            <a:r>
              <a:rPr lang="en-GB" i="1" kern="1200" dirty="0">
                <a:latin typeface="Arial" panose="020B0604020202020204" pitchFamily="34" charset="0"/>
                <a:cs typeface="Arial" panose="020B0604020202020204" pitchFamily="34" charset="0"/>
              </a:rPr>
              <a:t>I am a woman” or</a:t>
            </a:r>
          </a:p>
          <a:p>
            <a:pPr marL="0" lvl="0" indent="0" algn="ctr" defTabSz="577850">
              <a:lnSpc>
                <a:spcPct val="90000"/>
              </a:lnSpc>
              <a:spcBef>
                <a:spcPct val="0"/>
              </a:spcBef>
              <a:spcAft>
                <a:spcPct val="35000"/>
              </a:spcAft>
              <a:buFont typeface="Arial" panose="020B0604020202020204" pitchFamily="34" charset="0"/>
              <a:buNone/>
            </a:pPr>
            <a:r>
              <a:rPr lang="en-GB" i="1" kern="1200" dirty="0">
                <a:latin typeface="Arial" panose="020B0604020202020204" pitchFamily="34" charset="0"/>
                <a:cs typeface="Arial" panose="020B0604020202020204" pitchFamily="34" charset="0"/>
              </a:rPr>
              <a:t> "I am British</a:t>
            </a:r>
            <a:r>
              <a:rPr lang="en-GB" kern="1200" dirty="0">
                <a:latin typeface="Arial" panose="020B0604020202020204" pitchFamily="34" charset="0"/>
                <a:cs typeface="Arial" panose="020B0604020202020204" pitchFamily="34" charset="0"/>
              </a:rPr>
              <a:t>." </a:t>
            </a:r>
            <a:endParaRPr lang="en-GB" kern="1200" dirty="0"/>
          </a:p>
        </p:txBody>
      </p:sp>
      <p:sp>
        <p:nvSpPr>
          <p:cNvPr id="10" name="Freeform: Shape 9">
            <a:extLst>
              <a:ext uri="{FF2B5EF4-FFF2-40B4-BE49-F238E27FC236}">
                <a16:creationId xmlns:a16="http://schemas.microsoft.com/office/drawing/2014/main" id="{80220DB1-FA5A-4C7E-810E-463DC8D47B70}"/>
              </a:ext>
            </a:extLst>
          </p:cNvPr>
          <p:cNvSpPr/>
          <p:nvPr/>
        </p:nvSpPr>
        <p:spPr>
          <a:xfrm>
            <a:off x="4012394" y="3214518"/>
            <a:ext cx="526280" cy="615648"/>
          </a:xfrm>
          <a:custGeom>
            <a:avLst/>
            <a:gdLst>
              <a:gd name="connsiteX0" fmla="*/ 0 w 526280"/>
              <a:gd name="connsiteY0" fmla="*/ 123130 h 615648"/>
              <a:gd name="connsiteX1" fmla="*/ 263140 w 526280"/>
              <a:gd name="connsiteY1" fmla="*/ 123130 h 615648"/>
              <a:gd name="connsiteX2" fmla="*/ 263140 w 526280"/>
              <a:gd name="connsiteY2" fmla="*/ 0 h 615648"/>
              <a:gd name="connsiteX3" fmla="*/ 526280 w 526280"/>
              <a:gd name="connsiteY3" fmla="*/ 307824 h 615648"/>
              <a:gd name="connsiteX4" fmla="*/ 263140 w 526280"/>
              <a:gd name="connsiteY4" fmla="*/ 615648 h 615648"/>
              <a:gd name="connsiteX5" fmla="*/ 263140 w 526280"/>
              <a:gd name="connsiteY5" fmla="*/ 492518 h 615648"/>
              <a:gd name="connsiteX6" fmla="*/ 0 w 526280"/>
              <a:gd name="connsiteY6" fmla="*/ 492518 h 615648"/>
              <a:gd name="connsiteX7" fmla="*/ 0 w 526280"/>
              <a:gd name="connsiteY7" fmla="*/ 123130 h 615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280" h="615648">
                <a:moveTo>
                  <a:pt x="0" y="123130"/>
                </a:moveTo>
                <a:lnTo>
                  <a:pt x="263140" y="123130"/>
                </a:lnTo>
                <a:lnTo>
                  <a:pt x="263140" y="0"/>
                </a:lnTo>
                <a:lnTo>
                  <a:pt x="526280" y="307824"/>
                </a:lnTo>
                <a:lnTo>
                  <a:pt x="263140" y="615648"/>
                </a:lnTo>
                <a:lnTo>
                  <a:pt x="263140" y="492518"/>
                </a:lnTo>
                <a:lnTo>
                  <a:pt x="0" y="492518"/>
                </a:lnTo>
                <a:lnTo>
                  <a:pt x="0" y="123130"/>
                </a:lnTo>
                <a:close/>
              </a:path>
            </a:pathLst>
          </a:custGeom>
          <a:solidFill>
            <a:schemeClr val="accent3">
              <a:lumMod val="75000"/>
            </a:schemeClr>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23130" rIns="157884" bIns="123130" numCol="1" spcCol="1270" anchor="ctr" anchorCtr="0">
            <a:noAutofit/>
          </a:bodyPr>
          <a:lstStyle/>
          <a:p>
            <a:pPr marL="0" lvl="0" indent="0" algn="ctr" defTabSz="488950">
              <a:lnSpc>
                <a:spcPct val="90000"/>
              </a:lnSpc>
              <a:spcBef>
                <a:spcPct val="0"/>
              </a:spcBef>
              <a:spcAft>
                <a:spcPct val="35000"/>
              </a:spcAft>
              <a:buNone/>
            </a:pPr>
            <a:endParaRPr lang="en-GB" sz="1100" kern="1200"/>
          </a:p>
        </p:txBody>
      </p:sp>
      <p:sp>
        <p:nvSpPr>
          <p:cNvPr id="11" name="Freeform: Shape 10">
            <a:extLst>
              <a:ext uri="{FF2B5EF4-FFF2-40B4-BE49-F238E27FC236}">
                <a16:creationId xmlns:a16="http://schemas.microsoft.com/office/drawing/2014/main" id="{AC75D6A8-B430-4CD7-B557-B93D4BB900D5}"/>
              </a:ext>
            </a:extLst>
          </p:cNvPr>
          <p:cNvSpPr/>
          <p:nvPr/>
        </p:nvSpPr>
        <p:spPr>
          <a:xfrm>
            <a:off x="531229" y="1483808"/>
            <a:ext cx="3334220" cy="3504300"/>
          </a:xfrm>
          <a:custGeom>
            <a:avLst/>
            <a:gdLst>
              <a:gd name="connsiteX0" fmla="*/ 0 w 2647949"/>
              <a:gd name="connsiteY0" fmla="*/ 1353433 h 2706866"/>
              <a:gd name="connsiteX1" fmla="*/ 1323975 w 2647949"/>
              <a:gd name="connsiteY1" fmla="*/ 0 h 2706866"/>
              <a:gd name="connsiteX2" fmla="*/ 2647950 w 2647949"/>
              <a:gd name="connsiteY2" fmla="*/ 1353433 h 2706866"/>
              <a:gd name="connsiteX3" fmla="*/ 1323975 w 2647949"/>
              <a:gd name="connsiteY3" fmla="*/ 2706866 h 2706866"/>
              <a:gd name="connsiteX4" fmla="*/ 0 w 2647949"/>
              <a:gd name="connsiteY4" fmla="*/ 1353433 h 2706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47949" h="2706866">
                <a:moveTo>
                  <a:pt x="0" y="1353433"/>
                </a:moveTo>
                <a:cubicBezTo>
                  <a:pt x="0" y="605953"/>
                  <a:pt x="592764" y="0"/>
                  <a:pt x="1323975" y="0"/>
                </a:cubicBezTo>
                <a:cubicBezTo>
                  <a:pt x="2055186" y="0"/>
                  <a:pt x="2647950" y="605953"/>
                  <a:pt x="2647950" y="1353433"/>
                </a:cubicBezTo>
                <a:cubicBezTo>
                  <a:pt x="2647950" y="2100913"/>
                  <a:pt x="2055186" y="2706866"/>
                  <a:pt x="1323975" y="2706866"/>
                </a:cubicBezTo>
                <a:cubicBezTo>
                  <a:pt x="592764" y="2706866"/>
                  <a:pt x="0" y="2100913"/>
                  <a:pt x="0" y="135343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373" tIns="418001" rIns="409373" bIns="418001" numCol="1" spcCol="1270" anchor="ctr" anchorCtr="0">
            <a:noAutofit/>
          </a:bodyPr>
          <a:lstStyle/>
          <a:p>
            <a:pPr marL="0" lvl="0" indent="0" algn="ctr" defTabSz="7556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Turner (1982) suggests that this is so and that it is due to changes in the self-concept, that is, changes in the way people see themselves.</a:t>
            </a:r>
            <a:endParaRPr lang="en-GB" sz="2000" kern="1200" dirty="0"/>
          </a:p>
        </p:txBody>
      </p:sp>
    </p:spTree>
    <p:extLst>
      <p:ext uri="{BB962C8B-B14F-4D97-AF65-F5344CB8AC3E}">
        <p14:creationId xmlns:p14="http://schemas.microsoft.com/office/powerpoint/2010/main" val="152420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E769A4-D4B9-4E21-A312-ECFC3624283C}"/>
              </a:ext>
            </a:extLst>
          </p:cNvPr>
          <p:cNvSpPr>
            <a:spLocks noGrp="1"/>
          </p:cNvSpPr>
          <p:nvPr>
            <p:ph idx="1"/>
          </p:nvPr>
        </p:nvSpPr>
        <p:spPr>
          <a:xfrm>
            <a:off x="728869" y="768626"/>
            <a:ext cx="10906539" cy="5184118"/>
          </a:xfrm>
        </p:spPr>
        <p:txBody>
          <a:bodyPr>
            <a:normAutofit/>
          </a:bodyPr>
          <a:lstStyle/>
          <a:p>
            <a:pPr marL="0" indent="0">
              <a:buNone/>
            </a:pPr>
            <a:r>
              <a:rPr lang="en-GB" sz="2000" dirty="0">
                <a:latin typeface="Arial" panose="020B0604020202020204" pitchFamily="34" charset="0"/>
                <a:cs typeface="Arial" panose="020B0604020202020204" pitchFamily="34" charset="0"/>
              </a:rPr>
              <a:t>This idea that belonging to a group forms part of people's identity is a central aspect of the study of group processes. It helps us make sense of people's behaviours towards other groups, for instance why prejudice occurs. </a:t>
            </a:r>
          </a:p>
          <a:p>
            <a:pPr marL="0" indent="0">
              <a:buNone/>
            </a:pPr>
            <a:r>
              <a:rPr lang="en-GB" sz="2000" dirty="0">
                <a:latin typeface="Arial" panose="020B0604020202020204" pitchFamily="34" charset="0"/>
                <a:cs typeface="Arial" panose="020B0604020202020204" pitchFamily="34" charset="0"/>
              </a:rPr>
              <a:t>It also helps us to understand why it is that group members show such uniformity in their attitudes and behaviours, for example why they hold stereotypes. </a:t>
            </a:r>
          </a:p>
          <a:p>
            <a:pPr marL="0" indent="0">
              <a:buNone/>
            </a:pPr>
            <a:r>
              <a:rPr lang="en-GB" sz="2000" dirty="0">
                <a:latin typeface="Arial" panose="020B0604020202020204" pitchFamily="34" charset="0"/>
                <a:cs typeface="Arial" panose="020B0604020202020204" pitchFamily="34" charset="0"/>
              </a:rPr>
              <a:t>Not only do individuals see members of other groups in stereotypical ways, they also see themselves as being relatively interchangeable with others in their own group because they share common attributes and norms.</a:t>
            </a:r>
          </a:p>
          <a:p>
            <a:endParaRPr lang="en-GB" dirty="0"/>
          </a:p>
          <a:p>
            <a:pPr marL="0" indent="0">
              <a:buNone/>
            </a:pPr>
            <a:endParaRPr lang="en-GB" dirty="0"/>
          </a:p>
        </p:txBody>
      </p:sp>
      <p:pic>
        <p:nvPicPr>
          <p:cNvPr id="6" name="Picture 5" descr="Young chinese casual woman">
            <a:extLst>
              <a:ext uri="{FF2B5EF4-FFF2-40B4-BE49-F238E27FC236}">
                <a16:creationId xmlns:a16="http://schemas.microsoft.com/office/drawing/2014/main" id="{E0278E88-9318-40CB-A31D-836E891A13CD}"/>
              </a:ext>
            </a:extLst>
          </p:cNvPr>
          <p:cNvPicPr>
            <a:picLocks noChangeAspect="1"/>
          </p:cNvPicPr>
          <p:nvPr/>
        </p:nvPicPr>
        <p:blipFill>
          <a:blip r:embed="rId2"/>
          <a:stretch>
            <a:fillRect/>
          </a:stretch>
        </p:blipFill>
        <p:spPr>
          <a:xfrm>
            <a:off x="3062503" y="4223655"/>
            <a:ext cx="687191" cy="2257029"/>
          </a:xfrm>
          <a:prstGeom prst="rect">
            <a:avLst/>
          </a:prstGeom>
        </p:spPr>
      </p:pic>
      <p:pic>
        <p:nvPicPr>
          <p:cNvPr id="11" name="Picture 10" descr="Young female doctor">
            <a:extLst>
              <a:ext uri="{FF2B5EF4-FFF2-40B4-BE49-F238E27FC236}">
                <a16:creationId xmlns:a16="http://schemas.microsoft.com/office/drawing/2014/main" id="{9801C2ED-3B2D-4159-928A-91F62A031FA4}"/>
              </a:ext>
            </a:extLst>
          </p:cNvPr>
          <p:cNvPicPr>
            <a:picLocks noChangeAspect="1"/>
          </p:cNvPicPr>
          <p:nvPr/>
        </p:nvPicPr>
        <p:blipFill>
          <a:blip r:embed="rId3"/>
          <a:stretch>
            <a:fillRect/>
          </a:stretch>
        </p:blipFill>
        <p:spPr>
          <a:xfrm flipH="1">
            <a:off x="8486512" y="4223656"/>
            <a:ext cx="799508" cy="2257029"/>
          </a:xfrm>
          <a:prstGeom prst="rect">
            <a:avLst/>
          </a:prstGeom>
        </p:spPr>
      </p:pic>
      <p:pic>
        <p:nvPicPr>
          <p:cNvPr id="15" name="Picture 14" descr="Business woman arms folded">
            <a:extLst>
              <a:ext uri="{FF2B5EF4-FFF2-40B4-BE49-F238E27FC236}">
                <a16:creationId xmlns:a16="http://schemas.microsoft.com/office/drawing/2014/main" id="{A884CF6B-1F61-47FE-9CF3-E8463AF690E7}"/>
              </a:ext>
            </a:extLst>
          </p:cNvPr>
          <p:cNvPicPr>
            <a:picLocks noChangeAspect="1"/>
          </p:cNvPicPr>
          <p:nvPr/>
        </p:nvPicPr>
        <p:blipFill>
          <a:blip r:embed="rId4"/>
          <a:stretch>
            <a:fillRect/>
          </a:stretch>
        </p:blipFill>
        <p:spPr>
          <a:xfrm>
            <a:off x="1525321" y="4571999"/>
            <a:ext cx="1078661" cy="1908686"/>
          </a:xfrm>
          <a:prstGeom prst="rect">
            <a:avLst/>
          </a:prstGeom>
        </p:spPr>
      </p:pic>
      <p:pic>
        <p:nvPicPr>
          <p:cNvPr id="17" name="Picture 16" descr="Business woman">
            <a:extLst>
              <a:ext uri="{FF2B5EF4-FFF2-40B4-BE49-F238E27FC236}">
                <a16:creationId xmlns:a16="http://schemas.microsoft.com/office/drawing/2014/main" id="{39754AD4-0814-4DFE-87C8-6CE0D939BA08}"/>
              </a:ext>
            </a:extLst>
          </p:cNvPr>
          <p:cNvPicPr>
            <a:picLocks noChangeAspect="1"/>
          </p:cNvPicPr>
          <p:nvPr/>
        </p:nvPicPr>
        <p:blipFill>
          <a:blip r:embed="rId5"/>
          <a:stretch>
            <a:fillRect/>
          </a:stretch>
        </p:blipFill>
        <p:spPr>
          <a:xfrm>
            <a:off x="9489587" y="4223656"/>
            <a:ext cx="632538" cy="2257029"/>
          </a:xfrm>
          <a:prstGeom prst="rect">
            <a:avLst/>
          </a:prstGeom>
        </p:spPr>
      </p:pic>
    </p:spTree>
    <p:extLst>
      <p:ext uri="{BB962C8B-B14F-4D97-AF65-F5344CB8AC3E}">
        <p14:creationId xmlns:p14="http://schemas.microsoft.com/office/powerpoint/2010/main" val="1918079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E1435-2079-4B75-B880-41783A41E458}"/>
              </a:ext>
            </a:extLst>
          </p:cNvPr>
          <p:cNvSpPr>
            <a:spLocks noGrp="1"/>
          </p:cNvSpPr>
          <p:nvPr>
            <p:ph type="title"/>
          </p:nvPr>
        </p:nvSpPr>
        <p:spPr>
          <a:xfrm>
            <a:off x="742122" y="459714"/>
            <a:ext cx="10058400" cy="1371600"/>
          </a:xfrm>
        </p:spPr>
        <p:txBody>
          <a:bodyPr/>
          <a:lstStyle/>
          <a:p>
            <a:r>
              <a:rPr lang="en-GB" dirty="0">
                <a:latin typeface="Arial" panose="020B0604020202020204" pitchFamily="34" charset="0"/>
                <a:cs typeface="Arial" panose="020B0604020202020204" pitchFamily="34" charset="0"/>
              </a:rPr>
              <a:t>Henri Tajfel </a:t>
            </a:r>
          </a:p>
        </p:txBody>
      </p:sp>
      <p:sp>
        <p:nvSpPr>
          <p:cNvPr id="3" name="Content Placeholder 2">
            <a:extLst>
              <a:ext uri="{FF2B5EF4-FFF2-40B4-BE49-F238E27FC236}">
                <a16:creationId xmlns:a16="http://schemas.microsoft.com/office/drawing/2014/main" id="{F962D935-7BAC-4F6E-B73F-FE4ED1E61E93}"/>
              </a:ext>
            </a:extLst>
          </p:cNvPr>
          <p:cNvSpPr>
            <a:spLocks noGrp="1"/>
          </p:cNvSpPr>
          <p:nvPr>
            <p:ph idx="1"/>
          </p:nvPr>
        </p:nvSpPr>
        <p:spPr>
          <a:xfrm>
            <a:off x="742122" y="1722783"/>
            <a:ext cx="7853238" cy="4229961"/>
          </a:xfrm>
        </p:spPr>
        <p:txBody>
          <a:bodyPr>
            <a:normAutofit/>
          </a:bodyPr>
          <a:lstStyle/>
          <a:p>
            <a:pPr marL="0" indent="0">
              <a:buNone/>
            </a:pPr>
            <a:r>
              <a:rPr lang="en-GB" sz="1600" dirty="0">
                <a:latin typeface="Arial" panose="020B0604020202020204" pitchFamily="34" charset="0"/>
                <a:cs typeface="Arial" panose="020B0604020202020204" pitchFamily="34" charset="0"/>
              </a:rPr>
              <a:t>Social Identity Theory (SIT) originates from the work of Henri Tajfel on social categorisation, intergroup relations, social comparison, prejudice and stereotyping. </a:t>
            </a:r>
          </a:p>
          <a:p>
            <a:r>
              <a:rPr lang="en-GB" sz="1600" dirty="0">
                <a:latin typeface="Arial" panose="020B0604020202020204" pitchFamily="34" charset="0"/>
                <a:cs typeface="Arial" panose="020B0604020202020204" pitchFamily="34" charset="0"/>
              </a:rPr>
              <a:t>Tajfel (1972, p. 31) described social identity as "the individual's knowledge that he/she belongs to certain social groups together with some emotional and value significance to him/her of the group membership" and the "self-conception as a group member" (p. 2). </a:t>
            </a:r>
          </a:p>
          <a:p>
            <a:r>
              <a:rPr lang="en-GB" sz="1600" dirty="0">
                <a:latin typeface="Arial" panose="020B0604020202020204" pitchFamily="34" charset="0"/>
                <a:cs typeface="Arial" panose="020B0604020202020204" pitchFamily="34" charset="0"/>
              </a:rPr>
              <a:t>Furthermore, it was argued that social identity is based on esteem needs, that we join social groups to form a positive self-concept based on the characteristics and status of the group. Social identity also reduces uncertainty and helps us define our roles and behaviour. Since its conception, SIT has evolved and developed, and is now often seen as a 'grand theory' or a meta-theory.</a:t>
            </a:r>
          </a:p>
          <a:p>
            <a:r>
              <a:rPr lang="en-GB" sz="1600" dirty="0">
                <a:latin typeface="Arial" panose="020B0604020202020204" pitchFamily="34" charset="0"/>
                <a:cs typeface="Arial" panose="020B0604020202020204" pitchFamily="34" charset="0"/>
              </a:rPr>
              <a:t>You may find this radio podcast interesting if you would like to understand more - </a:t>
            </a:r>
            <a:r>
              <a:rPr lang="en-GB" sz="1600" dirty="0">
                <a:latin typeface="Arial" panose="020B0604020202020204" pitchFamily="34" charset="0"/>
                <a:cs typeface="Arial" panose="020B0604020202020204" pitchFamily="34" charset="0"/>
                <a:hlinkClick r:id="rId2"/>
              </a:rPr>
              <a:t>https://www.bbc.co.uk/sounds/play/b00yw6km</a:t>
            </a:r>
            <a:r>
              <a:rPr lang="en-GB" sz="1600" dirty="0">
                <a:latin typeface="Arial" panose="020B0604020202020204" pitchFamily="34" charset="0"/>
                <a:cs typeface="Arial" panose="020B0604020202020204" pitchFamily="34" charset="0"/>
              </a:rPr>
              <a:t> - Radio 4 programme on Henri Tajfel's Minimal Groups</a:t>
            </a:r>
          </a:p>
        </p:txBody>
      </p:sp>
      <p:pic>
        <p:nvPicPr>
          <p:cNvPr id="5" name="Picture 4">
            <a:extLst>
              <a:ext uri="{FF2B5EF4-FFF2-40B4-BE49-F238E27FC236}">
                <a16:creationId xmlns:a16="http://schemas.microsoft.com/office/drawing/2014/main" id="{64F54AAC-FE7A-41DA-8E29-33FB66F37044}"/>
              </a:ext>
            </a:extLst>
          </p:cNvPr>
          <p:cNvPicPr>
            <a:picLocks noChangeAspect="1"/>
          </p:cNvPicPr>
          <p:nvPr/>
        </p:nvPicPr>
        <p:blipFill>
          <a:blip r:embed="rId3"/>
          <a:stretch>
            <a:fillRect/>
          </a:stretch>
        </p:blipFill>
        <p:spPr>
          <a:xfrm>
            <a:off x="8743524" y="1577263"/>
            <a:ext cx="2972214" cy="3703473"/>
          </a:xfrm>
          <a:prstGeom prst="rect">
            <a:avLst/>
          </a:prstGeom>
        </p:spPr>
      </p:pic>
    </p:spTree>
    <p:extLst>
      <p:ext uri="{BB962C8B-B14F-4D97-AF65-F5344CB8AC3E}">
        <p14:creationId xmlns:p14="http://schemas.microsoft.com/office/powerpoint/2010/main" val="1636911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668282-16C9-4EB2-B2D3-80370EDE8903}"/>
              </a:ext>
            </a:extLst>
          </p:cNvPr>
          <p:cNvSpPr>
            <a:spLocks noGrp="1"/>
          </p:cNvSpPr>
          <p:nvPr>
            <p:ph idx="1"/>
          </p:nvPr>
        </p:nvSpPr>
        <p:spPr>
          <a:xfrm>
            <a:off x="9953130" y="3515920"/>
            <a:ext cx="1834243" cy="3849624"/>
          </a:xfrm>
        </p:spPr>
        <p:txBody>
          <a:bodyPr>
            <a:normAutofit/>
          </a:bodyPr>
          <a:lstStyle/>
          <a:p>
            <a:pPr marL="0" indent="0">
              <a:buNone/>
            </a:pPr>
            <a:r>
              <a:rPr lang="en-GB" sz="1800" dirty="0">
                <a:latin typeface="Arial" panose="020B0604020202020204" pitchFamily="34" charset="0"/>
                <a:cs typeface="Arial" panose="020B0604020202020204" pitchFamily="34" charset="0"/>
              </a:rPr>
              <a:t>There are </a:t>
            </a:r>
            <a:r>
              <a:rPr lang="en-GB" sz="1800" b="1" dirty="0">
                <a:latin typeface="Arial" panose="020B0604020202020204" pitchFamily="34" charset="0"/>
                <a:cs typeface="Arial" panose="020B0604020202020204" pitchFamily="34" charset="0"/>
              </a:rPr>
              <a:t>three</a:t>
            </a:r>
            <a:r>
              <a:rPr lang="en-GB" sz="1800" dirty="0">
                <a:latin typeface="Arial" panose="020B0604020202020204" pitchFamily="34" charset="0"/>
                <a:cs typeface="Arial" panose="020B0604020202020204" pitchFamily="34" charset="0"/>
              </a:rPr>
              <a:t> main processes to social identity theory:</a:t>
            </a:r>
          </a:p>
        </p:txBody>
      </p:sp>
      <p:sp>
        <p:nvSpPr>
          <p:cNvPr id="6" name="Freeform: Shape 5">
            <a:extLst>
              <a:ext uri="{FF2B5EF4-FFF2-40B4-BE49-F238E27FC236}">
                <a16:creationId xmlns:a16="http://schemas.microsoft.com/office/drawing/2014/main" id="{E23CD922-8A2B-4D56-AF2F-4A82787661FB}"/>
              </a:ext>
            </a:extLst>
          </p:cNvPr>
          <p:cNvSpPr/>
          <p:nvPr/>
        </p:nvSpPr>
        <p:spPr>
          <a:xfrm>
            <a:off x="3908213" y="749914"/>
            <a:ext cx="6044917" cy="1846096"/>
          </a:xfrm>
          <a:custGeom>
            <a:avLst/>
            <a:gdLst>
              <a:gd name="connsiteX0" fmla="*/ 0 w 6044917"/>
              <a:gd name="connsiteY0" fmla="*/ 230762 h 1846096"/>
              <a:gd name="connsiteX1" fmla="*/ 5121869 w 6044917"/>
              <a:gd name="connsiteY1" fmla="*/ 230762 h 1846096"/>
              <a:gd name="connsiteX2" fmla="*/ 5121869 w 6044917"/>
              <a:gd name="connsiteY2" fmla="*/ 0 h 1846096"/>
              <a:gd name="connsiteX3" fmla="*/ 6044917 w 6044917"/>
              <a:gd name="connsiteY3" fmla="*/ 923048 h 1846096"/>
              <a:gd name="connsiteX4" fmla="*/ 5121869 w 6044917"/>
              <a:gd name="connsiteY4" fmla="*/ 1846096 h 1846096"/>
              <a:gd name="connsiteX5" fmla="*/ 5121869 w 6044917"/>
              <a:gd name="connsiteY5" fmla="*/ 1615334 h 1846096"/>
              <a:gd name="connsiteX6" fmla="*/ 0 w 6044917"/>
              <a:gd name="connsiteY6" fmla="*/ 1615334 h 1846096"/>
              <a:gd name="connsiteX7" fmla="*/ 0 w 6044917"/>
              <a:gd name="connsiteY7" fmla="*/ 230762 h 184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4917" h="1846096">
                <a:moveTo>
                  <a:pt x="0" y="230762"/>
                </a:moveTo>
                <a:lnTo>
                  <a:pt x="5121869" y="230762"/>
                </a:lnTo>
                <a:lnTo>
                  <a:pt x="5121869" y="0"/>
                </a:lnTo>
                <a:lnTo>
                  <a:pt x="6044917" y="923048"/>
                </a:lnTo>
                <a:lnTo>
                  <a:pt x="5121869" y="1846096"/>
                </a:lnTo>
                <a:lnTo>
                  <a:pt x="5121869" y="1615334"/>
                </a:lnTo>
                <a:lnTo>
                  <a:pt x="0" y="1615334"/>
                </a:lnTo>
                <a:lnTo>
                  <a:pt x="0" y="230762"/>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242192" rIns="703716" bIns="242192"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ea typeface="Adobe Myungjo Std M" panose="02020600000000000000" pitchFamily="18" charset="-128"/>
                <a:cs typeface="Arial" panose="020B0604020202020204" pitchFamily="34" charset="0"/>
              </a:rPr>
              <a:t>We assign people to categories that give us information about them and helps us deal with complex social situations.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ea typeface="Adobe Myungjo Std M" panose="02020600000000000000" pitchFamily="18" charset="-128"/>
                <a:cs typeface="Arial" panose="020B0604020202020204" pitchFamily="34" charset="0"/>
              </a:rPr>
              <a:t>We also neglect the uniqueness of individuals, defining them by group characteristics</a:t>
            </a:r>
          </a:p>
        </p:txBody>
      </p:sp>
      <p:sp>
        <p:nvSpPr>
          <p:cNvPr id="7" name="Freeform: Shape 6">
            <a:extLst>
              <a:ext uri="{FF2B5EF4-FFF2-40B4-BE49-F238E27FC236}">
                <a16:creationId xmlns:a16="http://schemas.microsoft.com/office/drawing/2014/main" id="{0C27E8A9-D0FF-402E-A72D-36812B49EEFB}"/>
              </a:ext>
            </a:extLst>
          </p:cNvPr>
          <p:cNvSpPr/>
          <p:nvPr/>
        </p:nvSpPr>
        <p:spPr>
          <a:xfrm>
            <a:off x="439961" y="1053086"/>
            <a:ext cx="3411969" cy="1085766"/>
          </a:xfrm>
          <a:custGeom>
            <a:avLst/>
            <a:gdLst>
              <a:gd name="connsiteX0" fmla="*/ 0 w 3411969"/>
              <a:gd name="connsiteY0" fmla="*/ 180965 h 1085766"/>
              <a:gd name="connsiteX1" fmla="*/ 180965 w 3411969"/>
              <a:gd name="connsiteY1" fmla="*/ 0 h 1085766"/>
              <a:gd name="connsiteX2" fmla="*/ 3231004 w 3411969"/>
              <a:gd name="connsiteY2" fmla="*/ 0 h 1085766"/>
              <a:gd name="connsiteX3" fmla="*/ 3411969 w 3411969"/>
              <a:gd name="connsiteY3" fmla="*/ 180965 h 1085766"/>
              <a:gd name="connsiteX4" fmla="*/ 3411969 w 3411969"/>
              <a:gd name="connsiteY4" fmla="*/ 904801 h 1085766"/>
              <a:gd name="connsiteX5" fmla="*/ 3231004 w 3411969"/>
              <a:gd name="connsiteY5" fmla="*/ 1085766 h 1085766"/>
              <a:gd name="connsiteX6" fmla="*/ 180965 w 3411969"/>
              <a:gd name="connsiteY6" fmla="*/ 1085766 h 1085766"/>
              <a:gd name="connsiteX7" fmla="*/ 0 w 3411969"/>
              <a:gd name="connsiteY7" fmla="*/ 904801 h 1085766"/>
              <a:gd name="connsiteX8" fmla="*/ 0 w 3411969"/>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1969" h="1085766">
                <a:moveTo>
                  <a:pt x="0" y="180965"/>
                </a:moveTo>
                <a:cubicBezTo>
                  <a:pt x="0" y="81021"/>
                  <a:pt x="81021" y="0"/>
                  <a:pt x="180965" y="0"/>
                </a:cubicBezTo>
                <a:lnTo>
                  <a:pt x="3231004" y="0"/>
                </a:lnTo>
                <a:cubicBezTo>
                  <a:pt x="3330948" y="0"/>
                  <a:pt x="3411969" y="81021"/>
                  <a:pt x="3411969" y="180965"/>
                </a:cubicBezTo>
                <a:lnTo>
                  <a:pt x="3411969" y="904801"/>
                </a:lnTo>
                <a:cubicBezTo>
                  <a:pt x="3411969" y="1004745"/>
                  <a:pt x="3330948" y="1085766"/>
                  <a:pt x="3231004"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t>Social Categorisation</a:t>
            </a:r>
          </a:p>
        </p:txBody>
      </p:sp>
      <p:sp>
        <p:nvSpPr>
          <p:cNvPr id="8" name="Freeform: Shape 7">
            <a:extLst>
              <a:ext uri="{FF2B5EF4-FFF2-40B4-BE49-F238E27FC236}">
                <a16:creationId xmlns:a16="http://schemas.microsoft.com/office/drawing/2014/main" id="{5C1D5FDC-F234-47D2-82D9-CE4C89F6497D}"/>
              </a:ext>
            </a:extLst>
          </p:cNvPr>
          <p:cNvSpPr/>
          <p:nvPr/>
        </p:nvSpPr>
        <p:spPr>
          <a:xfrm>
            <a:off x="3910886" y="2336800"/>
            <a:ext cx="6042244" cy="2394858"/>
          </a:xfrm>
          <a:custGeom>
            <a:avLst/>
            <a:gdLst>
              <a:gd name="connsiteX0" fmla="*/ 0 w 6042244"/>
              <a:gd name="connsiteY0" fmla="*/ 221637 h 1773099"/>
              <a:gd name="connsiteX1" fmla="*/ 5155695 w 6042244"/>
              <a:gd name="connsiteY1" fmla="*/ 221637 h 1773099"/>
              <a:gd name="connsiteX2" fmla="*/ 5155695 w 6042244"/>
              <a:gd name="connsiteY2" fmla="*/ 0 h 1773099"/>
              <a:gd name="connsiteX3" fmla="*/ 6042244 w 6042244"/>
              <a:gd name="connsiteY3" fmla="*/ 886550 h 1773099"/>
              <a:gd name="connsiteX4" fmla="*/ 5155695 w 6042244"/>
              <a:gd name="connsiteY4" fmla="*/ 1773099 h 1773099"/>
              <a:gd name="connsiteX5" fmla="*/ 5155695 w 6042244"/>
              <a:gd name="connsiteY5" fmla="*/ 1551462 h 1773099"/>
              <a:gd name="connsiteX6" fmla="*/ 0 w 6042244"/>
              <a:gd name="connsiteY6" fmla="*/ 1551462 h 1773099"/>
              <a:gd name="connsiteX7" fmla="*/ 0 w 6042244"/>
              <a:gd name="connsiteY7" fmla="*/ 221637 h 1773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2244" h="1773099">
                <a:moveTo>
                  <a:pt x="0" y="221637"/>
                </a:moveTo>
                <a:lnTo>
                  <a:pt x="5155695" y="221637"/>
                </a:lnTo>
                <a:lnTo>
                  <a:pt x="5155695" y="0"/>
                </a:lnTo>
                <a:lnTo>
                  <a:pt x="6042244" y="886550"/>
                </a:lnTo>
                <a:lnTo>
                  <a:pt x="5155695" y="1773099"/>
                </a:lnTo>
                <a:lnTo>
                  <a:pt x="5155695" y="1551462"/>
                </a:lnTo>
                <a:lnTo>
                  <a:pt x="0" y="1551462"/>
                </a:lnTo>
                <a:lnTo>
                  <a:pt x="0" y="221637"/>
                </a:lnTo>
                <a:close/>
              </a:path>
            </a:pathLst>
          </a:custGeom>
          <a:solidFill>
            <a:srgbClr val="00B0F0">
              <a:alpha val="90000"/>
            </a:srgbClr>
          </a:solidFill>
        </p:spPr>
        <p:style>
          <a:lnRef idx="2">
            <a:schemeClr val="accent3">
              <a:tint val="40000"/>
              <a:alpha val="90000"/>
              <a:hueOff val="0"/>
              <a:satOff val="0"/>
              <a:lumOff val="0"/>
              <a:alphaOff val="0"/>
            </a:schemeClr>
          </a:lnRef>
          <a:fillRef idx="1">
            <a:scrgbClr r="0" g="0" b="0"/>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233067" rIns="676342" bIns="233067"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We adopt the identity of the group we have categorised ourselves as belonging to and our self-esteem becomes dependent on group membership.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There is also the emotional significance of group membership for the individual. </a:t>
            </a:r>
          </a:p>
        </p:txBody>
      </p:sp>
      <p:sp>
        <p:nvSpPr>
          <p:cNvPr id="9" name="Freeform: Shape 8">
            <a:extLst>
              <a:ext uri="{FF2B5EF4-FFF2-40B4-BE49-F238E27FC236}">
                <a16:creationId xmlns:a16="http://schemas.microsoft.com/office/drawing/2014/main" id="{AE810501-821D-48FC-A587-1D75C9241183}"/>
              </a:ext>
            </a:extLst>
          </p:cNvPr>
          <p:cNvSpPr/>
          <p:nvPr/>
        </p:nvSpPr>
        <p:spPr>
          <a:xfrm>
            <a:off x="436265" y="2942166"/>
            <a:ext cx="3415665" cy="1085766"/>
          </a:xfrm>
          <a:custGeom>
            <a:avLst/>
            <a:gdLst>
              <a:gd name="connsiteX0" fmla="*/ 0 w 3415665"/>
              <a:gd name="connsiteY0" fmla="*/ 180965 h 1085766"/>
              <a:gd name="connsiteX1" fmla="*/ 180965 w 3415665"/>
              <a:gd name="connsiteY1" fmla="*/ 0 h 1085766"/>
              <a:gd name="connsiteX2" fmla="*/ 3234700 w 3415665"/>
              <a:gd name="connsiteY2" fmla="*/ 0 h 1085766"/>
              <a:gd name="connsiteX3" fmla="*/ 3415665 w 3415665"/>
              <a:gd name="connsiteY3" fmla="*/ 180965 h 1085766"/>
              <a:gd name="connsiteX4" fmla="*/ 3415665 w 3415665"/>
              <a:gd name="connsiteY4" fmla="*/ 904801 h 1085766"/>
              <a:gd name="connsiteX5" fmla="*/ 3234700 w 3415665"/>
              <a:gd name="connsiteY5" fmla="*/ 1085766 h 1085766"/>
              <a:gd name="connsiteX6" fmla="*/ 180965 w 3415665"/>
              <a:gd name="connsiteY6" fmla="*/ 1085766 h 1085766"/>
              <a:gd name="connsiteX7" fmla="*/ 0 w 3415665"/>
              <a:gd name="connsiteY7" fmla="*/ 904801 h 1085766"/>
              <a:gd name="connsiteX8" fmla="*/ 0 w 3415665"/>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5665" h="1085766">
                <a:moveTo>
                  <a:pt x="0" y="180965"/>
                </a:moveTo>
                <a:cubicBezTo>
                  <a:pt x="0" y="81021"/>
                  <a:pt x="81021" y="0"/>
                  <a:pt x="180965" y="0"/>
                </a:cubicBezTo>
                <a:lnTo>
                  <a:pt x="3234700" y="0"/>
                </a:lnTo>
                <a:cubicBezTo>
                  <a:pt x="3334644" y="0"/>
                  <a:pt x="3415665" y="81021"/>
                  <a:pt x="3415665" y="180965"/>
                </a:cubicBezTo>
                <a:lnTo>
                  <a:pt x="3415665" y="904801"/>
                </a:lnTo>
                <a:cubicBezTo>
                  <a:pt x="3415665" y="1004745"/>
                  <a:pt x="3334644" y="1085766"/>
                  <a:pt x="3234700"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t>Social Identification</a:t>
            </a:r>
          </a:p>
        </p:txBody>
      </p:sp>
      <p:sp>
        <p:nvSpPr>
          <p:cNvPr id="10" name="Freeform: Shape 9">
            <a:extLst>
              <a:ext uri="{FF2B5EF4-FFF2-40B4-BE49-F238E27FC236}">
                <a16:creationId xmlns:a16="http://schemas.microsoft.com/office/drawing/2014/main" id="{EF7F9EA8-493E-433F-826D-D6FD459532D7}"/>
              </a:ext>
            </a:extLst>
          </p:cNvPr>
          <p:cNvSpPr/>
          <p:nvPr/>
        </p:nvSpPr>
        <p:spPr>
          <a:xfrm>
            <a:off x="4531011" y="4731658"/>
            <a:ext cx="5672444" cy="1480796"/>
          </a:xfrm>
          <a:custGeom>
            <a:avLst/>
            <a:gdLst>
              <a:gd name="connsiteX0" fmla="*/ 0 w 5672444"/>
              <a:gd name="connsiteY0" fmla="*/ 165377 h 1323017"/>
              <a:gd name="connsiteX1" fmla="*/ 5010936 w 5672444"/>
              <a:gd name="connsiteY1" fmla="*/ 165377 h 1323017"/>
              <a:gd name="connsiteX2" fmla="*/ 5010936 w 5672444"/>
              <a:gd name="connsiteY2" fmla="*/ 0 h 1323017"/>
              <a:gd name="connsiteX3" fmla="*/ 5672444 w 5672444"/>
              <a:gd name="connsiteY3" fmla="*/ 661509 h 1323017"/>
              <a:gd name="connsiteX4" fmla="*/ 5010936 w 5672444"/>
              <a:gd name="connsiteY4" fmla="*/ 1323017 h 1323017"/>
              <a:gd name="connsiteX5" fmla="*/ 5010936 w 5672444"/>
              <a:gd name="connsiteY5" fmla="*/ 1157640 h 1323017"/>
              <a:gd name="connsiteX6" fmla="*/ 0 w 5672444"/>
              <a:gd name="connsiteY6" fmla="*/ 1157640 h 1323017"/>
              <a:gd name="connsiteX7" fmla="*/ 0 w 5672444"/>
              <a:gd name="connsiteY7" fmla="*/ 165377 h 1323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444" h="1323017">
                <a:moveTo>
                  <a:pt x="0" y="165377"/>
                </a:moveTo>
                <a:lnTo>
                  <a:pt x="5010936" y="165377"/>
                </a:lnTo>
                <a:lnTo>
                  <a:pt x="5010936" y="0"/>
                </a:lnTo>
                <a:lnTo>
                  <a:pt x="5672444" y="661509"/>
                </a:lnTo>
                <a:lnTo>
                  <a:pt x="5010936" y="1323017"/>
                </a:lnTo>
                <a:lnTo>
                  <a:pt x="5010936" y="1157640"/>
                </a:lnTo>
                <a:lnTo>
                  <a:pt x="0" y="1157640"/>
                </a:lnTo>
                <a:lnTo>
                  <a:pt x="0" y="165377"/>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176807" rIns="507561" bIns="176807" numCol="1" spcCol="1270" anchor="t" anchorCtr="0">
            <a:noAutofit/>
          </a:bodyPr>
          <a:lstStyle/>
          <a:p>
            <a:pPr marL="0" lvl="1" algn="l" defTabSz="800100">
              <a:lnSpc>
                <a:spcPct val="90000"/>
              </a:lnSpc>
              <a:spcBef>
                <a:spcPct val="0"/>
              </a:spcBef>
              <a:spcAft>
                <a:spcPct val="15000"/>
              </a:spcAft>
            </a:pPr>
            <a:r>
              <a:rPr lang="en-GB" sz="1800" kern="1200" dirty="0">
                <a:latin typeface="Arial" panose="020B0604020202020204" pitchFamily="34" charset="0"/>
                <a:cs typeface="Arial" panose="020B0604020202020204" pitchFamily="34" charset="0"/>
              </a:rPr>
              <a:t>- These comparisons tend to be between our own group and other groups.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'Ingroup' (our own group) versus 'outgroup' (the groups we compare our own group to).</a:t>
            </a:r>
          </a:p>
        </p:txBody>
      </p:sp>
      <p:sp>
        <p:nvSpPr>
          <p:cNvPr id="11" name="Freeform: Shape 10">
            <a:extLst>
              <a:ext uri="{FF2B5EF4-FFF2-40B4-BE49-F238E27FC236}">
                <a16:creationId xmlns:a16="http://schemas.microsoft.com/office/drawing/2014/main" id="{A2BD3C3E-ED2E-4DD8-8F41-6D5111A09639}"/>
              </a:ext>
            </a:extLst>
          </p:cNvPr>
          <p:cNvSpPr/>
          <p:nvPr/>
        </p:nvSpPr>
        <p:spPr>
          <a:xfrm>
            <a:off x="436265" y="5008061"/>
            <a:ext cx="3781629" cy="1085766"/>
          </a:xfrm>
          <a:custGeom>
            <a:avLst/>
            <a:gdLst>
              <a:gd name="connsiteX0" fmla="*/ 0 w 3781629"/>
              <a:gd name="connsiteY0" fmla="*/ 180965 h 1085766"/>
              <a:gd name="connsiteX1" fmla="*/ 180965 w 3781629"/>
              <a:gd name="connsiteY1" fmla="*/ 0 h 1085766"/>
              <a:gd name="connsiteX2" fmla="*/ 3600664 w 3781629"/>
              <a:gd name="connsiteY2" fmla="*/ 0 h 1085766"/>
              <a:gd name="connsiteX3" fmla="*/ 3781629 w 3781629"/>
              <a:gd name="connsiteY3" fmla="*/ 180965 h 1085766"/>
              <a:gd name="connsiteX4" fmla="*/ 3781629 w 3781629"/>
              <a:gd name="connsiteY4" fmla="*/ 904801 h 1085766"/>
              <a:gd name="connsiteX5" fmla="*/ 3600664 w 3781629"/>
              <a:gd name="connsiteY5" fmla="*/ 1085766 h 1085766"/>
              <a:gd name="connsiteX6" fmla="*/ 180965 w 3781629"/>
              <a:gd name="connsiteY6" fmla="*/ 1085766 h 1085766"/>
              <a:gd name="connsiteX7" fmla="*/ 0 w 3781629"/>
              <a:gd name="connsiteY7" fmla="*/ 904801 h 1085766"/>
              <a:gd name="connsiteX8" fmla="*/ 0 w 3781629"/>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1629" h="1085766">
                <a:moveTo>
                  <a:pt x="0" y="180965"/>
                </a:moveTo>
                <a:cubicBezTo>
                  <a:pt x="0" y="81021"/>
                  <a:pt x="81021" y="0"/>
                  <a:pt x="180965" y="0"/>
                </a:cubicBezTo>
                <a:lnTo>
                  <a:pt x="3600664" y="0"/>
                </a:lnTo>
                <a:cubicBezTo>
                  <a:pt x="3700608" y="0"/>
                  <a:pt x="3781629" y="81021"/>
                  <a:pt x="3781629" y="180965"/>
                </a:cubicBezTo>
                <a:lnTo>
                  <a:pt x="3781629" y="904801"/>
                </a:lnTo>
                <a:cubicBezTo>
                  <a:pt x="3781629" y="1004745"/>
                  <a:pt x="3700608" y="1085766"/>
                  <a:pt x="3600664"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rgbClr val="2E3722"/>
                </a:solidFill>
              </a:rPr>
              <a:t>Social Comparison</a:t>
            </a:r>
          </a:p>
        </p:txBody>
      </p:sp>
    </p:spTree>
    <p:extLst>
      <p:ext uri="{BB962C8B-B14F-4D97-AF65-F5344CB8AC3E}">
        <p14:creationId xmlns:p14="http://schemas.microsoft.com/office/powerpoint/2010/main" val="735783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B543614-96CB-4BD5-B47E-44A10B3D8847}"/>
              </a:ext>
            </a:extLst>
          </p:cNvPr>
          <p:cNvSpPr/>
          <p:nvPr/>
        </p:nvSpPr>
        <p:spPr>
          <a:xfrm>
            <a:off x="662609" y="4936302"/>
            <a:ext cx="10933043" cy="1383994"/>
          </a:xfrm>
          <a:custGeom>
            <a:avLst/>
            <a:gdLst>
              <a:gd name="connsiteX0" fmla="*/ 0 w 10933043"/>
              <a:gd name="connsiteY0" fmla="*/ 0 h 1383994"/>
              <a:gd name="connsiteX1" fmla="*/ 10933043 w 10933043"/>
              <a:gd name="connsiteY1" fmla="*/ 0 h 1383994"/>
              <a:gd name="connsiteX2" fmla="*/ 10933043 w 10933043"/>
              <a:gd name="connsiteY2" fmla="*/ 1383994 h 1383994"/>
              <a:gd name="connsiteX3" fmla="*/ 0 w 10933043"/>
              <a:gd name="connsiteY3" fmla="*/ 1383994 h 1383994"/>
              <a:gd name="connsiteX4" fmla="*/ 0 w 10933043"/>
              <a:gd name="connsiteY4" fmla="*/ 0 h 13839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33043" h="1383994">
                <a:moveTo>
                  <a:pt x="0" y="0"/>
                </a:moveTo>
                <a:lnTo>
                  <a:pt x="10933043" y="0"/>
                </a:lnTo>
                <a:lnTo>
                  <a:pt x="10933043" y="1383994"/>
                </a:lnTo>
                <a:lnTo>
                  <a:pt x="0" y="1383994"/>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Email your lecture a copy of your chosen article, </a:t>
            </a:r>
            <a:r>
              <a:rPr lang="en-GB" sz="2700" b="1" u="sng" kern="1200" dirty="0">
                <a:solidFill>
                  <a:schemeClr val="tx1"/>
                </a:solidFill>
              </a:rPr>
              <a:t>or</a:t>
            </a:r>
            <a:r>
              <a:rPr lang="en-GB" sz="2700" kern="1200" dirty="0">
                <a:solidFill>
                  <a:schemeClr val="tx1"/>
                </a:solidFill>
              </a:rPr>
              <a:t> screenshot of book found and </a:t>
            </a:r>
            <a:r>
              <a:rPr lang="en-GB" sz="2700" i="1" kern="1200" dirty="0">
                <a:solidFill>
                  <a:schemeClr val="tx1"/>
                </a:solidFill>
              </a:rPr>
              <a:t>describe</a:t>
            </a:r>
            <a:r>
              <a:rPr lang="en-GB" sz="2700" kern="1200" dirty="0">
                <a:solidFill>
                  <a:schemeClr val="tx1"/>
                </a:solidFill>
              </a:rPr>
              <a:t> </a:t>
            </a:r>
            <a:r>
              <a:rPr lang="en-GB" sz="2700" i="1" kern="1200" dirty="0">
                <a:solidFill>
                  <a:schemeClr val="tx1"/>
                </a:solidFill>
              </a:rPr>
              <a:t>why</a:t>
            </a:r>
            <a:r>
              <a:rPr lang="en-GB" sz="2700" kern="1200" dirty="0">
                <a:solidFill>
                  <a:schemeClr val="tx1"/>
                </a:solidFill>
              </a:rPr>
              <a:t> you have chosen it. </a:t>
            </a:r>
            <a:endParaRPr lang="en-GB" sz="2700" b="1" kern="1200" dirty="0">
              <a:solidFill>
                <a:schemeClr val="tx1"/>
              </a:solidFill>
            </a:endParaRPr>
          </a:p>
        </p:txBody>
      </p:sp>
      <p:sp>
        <p:nvSpPr>
          <p:cNvPr id="7" name="Freeform: Shape 6">
            <a:extLst>
              <a:ext uri="{FF2B5EF4-FFF2-40B4-BE49-F238E27FC236}">
                <a16:creationId xmlns:a16="http://schemas.microsoft.com/office/drawing/2014/main" id="{939B5627-CBB3-449F-A80F-CC7CEEA83B06}"/>
              </a:ext>
            </a:extLst>
          </p:cNvPr>
          <p:cNvSpPr/>
          <p:nvPr/>
        </p:nvSpPr>
        <p:spPr>
          <a:xfrm>
            <a:off x="662609" y="2828478"/>
            <a:ext cx="10933043" cy="2128584"/>
          </a:xfrm>
          <a:custGeom>
            <a:avLst/>
            <a:gdLst>
              <a:gd name="connsiteX0" fmla="*/ 0 w 10933043"/>
              <a:gd name="connsiteY0" fmla="*/ 745494 h 2128583"/>
              <a:gd name="connsiteX1" fmla="*/ 5200449 w 10933043"/>
              <a:gd name="connsiteY1" fmla="*/ 745494 h 2128583"/>
              <a:gd name="connsiteX2" fmla="*/ 5200449 w 10933043"/>
              <a:gd name="connsiteY2" fmla="*/ 532146 h 2128583"/>
              <a:gd name="connsiteX3" fmla="*/ 4934376 w 10933043"/>
              <a:gd name="connsiteY3" fmla="*/ 532146 h 2128583"/>
              <a:gd name="connsiteX4" fmla="*/ 5466522 w 10933043"/>
              <a:gd name="connsiteY4" fmla="*/ 0 h 2128583"/>
              <a:gd name="connsiteX5" fmla="*/ 5998667 w 10933043"/>
              <a:gd name="connsiteY5" fmla="*/ 532146 h 2128583"/>
              <a:gd name="connsiteX6" fmla="*/ 5732594 w 10933043"/>
              <a:gd name="connsiteY6" fmla="*/ 532146 h 2128583"/>
              <a:gd name="connsiteX7" fmla="*/ 5732594 w 10933043"/>
              <a:gd name="connsiteY7" fmla="*/ 745494 h 2128583"/>
              <a:gd name="connsiteX8" fmla="*/ 10933043 w 10933043"/>
              <a:gd name="connsiteY8" fmla="*/ 745494 h 2128583"/>
              <a:gd name="connsiteX9" fmla="*/ 10933043 w 10933043"/>
              <a:gd name="connsiteY9" fmla="*/ 2128583 h 2128583"/>
              <a:gd name="connsiteX10" fmla="*/ 0 w 10933043"/>
              <a:gd name="connsiteY10" fmla="*/ 2128583 h 2128583"/>
              <a:gd name="connsiteX11" fmla="*/ 0 w 10933043"/>
              <a:gd name="connsiteY11" fmla="*/ 745494 h 2128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043" h="2128583">
                <a:moveTo>
                  <a:pt x="10933043" y="1383089"/>
                </a:moveTo>
                <a:lnTo>
                  <a:pt x="5732594" y="1383089"/>
                </a:lnTo>
                <a:lnTo>
                  <a:pt x="5732594" y="1596437"/>
                </a:lnTo>
                <a:lnTo>
                  <a:pt x="5998667" y="1596437"/>
                </a:lnTo>
                <a:lnTo>
                  <a:pt x="5466521" y="2128582"/>
                </a:lnTo>
                <a:lnTo>
                  <a:pt x="4934376" y="1596437"/>
                </a:lnTo>
                <a:lnTo>
                  <a:pt x="5200449" y="1596437"/>
                </a:lnTo>
                <a:lnTo>
                  <a:pt x="5200449" y="1383089"/>
                </a:lnTo>
                <a:lnTo>
                  <a:pt x="0" y="1383089"/>
                </a:lnTo>
                <a:lnTo>
                  <a:pt x="0" y="1"/>
                </a:lnTo>
                <a:lnTo>
                  <a:pt x="10933043" y="1"/>
                </a:lnTo>
                <a:lnTo>
                  <a:pt x="10933043" y="1383089"/>
                </a:lnTo>
                <a:close/>
              </a:path>
            </a:pathLst>
          </a:custGeom>
        </p:spPr>
        <p:style>
          <a:lnRef idx="2">
            <a:schemeClr val="lt1">
              <a:hueOff val="0"/>
              <a:satOff val="0"/>
              <a:lumOff val="0"/>
              <a:alphaOff val="0"/>
            </a:schemeClr>
          </a:lnRef>
          <a:fillRef idx="1">
            <a:schemeClr val="accent4">
              <a:hueOff val="4176368"/>
              <a:satOff val="-16842"/>
              <a:lumOff val="1078"/>
              <a:alphaOff val="0"/>
            </a:schemeClr>
          </a:fillRef>
          <a:effectRef idx="0">
            <a:schemeClr val="accent4">
              <a:hueOff val="4176368"/>
              <a:satOff val="-16842"/>
              <a:lumOff val="1078"/>
              <a:alphaOff val="0"/>
            </a:schemeClr>
          </a:effectRef>
          <a:fontRef idx="minor">
            <a:schemeClr val="lt1"/>
          </a:fontRef>
        </p:style>
        <p:txBody>
          <a:bodyPr spcFirstLastPara="0" vert="horz" wrap="square" lIns="192023" tIns="192025" rIns="192024" bIns="937518"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Try to find a relevant, credible and current source of information on Social Identity theory. </a:t>
            </a:r>
          </a:p>
        </p:txBody>
      </p:sp>
      <p:sp>
        <p:nvSpPr>
          <p:cNvPr id="8" name="Freeform: Shape 7">
            <a:extLst>
              <a:ext uri="{FF2B5EF4-FFF2-40B4-BE49-F238E27FC236}">
                <a16:creationId xmlns:a16="http://schemas.microsoft.com/office/drawing/2014/main" id="{FC56D5FA-3EDA-4C87-929B-C96B8FA97CAA}"/>
              </a:ext>
            </a:extLst>
          </p:cNvPr>
          <p:cNvSpPr/>
          <p:nvPr/>
        </p:nvSpPr>
        <p:spPr>
          <a:xfrm>
            <a:off x="662609" y="748049"/>
            <a:ext cx="10933043" cy="2128585"/>
          </a:xfrm>
          <a:custGeom>
            <a:avLst/>
            <a:gdLst>
              <a:gd name="connsiteX0" fmla="*/ 0 w 10933043"/>
              <a:gd name="connsiteY0" fmla="*/ 745494 h 2128583"/>
              <a:gd name="connsiteX1" fmla="*/ 5200449 w 10933043"/>
              <a:gd name="connsiteY1" fmla="*/ 745494 h 2128583"/>
              <a:gd name="connsiteX2" fmla="*/ 5200449 w 10933043"/>
              <a:gd name="connsiteY2" fmla="*/ 532146 h 2128583"/>
              <a:gd name="connsiteX3" fmla="*/ 4934376 w 10933043"/>
              <a:gd name="connsiteY3" fmla="*/ 532146 h 2128583"/>
              <a:gd name="connsiteX4" fmla="*/ 5466522 w 10933043"/>
              <a:gd name="connsiteY4" fmla="*/ 0 h 2128583"/>
              <a:gd name="connsiteX5" fmla="*/ 5998667 w 10933043"/>
              <a:gd name="connsiteY5" fmla="*/ 532146 h 2128583"/>
              <a:gd name="connsiteX6" fmla="*/ 5732594 w 10933043"/>
              <a:gd name="connsiteY6" fmla="*/ 532146 h 2128583"/>
              <a:gd name="connsiteX7" fmla="*/ 5732594 w 10933043"/>
              <a:gd name="connsiteY7" fmla="*/ 745494 h 2128583"/>
              <a:gd name="connsiteX8" fmla="*/ 10933043 w 10933043"/>
              <a:gd name="connsiteY8" fmla="*/ 745494 h 2128583"/>
              <a:gd name="connsiteX9" fmla="*/ 10933043 w 10933043"/>
              <a:gd name="connsiteY9" fmla="*/ 2128583 h 2128583"/>
              <a:gd name="connsiteX10" fmla="*/ 0 w 10933043"/>
              <a:gd name="connsiteY10" fmla="*/ 2128583 h 2128583"/>
              <a:gd name="connsiteX11" fmla="*/ 0 w 10933043"/>
              <a:gd name="connsiteY11" fmla="*/ 745494 h 2128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043" h="2128583">
                <a:moveTo>
                  <a:pt x="10933043" y="1383089"/>
                </a:moveTo>
                <a:lnTo>
                  <a:pt x="5732594" y="1383089"/>
                </a:lnTo>
                <a:lnTo>
                  <a:pt x="5732594" y="1596437"/>
                </a:lnTo>
                <a:lnTo>
                  <a:pt x="5998667" y="1596437"/>
                </a:lnTo>
                <a:lnTo>
                  <a:pt x="5466521" y="2128582"/>
                </a:lnTo>
                <a:lnTo>
                  <a:pt x="4934376" y="1596437"/>
                </a:lnTo>
                <a:lnTo>
                  <a:pt x="5200449" y="1596437"/>
                </a:lnTo>
                <a:lnTo>
                  <a:pt x="5200449" y="1383089"/>
                </a:lnTo>
                <a:lnTo>
                  <a:pt x="0" y="1383089"/>
                </a:lnTo>
                <a:lnTo>
                  <a:pt x="0" y="1"/>
                </a:lnTo>
                <a:lnTo>
                  <a:pt x="10933043" y="1"/>
                </a:lnTo>
                <a:lnTo>
                  <a:pt x="10933043" y="1383089"/>
                </a:lnTo>
                <a:close/>
              </a:path>
            </a:pathLst>
          </a:custGeom>
        </p:spPr>
        <p:style>
          <a:lnRef idx="2">
            <a:schemeClr val="lt1">
              <a:hueOff val="0"/>
              <a:satOff val="0"/>
              <a:lumOff val="0"/>
              <a:alphaOff val="0"/>
            </a:schemeClr>
          </a:lnRef>
          <a:fillRef idx="1">
            <a:schemeClr val="accent4">
              <a:hueOff val="8352737"/>
              <a:satOff val="-33685"/>
              <a:lumOff val="2156"/>
              <a:alphaOff val="0"/>
            </a:schemeClr>
          </a:fillRef>
          <a:effectRef idx="0">
            <a:schemeClr val="accent4">
              <a:hueOff val="8352737"/>
              <a:satOff val="-33685"/>
              <a:lumOff val="2156"/>
              <a:alphaOff val="0"/>
            </a:schemeClr>
          </a:effectRef>
          <a:fontRef idx="minor">
            <a:schemeClr val="lt1"/>
          </a:fontRef>
        </p:style>
        <p:txBody>
          <a:bodyPr spcFirstLastPara="0" vert="horz" wrap="square" lIns="227584" tIns="227585" rIns="227584" bIns="1609036"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Activity – Search for a source 20mins</a:t>
            </a:r>
          </a:p>
        </p:txBody>
      </p:sp>
      <p:sp>
        <p:nvSpPr>
          <p:cNvPr id="9" name="Freeform: Shape 8">
            <a:extLst>
              <a:ext uri="{FF2B5EF4-FFF2-40B4-BE49-F238E27FC236}">
                <a16:creationId xmlns:a16="http://schemas.microsoft.com/office/drawing/2014/main" id="{B3A0AF8C-69E4-4A49-9206-AE21EA1B64B4}"/>
              </a:ext>
            </a:extLst>
          </p:cNvPr>
          <p:cNvSpPr/>
          <p:nvPr/>
        </p:nvSpPr>
        <p:spPr>
          <a:xfrm>
            <a:off x="662609" y="1467788"/>
            <a:ext cx="10933043" cy="636446"/>
          </a:xfrm>
          <a:custGeom>
            <a:avLst/>
            <a:gdLst>
              <a:gd name="connsiteX0" fmla="*/ 0 w 10933043"/>
              <a:gd name="connsiteY0" fmla="*/ 0 h 636446"/>
              <a:gd name="connsiteX1" fmla="*/ 10933043 w 10933043"/>
              <a:gd name="connsiteY1" fmla="*/ 0 h 636446"/>
              <a:gd name="connsiteX2" fmla="*/ 10933043 w 10933043"/>
              <a:gd name="connsiteY2" fmla="*/ 636446 h 636446"/>
              <a:gd name="connsiteX3" fmla="*/ 0 w 10933043"/>
              <a:gd name="connsiteY3" fmla="*/ 636446 h 636446"/>
              <a:gd name="connsiteX4" fmla="*/ 0 w 10933043"/>
              <a:gd name="connsiteY4" fmla="*/ 0 h 63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33043" h="636446">
                <a:moveTo>
                  <a:pt x="0" y="0"/>
                </a:moveTo>
                <a:lnTo>
                  <a:pt x="10933043" y="0"/>
                </a:lnTo>
                <a:lnTo>
                  <a:pt x="10933043" y="636446"/>
                </a:lnTo>
                <a:lnTo>
                  <a:pt x="0" y="636446"/>
                </a:lnTo>
                <a:lnTo>
                  <a:pt x="0" y="0"/>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Use the UWTSD library or Google Scholar to find an article or book chapter which discusses Social Identity. </a:t>
            </a:r>
          </a:p>
        </p:txBody>
      </p:sp>
    </p:spTree>
    <p:extLst>
      <p:ext uri="{BB962C8B-B14F-4D97-AF65-F5344CB8AC3E}">
        <p14:creationId xmlns:p14="http://schemas.microsoft.com/office/powerpoint/2010/main" val="200365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87074-3290-41A7-8740-BD4094F24D0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Share what you found. </a:t>
            </a:r>
          </a:p>
        </p:txBody>
      </p:sp>
      <p:sp>
        <p:nvSpPr>
          <p:cNvPr id="3" name="Content Placeholder 2">
            <a:extLst>
              <a:ext uri="{FF2B5EF4-FFF2-40B4-BE49-F238E27FC236}">
                <a16:creationId xmlns:a16="http://schemas.microsoft.com/office/drawing/2014/main" id="{90CA3F49-7D32-4BAC-AAEE-532AC933472F}"/>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Which sources did we find? </a:t>
            </a:r>
          </a:p>
        </p:txBody>
      </p:sp>
    </p:spTree>
    <p:extLst>
      <p:ext uri="{BB962C8B-B14F-4D97-AF65-F5344CB8AC3E}">
        <p14:creationId xmlns:p14="http://schemas.microsoft.com/office/powerpoint/2010/main" val="3222522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11333-D0BE-47A9-B367-C06E4110715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Social influence. </a:t>
            </a:r>
          </a:p>
        </p:txBody>
      </p:sp>
      <p:sp>
        <p:nvSpPr>
          <p:cNvPr id="3" name="Content Placeholder 2">
            <a:extLst>
              <a:ext uri="{FF2B5EF4-FFF2-40B4-BE49-F238E27FC236}">
                <a16:creationId xmlns:a16="http://schemas.microsoft.com/office/drawing/2014/main" id="{45152104-72DB-4DF1-99D9-118C7939C5AE}"/>
              </a:ext>
            </a:extLst>
          </p:cNvPr>
          <p:cNvSpPr>
            <a:spLocks noGrp="1"/>
          </p:cNvSpPr>
          <p:nvPr>
            <p:ph idx="1"/>
          </p:nvPr>
        </p:nvSpPr>
        <p:spPr>
          <a:xfrm>
            <a:off x="733287" y="1745312"/>
            <a:ext cx="10058400" cy="3849624"/>
          </a:xfrm>
        </p:spPr>
        <p:txBody>
          <a:bodyPr>
            <a:normAutofit/>
          </a:bodyPr>
          <a:lstStyle/>
          <a:p>
            <a:r>
              <a:rPr lang="en-GB" sz="2000" dirty="0">
                <a:latin typeface="Arial" panose="020B0604020202020204" pitchFamily="34" charset="0"/>
                <a:cs typeface="Arial" panose="020B0604020202020204" pitchFamily="34" charset="0"/>
              </a:rPr>
              <a:t>The principle of social influence suggests that:</a:t>
            </a:r>
          </a:p>
        </p:txBody>
      </p:sp>
      <p:sp>
        <p:nvSpPr>
          <p:cNvPr id="6" name="Freeform: Shape 5">
            <a:extLst>
              <a:ext uri="{FF2B5EF4-FFF2-40B4-BE49-F238E27FC236}">
                <a16:creationId xmlns:a16="http://schemas.microsoft.com/office/drawing/2014/main" id="{32B30EDE-7939-406B-AE8C-6640D6791CCA}"/>
              </a:ext>
            </a:extLst>
          </p:cNvPr>
          <p:cNvSpPr/>
          <p:nvPr/>
        </p:nvSpPr>
        <p:spPr>
          <a:xfrm>
            <a:off x="834888" y="2465302"/>
            <a:ext cx="10290312" cy="1303220"/>
          </a:xfrm>
          <a:custGeom>
            <a:avLst/>
            <a:gdLst>
              <a:gd name="connsiteX0" fmla="*/ 0 w 8317948"/>
              <a:gd name="connsiteY0" fmla="*/ 217208 h 1303220"/>
              <a:gd name="connsiteX1" fmla="*/ 217208 w 8317948"/>
              <a:gd name="connsiteY1" fmla="*/ 0 h 1303220"/>
              <a:gd name="connsiteX2" fmla="*/ 8100740 w 8317948"/>
              <a:gd name="connsiteY2" fmla="*/ 0 h 1303220"/>
              <a:gd name="connsiteX3" fmla="*/ 8317948 w 8317948"/>
              <a:gd name="connsiteY3" fmla="*/ 217208 h 1303220"/>
              <a:gd name="connsiteX4" fmla="*/ 8317948 w 8317948"/>
              <a:gd name="connsiteY4" fmla="*/ 1086012 h 1303220"/>
              <a:gd name="connsiteX5" fmla="*/ 8100740 w 8317948"/>
              <a:gd name="connsiteY5" fmla="*/ 1303220 h 1303220"/>
              <a:gd name="connsiteX6" fmla="*/ 217208 w 8317948"/>
              <a:gd name="connsiteY6" fmla="*/ 1303220 h 1303220"/>
              <a:gd name="connsiteX7" fmla="*/ 0 w 8317948"/>
              <a:gd name="connsiteY7" fmla="*/ 1086012 h 1303220"/>
              <a:gd name="connsiteX8" fmla="*/ 0 w 8317948"/>
              <a:gd name="connsiteY8" fmla="*/ 217208 h 130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17948" h="1303220">
                <a:moveTo>
                  <a:pt x="0" y="217208"/>
                </a:moveTo>
                <a:cubicBezTo>
                  <a:pt x="0" y="97247"/>
                  <a:pt x="97247" y="0"/>
                  <a:pt x="217208" y="0"/>
                </a:cubicBezTo>
                <a:lnTo>
                  <a:pt x="8100740" y="0"/>
                </a:lnTo>
                <a:cubicBezTo>
                  <a:pt x="8220701" y="0"/>
                  <a:pt x="8317948" y="97247"/>
                  <a:pt x="8317948" y="217208"/>
                </a:cubicBezTo>
                <a:lnTo>
                  <a:pt x="8317948" y="1086012"/>
                </a:lnTo>
                <a:cubicBezTo>
                  <a:pt x="8317948" y="1205973"/>
                  <a:pt x="8220701" y="1303220"/>
                  <a:pt x="8100740" y="1303220"/>
                </a:cubicBezTo>
                <a:lnTo>
                  <a:pt x="217208" y="1303220"/>
                </a:lnTo>
                <a:cubicBezTo>
                  <a:pt x="97247" y="1303220"/>
                  <a:pt x="0" y="1205973"/>
                  <a:pt x="0" y="1086012"/>
                </a:cubicBezTo>
                <a:lnTo>
                  <a:pt x="0" y="217208"/>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93158" tIns="193158" rIns="193158" bIns="193158" numCol="1" spcCol="1270" anchor="ctr" anchorCtr="0">
            <a:noAutofit/>
          </a:bodyPr>
          <a:lstStyle/>
          <a:p>
            <a:pPr marL="0" lvl="0" indent="0" algn="l" defTabSz="1511300">
              <a:lnSpc>
                <a:spcPct val="90000"/>
              </a:lnSpc>
              <a:spcBef>
                <a:spcPct val="0"/>
              </a:spcBef>
              <a:spcAft>
                <a:spcPct val="35000"/>
              </a:spcAft>
              <a:buNone/>
            </a:pPr>
            <a:r>
              <a:rPr lang="en-GB" sz="2800" dirty="0">
                <a:solidFill>
                  <a:schemeClr val="tx1"/>
                </a:solidFill>
                <a:latin typeface="Arial" panose="020B0604020202020204" pitchFamily="34" charset="0"/>
                <a:cs typeface="Arial" panose="020B0604020202020204" pitchFamily="34" charset="0"/>
              </a:rPr>
              <a:t>I</a:t>
            </a:r>
            <a:r>
              <a:rPr lang="en-GB" sz="2800" kern="1200" dirty="0">
                <a:solidFill>
                  <a:schemeClr val="tx1"/>
                </a:solidFill>
                <a:latin typeface="Arial" panose="020B0604020202020204" pitchFamily="34" charset="0"/>
                <a:cs typeface="Arial" panose="020B0604020202020204" pitchFamily="34" charset="0"/>
              </a:rPr>
              <a:t>ndividuals see other people as a source of information to guide their behaviour. </a:t>
            </a:r>
          </a:p>
        </p:txBody>
      </p:sp>
      <p:sp>
        <p:nvSpPr>
          <p:cNvPr id="7" name="Freeform: Shape 6">
            <a:extLst>
              <a:ext uri="{FF2B5EF4-FFF2-40B4-BE49-F238E27FC236}">
                <a16:creationId xmlns:a16="http://schemas.microsoft.com/office/drawing/2014/main" id="{C83A3FD8-0070-4C73-8E9C-42A4ED50140D}"/>
              </a:ext>
            </a:extLst>
          </p:cNvPr>
          <p:cNvSpPr/>
          <p:nvPr/>
        </p:nvSpPr>
        <p:spPr>
          <a:xfrm>
            <a:off x="834888" y="4106265"/>
            <a:ext cx="10290312" cy="1303221"/>
          </a:xfrm>
          <a:custGeom>
            <a:avLst/>
            <a:gdLst>
              <a:gd name="connsiteX0" fmla="*/ 0 w 8317948"/>
              <a:gd name="connsiteY0" fmla="*/ 424499 h 2546943"/>
              <a:gd name="connsiteX1" fmla="*/ 424499 w 8317948"/>
              <a:gd name="connsiteY1" fmla="*/ 0 h 2546943"/>
              <a:gd name="connsiteX2" fmla="*/ 7893449 w 8317948"/>
              <a:gd name="connsiteY2" fmla="*/ 0 h 2546943"/>
              <a:gd name="connsiteX3" fmla="*/ 8317948 w 8317948"/>
              <a:gd name="connsiteY3" fmla="*/ 424499 h 2546943"/>
              <a:gd name="connsiteX4" fmla="*/ 8317948 w 8317948"/>
              <a:gd name="connsiteY4" fmla="*/ 2122444 h 2546943"/>
              <a:gd name="connsiteX5" fmla="*/ 7893449 w 8317948"/>
              <a:gd name="connsiteY5" fmla="*/ 2546943 h 2546943"/>
              <a:gd name="connsiteX6" fmla="*/ 424499 w 8317948"/>
              <a:gd name="connsiteY6" fmla="*/ 2546943 h 2546943"/>
              <a:gd name="connsiteX7" fmla="*/ 0 w 8317948"/>
              <a:gd name="connsiteY7" fmla="*/ 2122444 h 2546943"/>
              <a:gd name="connsiteX8" fmla="*/ 0 w 8317948"/>
              <a:gd name="connsiteY8" fmla="*/ 424499 h 254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17948" h="2546943">
                <a:moveTo>
                  <a:pt x="0" y="424499"/>
                </a:moveTo>
                <a:cubicBezTo>
                  <a:pt x="0" y="190055"/>
                  <a:pt x="190055" y="0"/>
                  <a:pt x="424499" y="0"/>
                </a:cubicBezTo>
                <a:lnTo>
                  <a:pt x="7893449" y="0"/>
                </a:lnTo>
                <a:cubicBezTo>
                  <a:pt x="8127893" y="0"/>
                  <a:pt x="8317948" y="190055"/>
                  <a:pt x="8317948" y="424499"/>
                </a:cubicBezTo>
                <a:lnTo>
                  <a:pt x="8317948" y="2122444"/>
                </a:lnTo>
                <a:cubicBezTo>
                  <a:pt x="8317948" y="2356888"/>
                  <a:pt x="8127893" y="2546943"/>
                  <a:pt x="7893449" y="2546943"/>
                </a:cubicBezTo>
                <a:lnTo>
                  <a:pt x="424499" y="2546943"/>
                </a:lnTo>
                <a:cubicBezTo>
                  <a:pt x="190055" y="2546943"/>
                  <a:pt x="0" y="2356888"/>
                  <a:pt x="0" y="2122444"/>
                </a:cubicBezTo>
                <a:lnTo>
                  <a:pt x="0" y="424499"/>
                </a:lnTo>
                <a:close/>
              </a:path>
            </a:pathLst>
          </a:custGeom>
        </p:spPr>
        <p:style>
          <a:lnRef idx="2">
            <a:schemeClr val="lt1">
              <a:hueOff val="0"/>
              <a:satOff val="0"/>
              <a:lumOff val="0"/>
              <a:alphaOff val="0"/>
            </a:schemeClr>
          </a:lnRef>
          <a:fillRef idx="1">
            <a:schemeClr val="accent4">
              <a:hueOff val="8352737"/>
              <a:satOff val="-33685"/>
              <a:lumOff val="2156"/>
              <a:alphaOff val="0"/>
            </a:schemeClr>
          </a:fillRef>
          <a:effectRef idx="0">
            <a:schemeClr val="accent4">
              <a:hueOff val="8352737"/>
              <a:satOff val="-33685"/>
              <a:lumOff val="2156"/>
              <a:alphaOff val="0"/>
            </a:schemeClr>
          </a:effectRef>
          <a:fontRef idx="minor">
            <a:schemeClr val="lt1"/>
          </a:fontRef>
        </p:style>
        <p:txBody>
          <a:bodyPr spcFirstLastPara="0" vert="horz" wrap="square" lIns="253872" tIns="253872" rIns="253872" bIns="253872" numCol="1" spcCol="1270" anchor="ctr" anchorCtr="0">
            <a:noAutofit/>
          </a:bodyPr>
          <a:lstStyle/>
          <a:p>
            <a:pPr marL="0" lvl="0" indent="0" algn="l" defTabSz="15113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Attitudes and behaviour are guided by the need to be liked or accepted by other people or to avoid looking foolish. </a:t>
            </a:r>
          </a:p>
        </p:txBody>
      </p:sp>
    </p:spTree>
    <p:extLst>
      <p:ext uri="{BB962C8B-B14F-4D97-AF65-F5344CB8AC3E}">
        <p14:creationId xmlns:p14="http://schemas.microsoft.com/office/powerpoint/2010/main" val="1763519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tanford Prison Experiment">
            <a:hlinkClick r:id="" action="ppaction://media"/>
            <a:extLst>
              <a:ext uri="{FF2B5EF4-FFF2-40B4-BE49-F238E27FC236}">
                <a16:creationId xmlns:a16="http://schemas.microsoft.com/office/drawing/2014/main" id="{0485B23B-DA2A-4B74-A16B-E7CAC0338053}"/>
              </a:ext>
            </a:extLst>
          </p:cNvPr>
          <p:cNvPicPr>
            <a:picLocks noGrp="1" noRot="1" noChangeAspect="1"/>
          </p:cNvPicPr>
          <p:nvPr>
            <p:ph type="pic" idx="1"/>
            <a:videoFile r:link="rId1"/>
          </p:nvPr>
        </p:nvPicPr>
        <p:blipFill>
          <a:blip r:embed="rId3"/>
          <a:stretch>
            <a:fillRect/>
          </a:stretch>
        </p:blipFill>
        <p:spPr>
          <a:xfrm>
            <a:off x="228599" y="1264443"/>
            <a:ext cx="7696201" cy="4329113"/>
          </a:xfrm>
          <a:prstGeom prst="rect">
            <a:avLst/>
          </a:prstGeom>
          <a:noFill/>
        </p:spPr>
      </p:pic>
      <p:sp>
        <p:nvSpPr>
          <p:cNvPr id="9" name="Title 2">
            <a:extLst>
              <a:ext uri="{FF2B5EF4-FFF2-40B4-BE49-F238E27FC236}">
                <a16:creationId xmlns:a16="http://schemas.microsoft.com/office/drawing/2014/main" id="{43A50AFD-C456-4BB1-8D91-7BBC837405A7}"/>
              </a:ext>
            </a:extLst>
          </p:cNvPr>
          <p:cNvSpPr>
            <a:spLocks noGrp="1"/>
          </p:cNvSpPr>
          <p:nvPr>
            <p:ph type="title"/>
          </p:nvPr>
        </p:nvSpPr>
        <p:spPr>
          <a:xfrm>
            <a:off x="8477250" y="603504"/>
            <a:ext cx="3144774" cy="1645920"/>
          </a:xfrm>
        </p:spPr>
        <p:txBody>
          <a:bodyPr/>
          <a:lstStyle/>
          <a:p>
            <a:r>
              <a:rPr lang="en-US" dirty="0"/>
              <a:t>The Stanford Prison Experiment</a:t>
            </a:r>
          </a:p>
        </p:txBody>
      </p:sp>
      <p:sp>
        <p:nvSpPr>
          <p:cNvPr id="11" name="Text Placeholder 3">
            <a:extLst>
              <a:ext uri="{FF2B5EF4-FFF2-40B4-BE49-F238E27FC236}">
                <a16:creationId xmlns:a16="http://schemas.microsoft.com/office/drawing/2014/main" id="{E240C10F-D797-4A8D-B9BD-4B8EB9E341CD}"/>
              </a:ext>
            </a:extLst>
          </p:cNvPr>
          <p:cNvSpPr>
            <a:spLocks noGrp="1"/>
          </p:cNvSpPr>
          <p:nvPr>
            <p:ph type="body" sz="half" idx="2"/>
          </p:nvPr>
        </p:nvSpPr>
        <p:spPr>
          <a:xfrm>
            <a:off x="8477250" y="2386584"/>
            <a:ext cx="3144774" cy="3511296"/>
          </a:xfrm>
        </p:spPr>
        <p:txBody>
          <a:bodyPr/>
          <a:lstStyle/>
          <a:p>
            <a:r>
              <a:rPr lang="en-US" dirty="0">
                <a:latin typeface="Arial" panose="020B0604020202020204" pitchFamily="34" charset="0"/>
                <a:cs typeface="Arial" panose="020B0604020202020204" pitchFamily="34" charset="0"/>
              </a:rPr>
              <a:t>Does the role you have or the uniform you wear effect your identity or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Watch this brief description of one of social psychology’s most famous experiments. </a:t>
            </a:r>
          </a:p>
        </p:txBody>
      </p:sp>
    </p:spTree>
    <p:extLst>
      <p:ext uri="{BB962C8B-B14F-4D97-AF65-F5344CB8AC3E}">
        <p14:creationId xmlns:p14="http://schemas.microsoft.com/office/powerpoint/2010/main" val="2453986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5640C-AC01-4B95-87D9-2847EB8D00FD}"/>
              </a:ext>
            </a:extLst>
          </p:cNvPr>
          <p:cNvSpPr>
            <a:spLocks noGrp="1"/>
          </p:cNvSpPr>
          <p:nvPr>
            <p:ph type="title"/>
          </p:nvPr>
        </p:nvSpPr>
        <p:spPr>
          <a:xfrm>
            <a:off x="461890" y="478300"/>
            <a:ext cx="5840436" cy="1118381"/>
          </a:xfrm>
        </p:spPr>
        <p:txBody>
          <a:bodyPr>
            <a:normAutofit fontScale="90000"/>
          </a:bodyPr>
          <a:lstStyle/>
          <a:p>
            <a:r>
              <a:rPr lang="en-GB" dirty="0">
                <a:latin typeface="Arial" panose="020B0604020202020204" pitchFamily="34" charset="0"/>
                <a:cs typeface="Arial" panose="020B0604020202020204" pitchFamily="34" charset="0"/>
              </a:rPr>
              <a:t>Can good people do bad things? </a:t>
            </a:r>
          </a:p>
        </p:txBody>
      </p:sp>
      <p:sp>
        <p:nvSpPr>
          <p:cNvPr id="3" name="Content Placeholder 2">
            <a:extLst>
              <a:ext uri="{FF2B5EF4-FFF2-40B4-BE49-F238E27FC236}">
                <a16:creationId xmlns:a16="http://schemas.microsoft.com/office/drawing/2014/main" id="{B38283BE-9DFD-49A3-91DC-A687C640F0D6}"/>
              </a:ext>
            </a:extLst>
          </p:cNvPr>
          <p:cNvSpPr>
            <a:spLocks noGrp="1"/>
          </p:cNvSpPr>
          <p:nvPr>
            <p:ph idx="1"/>
          </p:nvPr>
        </p:nvSpPr>
        <p:spPr>
          <a:xfrm>
            <a:off x="7019778" y="576776"/>
            <a:ext cx="4881489" cy="6006904"/>
          </a:xfrm>
        </p:spPr>
        <p:txBody>
          <a:bodyPr>
            <a:normAutofit fontScale="92500" lnSpcReduction="20000"/>
          </a:bodyPr>
          <a:lstStyle/>
          <a:p>
            <a:pPr marL="0" indent="0">
              <a:buNone/>
            </a:pPr>
            <a:r>
              <a:rPr lang="en-GB" sz="1800" dirty="0">
                <a:latin typeface="Arial" panose="020B0604020202020204" pitchFamily="34" charset="0"/>
                <a:cs typeface="Arial" panose="020B0604020202020204" pitchFamily="34" charset="0"/>
              </a:rPr>
              <a:t>The Zimbardo (1971) Prison experiment blamed a conformity to roles for the behaviour of the guards, but this is widely criticised as Zimbardo himself played a leading role and not every guard became abusive.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Reicher et al (2008) instead focused on understanding the participants relationship with the ‘in’ group rather than focusing on the ‘out’ group. So, rather than hating the opposition, they suggested it was about participants trying to be liked by their own group. Therefore, acceptance of roles is likely to depend on whether or not individuals internalise group membership as part of their self concept – do they include being a member of this group if they were describing themselves to a stranger?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The BBC recreated the Prison Experiment under the supervision of a different Social Psychologist, watch his video introducing and describing this investigation before completing an activity exploring this in more detail. </a:t>
            </a:r>
          </a:p>
        </p:txBody>
      </p:sp>
      <p:pic>
        <p:nvPicPr>
          <p:cNvPr id="5" name="Picture 4" descr="A picture containing indoor, person, person, person&#10;&#10;Description automatically generated">
            <a:hlinkClick r:id="rId2"/>
            <a:extLst>
              <a:ext uri="{FF2B5EF4-FFF2-40B4-BE49-F238E27FC236}">
                <a16:creationId xmlns:a16="http://schemas.microsoft.com/office/drawing/2014/main" id="{0B5D874F-1E5E-455B-B651-B89AF3181A83}"/>
              </a:ext>
            </a:extLst>
          </p:cNvPr>
          <p:cNvPicPr>
            <a:picLocks noChangeAspect="1"/>
          </p:cNvPicPr>
          <p:nvPr/>
        </p:nvPicPr>
        <p:blipFill>
          <a:blip r:embed="rId3"/>
          <a:stretch>
            <a:fillRect/>
          </a:stretch>
        </p:blipFill>
        <p:spPr>
          <a:xfrm>
            <a:off x="543951" y="2039810"/>
            <a:ext cx="6360941" cy="3406137"/>
          </a:xfrm>
          <a:prstGeom prst="rect">
            <a:avLst/>
          </a:prstGeom>
        </p:spPr>
      </p:pic>
    </p:spTree>
    <p:extLst>
      <p:ext uri="{BB962C8B-B14F-4D97-AF65-F5344CB8AC3E}">
        <p14:creationId xmlns:p14="http://schemas.microsoft.com/office/powerpoint/2010/main" val="142637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B5F6-3410-47FC-972E-73107D9C52B0}"/>
              </a:ext>
            </a:extLst>
          </p:cNvPr>
          <p:cNvSpPr>
            <a:spLocks noGrp="1"/>
          </p:cNvSpPr>
          <p:nvPr>
            <p:ph type="title"/>
          </p:nvPr>
        </p:nvSpPr>
        <p:spPr>
          <a:xfrm>
            <a:off x="8471424" y="1110883"/>
            <a:ext cx="3053039" cy="535038"/>
          </a:xfrm>
        </p:spPr>
        <p:txBody>
          <a:bodyPr anchor="b">
            <a:normAutofit/>
          </a:bodyPr>
          <a:lstStyle/>
          <a:p>
            <a:r>
              <a:rPr lang="en-GB" sz="2800" dirty="0"/>
              <a:t>BBC Prison Study</a:t>
            </a:r>
          </a:p>
        </p:txBody>
      </p:sp>
      <p:pic>
        <p:nvPicPr>
          <p:cNvPr id="5" name="Picture 4" descr="A screenshot of text&#10;&#10;Description automatically generated">
            <a:extLst>
              <a:ext uri="{FF2B5EF4-FFF2-40B4-BE49-F238E27FC236}">
                <a16:creationId xmlns:a16="http://schemas.microsoft.com/office/drawing/2014/main" id="{843A8D84-9505-4277-96FE-2C1825F6E071}"/>
              </a:ext>
            </a:extLst>
          </p:cNvPr>
          <p:cNvPicPr>
            <a:picLocks noChangeAspect="1"/>
          </p:cNvPicPr>
          <p:nvPr/>
        </p:nvPicPr>
        <p:blipFill>
          <a:blip r:embed="rId2"/>
          <a:stretch>
            <a:fillRect/>
          </a:stretch>
        </p:blipFill>
        <p:spPr>
          <a:xfrm>
            <a:off x="634275" y="953489"/>
            <a:ext cx="6900380" cy="4951022"/>
          </a:xfrm>
          <a:prstGeom prst="rect">
            <a:avLst/>
          </a:prstGeom>
        </p:spPr>
      </p:pic>
      <p:sp>
        <p:nvSpPr>
          <p:cNvPr id="3" name="Content Placeholder 2">
            <a:extLst>
              <a:ext uri="{FF2B5EF4-FFF2-40B4-BE49-F238E27FC236}">
                <a16:creationId xmlns:a16="http://schemas.microsoft.com/office/drawing/2014/main" id="{DBB4E664-5D5E-45D6-AAFD-206F53B6D702}"/>
              </a:ext>
            </a:extLst>
          </p:cNvPr>
          <p:cNvSpPr>
            <a:spLocks noGrp="1"/>
          </p:cNvSpPr>
          <p:nvPr>
            <p:ph idx="1"/>
          </p:nvPr>
        </p:nvSpPr>
        <p:spPr>
          <a:xfrm>
            <a:off x="7948247" y="1815197"/>
            <a:ext cx="3576216" cy="3931920"/>
          </a:xfrm>
        </p:spPr>
        <p:txBody>
          <a:bodyPr>
            <a:normAutofit/>
          </a:bodyPr>
          <a:lstStyle/>
          <a:p>
            <a:pPr marL="0" indent="0">
              <a:buNone/>
            </a:pPr>
            <a:r>
              <a:rPr lang="en-GB" sz="1800" dirty="0">
                <a:latin typeface="Arial" panose="020B0604020202020204" pitchFamily="34" charset="0"/>
                <a:cs typeface="Arial" panose="020B0604020202020204" pitchFamily="34" charset="0"/>
              </a:rPr>
              <a:t>Reicher and Haslam (2006) replicated Zimbardo's research in the BBC's prison study. You can find out more information about the study on this interactive website: The BBC Prison Study</a:t>
            </a:r>
            <a:r>
              <a:rPr lang="en-GB" dirty="0"/>
              <a:t> </a:t>
            </a:r>
            <a:r>
              <a:rPr lang="en-GB" dirty="0">
                <a:hlinkClick r:id="rId3"/>
              </a:rPr>
              <a:t>http://www.bbcprisonstudy.org/bbc-prison-study.php</a:t>
            </a:r>
            <a:r>
              <a:rPr lang="en-GB" dirty="0"/>
              <a:t> </a:t>
            </a:r>
          </a:p>
        </p:txBody>
      </p:sp>
      <p:sp>
        <p:nvSpPr>
          <p:cNvPr id="6" name="TextBox 5">
            <a:extLst>
              <a:ext uri="{FF2B5EF4-FFF2-40B4-BE49-F238E27FC236}">
                <a16:creationId xmlns:a16="http://schemas.microsoft.com/office/drawing/2014/main" id="{AE00BE61-17CA-4682-A4A8-0080A5345A83}"/>
              </a:ext>
            </a:extLst>
          </p:cNvPr>
          <p:cNvSpPr txBox="1"/>
          <p:nvPr/>
        </p:nvSpPr>
        <p:spPr>
          <a:xfrm>
            <a:off x="7812505" y="5325978"/>
            <a:ext cx="4074695" cy="1015663"/>
          </a:xfrm>
          <a:prstGeom prst="rect">
            <a:avLst/>
          </a:prstGeom>
          <a:noFill/>
        </p:spPr>
        <p:txBody>
          <a:bodyPr wrap="square" rtlCol="0">
            <a:spAutoFit/>
          </a:bodyPr>
          <a:lstStyle/>
          <a:p>
            <a:r>
              <a:rPr lang="en-GB" sz="2000" b="1" dirty="0"/>
              <a:t>Visit the site and explore the background of the study, activities and resources</a:t>
            </a:r>
            <a:r>
              <a:rPr lang="en-GB" b="1" dirty="0"/>
              <a:t>. </a:t>
            </a:r>
          </a:p>
        </p:txBody>
      </p:sp>
    </p:spTree>
    <p:extLst>
      <p:ext uri="{BB962C8B-B14F-4D97-AF65-F5344CB8AC3E}">
        <p14:creationId xmlns:p14="http://schemas.microsoft.com/office/powerpoint/2010/main" val="1202952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348B4-7C3E-4787-A326-8AD2C245DCB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C6F0439-8221-4624-8507-BEAE091B01CB}"/>
              </a:ext>
            </a:extLst>
          </p:cNvPr>
          <p:cNvSpPr>
            <a:spLocks noGrp="1"/>
          </p:cNvSpPr>
          <p:nvPr>
            <p:ph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Today we have:</a:t>
            </a:r>
          </a:p>
          <a:p>
            <a:pPr lvl="1"/>
            <a:r>
              <a:rPr lang="en-GB" sz="2800" dirty="0">
                <a:latin typeface="Arial" panose="020B0604020202020204" pitchFamily="34" charset="0"/>
                <a:cs typeface="Arial" panose="020B0604020202020204" pitchFamily="34" charset="0"/>
              </a:rPr>
              <a:t>Introduced Social Psychology as a field of study</a:t>
            </a:r>
          </a:p>
          <a:p>
            <a:pPr lvl="1"/>
            <a:r>
              <a:rPr lang="en-GB" sz="2800" dirty="0">
                <a:latin typeface="Arial" panose="020B0604020202020204" pitchFamily="34" charset="0"/>
                <a:cs typeface="Arial" panose="020B0604020202020204" pitchFamily="34" charset="0"/>
              </a:rPr>
              <a:t>Discussed how individuals perceive their own health throughout the lifespan. </a:t>
            </a:r>
          </a:p>
          <a:p>
            <a:pPr lvl="1"/>
            <a:r>
              <a:rPr lang="en-GB" sz="2800" dirty="0">
                <a:latin typeface="Arial" panose="020B0604020202020204" pitchFamily="34" charset="0"/>
                <a:cs typeface="Arial" panose="020B0604020202020204" pitchFamily="34" charset="0"/>
              </a:rPr>
              <a:t>Introduced the self concept and social identity.  </a:t>
            </a:r>
          </a:p>
          <a:p>
            <a:pPr lvl="1"/>
            <a:r>
              <a:rPr lang="en-GB" sz="2800" dirty="0">
                <a:latin typeface="Arial" panose="020B0604020202020204" pitchFamily="34" charset="0"/>
                <a:cs typeface="Arial" panose="020B0604020202020204" pitchFamily="34" charset="0"/>
              </a:rPr>
              <a:t>Discussed social influence and its affect on behaviours of groups. </a:t>
            </a:r>
          </a:p>
        </p:txBody>
      </p:sp>
    </p:spTree>
    <p:extLst>
      <p:ext uri="{BB962C8B-B14F-4D97-AF65-F5344CB8AC3E}">
        <p14:creationId xmlns:p14="http://schemas.microsoft.com/office/powerpoint/2010/main" val="148352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BF4CF-3FC4-4687-989F-F571D68A4606}"/>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85717CC-88CF-4AFF-9396-0A336EE18A48}"/>
              </a:ext>
            </a:extLst>
          </p:cNvPr>
          <p:cNvSpPr>
            <a:spLocks noGrp="1"/>
          </p:cNvSpPr>
          <p:nvPr>
            <p:ph idx="1"/>
          </p:nvPr>
        </p:nvSpPr>
        <p:spPr>
          <a:xfrm>
            <a:off x="1066799" y="2103120"/>
            <a:ext cx="10568609" cy="3849624"/>
          </a:xfrm>
        </p:spPr>
        <p:txBody>
          <a:bodyPr>
            <a:normAutofit fontScale="92500" lnSpcReduction="20000"/>
          </a:bodyPr>
          <a:lstStyle/>
          <a:p>
            <a:r>
              <a:rPr lang="en-GB" dirty="0"/>
              <a:t>BBC Prison Study (2008). </a:t>
            </a:r>
            <a:r>
              <a:rPr lang="en-GB" i="1" dirty="0"/>
              <a:t>The BBC Prison Study.</a:t>
            </a:r>
            <a:r>
              <a:rPr lang="en-GB" dirty="0"/>
              <a:t> Retrieved from: </a:t>
            </a:r>
            <a:r>
              <a:rPr lang="en-GB" dirty="0">
                <a:hlinkClick r:id="rId2"/>
              </a:rPr>
              <a:t>http://www.bbcprisonstudy.org/bbc-prison-study.php</a:t>
            </a:r>
            <a:r>
              <a:rPr lang="en-GB" dirty="0"/>
              <a:t> [Accessed 04/09/2020]</a:t>
            </a:r>
          </a:p>
          <a:p>
            <a:r>
              <a:rPr lang="en-GB" dirty="0"/>
              <a:t>Baumeister, R. F. (1998). The Self. In D.T. Gilbert, S. T. Fiske, &amp; G. Lindsey (Eds), The handbook of social psychology (Vols. 1 &amp; 2, 4</a:t>
            </a:r>
            <a:r>
              <a:rPr lang="en-GB" baseline="30000" dirty="0"/>
              <a:t>th</a:t>
            </a:r>
            <a:r>
              <a:rPr lang="en-GB" dirty="0"/>
              <a:t> ed., pp680-740), New York: McGraw-Hill. </a:t>
            </a:r>
          </a:p>
          <a:p>
            <a:r>
              <a:rPr lang="en-GB" dirty="0">
                <a:effectLst/>
              </a:rPr>
              <a:t>Bo Bennett, (2013), Stanford Prison Experiment, [video] available - </a:t>
            </a:r>
            <a:r>
              <a:rPr lang="en-GB" dirty="0">
                <a:effectLst/>
                <a:hlinkClick r:id="rId3"/>
              </a:rPr>
              <a:t>https://www.youtube.com/watch?v=PcEPFMEtLIo</a:t>
            </a:r>
            <a:r>
              <a:rPr lang="en-GB" dirty="0">
                <a:effectLst/>
              </a:rPr>
              <a:t> [Accessed 12/10/2020]</a:t>
            </a:r>
            <a:endParaRPr lang="en-GB" dirty="0"/>
          </a:p>
          <a:p>
            <a:r>
              <a:rPr lang="en-GB" dirty="0">
                <a:effectLst/>
              </a:rPr>
              <a:t>Committee for Children, (2016), Self-Regulation Skills: Why They Are Fundamental, [Video] Available </a:t>
            </a:r>
            <a:r>
              <a:rPr lang="en-GB" dirty="0">
                <a:effectLst/>
                <a:hlinkClick r:id="rId4"/>
              </a:rPr>
              <a:t>https://www.youtube.com/watch?v=m4UGDaCgo_s</a:t>
            </a:r>
            <a:r>
              <a:rPr lang="en-GB" dirty="0">
                <a:effectLst/>
              </a:rPr>
              <a:t> [Accessed 12/09/2020]</a:t>
            </a:r>
          </a:p>
          <a:p>
            <a:r>
              <a:rPr lang="en-GB" dirty="0">
                <a:effectLst/>
              </a:rPr>
              <a:t>Morrison, V., and Bennett, P., (2016), Introduction to Health Psychology, 4</a:t>
            </a:r>
            <a:r>
              <a:rPr lang="en-GB" baseline="30000" dirty="0">
                <a:effectLst/>
              </a:rPr>
              <a:t>th</a:t>
            </a:r>
            <a:r>
              <a:rPr lang="en-GB" dirty="0">
                <a:effectLst/>
              </a:rPr>
              <a:t> Ed, Harlow: Pearson. </a:t>
            </a:r>
          </a:p>
          <a:p>
            <a:r>
              <a:rPr lang="en-GB" dirty="0" err="1">
                <a:effectLst/>
              </a:rPr>
              <a:t>OpenLearn</a:t>
            </a:r>
            <a:r>
              <a:rPr lang="en-GB" dirty="0">
                <a:effectLst/>
              </a:rPr>
              <a:t> from The Open University, (2011), The Experiment - Critical Social Psychology (3/30) [video] Available - </a:t>
            </a:r>
            <a:r>
              <a:rPr lang="en-GB" dirty="0">
                <a:effectLst/>
                <a:hlinkClick r:id="rId5"/>
              </a:rPr>
              <a:t>https://www.youtube.com/watch?v=WaZCHpqEei0</a:t>
            </a:r>
            <a:r>
              <a:rPr lang="en-GB" dirty="0">
                <a:effectLst/>
              </a:rPr>
              <a:t> [Accessed 01/10/2020]</a:t>
            </a:r>
            <a:endParaRPr lang="en-GB" dirty="0"/>
          </a:p>
          <a:p>
            <a:r>
              <a:rPr lang="en-GB" dirty="0"/>
              <a:t>Reicher, S., &amp; Haslam, S.A. (2006). Rethinking the psychology of tyranny: The BBC prison study. </a:t>
            </a:r>
            <a:r>
              <a:rPr lang="en-GB" i="1" dirty="0"/>
              <a:t>British Journal of Social Psychology, 45</a:t>
            </a:r>
            <a:r>
              <a:rPr lang="en-GB" dirty="0"/>
              <a:t>(1), 1 </a:t>
            </a:r>
          </a:p>
          <a:p>
            <a:r>
              <a:rPr lang="en-GB" dirty="0"/>
              <a:t>Turner, J. C. (1982). Towards a cognitive redefinition of the social group. In H. Tajfel (E d.), </a:t>
            </a:r>
            <a:r>
              <a:rPr lang="en-GB" i="1" dirty="0"/>
              <a:t>Social identity and intergroup relations.</a:t>
            </a:r>
            <a:r>
              <a:rPr lang="en-GB" dirty="0"/>
              <a:t> Cambridge: Cambridge University Press.</a:t>
            </a:r>
          </a:p>
        </p:txBody>
      </p:sp>
    </p:spTree>
    <p:extLst>
      <p:ext uri="{BB962C8B-B14F-4D97-AF65-F5344CB8AC3E}">
        <p14:creationId xmlns:p14="http://schemas.microsoft.com/office/powerpoint/2010/main" val="21031878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2" ma:contentTypeDescription="Create a new document." ma:contentTypeScope="" ma:versionID="9c52eea977db69b0fc035a8b53cee190">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c05d46262523b037fa1f8cf5b691601a"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f9cd839b-d2f7-4d79-867e-33235b171cd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EAFECC8-C6FB-4EDA-97AB-860F6C402F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7651BA-F45C-4845-9AB3-E0A65B39F5E1}">
  <ds:schemaRefs>
    <ds:schemaRef ds:uri="http://purl.org/dc/terms/"/>
    <ds:schemaRef ds:uri="ebe861c4-9752-476b-95bf-faec8d80e167"/>
    <ds:schemaRef ds:uri="http://schemas.microsoft.com/office/2006/documentManagement/types"/>
    <ds:schemaRef ds:uri="f9cd839b-d2f7-4d79-867e-33235b171cd7"/>
    <ds:schemaRef ds:uri="http://www.w3.org/XML/1998/namespace"/>
    <ds:schemaRef ds:uri="http://schemas.microsoft.com/office/infopath/2007/PartnerControls"/>
    <ds:schemaRef ds:uri="http://purl.org/dc/dcmitype/"/>
    <ds:schemaRef ds:uri="http://schemas.openxmlformats.org/package/2006/metadata/core-properties"/>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166</TotalTime>
  <Words>1916</Words>
  <Application>Microsoft Office PowerPoint</Application>
  <PresentationFormat>Widescreen</PresentationFormat>
  <Paragraphs>119</Paragraphs>
  <Slides>21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Century Gothic</vt:lpstr>
      <vt:lpstr>Garamond</vt:lpstr>
      <vt:lpstr>SavonVTI</vt:lpstr>
      <vt:lpstr>Social Identity and social influence</vt:lpstr>
      <vt:lpstr>How do we feel within ourselves and about ourselves?</vt:lpstr>
      <vt:lpstr>How do view our health? </vt:lpstr>
      <vt:lpstr>How do view our health? </vt:lpstr>
      <vt:lpstr>PowerPoint Presentation</vt:lpstr>
      <vt:lpstr>Self Concept</vt:lpstr>
      <vt:lpstr>Activity – 20 mins</vt:lpstr>
      <vt:lpstr>The importance of comparison</vt:lpstr>
      <vt:lpstr>PowerPoint Presentation</vt:lpstr>
      <vt:lpstr>PowerPoint Presentation</vt:lpstr>
      <vt:lpstr>PowerPoint Presentation</vt:lpstr>
      <vt:lpstr>Henri Tajfel </vt:lpstr>
      <vt:lpstr>PowerPoint Presentation</vt:lpstr>
      <vt:lpstr>PowerPoint Presentation</vt:lpstr>
      <vt:lpstr>Share what you found. </vt:lpstr>
      <vt:lpstr>Social influence. </vt:lpstr>
      <vt:lpstr>The Stanford Prison Experiment</vt:lpstr>
      <vt:lpstr>Can good people do bad things? </vt:lpstr>
      <vt:lpstr>BBC Prison Study</vt:lpstr>
      <vt:lpstr>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Identity and social influence</dc:title>
  <dc:creator>Rebecca Kavanagh</dc:creator>
  <cp:lastModifiedBy>Rebecca Kavanagh</cp:lastModifiedBy>
  <cp:revision>8</cp:revision>
  <dcterms:created xsi:type="dcterms:W3CDTF">2020-10-12T18:54:02Z</dcterms:created>
  <dcterms:modified xsi:type="dcterms:W3CDTF">2021-02-20T19:48:26Z</dcterms:modified>
</cp:coreProperties>
</file>