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68" autoAdjust="0"/>
    <p:restoredTop sz="73177" autoAdjust="0"/>
  </p:normalViewPr>
  <p:slideViewPr>
    <p:cSldViewPr snapToGrid="0">
      <p:cViewPr varScale="1">
        <p:scale>
          <a:sx n="75" d="100"/>
          <a:sy n="75" d="100"/>
        </p:scale>
        <p:origin x="55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2FBB70-011C-4830-9F28-6343C765D454}"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IN"/>
        </a:p>
      </dgm:t>
    </dgm:pt>
    <dgm:pt modelId="{11F467F1-4AE9-464F-BE5B-8040543A88B4}">
      <dgm:prSet phldrT="[Text]"/>
      <dgm:spPr/>
      <dgm:t>
        <a:bodyPr/>
        <a:lstStyle/>
        <a:p>
          <a:r>
            <a:rPr lang="en-US" dirty="0"/>
            <a:t>POLITICAL</a:t>
          </a:r>
          <a:endParaRPr lang="en-IN" dirty="0"/>
        </a:p>
      </dgm:t>
    </dgm:pt>
    <dgm:pt modelId="{EB43813B-D0BF-4DC6-A500-F469DC6A8C4C}" type="parTrans" cxnId="{8010F81F-C87A-4F27-A2B6-42C0CF398BF7}">
      <dgm:prSet/>
      <dgm:spPr/>
      <dgm:t>
        <a:bodyPr/>
        <a:lstStyle/>
        <a:p>
          <a:endParaRPr lang="en-IN"/>
        </a:p>
      </dgm:t>
    </dgm:pt>
    <dgm:pt modelId="{8CA2AE64-C635-4803-B3EB-A89FBD139A32}" type="sibTrans" cxnId="{8010F81F-C87A-4F27-A2B6-42C0CF398BF7}">
      <dgm:prSet/>
      <dgm:spPr/>
      <dgm:t>
        <a:bodyPr/>
        <a:lstStyle/>
        <a:p>
          <a:endParaRPr lang="en-IN"/>
        </a:p>
      </dgm:t>
    </dgm:pt>
    <dgm:pt modelId="{3241284F-0DB4-4D3E-B1A5-9D304D23781A}">
      <dgm:prSet phldrT="[Text]"/>
      <dgm:spPr/>
      <dgm:t>
        <a:bodyPr/>
        <a:lstStyle/>
        <a:p>
          <a:r>
            <a:rPr lang="en-GB" dirty="0"/>
            <a:t>The Digital Services Tax Policy</a:t>
          </a:r>
          <a:endParaRPr lang="en-IN" dirty="0"/>
        </a:p>
      </dgm:t>
    </dgm:pt>
    <dgm:pt modelId="{FF2F4539-5B30-4611-B94B-9F6FA3F2C1C9}" type="parTrans" cxnId="{55C9D66F-1B4A-46BE-8B58-E539A4D43D45}">
      <dgm:prSet/>
      <dgm:spPr/>
      <dgm:t>
        <a:bodyPr/>
        <a:lstStyle/>
        <a:p>
          <a:endParaRPr lang="en-IN"/>
        </a:p>
      </dgm:t>
    </dgm:pt>
    <dgm:pt modelId="{987C483C-1152-4AAC-B8A0-3A5A90460C77}" type="sibTrans" cxnId="{55C9D66F-1B4A-46BE-8B58-E539A4D43D45}">
      <dgm:prSet/>
      <dgm:spPr/>
      <dgm:t>
        <a:bodyPr/>
        <a:lstStyle/>
        <a:p>
          <a:endParaRPr lang="en-IN"/>
        </a:p>
      </dgm:t>
    </dgm:pt>
    <dgm:pt modelId="{E97C9F69-9739-4AFD-B1EE-B90239041E2D}">
      <dgm:prSet phldrT="[Text]"/>
      <dgm:spPr/>
      <dgm:t>
        <a:bodyPr/>
        <a:lstStyle/>
        <a:p>
          <a:r>
            <a:rPr lang="en-US" dirty="0"/>
            <a:t>ECONOMIC</a:t>
          </a:r>
          <a:endParaRPr lang="en-IN" dirty="0"/>
        </a:p>
      </dgm:t>
    </dgm:pt>
    <dgm:pt modelId="{1E5497FA-7E66-4828-8C4D-B5ABA7289A48}" type="parTrans" cxnId="{C9192324-080F-4FC2-859A-68DDB8652BAA}">
      <dgm:prSet/>
      <dgm:spPr/>
      <dgm:t>
        <a:bodyPr/>
        <a:lstStyle/>
        <a:p>
          <a:endParaRPr lang="en-IN"/>
        </a:p>
      </dgm:t>
    </dgm:pt>
    <dgm:pt modelId="{F77ADFA4-A4CE-412B-B412-BB2C62B679D6}" type="sibTrans" cxnId="{C9192324-080F-4FC2-859A-68DDB8652BAA}">
      <dgm:prSet/>
      <dgm:spPr/>
      <dgm:t>
        <a:bodyPr/>
        <a:lstStyle/>
        <a:p>
          <a:endParaRPr lang="en-IN"/>
        </a:p>
      </dgm:t>
    </dgm:pt>
    <dgm:pt modelId="{2B3E7BDE-4C20-4339-BA96-AEC7EF0BE2A1}">
      <dgm:prSet phldrT="[Text]"/>
      <dgm:spPr/>
      <dgm:t>
        <a:bodyPr/>
        <a:lstStyle/>
        <a:p>
          <a:r>
            <a:rPr lang="en-GB" dirty="0"/>
            <a:t>Regulatory environment/ economic downturn </a:t>
          </a:r>
          <a:endParaRPr lang="en-IN" dirty="0"/>
        </a:p>
      </dgm:t>
    </dgm:pt>
    <dgm:pt modelId="{E4B1D797-2D0B-4F04-91FA-2F2F5E29BAFB}" type="parTrans" cxnId="{D02A94AD-2064-4A73-995A-279D3AA004F1}">
      <dgm:prSet/>
      <dgm:spPr/>
      <dgm:t>
        <a:bodyPr/>
        <a:lstStyle/>
        <a:p>
          <a:endParaRPr lang="en-IN"/>
        </a:p>
      </dgm:t>
    </dgm:pt>
    <dgm:pt modelId="{881C1EF9-603C-4ADA-9BA3-4BAC2BCA1A6D}" type="sibTrans" cxnId="{D02A94AD-2064-4A73-995A-279D3AA004F1}">
      <dgm:prSet/>
      <dgm:spPr/>
      <dgm:t>
        <a:bodyPr/>
        <a:lstStyle/>
        <a:p>
          <a:endParaRPr lang="en-IN"/>
        </a:p>
      </dgm:t>
    </dgm:pt>
    <dgm:pt modelId="{F2C2B859-90DB-4D09-AFC1-F983834B0669}">
      <dgm:prSet phldrT="[Text]"/>
      <dgm:spPr/>
      <dgm:t>
        <a:bodyPr/>
        <a:lstStyle/>
        <a:p>
          <a:r>
            <a:rPr lang="en-US" dirty="0"/>
            <a:t>SOCIAL </a:t>
          </a:r>
          <a:endParaRPr lang="en-IN" dirty="0"/>
        </a:p>
      </dgm:t>
    </dgm:pt>
    <dgm:pt modelId="{0C2ECD9E-33FF-4925-9176-8746506ABC26}" type="parTrans" cxnId="{C05DEC41-A246-4552-A65C-EB69EBF36033}">
      <dgm:prSet/>
      <dgm:spPr/>
      <dgm:t>
        <a:bodyPr/>
        <a:lstStyle/>
        <a:p>
          <a:endParaRPr lang="en-IN"/>
        </a:p>
      </dgm:t>
    </dgm:pt>
    <dgm:pt modelId="{CC1DC237-65F6-495E-9620-6B48DD31F59B}" type="sibTrans" cxnId="{C05DEC41-A246-4552-A65C-EB69EBF36033}">
      <dgm:prSet/>
      <dgm:spPr/>
      <dgm:t>
        <a:bodyPr/>
        <a:lstStyle/>
        <a:p>
          <a:endParaRPr lang="en-IN"/>
        </a:p>
      </dgm:t>
    </dgm:pt>
    <dgm:pt modelId="{E2EA6D3C-AD62-4E5B-A577-DFE8DBBEE7C7}">
      <dgm:prSet phldrT="[Text]"/>
      <dgm:spPr/>
      <dgm:t>
        <a:bodyPr/>
        <a:lstStyle/>
        <a:p>
          <a:r>
            <a:rPr lang="en-GB" dirty="0"/>
            <a:t>Same day delivery service for Prime members </a:t>
          </a:r>
          <a:endParaRPr lang="en-IN" dirty="0"/>
        </a:p>
      </dgm:t>
    </dgm:pt>
    <dgm:pt modelId="{810E5C04-CD3F-4097-A7AC-6C4B54BD995D}" type="parTrans" cxnId="{E9A170DC-8BBB-4E56-AF6B-0B9BA74A3B97}">
      <dgm:prSet/>
      <dgm:spPr/>
      <dgm:t>
        <a:bodyPr/>
        <a:lstStyle/>
        <a:p>
          <a:endParaRPr lang="en-IN"/>
        </a:p>
      </dgm:t>
    </dgm:pt>
    <dgm:pt modelId="{0A776E3A-EE73-4765-9CCD-C841610FDF7F}" type="sibTrans" cxnId="{E9A170DC-8BBB-4E56-AF6B-0B9BA74A3B97}">
      <dgm:prSet/>
      <dgm:spPr/>
      <dgm:t>
        <a:bodyPr/>
        <a:lstStyle/>
        <a:p>
          <a:endParaRPr lang="en-IN"/>
        </a:p>
      </dgm:t>
    </dgm:pt>
    <dgm:pt modelId="{C23272B8-E29E-470D-9635-D858CD2FA6EB}">
      <dgm:prSet/>
      <dgm:spPr/>
      <dgm:t>
        <a:bodyPr/>
        <a:lstStyle/>
        <a:p>
          <a:r>
            <a:rPr lang="en-US" dirty="0"/>
            <a:t>TECHNOLOGICAL</a:t>
          </a:r>
          <a:endParaRPr lang="en-IN" dirty="0"/>
        </a:p>
      </dgm:t>
    </dgm:pt>
    <dgm:pt modelId="{D7DB90CF-ACA0-4BCB-A6FD-9B0B31836FAA}" type="parTrans" cxnId="{F6C7F6A1-B742-41F4-B915-69BD76252770}">
      <dgm:prSet/>
      <dgm:spPr/>
      <dgm:t>
        <a:bodyPr/>
        <a:lstStyle/>
        <a:p>
          <a:endParaRPr lang="en-IN"/>
        </a:p>
      </dgm:t>
    </dgm:pt>
    <dgm:pt modelId="{86CFCD07-12CB-4782-AE64-B4B2A27F5F59}" type="sibTrans" cxnId="{F6C7F6A1-B742-41F4-B915-69BD76252770}">
      <dgm:prSet/>
      <dgm:spPr/>
      <dgm:t>
        <a:bodyPr/>
        <a:lstStyle/>
        <a:p>
          <a:endParaRPr lang="en-IN"/>
        </a:p>
      </dgm:t>
    </dgm:pt>
    <dgm:pt modelId="{B6C128CE-72C2-4D51-A907-D48F33592296}">
      <dgm:prSet/>
      <dgm:spPr/>
      <dgm:t>
        <a:bodyPr/>
        <a:lstStyle/>
        <a:p>
          <a:r>
            <a:rPr lang="en-US" dirty="0"/>
            <a:t>ENVIRONMENTAL</a:t>
          </a:r>
          <a:endParaRPr lang="en-IN" dirty="0"/>
        </a:p>
      </dgm:t>
    </dgm:pt>
    <dgm:pt modelId="{06854259-9D9A-49E0-8327-54E1C074CE89}" type="parTrans" cxnId="{56F7466D-F741-40F2-B0E6-052D2BE99E0A}">
      <dgm:prSet/>
      <dgm:spPr/>
      <dgm:t>
        <a:bodyPr/>
        <a:lstStyle/>
        <a:p>
          <a:endParaRPr lang="en-IN"/>
        </a:p>
      </dgm:t>
    </dgm:pt>
    <dgm:pt modelId="{DEC18415-A0F5-4918-AEAB-E89D054F1DB6}" type="sibTrans" cxnId="{56F7466D-F741-40F2-B0E6-052D2BE99E0A}">
      <dgm:prSet/>
      <dgm:spPr/>
      <dgm:t>
        <a:bodyPr/>
        <a:lstStyle/>
        <a:p>
          <a:endParaRPr lang="en-IN"/>
        </a:p>
      </dgm:t>
    </dgm:pt>
    <dgm:pt modelId="{DD691F58-0A8F-4878-907C-B7A2049FCF80}">
      <dgm:prSet/>
      <dgm:spPr/>
      <dgm:t>
        <a:bodyPr/>
        <a:lstStyle/>
        <a:p>
          <a:r>
            <a:rPr lang="en-US" dirty="0"/>
            <a:t>LEGAL</a:t>
          </a:r>
          <a:endParaRPr lang="en-IN" dirty="0"/>
        </a:p>
      </dgm:t>
    </dgm:pt>
    <dgm:pt modelId="{CE47BEF4-DE22-4A21-B79D-907F49D24C66}" type="parTrans" cxnId="{672DE2D5-96C5-430E-86A9-8AEBF684AD8B}">
      <dgm:prSet/>
      <dgm:spPr/>
      <dgm:t>
        <a:bodyPr/>
        <a:lstStyle/>
        <a:p>
          <a:endParaRPr lang="en-IN"/>
        </a:p>
      </dgm:t>
    </dgm:pt>
    <dgm:pt modelId="{37893982-C3D5-4BEE-BB4A-46F6A3E67C8E}" type="sibTrans" cxnId="{672DE2D5-96C5-430E-86A9-8AEBF684AD8B}">
      <dgm:prSet/>
      <dgm:spPr/>
      <dgm:t>
        <a:bodyPr/>
        <a:lstStyle/>
        <a:p>
          <a:endParaRPr lang="en-IN"/>
        </a:p>
      </dgm:t>
    </dgm:pt>
    <dgm:pt modelId="{14293CED-CC22-4D89-BF83-9B06A000959A}">
      <dgm:prSet/>
      <dgm:spPr/>
      <dgm:t>
        <a:bodyPr/>
        <a:lstStyle/>
        <a:p>
          <a:r>
            <a:rPr lang="en-US" dirty="0"/>
            <a:t>Innovations to </a:t>
          </a:r>
          <a:r>
            <a:rPr lang="en-GB" dirty="0"/>
            <a:t>achieve net-zero emissions by 2040 </a:t>
          </a:r>
          <a:endParaRPr lang="en-IN" dirty="0"/>
        </a:p>
      </dgm:t>
    </dgm:pt>
    <dgm:pt modelId="{A3C08FC3-B80A-46AD-AB6C-E52CC915F96B}" type="parTrans" cxnId="{30E565B3-3FAF-4F72-901D-2D6CB21961B7}">
      <dgm:prSet/>
      <dgm:spPr/>
      <dgm:t>
        <a:bodyPr/>
        <a:lstStyle/>
        <a:p>
          <a:endParaRPr lang="en-IN"/>
        </a:p>
      </dgm:t>
    </dgm:pt>
    <dgm:pt modelId="{AA61A768-835B-4BE0-A2AD-C3859F612FB5}" type="sibTrans" cxnId="{30E565B3-3FAF-4F72-901D-2D6CB21961B7}">
      <dgm:prSet/>
      <dgm:spPr/>
      <dgm:t>
        <a:bodyPr/>
        <a:lstStyle/>
        <a:p>
          <a:endParaRPr lang="en-IN"/>
        </a:p>
      </dgm:t>
    </dgm:pt>
    <dgm:pt modelId="{95B72D7C-3016-4504-A2E8-677E70776C8D}">
      <dgm:prSet/>
      <dgm:spPr/>
      <dgm:t>
        <a:bodyPr/>
        <a:lstStyle/>
        <a:p>
          <a:r>
            <a:rPr lang="en-GB" dirty="0"/>
            <a:t>Invested over $1 billion in </a:t>
          </a:r>
          <a:r>
            <a:rPr lang="en-GB" dirty="0" err="1"/>
            <a:t>Rivian</a:t>
          </a:r>
          <a:r>
            <a:rPr lang="en-GB" dirty="0"/>
            <a:t> </a:t>
          </a:r>
          <a:endParaRPr lang="en-IN" dirty="0"/>
        </a:p>
      </dgm:t>
    </dgm:pt>
    <dgm:pt modelId="{2ED6F04F-9CDC-423F-9072-3282C2E29A06}" type="parTrans" cxnId="{157943C3-0F10-437A-8F54-48057877D6FB}">
      <dgm:prSet/>
      <dgm:spPr/>
      <dgm:t>
        <a:bodyPr/>
        <a:lstStyle/>
        <a:p>
          <a:endParaRPr lang="en-IN"/>
        </a:p>
      </dgm:t>
    </dgm:pt>
    <dgm:pt modelId="{B57A4776-1B70-4BEE-8521-017F5EF7C71E}" type="sibTrans" cxnId="{157943C3-0F10-437A-8F54-48057877D6FB}">
      <dgm:prSet/>
      <dgm:spPr/>
      <dgm:t>
        <a:bodyPr/>
        <a:lstStyle/>
        <a:p>
          <a:endParaRPr lang="en-IN"/>
        </a:p>
      </dgm:t>
    </dgm:pt>
    <dgm:pt modelId="{CCF0920D-FF0E-4807-A5BC-26645ED781F3}">
      <dgm:prSet/>
      <dgm:spPr/>
      <dgm:t>
        <a:bodyPr/>
        <a:lstStyle/>
        <a:p>
          <a:r>
            <a:rPr lang="en-GB" dirty="0"/>
            <a:t>Major investments in renewable energy sources in the United Kingdom</a:t>
          </a:r>
          <a:endParaRPr lang="en-IN" dirty="0"/>
        </a:p>
      </dgm:t>
    </dgm:pt>
    <dgm:pt modelId="{D2468A6F-DD30-4E98-9DB7-DE2DB1FEEFEA}" type="parTrans" cxnId="{11CEFC35-8A34-4640-9C0A-45C27A4F1257}">
      <dgm:prSet/>
      <dgm:spPr/>
      <dgm:t>
        <a:bodyPr/>
        <a:lstStyle/>
        <a:p>
          <a:endParaRPr lang="en-IN"/>
        </a:p>
      </dgm:t>
    </dgm:pt>
    <dgm:pt modelId="{C5A2C71A-7344-47E8-A4B1-F954D59C8E74}" type="sibTrans" cxnId="{11CEFC35-8A34-4640-9C0A-45C27A4F1257}">
      <dgm:prSet/>
      <dgm:spPr/>
      <dgm:t>
        <a:bodyPr/>
        <a:lstStyle/>
        <a:p>
          <a:endParaRPr lang="en-IN"/>
        </a:p>
      </dgm:t>
    </dgm:pt>
    <dgm:pt modelId="{C7639E6D-266D-4E77-B2B1-4956FE531427}">
      <dgm:prSet/>
      <dgm:spPr/>
      <dgm:t>
        <a:bodyPr/>
        <a:lstStyle/>
        <a:p>
          <a:r>
            <a:rPr lang="en-GB" dirty="0"/>
            <a:t>Achieve net-zero emissions by 2040 </a:t>
          </a:r>
          <a:endParaRPr lang="en-IN" dirty="0"/>
        </a:p>
      </dgm:t>
    </dgm:pt>
    <dgm:pt modelId="{EA659B87-E204-4E1B-B41D-7DBAF39D901E}" type="parTrans" cxnId="{1065B3DF-F70E-42DB-860C-5FDAE936B596}">
      <dgm:prSet/>
      <dgm:spPr/>
      <dgm:t>
        <a:bodyPr/>
        <a:lstStyle/>
        <a:p>
          <a:endParaRPr lang="en-IN"/>
        </a:p>
      </dgm:t>
    </dgm:pt>
    <dgm:pt modelId="{802C994F-C1F9-4462-BBC6-E95625750A17}" type="sibTrans" cxnId="{1065B3DF-F70E-42DB-860C-5FDAE936B596}">
      <dgm:prSet/>
      <dgm:spPr/>
      <dgm:t>
        <a:bodyPr/>
        <a:lstStyle/>
        <a:p>
          <a:endParaRPr lang="en-IN"/>
        </a:p>
      </dgm:t>
    </dgm:pt>
    <dgm:pt modelId="{CBC2BD77-7188-43FE-9997-78517FC04DC0}">
      <dgm:prSet/>
      <dgm:spPr/>
      <dgm:t>
        <a:bodyPr/>
        <a:lstStyle/>
        <a:p>
          <a:r>
            <a:rPr lang="en-GB" dirty="0"/>
            <a:t>Comply with the rules and regulations in UK </a:t>
          </a:r>
          <a:endParaRPr lang="en-IN" dirty="0"/>
        </a:p>
      </dgm:t>
    </dgm:pt>
    <dgm:pt modelId="{0943A869-3368-42D9-9F47-488AA37BCCF7}" type="parTrans" cxnId="{A71FFFF5-E672-402F-9A38-C4A9A7B8B19F}">
      <dgm:prSet/>
      <dgm:spPr/>
      <dgm:t>
        <a:bodyPr/>
        <a:lstStyle/>
        <a:p>
          <a:endParaRPr lang="en-IN"/>
        </a:p>
      </dgm:t>
    </dgm:pt>
    <dgm:pt modelId="{0A207F9E-4203-4495-977D-07A7ECD8A197}" type="sibTrans" cxnId="{A71FFFF5-E672-402F-9A38-C4A9A7B8B19F}">
      <dgm:prSet/>
      <dgm:spPr/>
      <dgm:t>
        <a:bodyPr/>
        <a:lstStyle/>
        <a:p>
          <a:endParaRPr lang="en-IN"/>
        </a:p>
      </dgm:t>
    </dgm:pt>
    <dgm:pt modelId="{3529673E-8FC7-496B-AF1E-1E3CF06DE644}" type="pres">
      <dgm:prSet presAssocID="{412FBB70-011C-4830-9F28-6343C765D454}" presName="Name0" presStyleCnt="0">
        <dgm:presLayoutVars>
          <dgm:dir/>
          <dgm:animLvl val="lvl"/>
          <dgm:resizeHandles val="exact"/>
        </dgm:presLayoutVars>
      </dgm:prSet>
      <dgm:spPr/>
    </dgm:pt>
    <dgm:pt modelId="{FC315FDF-3845-43C0-A0A5-EFEE3D81AD5F}" type="pres">
      <dgm:prSet presAssocID="{11F467F1-4AE9-464F-BE5B-8040543A88B4}" presName="composite" presStyleCnt="0"/>
      <dgm:spPr/>
    </dgm:pt>
    <dgm:pt modelId="{40DD0DEE-5936-42F3-BCA5-875B758D699B}" type="pres">
      <dgm:prSet presAssocID="{11F467F1-4AE9-464F-BE5B-8040543A88B4}" presName="parTx" presStyleLbl="alignNode1" presStyleIdx="0" presStyleCnt="6">
        <dgm:presLayoutVars>
          <dgm:chMax val="0"/>
          <dgm:chPref val="0"/>
          <dgm:bulletEnabled val="1"/>
        </dgm:presLayoutVars>
      </dgm:prSet>
      <dgm:spPr/>
    </dgm:pt>
    <dgm:pt modelId="{A3EBD0D7-0BC6-43DF-9798-9E2B8FF3F4F0}" type="pres">
      <dgm:prSet presAssocID="{11F467F1-4AE9-464F-BE5B-8040543A88B4}" presName="desTx" presStyleLbl="alignAccFollowNode1" presStyleIdx="0" presStyleCnt="6">
        <dgm:presLayoutVars>
          <dgm:bulletEnabled val="1"/>
        </dgm:presLayoutVars>
      </dgm:prSet>
      <dgm:spPr/>
    </dgm:pt>
    <dgm:pt modelId="{9513486D-F5C0-48B1-8D41-DC0D79F94602}" type="pres">
      <dgm:prSet presAssocID="{8CA2AE64-C635-4803-B3EB-A89FBD139A32}" presName="space" presStyleCnt="0"/>
      <dgm:spPr/>
    </dgm:pt>
    <dgm:pt modelId="{09B5286F-A453-44FE-B2C0-8C4A3FFDC894}" type="pres">
      <dgm:prSet presAssocID="{E97C9F69-9739-4AFD-B1EE-B90239041E2D}" presName="composite" presStyleCnt="0"/>
      <dgm:spPr/>
    </dgm:pt>
    <dgm:pt modelId="{E785A605-3C7B-4EEA-A437-709FFC535B7C}" type="pres">
      <dgm:prSet presAssocID="{E97C9F69-9739-4AFD-B1EE-B90239041E2D}" presName="parTx" presStyleLbl="alignNode1" presStyleIdx="1" presStyleCnt="6">
        <dgm:presLayoutVars>
          <dgm:chMax val="0"/>
          <dgm:chPref val="0"/>
          <dgm:bulletEnabled val="1"/>
        </dgm:presLayoutVars>
      </dgm:prSet>
      <dgm:spPr/>
    </dgm:pt>
    <dgm:pt modelId="{03CB34A6-51B8-4BB5-B5C9-5FF0A9F05636}" type="pres">
      <dgm:prSet presAssocID="{E97C9F69-9739-4AFD-B1EE-B90239041E2D}" presName="desTx" presStyleLbl="alignAccFollowNode1" presStyleIdx="1" presStyleCnt="6">
        <dgm:presLayoutVars>
          <dgm:bulletEnabled val="1"/>
        </dgm:presLayoutVars>
      </dgm:prSet>
      <dgm:spPr/>
    </dgm:pt>
    <dgm:pt modelId="{D642FD73-2BBF-43C3-ACCA-051E3E5F6F24}" type="pres">
      <dgm:prSet presAssocID="{F77ADFA4-A4CE-412B-B412-BB2C62B679D6}" presName="space" presStyleCnt="0"/>
      <dgm:spPr/>
    </dgm:pt>
    <dgm:pt modelId="{F53F37F1-0902-4770-A5E6-916266BE25E6}" type="pres">
      <dgm:prSet presAssocID="{F2C2B859-90DB-4D09-AFC1-F983834B0669}" presName="composite" presStyleCnt="0"/>
      <dgm:spPr/>
    </dgm:pt>
    <dgm:pt modelId="{084C1BB4-B696-4504-BA5C-3BE1D8C497A9}" type="pres">
      <dgm:prSet presAssocID="{F2C2B859-90DB-4D09-AFC1-F983834B0669}" presName="parTx" presStyleLbl="alignNode1" presStyleIdx="2" presStyleCnt="6">
        <dgm:presLayoutVars>
          <dgm:chMax val="0"/>
          <dgm:chPref val="0"/>
          <dgm:bulletEnabled val="1"/>
        </dgm:presLayoutVars>
      </dgm:prSet>
      <dgm:spPr/>
    </dgm:pt>
    <dgm:pt modelId="{32388AA6-0808-4775-900C-EA9D33387EB7}" type="pres">
      <dgm:prSet presAssocID="{F2C2B859-90DB-4D09-AFC1-F983834B0669}" presName="desTx" presStyleLbl="alignAccFollowNode1" presStyleIdx="2" presStyleCnt="6">
        <dgm:presLayoutVars>
          <dgm:bulletEnabled val="1"/>
        </dgm:presLayoutVars>
      </dgm:prSet>
      <dgm:spPr/>
    </dgm:pt>
    <dgm:pt modelId="{90888CCD-CF8A-4918-BB52-741F5CC06FCC}" type="pres">
      <dgm:prSet presAssocID="{CC1DC237-65F6-495E-9620-6B48DD31F59B}" presName="space" presStyleCnt="0"/>
      <dgm:spPr/>
    </dgm:pt>
    <dgm:pt modelId="{F704A771-F436-466F-B46C-3C5611167232}" type="pres">
      <dgm:prSet presAssocID="{C23272B8-E29E-470D-9635-D858CD2FA6EB}" presName="composite" presStyleCnt="0"/>
      <dgm:spPr/>
    </dgm:pt>
    <dgm:pt modelId="{B7AAC2FE-248A-4DAE-AA7E-D6F80C51C70A}" type="pres">
      <dgm:prSet presAssocID="{C23272B8-E29E-470D-9635-D858CD2FA6EB}" presName="parTx" presStyleLbl="alignNode1" presStyleIdx="3" presStyleCnt="6">
        <dgm:presLayoutVars>
          <dgm:chMax val="0"/>
          <dgm:chPref val="0"/>
          <dgm:bulletEnabled val="1"/>
        </dgm:presLayoutVars>
      </dgm:prSet>
      <dgm:spPr/>
    </dgm:pt>
    <dgm:pt modelId="{CF97C233-E3DD-4560-B68C-720813FAA846}" type="pres">
      <dgm:prSet presAssocID="{C23272B8-E29E-470D-9635-D858CD2FA6EB}" presName="desTx" presStyleLbl="alignAccFollowNode1" presStyleIdx="3" presStyleCnt="6">
        <dgm:presLayoutVars>
          <dgm:bulletEnabled val="1"/>
        </dgm:presLayoutVars>
      </dgm:prSet>
      <dgm:spPr/>
    </dgm:pt>
    <dgm:pt modelId="{6028EFAA-93AC-47DF-A4CA-C2193DD35418}" type="pres">
      <dgm:prSet presAssocID="{86CFCD07-12CB-4782-AE64-B4B2A27F5F59}" presName="space" presStyleCnt="0"/>
      <dgm:spPr/>
    </dgm:pt>
    <dgm:pt modelId="{12E43F15-1107-422C-82AF-4EA4DEDAF3ED}" type="pres">
      <dgm:prSet presAssocID="{B6C128CE-72C2-4D51-A907-D48F33592296}" presName="composite" presStyleCnt="0"/>
      <dgm:spPr/>
    </dgm:pt>
    <dgm:pt modelId="{A75CCF9A-B425-4C35-93A6-6D75007DA3FC}" type="pres">
      <dgm:prSet presAssocID="{B6C128CE-72C2-4D51-A907-D48F33592296}" presName="parTx" presStyleLbl="alignNode1" presStyleIdx="4" presStyleCnt="6">
        <dgm:presLayoutVars>
          <dgm:chMax val="0"/>
          <dgm:chPref val="0"/>
          <dgm:bulletEnabled val="1"/>
        </dgm:presLayoutVars>
      </dgm:prSet>
      <dgm:spPr/>
    </dgm:pt>
    <dgm:pt modelId="{849AAAB2-5334-472C-96DE-C5546B90A92F}" type="pres">
      <dgm:prSet presAssocID="{B6C128CE-72C2-4D51-A907-D48F33592296}" presName="desTx" presStyleLbl="alignAccFollowNode1" presStyleIdx="4" presStyleCnt="6">
        <dgm:presLayoutVars>
          <dgm:bulletEnabled val="1"/>
        </dgm:presLayoutVars>
      </dgm:prSet>
      <dgm:spPr/>
    </dgm:pt>
    <dgm:pt modelId="{0B9ACD8B-3EA2-4B3B-8BF8-833292818637}" type="pres">
      <dgm:prSet presAssocID="{DEC18415-A0F5-4918-AEAB-E89D054F1DB6}" presName="space" presStyleCnt="0"/>
      <dgm:spPr/>
    </dgm:pt>
    <dgm:pt modelId="{2985AAAF-8618-4266-A62C-66A3BE7105CD}" type="pres">
      <dgm:prSet presAssocID="{DD691F58-0A8F-4878-907C-B7A2049FCF80}" presName="composite" presStyleCnt="0"/>
      <dgm:spPr/>
    </dgm:pt>
    <dgm:pt modelId="{6D7C8AE0-7E58-4BFF-987B-3BF0A518465D}" type="pres">
      <dgm:prSet presAssocID="{DD691F58-0A8F-4878-907C-B7A2049FCF80}" presName="parTx" presStyleLbl="alignNode1" presStyleIdx="5" presStyleCnt="6">
        <dgm:presLayoutVars>
          <dgm:chMax val="0"/>
          <dgm:chPref val="0"/>
          <dgm:bulletEnabled val="1"/>
        </dgm:presLayoutVars>
      </dgm:prSet>
      <dgm:spPr/>
    </dgm:pt>
    <dgm:pt modelId="{FFB7E467-B5AC-4EA4-9D2A-E621CD5272D1}" type="pres">
      <dgm:prSet presAssocID="{DD691F58-0A8F-4878-907C-B7A2049FCF80}" presName="desTx" presStyleLbl="alignAccFollowNode1" presStyleIdx="5" presStyleCnt="6">
        <dgm:presLayoutVars>
          <dgm:bulletEnabled val="1"/>
        </dgm:presLayoutVars>
      </dgm:prSet>
      <dgm:spPr/>
    </dgm:pt>
  </dgm:ptLst>
  <dgm:cxnLst>
    <dgm:cxn modelId="{8010F81F-C87A-4F27-A2B6-42C0CF398BF7}" srcId="{412FBB70-011C-4830-9F28-6343C765D454}" destId="{11F467F1-4AE9-464F-BE5B-8040543A88B4}" srcOrd="0" destOrd="0" parTransId="{EB43813B-D0BF-4DC6-A500-F469DC6A8C4C}" sibTransId="{8CA2AE64-C635-4803-B3EB-A89FBD139A32}"/>
    <dgm:cxn modelId="{58E48020-627F-430B-81A0-F389D2D332D0}" type="presOf" srcId="{3241284F-0DB4-4D3E-B1A5-9D304D23781A}" destId="{A3EBD0D7-0BC6-43DF-9798-9E2B8FF3F4F0}" srcOrd="0" destOrd="0" presId="urn:microsoft.com/office/officeart/2005/8/layout/hList1"/>
    <dgm:cxn modelId="{C9192324-080F-4FC2-859A-68DDB8652BAA}" srcId="{412FBB70-011C-4830-9F28-6343C765D454}" destId="{E97C9F69-9739-4AFD-B1EE-B90239041E2D}" srcOrd="1" destOrd="0" parTransId="{1E5497FA-7E66-4828-8C4D-B5ABA7289A48}" sibTransId="{F77ADFA4-A4CE-412B-B412-BB2C62B679D6}"/>
    <dgm:cxn modelId="{151A2B2C-C8B1-448E-94D0-9087B18111C7}" type="presOf" srcId="{CBC2BD77-7188-43FE-9997-78517FC04DC0}" destId="{FFB7E467-B5AC-4EA4-9D2A-E621CD5272D1}" srcOrd="0" destOrd="0" presId="urn:microsoft.com/office/officeart/2005/8/layout/hList1"/>
    <dgm:cxn modelId="{11CEFC35-8A34-4640-9C0A-45C27A4F1257}" srcId="{B6C128CE-72C2-4D51-A907-D48F33592296}" destId="{CCF0920D-FF0E-4807-A5BC-26645ED781F3}" srcOrd="0" destOrd="0" parTransId="{D2468A6F-DD30-4E98-9DB7-DE2DB1FEEFEA}" sibTransId="{C5A2C71A-7344-47E8-A4B1-F954D59C8E74}"/>
    <dgm:cxn modelId="{5677C73C-9559-411C-8DA1-83DD8A268BAE}" type="presOf" srcId="{11F467F1-4AE9-464F-BE5B-8040543A88B4}" destId="{40DD0DEE-5936-42F3-BCA5-875B758D699B}" srcOrd="0" destOrd="0" presId="urn:microsoft.com/office/officeart/2005/8/layout/hList1"/>
    <dgm:cxn modelId="{C05DEC41-A246-4552-A65C-EB69EBF36033}" srcId="{412FBB70-011C-4830-9F28-6343C765D454}" destId="{F2C2B859-90DB-4D09-AFC1-F983834B0669}" srcOrd="2" destOrd="0" parTransId="{0C2ECD9E-33FF-4925-9176-8746506ABC26}" sibTransId="{CC1DC237-65F6-495E-9620-6B48DD31F59B}"/>
    <dgm:cxn modelId="{090DB055-31A0-4F87-A5B2-D66877D29A5F}" type="presOf" srcId="{14293CED-CC22-4D89-BF83-9B06A000959A}" destId="{CF97C233-E3DD-4560-B68C-720813FAA846}" srcOrd="0" destOrd="0" presId="urn:microsoft.com/office/officeart/2005/8/layout/hList1"/>
    <dgm:cxn modelId="{DDFA115A-15B5-4B2C-AD96-21BC7E417860}" type="presOf" srcId="{2B3E7BDE-4C20-4339-BA96-AEC7EF0BE2A1}" destId="{03CB34A6-51B8-4BB5-B5C9-5FF0A9F05636}" srcOrd="0" destOrd="0" presId="urn:microsoft.com/office/officeart/2005/8/layout/hList1"/>
    <dgm:cxn modelId="{23DF4E5B-4E5E-4AC2-87C4-9CE1E1471F57}" type="presOf" srcId="{C7639E6D-266D-4E77-B2B1-4956FE531427}" destId="{849AAAB2-5334-472C-96DE-C5546B90A92F}" srcOrd="0" destOrd="1" presId="urn:microsoft.com/office/officeart/2005/8/layout/hList1"/>
    <dgm:cxn modelId="{15C3276B-21F8-4812-9973-2837AEEA9BFC}" type="presOf" srcId="{E97C9F69-9739-4AFD-B1EE-B90239041E2D}" destId="{E785A605-3C7B-4EEA-A437-709FFC535B7C}" srcOrd="0" destOrd="0" presId="urn:microsoft.com/office/officeart/2005/8/layout/hList1"/>
    <dgm:cxn modelId="{56F7466D-F741-40F2-B0E6-052D2BE99E0A}" srcId="{412FBB70-011C-4830-9F28-6343C765D454}" destId="{B6C128CE-72C2-4D51-A907-D48F33592296}" srcOrd="4" destOrd="0" parTransId="{06854259-9D9A-49E0-8327-54E1C074CE89}" sibTransId="{DEC18415-A0F5-4918-AEAB-E89D054F1DB6}"/>
    <dgm:cxn modelId="{55C9D66F-1B4A-46BE-8B58-E539A4D43D45}" srcId="{11F467F1-4AE9-464F-BE5B-8040543A88B4}" destId="{3241284F-0DB4-4D3E-B1A5-9D304D23781A}" srcOrd="0" destOrd="0" parTransId="{FF2F4539-5B30-4611-B94B-9F6FA3F2C1C9}" sibTransId="{987C483C-1152-4AAC-B8A0-3A5A90460C77}"/>
    <dgm:cxn modelId="{2F369C77-C35A-48BB-A30C-212939558FD3}" type="presOf" srcId="{F2C2B859-90DB-4D09-AFC1-F983834B0669}" destId="{084C1BB4-B696-4504-BA5C-3BE1D8C497A9}" srcOrd="0" destOrd="0" presId="urn:microsoft.com/office/officeart/2005/8/layout/hList1"/>
    <dgm:cxn modelId="{7308DA79-E246-4717-B704-FBF79129B749}" type="presOf" srcId="{CCF0920D-FF0E-4807-A5BC-26645ED781F3}" destId="{849AAAB2-5334-472C-96DE-C5546B90A92F}" srcOrd="0" destOrd="0" presId="urn:microsoft.com/office/officeart/2005/8/layout/hList1"/>
    <dgm:cxn modelId="{9D401E7C-613B-4D74-A7B9-F7CD10386E3F}" type="presOf" srcId="{E2EA6D3C-AD62-4E5B-A577-DFE8DBBEE7C7}" destId="{32388AA6-0808-4775-900C-EA9D33387EB7}" srcOrd="0" destOrd="0" presId="urn:microsoft.com/office/officeart/2005/8/layout/hList1"/>
    <dgm:cxn modelId="{F216A285-0487-41F5-A913-411C12E532D7}" type="presOf" srcId="{C23272B8-E29E-470D-9635-D858CD2FA6EB}" destId="{B7AAC2FE-248A-4DAE-AA7E-D6F80C51C70A}" srcOrd="0" destOrd="0" presId="urn:microsoft.com/office/officeart/2005/8/layout/hList1"/>
    <dgm:cxn modelId="{D170BB8B-C2A4-4204-9A3A-C0038E94D63C}" type="presOf" srcId="{412FBB70-011C-4830-9F28-6343C765D454}" destId="{3529673E-8FC7-496B-AF1E-1E3CF06DE644}" srcOrd="0" destOrd="0" presId="urn:microsoft.com/office/officeart/2005/8/layout/hList1"/>
    <dgm:cxn modelId="{42CD3C9B-F0C7-47CC-AF61-0B4455524D94}" type="presOf" srcId="{DD691F58-0A8F-4878-907C-B7A2049FCF80}" destId="{6D7C8AE0-7E58-4BFF-987B-3BF0A518465D}" srcOrd="0" destOrd="0" presId="urn:microsoft.com/office/officeart/2005/8/layout/hList1"/>
    <dgm:cxn modelId="{F6C7F6A1-B742-41F4-B915-69BD76252770}" srcId="{412FBB70-011C-4830-9F28-6343C765D454}" destId="{C23272B8-E29E-470D-9635-D858CD2FA6EB}" srcOrd="3" destOrd="0" parTransId="{D7DB90CF-ACA0-4BCB-A6FD-9B0B31836FAA}" sibTransId="{86CFCD07-12CB-4782-AE64-B4B2A27F5F59}"/>
    <dgm:cxn modelId="{D02A94AD-2064-4A73-995A-279D3AA004F1}" srcId="{E97C9F69-9739-4AFD-B1EE-B90239041E2D}" destId="{2B3E7BDE-4C20-4339-BA96-AEC7EF0BE2A1}" srcOrd="0" destOrd="0" parTransId="{E4B1D797-2D0B-4F04-91FA-2F2F5E29BAFB}" sibTransId="{881C1EF9-603C-4ADA-9BA3-4BAC2BCA1A6D}"/>
    <dgm:cxn modelId="{30E565B3-3FAF-4F72-901D-2D6CB21961B7}" srcId="{C23272B8-E29E-470D-9635-D858CD2FA6EB}" destId="{14293CED-CC22-4D89-BF83-9B06A000959A}" srcOrd="0" destOrd="0" parTransId="{A3C08FC3-B80A-46AD-AB6C-E52CC915F96B}" sibTransId="{AA61A768-835B-4BE0-A2AD-C3859F612FB5}"/>
    <dgm:cxn modelId="{157943C3-0F10-437A-8F54-48057877D6FB}" srcId="{C23272B8-E29E-470D-9635-D858CD2FA6EB}" destId="{95B72D7C-3016-4504-A2E8-677E70776C8D}" srcOrd="1" destOrd="0" parTransId="{2ED6F04F-9CDC-423F-9072-3282C2E29A06}" sibTransId="{B57A4776-1B70-4BEE-8521-017F5EF7C71E}"/>
    <dgm:cxn modelId="{672DE2D5-96C5-430E-86A9-8AEBF684AD8B}" srcId="{412FBB70-011C-4830-9F28-6343C765D454}" destId="{DD691F58-0A8F-4878-907C-B7A2049FCF80}" srcOrd="5" destOrd="0" parTransId="{CE47BEF4-DE22-4A21-B79D-907F49D24C66}" sibTransId="{37893982-C3D5-4BEE-BB4A-46F6A3E67C8E}"/>
    <dgm:cxn modelId="{E9A170DC-8BBB-4E56-AF6B-0B9BA74A3B97}" srcId="{F2C2B859-90DB-4D09-AFC1-F983834B0669}" destId="{E2EA6D3C-AD62-4E5B-A577-DFE8DBBEE7C7}" srcOrd="0" destOrd="0" parTransId="{810E5C04-CD3F-4097-A7AC-6C4B54BD995D}" sibTransId="{0A776E3A-EE73-4765-9CCD-C841610FDF7F}"/>
    <dgm:cxn modelId="{C406A6DF-DD95-4D66-9A7C-1E5BF0379970}" type="presOf" srcId="{95B72D7C-3016-4504-A2E8-677E70776C8D}" destId="{CF97C233-E3DD-4560-B68C-720813FAA846}" srcOrd="0" destOrd="1" presId="urn:microsoft.com/office/officeart/2005/8/layout/hList1"/>
    <dgm:cxn modelId="{1065B3DF-F70E-42DB-860C-5FDAE936B596}" srcId="{B6C128CE-72C2-4D51-A907-D48F33592296}" destId="{C7639E6D-266D-4E77-B2B1-4956FE531427}" srcOrd="1" destOrd="0" parTransId="{EA659B87-E204-4E1B-B41D-7DBAF39D901E}" sibTransId="{802C994F-C1F9-4462-BBC6-E95625750A17}"/>
    <dgm:cxn modelId="{83F9FBEB-0919-4875-8030-B95DF9773956}" type="presOf" srcId="{B6C128CE-72C2-4D51-A907-D48F33592296}" destId="{A75CCF9A-B425-4C35-93A6-6D75007DA3FC}" srcOrd="0" destOrd="0" presId="urn:microsoft.com/office/officeart/2005/8/layout/hList1"/>
    <dgm:cxn modelId="{A71FFFF5-E672-402F-9A38-C4A9A7B8B19F}" srcId="{DD691F58-0A8F-4878-907C-B7A2049FCF80}" destId="{CBC2BD77-7188-43FE-9997-78517FC04DC0}" srcOrd="0" destOrd="0" parTransId="{0943A869-3368-42D9-9F47-488AA37BCCF7}" sibTransId="{0A207F9E-4203-4495-977D-07A7ECD8A197}"/>
    <dgm:cxn modelId="{B70A8FEB-DB20-4C2F-98FB-011171BAB9C5}" type="presParOf" srcId="{3529673E-8FC7-496B-AF1E-1E3CF06DE644}" destId="{FC315FDF-3845-43C0-A0A5-EFEE3D81AD5F}" srcOrd="0" destOrd="0" presId="urn:microsoft.com/office/officeart/2005/8/layout/hList1"/>
    <dgm:cxn modelId="{8297B00A-24C3-44B1-A463-F3C0B36A68F4}" type="presParOf" srcId="{FC315FDF-3845-43C0-A0A5-EFEE3D81AD5F}" destId="{40DD0DEE-5936-42F3-BCA5-875B758D699B}" srcOrd="0" destOrd="0" presId="urn:microsoft.com/office/officeart/2005/8/layout/hList1"/>
    <dgm:cxn modelId="{BE962DA8-EDA6-43C1-921D-C552F89C7AC8}" type="presParOf" srcId="{FC315FDF-3845-43C0-A0A5-EFEE3D81AD5F}" destId="{A3EBD0D7-0BC6-43DF-9798-9E2B8FF3F4F0}" srcOrd="1" destOrd="0" presId="urn:microsoft.com/office/officeart/2005/8/layout/hList1"/>
    <dgm:cxn modelId="{63A56C72-BEAE-4373-B375-05E7F4E18194}" type="presParOf" srcId="{3529673E-8FC7-496B-AF1E-1E3CF06DE644}" destId="{9513486D-F5C0-48B1-8D41-DC0D79F94602}" srcOrd="1" destOrd="0" presId="urn:microsoft.com/office/officeart/2005/8/layout/hList1"/>
    <dgm:cxn modelId="{E8134813-5337-4ECB-BAF9-B19593754A03}" type="presParOf" srcId="{3529673E-8FC7-496B-AF1E-1E3CF06DE644}" destId="{09B5286F-A453-44FE-B2C0-8C4A3FFDC894}" srcOrd="2" destOrd="0" presId="urn:microsoft.com/office/officeart/2005/8/layout/hList1"/>
    <dgm:cxn modelId="{2E24C121-8EE0-4971-996E-DF60B4A9D160}" type="presParOf" srcId="{09B5286F-A453-44FE-B2C0-8C4A3FFDC894}" destId="{E785A605-3C7B-4EEA-A437-709FFC535B7C}" srcOrd="0" destOrd="0" presId="urn:microsoft.com/office/officeart/2005/8/layout/hList1"/>
    <dgm:cxn modelId="{20549825-2CF3-4FC8-9109-19A8686F17E7}" type="presParOf" srcId="{09B5286F-A453-44FE-B2C0-8C4A3FFDC894}" destId="{03CB34A6-51B8-4BB5-B5C9-5FF0A9F05636}" srcOrd="1" destOrd="0" presId="urn:microsoft.com/office/officeart/2005/8/layout/hList1"/>
    <dgm:cxn modelId="{A35F3D62-C765-4328-855F-C3CEBC260FB3}" type="presParOf" srcId="{3529673E-8FC7-496B-AF1E-1E3CF06DE644}" destId="{D642FD73-2BBF-43C3-ACCA-051E3E5F6F24}" srcOrd="3" destOrd="0" presId="urn:microsoft.com/office/officeart/2005/8/layout/hList1"/>
    <dgm:cxn modelId="{B4C31E70-8376-4D99-B57A-F74254D687D9}" type="presParOf" srcId="{3529673E-8FC7-496B-AF1E-1E3CF06DE644}" destId="{F53F37F1-0902-4770-A5E6-916266BE25E6}" srcOrd="4" destOrd="0" presId="urn:microsoft.com/office/officeart/2005/8/layout/hList1"/>
    <dgm:cxn modelId="{59DC92EB-AB41-4082-B810-897C1085E87D}" type="presParOf" srcId="{F53F37F1-0902-4770-A5E6-916266BE25E6}" destId="{084C1BB4-B696-4504-BA5C-3BE1D8C497A9}" srcOrd="0" destOrd="0" presId="urn:microsoft.com/office/officeart/2005/8/layout/hList1"/>
    <dgm:cxn modelId="{C58711A8-1B63-4DAC-9133-911C1A19920B}" type="presParOf" srcId="{F53F37F1-0902-4770-A5E6-916266BE25E6}" destId="{32388AA6-0808-4775-900C-EA9D33387EB7}" srcOrd="1" destOrd="0" presId="urn:microsoft.com/office/officeart/2005/8/layout/hList1"/>
    <dgm:cxn modelId="{73BF0B78-9165-4B49-B41D-0C3515C28AC7}" type="presParOf" srcId="{3529673E-8FC7-496B-AF1E-1E3CF06DE644}" destId="{90888CCD-CF8A-4918-BB52-741F5CC06FCC}" srcOrd="5" destOrd="0" presId="urn:microsoft.com/office/officeart/2005/8/layout/hList1"/>
    <dgm:cxn modelId="{B115843A-D849-49AA-9785-07E713294876}" type="presParOf" srcId="{3529673E-8FC7-496B-AF1E-1E3CF06DE644}" destId="{F704A771-F436-466F-B46C-3C5611167232}" srcOrd="6" destOrd="0" presId="urn:microsoft.com/office/officeart/2005/8/layout/hList1"/>
    <dgm:cxn modelId="{6A3CBF85-12DE-4D11-95F2-EAAD8151B5DB}" type="presParOf" srcId="{F704A771-F436-466F-B46C-3C5611167232}" destId="{B7AAC2FE-248A-4DAE-AA7E-D6F80C51C70A}" srcOrd="0" destOrd="0" presId="urn:microsoft.com/office/officeart/2005/8/layout/hList1"/>
    <dgm:cxn modelId="{A348DBBF-DB1B-4F3C-A6E2-7DBA1CADFFBD}" type="presParOf" srcId="{F704A771-F436-466F-B46C-3C5611167232}" destId="{CF97C233-E3DD-4560-B68C-720813FAA846}" srcOrd="1" destOrd="0" presId="urn:microsoft.com/office/officeart/2005/8/layout/hList1"/>
    <dgm:cxn modelId="{07502343-8010-4099-BD03-BF22C1E10C20}" type="presParOf" srcId="{3529673E-8FC7-496B-AF1E-1E3CF06DE644}" destId="{6028EFAA-93AC-47DF-A4CA-C2193DD35418}" srcOrd="7" destOrd="0" presId="urn:microsoft.com/office/officeart/2005/8/layout/hList1"/>
    <dgm:cxn modelId="{5FF49C3C-BBC0-4C79-B528-FA8AA2A0D684}" type="presParOf" srcId="{3529673E-8FC7-496B-AF1E-1E3CF06DE644}" destId="{12E43F15-1107-422C-82AF-4EA4DEDAF3ED}" srcOrd="8" destOrd="0" presId="urn:microsoft.com/office/officeart/2005/8/layout/hList1"/>
    <dgm:cxn modelId="{9E36583D-E06D-4946-A6D3-CC79F7CEFF3F}" type="presParOf" srcId="{12E43F15-1107-422C-82AF-4EA4DEDAF3ED}" destId="{A75CCF9A-B425-4C35-93A6-6D75007DA3FC}" srcOrd="0" destOrd="0" presId="urn:microsoft.com/office/officeart/2005/8/layout/hList1"/>
    <dgm:cxn modelId="{F95E4FDD-692D-4B4C-A2F9-237B8889D44D}" type="presParOf" srcId="{12E43F15-1107-422C-82AF-4EA4DEDAF3ED}" destId="{849AAAB2-5334-472C-96DE-C5546B90A92F}" srcOrd="1" destOrd="0" presId="urn:microsoft.com/office/officeart/2005/8/layout/hList1"/>
    <dgm:cxn modelId="{3BB3F0B3-1268-4DC9-AC19-63FCD65230B6}" type="presParOf" srcId="{3529673E-8FC7-496B-AF1E-1E3CF06DE644}" destId="{0B9ACD8B-3EA2-4B3B-8BF8-833292818637}" srcOrd="9" destOrd="0" presId="urn:microsoft.com/office/officeart/2005/8/layout/hList1"/>
    <dgm:cxn modelId="{1F4D2AE7-A194-404F-9782-2DF2EFFF0BED}" type="presParOf" srcId="{3529673E-8FC7-496B-AF1E-1E3CF06DE644}" destId="{2985AAAF-8618-4266-A62C-66A3BE7105CD}" srcOrd="10" destOrd="0" presId="urn:microsoft.com/office/officeart/2005/8/layout/hList1"/>
    <dgm:cxn modelId="{9A9ABA64-2B90-4376-9672-CB566B4D9FAF}" type="presParOf" srcId="{2985AAAF-8618-4266-A62C-66A3BE7105CD}" destId="{6D7C8AE0-7E58-4BFF-987B-3BF0A518465D}" srcOrd="0" destOrd="0" presId="urn:microsoft.com/office/officeart/2005/8/layout/hList1"/>
    <dgm:cxn modelId="{7EA046B7-F7EE-4E26-80BD-895887A17E4F}" type="presParOf" srcId="{2985AAAF-8618-4266-A62C-66A3BE7105CD}" destId="{FFB7E467-B5AC-4EA4-9D2A-E621CD5272D1}"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36156C-DD84-4AD1-8042-549A575D0BB8}"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IN"/>
        </a:p>
      </dgm:t>
    </dgm:pt>
    <dgm:pt modelId="{134423BC-9E21-4BCC-B809-7CF330F58D51}">
      <dgm:prSet phldrT="[Text]"/>
      <dgm:spPr/>
      <dgm:t>
        <a:bodyPr/>
        <a:lstStyle/>
        <a:p>
          <a:r>
            <a:rPr lang="en-US" dirty="0"/>
            <a:t>Strengths</a:t>
          </a:r>
          <a:endParaRPr lang="en-IN" dirty="0"/>
        </a:p>
      </dgm:t>
    </dgm:pt>
    <dgm:pt modelId="{F80F82A7-FC25-49DC-99D1-4AC135E011DB}" type="parTrans" cxnId="{B288A098-9A6B-46C8-9FAB-730433584095}">
      <dgm:prSet/>
      <dgm:spPr/>
      <dgm:t>
        <a:bodyPr/>
        <a:lstStyle/>
        <a:p>
          <a:endParaRPr lang="en-IN"/>
        </a:p>
      </dgm:t>
    </dgm:pt>
    <dgm:pt modelId="{3BA4F19C-0115-4699-9B2B-EF13DB998594}" type="sibTrans" cxnId="{B288A098-9A6B-46C8-9FAB-730433584095}">
      <dgm:prSet/>
      <dgm:spPr/>
      <dgm:t>
        <a:bodyPr/>
        <a:lstStyle/>
        <a:p>
          <a:endParaRPr lang="en-IN"/>
        </a:p>
      </dgm:t>
    </dgm:pt>
    <dgm:pt modelId="{89EEA8DE-ACE1-42AA-BF0B-B3ACBC7D6930}">
      <dgm:prSet phldrT="[Text]"/>
      <dgm:spPr/>
      <dgm:t>
        <a:bodyPr/>
        <a:lstStyle/>
        <a:p>
          <a:r>
            <a:rPr lang="en-US" dirty="0"/>
            <a:t>Cost leadership, product differentiation, and focus </a:t>
          </a:r>
          <a:endParaRPr lang="en-IN" dirty="0"/>
        </a:p>
      </dgm:t>
    </dgm:pt>
    <dgm:pt modelId="{E7B1438E-052C-493E-BFA1-FED9C1604081}" type="parTrans" cxnId="{06242B54-D414-476F-987E-04162976E857}">
      <dgm:prSet/>
      <dgm:spPr/>
      <dgm:t>
        <a:bodyPr/>
        <a:lstStyle/>
        <a:p>
          <a:endParaRPr lang="en-IN"/>
        </a:p>
      </dgm:t>
    </dgm:pt>
    <dgm:pt modelId="{A04343D9-F38A-4685-AFBF-92122A6CD9E6}" type="sibTrans" cxnId="{06242B54-D414-476F-987E-04162976E857}">
      <dgm:prSet/>
      <dgm:spPr/>
      <dgm:t>
        <a:bodyPr/>
        <a:lstStyle/>
        <a:p>
          <a:endParaRPr lang="en-IN"/>
        </a:p>
      </dgm:t>
    </dgm:pt>
    <dgm:pt modelId="{500341D9-09F1-4A77-B4A0-8CC303150C4E}">
      <dgm:prSet phldrT="[Text]"/>
      <dgm:spPr/>
      <dgm:t>
        <a:bodyPr/>
        <a:lstStyle/>
        <a:p>
          <a:r>
            <a:rPr lang="en-US" dirty="0"/>
            <a:t>Entered new markets</a:t>
          </a:r>
          <a:endParaRPr lang="en-IN" dirty="0"/>
        </a:p>
      </dgm:t>
    </dgm:pt>
    <dgm:pt modelId="{8ABC6F36-D13D-4739-8BBC-03EBF666FFB7}" type="parTrans" cxnId="{69B98B8B-11BB-4390-9FC7-EC0B9AAECCFE}">
      <dgm:prSet/>
      <dgm:spPr/>
      <dgm:t>
        <a:bodyPr/>
        <a:lstStyle/>
        <a:p>
          <a:endParaRPr lang="en-IN"/>
        </a:p>
      </dgm:t>
    </dgm:pt>
    <dgm:pt modelId="{84067CB9-9C72-4BA4-B404-31736E120D74}" type="sibTrans" cxnId="{69B98B8B-11BB-4390-9FC7-EC0B9AAECCFE}">
      <dgm:prSet/>
      <dgm:spPr/>
      <dgm:t>
        <a:bodyPr/>
        <a:lstStyle/>
        <a:p>
          <a:endParaRPr lang="en-IN"/>
        </a:p>
      </dgm:t>
    </dgm:pt>
    <dgm:pt modelId="{EA6DCD7D-461E-4832-AAAB-562359A8900E}">
      <dgm:prSet phldrT="[Text]"/>
      <dgm:spPr/>
      <dgm:t>
        <a:bodyPr/>
        <a:lstStyle/>
        <a:p>
          <a:r>
            <a:rPr lang="en-US" dirty="0"/>
            <a:t>Weakness </a:t>
          </a:r>
          <a:endParaRPr lang="en-IN" dirty="0"/>
        </a:p>
      </dgm:t>
    </dgm:pt>
    <dgm:pt modelId="{E3299410-3207-4767-811C-0C0B6103563E}" type="parTrans" cxnId="{659F6293-13B2-48E9-9DB8-573CDF8C4443}">
      <dgm:prSet/>
      <dgm:spPr/>
      <dgm:t>
        <a:bodyPr/>
        <a:lstStyle/>
        <a:p>
          <a:endParaRPr lang="en-IN"/>
        </a:p>
      </dgm:t>
    </dgm:pt>
    <dgm:pt modelId="{DB9F7280-1D88-434E-9CF8-18A01977F1D0}" type="sibTrans" cxnId="{659F6293-13B2-48E9-9DB8-573CDF8C4443}">
      <dgm:prSet/>
      <dgm:spPr/>
      <dgm:t>
        <a:bodyPr/>
        <a:lstStyle/>
        <a:p>
          <a:endParaRPr lang="en-IN"/>
        </a:p>
      </dgm:t>
    </dgm:pt>
    <dgm:pt modelId="{EECFBB80-43B0-4F08-8E3B-826596E89CEE}">
      <dgm:prSet phldrT="[Text]"/>
      <dgm:spPr/>
      <dgm:t>
        <a:bodyPr/>
        <a:lstStyle/>
        <a:p>
          <a:r>
            <a:rPr lang="en-US" dirty="0"/>
            <a:t>Low-margin business methods</a:t>
          </a:r>
          <a:endParaRPr lang="en-IN" dirty="0"/>
        </a:p>
      </dgm:t>
    </dgm:pt>
    <dgm:pt modelId="{7EA03767-0B7C-4F5F-9243-A5B47F5974F3}" type="parTrans" cxnId="{6161F9DB-45C2-4491-8C3A-0E941E5C9486}">
      <dgm:prSet/>
      <dgm:spPr/>
      <dgm:t>
        <a:bodyPr/>
        <a:lstStyle/>
        <a:p>
          <a:endParaRPr lang="en-IN"/>
        </a:p>
      </dgm:t>
    </dgm:pt>
    <dgm:pt modelId="{2EBD17A8-FCD4-46BB-9DA5-45D093000B1C}" type="sibTrans" cxnId="{6161F9DB-45C2-4491-8C3A-0E941E5C9486}">
      <dgm:prSet/>
      <dgm:spPr/>
      <dgm:t>
        <a:bodyPr/>
        <a:lstStyle/>
        <a:p>
          <a:endParaRPr lang="en-IN"/>
        </a:p>
      </dgm:t>
    </dgm:pt>
    <dgm:pt modelId="{A157DB1E-0E70-482C-BBAD-49F0A0FC0395}">
      <dgm:prSet phldrT="[Text]"/>
      <dgm:spPr/>
      <dgm:t>
        <a:bodyPr/>
        <a:lstStyle/>
        <a:p>
          <a:r>
            <a:rPr lang="en-US" dirty="0"/>
            <a:t>No offline</a:t>
          </a:r>
          <a:endParaRPr lang="en-IN" dirty="0"/>
        </a:p>
      </dgm:t>
    </dgm:pt>
    <dgm:pt modelId="{8918DAFE-5BF6-4665-8695-F00B0D0C43F9}" type="parTrans" cxnId="{C1CBA9BF-5C6E-4C18-A505-4D1B6EE7E387}">
      <dgm:prSet/>
      <dgm:spPr/>
      <dgm:t>
        <a:bodyPr/>
        <a:lstStyle/>
        <a:p>
          <a:endParaRPr lang="en-IN"/>
        </a:p>
      </dgm:t>
    </dgm:pt>
    <dgm:pt modelId="{3342B37A-C981-4063-90C9-BBBF178D48F9}" type="sibTrans" cxnId="{C1CBA9BF-5C6E-4C18-A505-4D1B6EE7E387}">
      <dgm:prSet/>
      <dgm:spPr/>
      <dgm:t>
        <a:bodyPr/>
        <a:lstStyle/>
        <a:p>
          <a:endParaRPr lang="en-IN"/>
        </a:p>
      </dgm:t>
    </dgm:pt>
    <dgm:pt modelId="{03AA9552-649D-4B57-9A3F-175448633475}">
      <dgm:prSet phldrT="[Text]"/>
      <dgm:spPr/>
      <dgm:t>
        <a:bodyPr/>
        <a:lstStyle/>
        <a:p>
          <a:r>
            <a:rPr lang="en-US" dirty="0"/>
            <a:t>Opportunities </a:t>
          </a:r>
          <a:endParaRPr lang="en-IN" dirty="0"/>
        </a:p>
      </dgm:t>
    </dgm:pt>
    <dgm:pt modelId="{30881F45-853C-432B-9A71-4991E532FBBF}" type="parTrans" cxnId="{0106291E-598C-42FF-A5A6-CEBDF56F3CD4}">
      <dgm:prSet/>
      <dgm:spPr/>
      <dgm:t>
        <a:bodyPr/>
        <a:lstStyle/>
        <a:p>
          <a:endParaRPr lang="en-IN"/>
        </a:p>
      </dgm:t>
    </dgm:pt>
    <dgm:pt modelId="{308F9197-7E27-4057-9A08-20CEB516C855}" type="sibTrans" cxnId="{0106291E-598C-42FF-A5A6-CEBDF56F3CD4}">
      <dgm:prSet/>
      <dgm:spPr/>
      <dgm:t>
        <a:bodyPr/>
        <a:lstStyle/>
        <a:p>
          <a:endParaRPr lang="en-IN"/>
        </a:p>
      </dgm:t>
    </dgm:pt>
    <dgm:pt modelId="{B3A4FA2E-8F8B-468A-9F1A-D1A2FB764E5A}">
      <dgm:prSet phldrT="[Text]"/>
      <dgm:spPr/>
      <dgm:t>
        <a:bodyPr/>
        <a:lstStyle/>
        <a:p>
          <a:r>
            <a:rPr lang="en-US" dirty="0"/>
            <a:t>Enter new markets </a:t>
          </a:r>
          <a:endParaRPr lang="en-IN" dirty="0"/>
        </a:p>
      </dgm:t>
    </dgm:pt>
    <dgm:pt modelId="{2417B8CC-2403-4527-9D34-740337A60463}" type="parTrans" cxnId="{4F28AD71-E93D-404E-B773-28FE087EC0DA}">
      <dgm:prSet/>
      <dgm:spPr/>
      <dgm:t>
        <a:bodyPr/>
        <a:lstStyle/>
        <a:p>
          <a:endParaRPr lang="en-IN"/>
        </a:p>
      </dgm:t>
    </dgm:pt>
    <dgm:pt modelId="{BAD7200C-FF52-4159-B855-A05369359C21}" type="sibTrans" cxnId="{4F28AD71-E93D-404E-B773-28FE087EC0DA}">
      <dgm:prSet/>
      <dgm:spPr/>
      <dgm:t>
        <a:bodyPr/>
        <a:lstStyle/>
        <a:p>
          <a:endParaRPr lang="en-IN"/>
        </a:p>
      </dgm:t>
    </dgm:pt>
    <dgm:pt modelId="{5E55FA86-6F72-4196-8620-0BC8A305C340}">
      <dgm:prSet phldrT="[Text]"/>
      <dgm:spPr/>
      <dgm:t>
        <a:bodyPr/>
        <a:lstStyle/>
        <a:p>
          <a:r>
            <a:rPr lang="en-US" dirty="0"/>
            <a:t>Launch own products</a:t>
          </a:r>
          <a:endParaRPr lang="en-IN" dirty="0"/>
        </a:p>
      </dgm:t>
    </dgm:pt>
    <dgm:pt modelId="{0044F061-D79B-4DF7-B77B-D9F2644E7D83}" type="parTrans" cxnId="{D4F8E573-EE8A-40CD-9445-B8E3E8BC887F}">
      <dgm:prSet/>
      <dgm:spPr/>
      <dgm:t>
        <a:bodyPr/>
        <a:lstStyle/>
        <a:p>
          <a:endParaRPr lang="en-IN"/>
        </a:p>
      </dgm:t>
    </dgm:pt>
    <dgm:pt modelId="{70C8AD34-4F9F-478C-AAE5-62EFF7CC8FDC}" type="sibTrans" cxnId="{D4F8E573-EE8A-40CD-9445-B8E3E8BC887F}">
      <dgm:prSet/>
      <dgm:spPr/>
      <dgm:t>
        <a:bodyPr/>
        <a:lstStyle/>
        <a:p>
          <a:endParaRPr lang="en-IN"/>
        </a:p>
      </dgm:t>
    </dgm:pt>
    <dgm:pt modelId="{8CA99E61-EBA0-493E-81CF-28C52E25F418}">
      <dgm:prSet/>
      <dgm:spPr/>
      <dgm:t>
        <a:bodyPr/>
        <a:lstStyle/>
        <a:p>
          <a:r>
            <a:rPr lang="en-US" dirty="0"/>
            <a:t>Threats </a:t>
          </a:r>
          <a:endParaRPr lang="en-IN" dirty="0"/>
        </a:p>
      </dgm:t>
    </dgm:pt>
    <dgm:pt modelId="{EE222751-2F09-42CC-B948-EADAAC923447}" type="parTrans" cxnId="{5BB0487F-9F87-4A73-AE5E-107FA73A8311}">
      <dgm:prSet/>
      <dgm:spPr/>
      <dgm:t>
        <a:bodyPr/>
        <a:lstStyle/>
        <a:p>
          <a:endParaRPr lang="en-IN"/>
        </a:p>
      </dgm:t>
    </dgm:pt>
    <dgm:pt modelId="{3DC3E7BC-AC68-488B-8D20-C925CF4AAFF8}" type="sibTrans" cxnId="{5BB0487F-9F87-4A73-AE5E-107FA73A8311}">
      <dgm:prSet/>
      <dgm:spPr/>
      <dgm:t>
        <a:bodyPr/>
        <a:lstStyle/>
        <a:p>
          <a:endParaRPr lang="en-IN"/>
        </a:p>
      </dgm:t>
    </dgm:pt>
    <dgm:pt modelId="{36F093EE-503F-4D12-AC25-05172D0EDCD2}">
      <dgm:prSet phldrT="[Text]"/>
      <dgm:spPr/>
      <dgm:t>
        <a:bodyPr/>
        <a:lstStyle/>
        <a:p>
          <a:r>
            <a:rPr lang="en-US" dirty="0"/>
            <a:t>Good logistics</a:t>
          </a:r>
          <a:endParaRPr lang="en-IN" dirty="0"/>
        </a:p>
      </dgm:t>
    </dgm:pt>
    <dgm:pt modelId="{65E39AFA-1D73-4744-BBB1-F2A85BC40B17}" type="parTrans" cxnId="{4D305571-C697-43DD-AB09-433A6F42775E}">
      <dgm:prSet/>
      <dgm:spPr/>
      <dgm:t>
        <a:bodyPr/>
        <a:lstStyle/>
        <a:p>
          <a:endParaRPr lang="en-IN"/>
        </a:p>
      </dgm:t>
    </dgm:pt>
    <dgm:pt modelId="{BD62E6E4-4ABE-45C1-9909-DEE66DD0E3BC}" type="sibTrans" cxnId="{4D305571-C697-43DD-AB09-433A6F42775E}">
      <dgm:prSet/>
      <dgm:spPr/>
      <dgm:t>
        <a:bodyPr/>
        <a:lstStyle/>
        <a:p>
          <a:endParaRPr lang="en-IN"/>
        </a:p>
      </dgm:t>
    </dgm:pt>
    <dgm:pt modelId="{90C2FB7D-42CC-4F1A-BB90-CB76F52BEFA1}">
      <dgm:prSet/>
      <dgm:spPr/>
      <dgm:t>
        <a:bodyPr/>
        <a:lstStyle/>
        <a:p>
          <a:r>
            <a:rPr lang="en-US" dirty="0"/>
            <a:t>Cybercrime</a:t>
          </a:r>
          <a:endParaRPr lang="en-IN" dirty="0"/>
        </a:p>
      </dgm:t>
    </dgm:pt>
    <dgm:pt modelId="{C82C8627-AD44-459C-9C2F-83FBCB42F7F3}" type="parTrans" cxnId="{EC512C04-D491-4399-977C-55B452759CD9}">
      <dgm:prSet/>
      <dgm:spPr/>
      <dgm:t>
        <a:bodyPr/>
        <a:lstStyle/>
        <a:p>
          <a:endParaRPr lang="en-IN"/>
        </a:p>
      </dgm:t>
    </dgm:pt>
    <dgm:pt modelId="{E5C63661-AF7B-4D8C-AEB2-99B7C73759C1}" type="sibTrans" cxnId="{EC512C04-D491-4399-977C-55B452759CD9}">
      <dgm:prSet/>
      <dgm:spPr/>
      <dgm:t>
        <a:bodyPr/>
        <a:lstStyle/>
        <a:p>
          <a:endParaRPr lang="en-IN"/>
        </a:p>
      </dgm:t>
    </dgm:pt>
    <dgm:pt modelId="{37882F00-20EC-47FD-B5CF-055AC1397B10}">
      <dgm:prSet/>
      <dgm:spPr/>
      <dgm:t>
        <a:bodyPr/>
        <a:lstStyle/>
        <a:p>
          <a:r>
            <a:rPr lang="en-US" dirty="0"/>
            <a:t>aggressive pricing</a:t>
          </a:r>
          <a:endParaRPr lang="en-IN" dirty="0"/>
        </a:p>
      </dgm:t>
    </dgm:pt>
    <dgm:pt modelId="{C123F437-336C-4BFE-B0B3-BFCFEC372C95}" type="parTrans" cxnId="{C9D65EEF-FD77-4B38-98CB-B5B9475DFFBF}">
      <dgm:prSet/>
      <dgm:spPr/>
      <dgm:t>
        <a:bodyPr/>
        <a:lstStyle/>
        <a:p>
          <a:endParaRPr lang="en-IN"/>
        </a:p>
      </dgm:t>
    </dgm:pt>
    <dgm:pt modelId="{D49AD313-C894-4263-969C-58EDB87070F4}" type="sibTrans" cxnId="{C9D65EEF-FD77-4B38-98CB-B5B9475DFFBF}">
      <dgm:prSet/>
      <dgm:spPr/>
      <dgm:t>
        <a:bodyPr/>
        <a:lstStyle/>
        <a:p>
          <a:endParaRPr lang="en-IN"/>
        </a:p>
      </dgm:t>
    </dgm:pt>
    <dgm:pt modelId="{3F7DB0C4-5DC6-4F04-9163-E3D71AD99A92}">
      <dgm:prSet/>
      <dgm:spPr/>
      <dgm:t>
        <a:bodyPr/>
        <a:lstStyle/>
        <a:p>
          <a:r>
            <a:rPr lang="en-US" dirty="0"/>
            <a:t>Competition </a:t>
          </a:r>
          <a:endParaRPr lang="en-IN" dirty="0"/>
        </a:p>
      </dgm:t>
    </dgm:pt>
    <dgm:pt modelId="{1F9BE346-AE89-4C00-A907-04ED8167BD5A}" type="parTrans" cxnId="{0F8D9864-74FF-4927-A675-2A4D4A21D98E}">
      <dgm:prSet/>
      <dgm:spPr/>
      <dgm:t>
        <a:bodyPr/>
        <a:lstStyle/>
        <a:p>
          <a:endParaRPr lang="en-IN"/>
        </a:p>
      </dgm:t>
    </dgm:pt>
    <dgm:pt modelId="{E29D111D-9322-4BFD-A535-2CACC03F5E00}" type="sibTrans" cxnId="{0F8D9864-74FF-4927-A675-2A4D4A21D98E}">
      <dgm:prSet/>
      <dgm:spPr/>
      <dgm:t>
        <a:bodyPr/>
        <a:lstStyle/>
        <a:p>
          <a:endParaRPr lang="en-IN"/>
        </a:p>
      </dgm:t>
    </dgm:pt>
    <dgm:pt modelId="{15721911-AA8E-480B-AA28-D7CD5D7248B3}" type="pres">
      <dgm:prSet presAssocID="{3B36156C-DD84-4AD1-8042-549A575D0BB8}" presName="Name0" presStyleCnt="0">
        <dgm:presLayoutVars>
          <dgm:dir/>
          <dgm:animLvl val="lvl"/>
          <dgm:resizeHandles val="exact"/>
        </dgm:presLayoutVars>
      </dgm:prSet>
      <dgm:spPr/>
    </dgm:pt>
    <dgm:pt modelId="{6BA190BD-19CA-4EF7-9DD7-C1CD620ADCD2}" type="pres">
      <dgm:prSet presAssocID="{134423BC-9E21-4BCC-B809-7CF330F58D51}" presName="composite" presStyleCnt="0"/>
      <dgm:spPr/>
    </dgm:pt>
    <dgm:pt modelId="{A68ADA07-D617-47BB-AEFB-66D358A44128}" type="pres">
      <dgm:prSet presAssocID="{134423BC-9E21-4BCC-B809-7CF330F58D51}" presName="parTx" presStyleLbl="alignNode1" presStyleIdx="0" presStyleCnt="4">
        <dgm:presLayoutVars>
          <dgm:chMax val="0"/>
          <dgm:chPref val="0"/>
          <dgm:bulletEnabled val="1"/>
        </dgm:presLayoutVars>
      </dgm:prSet>
      <dgm:spPr/>
    </dgm:pt>
    <dgm:pt modelId="{DBBA7CBE-7F62-440B-A5CE-C61920D54F85}" type="pres">
      <dgm:prSet presAssocID="{134423BC-9E21-4BCC-B809-7CF330F58D51}" presName="desTx" presStyleLbl="alignAccFollowNode1" presStyleIdx="0" presStyleCnt="4">
        <dgm:presLayoutVars>
          <dgm:bulletEnabled val="1"/>
        </dgm:presLayoutVars>
      </dgm:prSet>
      <dgm:spPr/>
    </dgm:pt>
    <dgm:pt modelId="{34324CC9-04B9-4701-BF4E-BE42135E1771}" type="pres">
      <dgm:prSet presAssocID="{3BA4F19C-0115-4699-9B2B-EF13DB998594}" presName="space" presStyleCnt="0"/>
      <dgm:spPr/>
    </dgm:pt>
    <dgm:pt modelId="{AD9620EF-33BA-4FBF-9D99-D1B088AA0935}" type="pres">
      <dgm:prSet presAssocID="{EA6DCD7D-461E-4832-AAAB-562359A8900E}" presName="composite" presStyleCnt="0"/>
      <dgm:spPr/>
    </dgm:pt>
    <dgm:pt modelId="{DE8F615D-791F-4C00-848D-7400DD137354}" type="pres">
      <dgm:prSet presAssocID="{EA6DCD7D-461E-4832-AAAB-562359A8900E}" presName="parTx" presStyleLbl="alignNode1" presStyleIdx="1" presStyleCnt="4">
        <dgm:presLayoutVars>
          <dgm:chMax val="0"/>
          <dgm:chPref val="0"/>
          <dgm:bulletEnabled val="1"/>
        </dgm:presLayoutVars>
      </dgm:prSet>
      <dgm:spPr/>
    </dgm:pt>
    <dgm:pt modelId="{77F4E2AC-4339-43E8-A5BB-6389171520AD}" type="pres">
      <dgm:prSet presAssocID="{EA6DCD7D-461E-4832-AAAB-562359A8900E}" presName="desTx" presStyleLbl="alignAccFollowNode1" presStyleIdx="1" presStyleCnt="4">
        <dgm:presLayoutVars>
          <dgm:bulletEnabled val="1"/>
        </dgm:presLayoutVars>
      </dgm:prSet>
      <dgm:spPr/>
    </dgm:pt>
    <dgm:pt modelId="{7A0F7C57-B6C0-492E-B240-942CF8905E89}" type="pres">
      <dgm:prSet presAssocID="{DB9F7280-1D88-434E-9CF8-18A01977F1D0}" presName="space" presStyleCnt="0"/>
      <dgm:spPr/>
    </dgm:pt>
    <dgm:pt modelId="{908C975D-9D55-4254-B5F9-496670A9A254}" type="pres">
      <dgm:prSet presAssocID="{03AA9552-649D-4B57-9A3F-175448633475}" presName="composite" presStyleCnt="0"/>
      <dgm:spPr/>
    </dgm:pt>
    <dgm:pt modelId="{88F8B3C0-EB9F-40F3-BADA-0FA67CD7DCF1}" type="pres">
      <dgm:prSet presAssocID="{03AA9552-649D-4B57-9A3F-175448633475}" presName="parTx" presStyleLbl="alignNode1" presStyleIdx="2" presStyleCnt="4">
        <dgm:presLayoutVars>
          <dgm:chMax val="0"/>
          <dgm:chPref val="0"/>
          <dgm:bulletEnabled val="1"/>
        </dgm:presLayoutVars>
      </dgm:prSet>
      <dgm:spPr/>
    </dgm:pt>
    <dgm:pt modelId="{B675B04A-EFFD-4E03-9E2A-01E1895F6E96}" type="pres">
      <dgm:prSet presAssocID="{03AA9552-649D-4B57-9A3F-175448633475}" presName="desTx" presStyleLbl="alignAccFollowNode1" presStyleIdx="2" presStyleCnt="4">
        <dgm:presLayoutVars>
          <dgm:bulletEnabled val="1"/>
        </dgm:presLayoutVars>
      </dgm:prSet>
      <dgm:spPr/>
    </dgm:pt>
    <dgm:pt modelId="{0A8ACE15-5414-4409-90C4-8AFD4F871271}" type="pres">
      <dgm:prSet presAssocID="{308F9197-7E27-4057-9A08-20CEB516C855}" presName="space" presStyleCnt="0"/>
      <dgm:spPr/>
    </dgm:pt>
    <dgm:pt modelId="{6AEE4DC1-C697-4ADC-8162-9CAEA794466D}" type="pres">
      <dgm:prSet presAssocID="{8CA99E61-EBA0-493E-81CF-28C52E25F418}" presName="composite" presStyleCnt="0"/>
      <dgm:spPr/>
    </dgm:pt>
    <dgm:pt modelId="{7A4550D1-2518-45B0-9FD6-7D522224974B}" type="pres">
      <dgm:prSet presAssocID="{8CA99E61-EBA0-493E-81CF-28C52E25F418}" presName="parTx" presStyleLbl="alignNode1" presStyleIdx="3" presStyleCnt="4">
        <dgm:presLayoutVars>
          <dgm:chMax val="0"/>
          <dgm:chPref val="0"/>
          <dgm:bulletEnabled val="1"/>
        </dgm:presLayoutVars>
      </dgm:prSet>
      <dgm:spPr/>
    </dgm:pt>
    <dgm:pt modelId="{BBF1DE16-2E44-4413-9533-FE627EF9B00E}" type="pres">
      <dgm:prSet presAssocID="{8CA99E61-EBA0-493E-81CF-28C52E25F418}" presName="desTx" presStyleLbl="alignAccFollowNode1" presStyleIdx="3" presStyleCnt="4">
        <dgm:presLayoutVars>
          <dgm:bulletEnabled val="1"/>
        </dgm:presLayoutVars>
      </dgm:prSet>
      <dgm:spPr/>
    </dgm:pt>
  </dgm:ptLst>
  <dgm:cxnLst>
    <dgm:cxn modelId="{EC512C04-D491-4399-977C-55B452759CD9}" srcId="{8CA99E61-EBA0-493E-81CF-28C52E25F418}" destId="{90C2FB7D-42CC-4F1A-BB90-CB76F52BEFA1}" srcOrd="0" destOrd="0" parTransId="{C82C8627-AD44-459C-9C2F-83FBCB42F7F3}" sibTransId="{E5C63661-AF7B-4D8C-AEB2-99B7C73759C1}"/>
    <dgm:cxn modelId="{50DDDD1B-EE7D-4F99-AE29-A65D1FE0AECD}" type="presOf" srcId="{89EEA8DE-ACE1-42AA-BF0B-B3ACBC7D6930}" destId="{DBBA7CBE-7F62-440B-A5CE-C61920D54F85}" srcOrd="0" destOrd="0" presId="urn:microsoft.com/office/officeart/2005/8/layout/hList1"/>
    <dgm:cxn modelId="{0106291E-598C-42FF-A5A6-CEBDF56F3CD4}" srcId="{3B36156C-DD84-4AD1-8042-549A575D0BB8}" destId="{03AA9552-649D-4B57-9A3F-175448633475}" srcOrd="2" destOrd="0" parTransId="{30881F45-853C-432B-9A71-4991E532FBBF}" sibTransId="{308F9197-7E27-4057-9A08-20CEB516C855}"/>
    <dgm:cxn modelId="{94814123-49AD-49C6-A91C-0154C4855792}" type="presOf" srcId="{03AA9552-649D-4B57-9A3F-175448633475}" destId="{88F8B3C0-EB9F-40F3-BADA-0FA67CD7DCF1}" srcOrd="0" destOrd="0" presId="urn:microsoft.com/office/officeart/2005/8/layout/hList1"/>
    <dgm:cxn modelId="{7D5CBF2F-F1A6-4EEC-ACE5-F92DE3BEC55E}" type="presOf" srcId="{EA6DCD7D-461E-4832-AAAB-562359A8900E}" destId="{DE8F615D-791F-4C00-848D-7400DD137354}" srcOrd="0" destOrd="0" presId="urn:microsoft.com/office/officeart/2005/8/layout/hList1"/>
    <dgm:cxn modelId="{8B79B439-12C1-4362-AFE0-100D5C1DB546}" type="presOf" srcId="{EECFBB80-43B0-4F08-8E3B-826596E89CEE}" destId="{77F4E2AC-4339-43E8-A5BB-6389171520AD}" srcOrd="0" destOrd="0" presId="urn:microsoft.com/office/officeart/2005/8/layout/hList1"/>
    <dgm:cxn modelId="{6AA9243D-E690-428B-9019-4A4FD4B7DBDF}" type="presOf" srcId="{500341D9-09F1-4A77-B4A0-8CC303150C4E}" destId="{DBBA7CBE-7F62-440B-A5CE-C61920D54F85}" srcOrd="0" destOrd="1" presId="urn:microsoft.com/office/officeart/2005/8/layout/hList1"/>
    <dgm:cxn modelId="{957BCC3E-F84D-4CC3-95E3-3A0E3DE29EC6}" type="presOf" srcId="{90C2FB7D-42CC-4F1A-BB90-CB76F52BEFA1}" destId="{BBF1DE16-2E44-4413-9533-FE627EF9B00E}" srcOrd="0" destOrd="0" presId="urn:microsoft.com/office/officeart/2005/8/layout/hList1"/>
    <dgm:cxn modelId="{DE98A73F-9AC7-47DE-87B9-D6C1A82928F8}" type="presOf" srcId="{134423BC-9E21-4BCC-B809-7CF330F58D51}" destId="{A68ADA07-D617-47BB-AEFB-66D358A44128}" srcOrd="0" destOrd="0" presId="urn:microsoft.com/office/officeart/2005/8/layout/hList1"/>
    <dgm:cxn modelId="{06242B54-D414-476F-987E-04162976E857}" srcId="{134423BC-9E21-4BCC-B809-7CF330F58D51}" destId="{89EEA8DE-ACE1-42AA-BF0B-B3ACBC7D6930}" srcOrd="0" destOrd="0" parTransId="{E7B1438E-052C-493E-BFA1-FED9C1604081}" sibTransId="{A04343D9-F38A-4685-AFBF-92122A6CD9E6}"/>
    <dgm:cxn modelId="{212D6362-BFA6-40C6-B0FD-52B24CED3DCB}" type="presOf" srcId="{A157DB1E-0E70-482C-BBAD-49F0A0FC0395}" destId="{77F4E2AC-4339-43E8-A5BB-6389171520AD}" srcOrd="0" destOrd="1" presId="urn:microsoft.com/office/officeart/2005/8/layout/hList1"/>
    <dgm:cxn modelId="{0F8D9864-74FF-4927-A675-2A4D4A21D98E}" srcId="{8CA99E61-EBA0-493E-81CF-28C52E25F418}" destId="{3F7DB0C4-5DC6-4F04-9163-E3D71AD99A92}" srcOrd="2" destOrd="0" parTransId="{1F9BE346-AE89-4C00-A907-04ED8167BD5A}" sibTransId="{E29D111D-9322-4BFD-A535-2CACC03F5E00}"/>
    <dgm:cxn modelId="{62980D67-0CFA-4592-A0EA-F182AEAE1C36}" type="presOf" srcId="{36F093EE-503F-4D12-AC25-05172D0EDCD2}" destId="{DBBA7CBE-7F62-440B-A5CE-C61920D54F85}" srcOrd="0" destOrd="2" presId="urn:microsoft.com/office/officeart/2005/8/layout/hList1"/>
    <dgm:cxn modelId="{4D305571-C697-43DD-AB09-433A6F42775E}" srcId="{134423BC-9E21-4BCC-B809-7CF330F58D51}" destId="{36F093EE-503F-4D12-AC25-05172D0EDCD2}" srcOrd="2" destOrd="0" parTransId="{65E39AFA-1D73-4744-BBB1-F2A85BC40B17}" sibTransId="{BD62E6E4-4ABE-45C1-9909-DEE66DD0E3BC}"/>
    <dgm:cxn modelId="{4F28AD71-E93D-404E-B773-28FE087EC0DA}" srcId="{03AA9552-649D-4B57-9A3F-175448633475}" destId="{B3A4FA2E-8F8B-468A-9F1A-D1A2FB764E5A}" srcOrd="0" destOrd="0" parTransId="{2417B8CC-2403-4527-9D34-740337A60463}" sibTransId="{BAD7200C-FF52-4159-B855-A05369359C21}"/>
    <dgm:cxn modelId="{D4F8E573-EE8A-40CD-9445-B8E3E8BC887F}" srcId="{03AA9552-649D-4B57-9A3F-175448633475}" destId="{5E55FA86-6F72-4196-8620-0BC8A305C340}" srcOrd="1" destOrd="0" parTransId="{0044F061-D79B-4DF7-B77B-D9F2644E7D83}" sibTransId="{70C8AD34-4F9F-478C-AAE5-62EFF7CC8FDC}"/>
    <dgm:cxn modelId="{5BB0487F-9F87-4A73-AE5E-107FA73A8311}" srcId="{3B36156C-DD84-4AD1-8042-549A575D0BB8}" destId="{8CA99E61-EBA0-493E-81CF-28C52E25F418}" srcOrd="3" destOrd="0" parTransId="{EE222751-2F09-42CC-B948-EADAAC923447}" sibTransId="{3DC3E7BC-AC68-488B-8D20-C925CF4AAFF8}"/>
    <dgm:cxn modelId="{69B98B8B-11BB-4390-9FC7-EC0B9AAECCFE}" srcId="{134423BC-9E21-4BCC-B809-7CF330F58D51}" destId="{500341D9-09F1-4A77-B4A0-8CC303150C4E}" srcOrd="1" destOrd="0" parTransId="{8ABC6F36-D13D-4739-8BBC-03EBF666FFB7}" sibTransId="{84067CB9-9C72-4BA4-B404-31736E120D74}"/>
    <dgm:cxn modelId="{659F6293-13B2-48E9-9DB8-573CDF8C4443}" srcId="{3B36156C-DD84-4AD1-8042-549A575D0BB8}" destId="{EA6DCD7D-461E-4832-AAAB-562359A8900E}" srcOrd="1" destOrd="0" parTransId="{E3299410-3207-4767-811C-0C0B6103563E}" sibTransId="{DB9F7280-1D88-434E-9CF8-18A01977F1D0}"/>
    <dgm:cxn modelId="{B288A098-9A6B-46C8-9FAB-730433584095}" srcId="{3B36156C-DD84-4AD1-8042-549A575D0BB8}" destId="{134423BC-9E21-4BCC-B809-7CF330F58D51}" srcOrd="0" destOrd="0" parTransId="{F80F82A7-FC25-49DC-99D1-4AC135E011DB}" sibTransId="{3BA4F19C-0115-4699-9B2B-EF13DB998594}"/>
    <dgm:cxn modelId="{CE371AAB-0584-47BE-A1F7-2E5D083A18FF}" type="presOf" srcId="{8CA99E61-EBA0-493E-81CF-28C52E25F418}" destId="{7A4550D1-2518-45B0-9FD6-7D522224974B}" srcOrd="0" destOrd="0" presId="urn:microsoft.com/office/officeart/2005/8/layout/hList1"/>
    <dgm:cxn modelId="{15E20DB5-4D91-42FA-A5CF-EACB5793F371}" type="presOf" srcId="{37882F00-20EC-47FD-B5CF-055AC1397B10}" destId="{BBF1DE16-2E44-4413-9533-FE627EF9B00E}" srcOrd="0" destOrd="1" presId="urn:microsoft.com/office/officeart/2005/8/layout/hList1"/>
    <dgm:cxn modelId="{C1CBA9BF-5C6E-4C18-A505-4D1B6EE7E387}" srcId="{EA6DCD7D-461E-4832-AAAB-562359A8900E}" destId="{A157DB1E-0E70-482C-BBAD-49F0A0FC0395}" srcOrd="1" destOrd="0" parTransId="{8918DAFE-5BF6-4665-8695-F00B0D0C43F9}" sibTransId="{3342B37A-C981-4063-90C9-BBBF178D48F9}"/>
    <dgm:cxn modelId="{FDB3F2BF-A7B5-4E6B-AFD2-0CB2651FAFBA}" type="presOf" srcId="{5E55FA86-6F72-4196-8620-0BC8A305C340}" destId="{B675B04A-EFFD-4E03-9E2A-01E1895F6E96}" srcOrd="0" destOrd="1" presId="urn:microsoft.com/office/officeart/2005/8/layout/hList1"/>
    <dgm:cxn modelId="{D12336C0-BE67-4173-8773-DD9551C00A39}" type="presOf" srcId="{B3A4FA2E-8F8B-468A-9F1A-D1A2FB764E5A}" destId="{B675B04A-EFFD-4E03-9E2A-01E1895F6E96}" srcOrd="0" destOrd="0" presId="urn:microsoft.com/office/officeart/2005/8/layout/hList1"/>
    <dgm:cxn modelId="{6161F9DB-45C2-4491-8C3A-0E941E5C9486}" srcId="{EA6DCD7D-461E-4832-AAAB-562359A8900E}" destId="{EECFBB80-43B0-4F08-8E3B-826596E89CEE}" srcOrd="0" destOrd="0" parTransId="{7EA03767-0B7C-4F5F-9243-A5B47F5974F3}" sibTransId="{2EBD17A8-FCD4-46BB-9DA5-45D093000B1C}"/>
    <dgm:cxn modelId="{3C001EE2-F694-4067-8062-4BFD434473CB}" type="presOf" srcId="{3F7DB0C4-5DC6-4F04-9163-E3D71AD99A92}" destId="{BBF1DE16-2E44-4413-9533-FE627EF9B00E}" srcOrd="0" destOrd="2" presId="urn:microsoft.com/office/officeart/2005/8/layout/hList1"/>
    <dgm:cxn modelId="{C9D65EEF-FD77-4B38-98CB-B5B9475DFFBF}" srcId="{8CA99E61-EBA0-493E-81CF-28C52E25F418}" destId="{37882F00-20EC-47FD-B5CF-055AC1397B10}" srcOrd="1" destOrd="0" parTransId="{C123F437-336C-4BFE-B0B3-BFCFEC372C95}" sibTransId="{D49AD313-C894-4263-969C-58EDB87070F4}"/>
    <dgm:cxn modelId="{A9A7FEF6-3BA8-4AA6-A685-A283C6C8A8C6}" type="presOf" srcId="{3B36156C-DD84-4AD1-8042-549A575D0BB8}" destId="{15721911-AA8E-480B-AA28-D7CD5D7248B3}" srcOrd="0" destOrd="0" presId="urn:microsoft.com/office/officeart/2005/8/layout/hList1"/>
    <dgm:cxn modelId="{611BE8B1-33AB-49EA-9FED-E075463CEDA4}" type="presParOf" srcId="{15721911-AA8E-480B-AA28-D7CD5D7248B3}" destId="{6BA190BD-19CA-4EF7-9DD7-C1CD620ADCD2}" srcOrd="0" destOrd="0" presId="urn:microsoft.com/office/officeart/2005/8/layout/hList1"/>
    <dgm:cxn modelId="{C05DFBAA-58A9-4FB2-BAF5-F1032A507FCF}" type="presParOf" srcId="{6BA190BD-19CA-4EF7-9DD7-C1CD620ADCD2}" destId="{A68ADA07-D617-47BB-AEFB-66D358A44128}" srcOrd="0" destOrd="0" presId="urn:microsoft.com/office/officeart/2005/8/layout/hList1"/>
    <dgm:cxn modelId="{C64D7675-C4C2-4841-A599-70B7A6ADFD4F}" type="presParOf" srcId="{6BA190BD-19CA-4EF7-9DD7-C1CD620ADCD2}" destId="{DBBA7CBE-7F62-440B-A5CE-C61920D54F85}" srcOrd="1" destOrd="0" presId="urn:microsoft.com/office/officeart/2005/8/layout/hList1"/>
    <dgm:cxn modelId="{03275A0E-DEEB-43C8-972A-DBC44BA30ADF}" type="presParOf" srcId="{15721911-AA8E-480B-AA28-D7CD5D7248B3}" destId="{34324CC9-04B9-4701-BF4E-BE42135E1771}" srcOrd="1" destOrd="0" presId="urn:microsoft.com/office/officeart/2005/8/layout/hList1"/>
    <dgm:cxn modelId="{59ECADC8-F794-46AF-85DB-E9B2D0C903D6}" type="presParOf" srcId="{15721911-AA8E-480B-AA28-D7CD5D7248B3}" destId="{AD9620EF-33BA-4FBF-9D99-D1B088AA0935}" srcOrd="2" destOrd="0" presId="urn:microsoft.com/office/officeart/2005/8/layout/hList1"/>
    <dgm:cxn modelId="{FF9813FF-89BF-401D-9501-D1194CF05EC6}" type="presParOf" srcId="{AD9620EF-33BA-4FBF-9D99-D1B088AA0935}" destId="{DE8F615D-791F-4C00-848D-7400DD137354}" srcOrd="0" destOrd="0" presId="urn:microsoft.com/office/officeart/2005/8/layout/hList1"/>
    <dgm:cxn modelId="{463B411A-52C0-4978-87DC-032BD2A05A15}" type="presParOf" srcId="{AD9620EF-33BA-4FBF-9D99-D1B088AA0935}" destId="{77F4E2AC-4339-43E8-A5BB-6389171520AD}" srcOrd="1" destOrd="0" presId="urn:microsoft.com/office/officeart/2005/8/layout/hList1"/>
    <dgm:cxn modelId="{796649BC-AEBF-4332-8E2B-FA32E4ADC4EF}" type="presParOf" srcId="{15721911-AA8E-480B-AA28-D7CD5D7248B3}" destId="{7A0F7C57-B6C0-492E-B240-942CF8905E89}" srcOrd="3" destOrd="0" presId="urn:microsoft.com/office/officeart/2005/8/layout/hList1"/>
    <dgm:cxn modelId="{4BFEB5D8-9F4A-40D4-A924-A69FE20C0B2E}" type="presParOf" srcId="{15721911-AA8E-480B-AA28-D7CD5D7248B3}" destId="{908C975D-9D55-4254-B5F9-496670A9A254}" srcOrd="4" destOrd="0" presId="urn:microsoft.com/office/officeart/2005/8/layout/hList1"/>
    <dgm:cxn modelId="{D3033F2F-9136-499E-9952-B39DED9A1C77}" type="presParOf" srcId="{908C975D-9D55-4254-B5F9-496670A9A254}" destId="{88F8B3C0-EB9F-40F3-BADA-0FA67CD7DCF1}" srcOrd="0" destOrd="0" presId="urn:microsoft.com/office/officeart/2005/8/layout/hList1"/>
    <dgm:cxn modelId="{79429EF3-CA22-4AE2-AC70-F77A84F5FCAA}" type="presParOf" srcId="{908C975D-9D55-4254-B5F9-496670A9A254}" destId="{B675B04A-EFFD-4E03-9E2A-01E1895F6E96}" srcOrd="1" destOrd="0" presId="urn:microsoft.com/office/officeart/2005/8/layout/hList1"/>
    <dgm:cxn modelId="{6215838C-90F1-4FE3-AE4A-D168C895F18F}" type="presParOf" srcId="{15721911-AA8E-480B-AA28-D7CD5D7248B3}" destId="{0A8ACE15-5414-4409-90C4-8AFD4F871271}" srcOrd="5" destOrd="0" presId="urn:microsoft.com/office/officeart/2005/8/layout/hList1"/>
    <dgm:cxn modelId="{C979576C-14D1-4532-AE5C-C5001DB6562F}" type="presParOf" srcId="{15721911-AA8E-480B-AA28-D7CD5D7248B3}" destId="{6AEE4DC1-C697-4ADC-8162-9CAEA794466D}" srcOrd="6" destOrd="0" presId="urn:microsoft.com/office/officeart/2005/8/layout/hList1"/>
    <dgm:cxn modelId="{982022CC-1874-4917-95D3-766588D1C191}" type="presParOf" srcId="{6AEE4DC1-C697-4ADC-8162-9CAEA794466D}" destId="{7A4550D1-2518-45B0-9FD6-7D522224974B}" srcOrd="0" destOrd="0" presId="urn:microsoft.com/office/officeart/2005/8/layout/hList1"/>
    <dgm:cxn modelId="{F659CC58-87A6-49F9-97DA-8C3D2F6EC018}" type="presParOf" srcId="{6AEE4DC1-C697-4ADC-8162-9CAEA794466D}" destId="{BBF1DE16-2E44-4413-9533-FE627EF9B00E}"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B9C83C-6555-4ED4-8930-E70D787A6B36}" type="doc">
      <dgm:prSet loTypeId="urn:microsoft.com/office/officeart/2005/8/layout/orgChart1" loCatId="hierarchy" qsTypeId="urn:microsoft.com/office/officeart/2005/8/quickstyle/simple1" qsCatId="simple" csTypeId="urn:microsoft.com/office/officeart/2005/8/colors/colorful5" csCatId="colorful" phldr="1"/>
      <dgm:spPr/>
      <dgm:t>
        <a:bodyPr/>
        <a:lstStyle/>
        <a:p>
          <a:endParaRPr lang="en-IN"/>
        </a:p>
      </dgm:t>
    </dgm:pt>
    <dgm:pt modelId="{474C4DAC-2227-4E2F-AAAA-32DACBF7BFBB}">
      <dgm:prSet phldrT="[Text]"/>
      <dgm:spPr/>
      <dgm:t>
        <a:bodyPr/>
        <a:lstStyle/>
        <a:p>
          <a:r>
            <a:rPr lang="en-US" dirty="0"/>
            <a:t>Transformational Theory </a:t>
          </a:r>
          <a:endParaRPr lang="en-IN" dirty="0"/>
        </a:p>
      </dgm:t>
    </dgm:pt>
    <dgm:pt modelId="{F8618E2B-37DB-4298-8EC0-5DFD06A16D50}" type="parTrans" cxnId="{E2919432-10F8-4553-BA1E-5297B921C791}">
      <dgm:prSet/>
      <dgm:spPr/>
      <dgm:t>
        <a:bodyPr/>
        <a:lstStyle/>
        <a:p>
          <a:endParaRPr lang="en-IN"/>
        </a:p>
      </dgm:t>
    </dgm:pt>
    <dgm:pt modelId="{A9ACC030-8D72-4516-BF67-D4F85069ECEE}" type="sibTrans" cxnId="{E2919432-10F8-4553-BA1E-5297B921C791}">
      <dgm:prSet/>
      <dgm:spPr/>
      <dgm:t>
        <a:bodyPr/>
        <a:lstStyle/>
        <a:p>
          <a:endParaRPr lang="en-IN"/>
        </a:p>
      </dgm:t>
    </dgm:pt>
    <dgm:pt modelId="{D673A46F-391E-45AA-BE1C-40323D005042}">
      <dgm:prSet phldrT="[Text]"/>
      <dgm:spPr/>
      <dgm:t>
        <a:bodyPr/>
        <a:lstStyle/>
        <a:p>
          <a:r>
            <a:rPr lang="en-US" dirty="0"/>
            <a:t>Customer Centric Leadership</a:t>
          </a:r>
          <a:endParaRPr lang="en-IN" dirty="0"/>
        </a:p>
      </dgm:t>
    </dgm:pt>
    <dgm:pt modelId="{7483957A-48AA-489C-9BFB-30F1A1794280}" type="parTrans" cxnId="{1FCE2B8C-DAFC-4FD5-BBCC-6193AF4F700A}">
      <dgm:prSet/>
      <dgm:spPr/>
      <dgm:t>
        <a:bodyPr/>
        <a:lstStyle/>
        <a:p>
          <a:endParaRPr lang="en-IN"/>
        </a:p>
      </dgm:t>
    </dgm:pt>
    <dgm:pt modelId="{BD4197C3-1157-481C-88E0-4D61D1A9FBF4}" type="sibTrans" cxnId="{1FCE2B8C-DAFC-4FD5-BBCC-6193AF4F700A}">
      <dgm:prSet/>
      <dgm:spPr/>
      <dgm:t>
        <a:bodyPr/>
        <a:lstStyle/>
        <a:p>
          <a:endParaRPr lang="en-IN"/>
        </a:p>
      </dgm:t>
    </dgm:pt>
    <dgm:pt modelId="{D759CFB1-BD18-4FE1-8780-9FA90EB7E9F9}" type="pres">
      <dgm:prSet presAssocID="{F9B9C83C-6555-4ED4-8930-E70D787A6B36}" presName="hierChild1" presStyleCnt="0">
        <dgm:presLayoutVars>
          <dgm:orgChart val="1"/>
          <dgm:chPref val="1"/>
          <dgm:dir/>
          <dgm:animOne val="branch"/>
          <dgm:animLvl val="lvl"/>
          <dgm:resizeHandles/>
        </dgm:presLayoutVars>
      </dgm:prSet>
      <dgm:spPr/>
    </dgm:pt>
    <dgm:pt modelId="{ACCABA88-C464-45FC-9547-C1CF999D85B4}" type="pres">
      <dgm:prSet presAssocID="{474C4DAC-2227-4E2F-AAAA-32DACBF7BFBB}" presName="hierRoot1" presStyleCnt="0">
        <dgm:presLayoutVars>
          <dgm:hierBranch val="init"/>
        </dgm:presLayoutVars>
      </dgm:prSet>
      <dgm:spPr/>
    </dgm:pt>
    <dgm:pt modelId="{774675A8-F27A-446C-ABB3-147B94DAEAF2}" type="pres">
      <dgm:prSet presAssocID="{474C4DAC-2227-4E2F-AAAA-32DACBF7BFBB}" presName="rootComposite1" presStyleCnt="0"/>
      <dgm:spPr/>
    </dgm:pt>
    <dgm:pt modelId="{E782A62B-4E74-439E-8C79-AEA2510DB59D}" type="pres">
      <dgm:prSet presAssocID="{474C4DAC-2227-4E2F-AAAA-32DACBF7BFBB}" presName="rootText1" presStyleLbl="node0" presStyleIdx="0" presStyleCnt="1" custLinFactNeighborX="-81977" custLinFactNeighborY="16254">
        <dgm:presLayoutVars>
          <dgm:chPref val="3"/>
        </dgm:presLayoutVars>
      </dgm:prSet>
      <dgm:spPr/>
    </dgm:pt>
    <dgm:pt modelId="{7192DB46-962A-4B39-B1D4-2AA68F6FD988}" type="pres">
      <dgm:prSet presAssocID="{474C4DAC-2227-4E2F-AAAA-32DACBF7BFBB}" presName="rootConnector1" presStyleLbl="node1" presStyleIdx="0" presStyleCnt="0"/>
      <dgm:spPr/>
    </dgm:pt>
    <dgm:pt modelId="{35D2C4DA-6658-46FC-B556-4400868E353C}" type="pres">
      <dgm:prSet presAssocID="{474C4DAC-2227-4E2F-AAAA-32DACBF7BFBB}" presName="hierChild2" presStyleCnt="0"/>
      <dgm:spPr/>
    </dgm:pt>
    <dgm:pt modelId="{BCDF16BD-33BD-46E7-86AA-6897EF230D0E}" type="pres">
      <dgm:prSet presAssocID="{7483957A-48AA-489C-9BFB-30F1A1794280}" presName="Name37" presStyleLbl="parChTrans1D2" presStyleIdx="0" presStyleCnt="1"/>
      <dgm:spPr/>
    </dgm:pt>
    <dgm:pt modelId="{218129E2-0881-400D-B418-30545EE10948}" type="pres">
      <dgm:prSet presAssocID="{D673A46F-391E-45AA-BE1C-40323D005042}" presName="hierRoot2" presStyleCnt="0">
        <dgm:presLayoutVars>
          <dgm:hierBranch val="init"/>
        </dgm:presLayoutVars>
      </dgm:prSet>
      <dgm:spPr/>
    </dgm:pt>
    <dgm:pt modelId="{E2D72D6E-0110-4DE1-BA72-3EC4B7F19772}" type="pres">
      <dgm:prSet presAssocID="{D673A46F-391E-45AA-BE1C-40323D005042}" presName="rootComposite" presStyleCnt="0"/>
      <dgm:spPr/>
    </dgm:pt>
    <dgm:pt modelId="{4BB7FFA5-68BC-4DD4-8A20-CEEDA130FE89}" type="pres">
      <dgm:prSet presAssocID="{D673A46F-391E-45AA-BE1C-40323D005042}" presName="rootText" presStyleLbl="node2" presStyleIdx="0" presStyleCnt="1" custLinFactY="-28619" custLinFactNeighborX="96286" custLinFactNeighborY="-100000">
        <dgm:presLayoutVars>
          <dgm:chPref val="3"/>
        </dgm:presLayoutVars>
      </dgm:prSet>
      <dgm:spPr/>
    </dgm:pt>
    <dgm:pt modelId="{BC4D7FAF-B149-475F-9845-16A52862BF9E}" type="pres">
      <dgm:prSet presAssocID="{D673A46F-391E-45AA-BE1C-40323D005042}" presName="rootConnector" presStyleLbl="node2" presStyleIdx="0" presStyleCnt="1"/>
      <dgm:spPr/>
    </dgm:pt>
    <dgm:pt modelId="{8034F2AD-9173-4367-8A2F-BC58FC926AAC}" type="pres">
      <dgm:prSet presAssocID="{D673A46F-391E-45AA-BE1C-40323D005042}" presName="hierChild4" presStyleCnt="0"/>
      <dgm:spPr/>
    </dgm:pt>
    <dgm:pt modelId="{50D35241-8C0D-452A-9D7A-2559D05692D1}" type="pres">
      <dgm:prSet presAssocID="{D673A46F-391E-45AA-BE1C-40323D005042}" presName="hierChild5" presStyleCnt="0"/>
      <dgm:spPr/>
    </dgm:pt>
    <dgm:pt modelId="{8CCE9E46-58C0-4B27-8BB0-00BAFD4494DF}" type="pres">
      <dgm:prSet presAssocID="{474C4DAC-2227-4E2F-AAAA-32DACBF7BFBB}" presName="hierChild3" presStyleCnt="0"/>
      <dgm:spPr/>
    </dgm:pt>
  </dgm:ptLst>
  <dgm:cxnLst>
    <dgm:cxn modelId="{E2919432-10F8-4553-BA1E-5297B921C791}" srcId="{F9B9C83C-6555-4ED4-8930-E70D787A6B36}" destId="{474C4DAC-2227-4E2F-AAAA-32DACBF7BFBB}" srcOrd="0" destOrd="0" parTransId="{F8618E2B-37DB-4298-8EC0-5DFD06A16D50}" sibTransId="{A9ACC030-8D72-4516-BF67-D4F85069ECEE}"/>
    <dgm:cxn modelId="{8D1DC041-F009-435B-89F4-F860E6672371}" type="presOf" srcId="{474C4DAC-2227-4E2F-AAAA-32DACBF7BFBB}" destId="{E782A62B-4E74-439E-8C79-AEA2510DB59D}" srcOrd="0" destOrd="0" presId="urn:microsoft.com/office/officeart/2005/8/layout/orgChart1"/>
    <dgm:cxn modelId="{1FCE2B8C-DAFC-4FD5-BBCC-6193AF4F700A}" srcId="{474C4DAC-2227-4E2F-AAAA-32DACBF7BFBB}" destId="{D673A46F-391E-45AA-BE1C-40323D005042}" srcOrd="0" destOrd="0" parTransId="{7483957A-48AA-489C-9BFB-30F1A1794280}" sibTransId="{BD4197C3-1157-481C-88E0-4D61D1A9FBF4}"/>
    <dgm:cxn modelId="{75496ED0-8048-42C3-AD2C-6BCBA100F4A1}" type="presOf" srcId="{7483957A-48AA-489C-9BFB-30F1A1794280}" destId="{BCDF16BD-33BD-46E7-86AA-6897EF230D0E}" srcOrd="0" destOrd="0" presId="urn:microsoft.com/office/officeart/2005/8/layout/orgChart1"/>
    <dgm:cxn modelId="{6B5EFBE1-1024-4B22-BB97-387575545A2D}" type="presOf" srcId="{F9B9C83C-6555-4ED4-8930-E70D787A6B36}" destId="{D759CFB1-BD18-4FE1-8780-9FA90EB7E9F9}" srcOrd="0" destOrd="0" presId="urn:microsoft.com/office/officeart/2005/8/layout/orgChart1"/>
    <dgm:cxn modelId="{5317B8EC-A225-496D-860F-E97F888012E4}" type="presOf" srcId="{D673A46F-391E-45AA-BE1C-40323D005042}" destId="{4BB7FFA5-68BC-4DD4-8A20-CEEDA130FE89}" srcOrd="0" destOrd="0" presId="urn:microsoft.com/office/officeart/2005/8/layout/orgChart1"/>
    <dgm:cxn modelId="{5D79DCF0-B838-4E55-8D82-856DCF7EF711}" type="presOf" srcId="{474C4DAC-2227-4E2F-AAAA-32DACBF7BFBB}" destId="{7192DB46-962A-4B39-B1D4-2AA68F6FD988}" srcOrd="1" destOrd="0" presId="urn:microsoft.com/office/officeart/2005/8/layout/orgChart1"/>
    <dgm:cxn modelId="{4D90B9F3-999A-45A7-A595-1A9C96DE34AC}" type="presOf" srcId="{D673A46F-391E-45AA-BE1C-40323D005042}" destId="{BC4D7FAF-B149-475F-9845-16A52862BF9E}" srcOrd="1" destOrd="0" presId="urn:microsoft.com/office/officeart/2005/8/layout/orgChart1"/>
    <dgm:cxn modelId="{4826D69D-EB6F-4C4C-AB1B-A7934225C9DA}" type="presParOf" srcId="{D759CFB1-BD18-4FE1-8780-9FA90EB7E9F9}" destId="{ACCABA88-C464-45FC-9547-C1CF999D85B4}" srcOrd="0" destOrd="0" presId="urn:microsoft.com/office/officeart/2005/8/layout/orgChart1"/>
    <dgm:cxn modelId="{50F8CCE2-EDCE-469C-A0E8-2239E27543DE}" type="presParOf" srcId="{ACCABA88-C464-45FC-9547-C1CF999D85B4}" destId="{774675A8-F27A-446C-ABB3-147B94DAEAF2}" srcOrd="0" destOrd="0" presId="urn:microsoft.com/office/officeart/2005/8/layout/orgChart1"/>
    <dgm:cxn modelId="{9A1E201A-7D39-4C7B-85DB-15BE54874C3C}" type="presParOf" srcId="{774675A8-F27A-446C-ABB3-147B94DAEAF2}" destId="{E782A62B-4E74-439E-8C79-AEA2510DB59D}" srcOrd="0" destOrd="0" presId="urn:microsoft.com/office/officeart/2005/8/layout/orgChart1"/>
    <dgm:cxn modelId="{7F8A18F0-5F7C-4576-B384-40A56F4BE880}" type="presParOf" srcId="{774675A8-F27A-446C-ABB3-147B94DAEAF2}" destId="{7192DB46-962A-4B39-B1D4-2AA68F6FD988}" srcOrd="1" destOrd="0" presId="urn:microsoft.com/office/officeart/2005/8/layout/orgChart1"/>
    <dgm:cxn modelId="{DD74FF5E-E621-435B-9427-43B92A11391C}" type="presParOf" srcId="{ACCABA88-C464-45FC-9547-C1CF999D85B4}" destId="{35D2C4DA-6658-46FC-B556-4400868E353C}" srcOrd="1" destOrd="0" presId="urn:microsoft.com/office/officeart/2005/8/layout/orgChart1"/>
    <dgm:cxn modelId="{1A274132-E841-4C02-A19B-AF0149B049F6}" type="presParOf" srcId="{35D2C4DA-6658-46FC-B556-4400868E353C}" destId="{BCDF16BD-33BD-46E7-86AA-6897EF230D0E}" srcOrd="0" destOrd="0" presId="urn:microsoft.com/office/officeart/2005/8/layout/orgChart1"/>
    <dgm:cxn modelId="{2068177D-6962-4697-B3E1-3C18A57AFC3C}" type="presParOf" srcId="{35D2C4DA-6658-46FC-B556-4400868E353C}" destId="{218129E2-0881-400D-B418-30545EE10948}" srcOrd="1" destOrd="0" presId="urn:microsoft.com/office/officeart/2005/8/layout/orgChart1"/>
    <dgm:cxn modelId="{7B0002BE-F8A5-4AFA-AD01-FE81CA30F72D}" type="presParOf" srcId="{218129E2-0881-400D-B418-30545EE10948}" destId="{E2D72D6E-0110-4DE1-BA72-3EC4B7F19772}" srcOrd="0" destOrd="0" presId="urn:microsoft.com/office/officeart/2005/8/layout/orgChart1"/>
    <dgm:cxn modelId="{F2C34D52-574A-47B7-BAF5-E04C7C57C940}" type="presParOf" srcId="{E2D72D6E-0110-4DE1-BA72-3EC4B7F19772}" destId="{4BB7FFA5-68BC-4DD4-8A20-CEEDA130FE89}" srcOrd="0" destOrd="0" presId="urn:microsoft.com/office/officeart/2005/8/layout/orgChart1"/>
    <dgm:cxn modelId="{7146143F-5B63-458E-A0D2-B2779CA55C5A}" type="presParOf" srcId="{E2D72D6E-0110-4DE1-BA72-3EC4B7F19772}" destId="{BC4D7FAF-B149-475F-9845-16A52862BF9E}" srcOrd="1" destOrd="0" presId="urn:microsoft.com/office/officeart/2005/8/layout/orgChart1"/>
    <dgm:cxn modelId="{2423D546-6A46-481A-98A0-AE4E35A4961E}" type="presParOf" srcId="{218129E2-0881-400D-B418-30545EE10948}" destId="{8034F2AD-9173-4367-8A2F-BC58FC926AAC}" srcOrd="1" destOrd="0" presId="urn:microsoft.com/office/officeart/2005/8/layout/orgChart1"/>
    <dgm:cxn modelId="{50FF49BC-1672-4002-9ACC-4ADDFD2D6157}" type="presParOf" srcId="{218129E2-0881-400D-B418-30545EE10948}" destId="{50D35241-8C0D-452A-9D7A-2559D05692D1}" srcOrd="2" destOrd="0" presId="urn:microsoft.com/office/officeart/2005/8/layout/orgChart1"/>
    <dgm:cxn modelId="{34B97C6D-2997-48AA-9CA3-C6BF38A93779}" type="presParOf" srcId="{ACCABA88-C464-45FC-9547-C1CF999D85B4}" destId="{8CCE9E46-58C0-4B27-8BB0-00BAFD4494DF}"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D0DEE-5936-42F3-BCA5-875B758D699B}">
      <dsp:nvSpPr>
        <dsp:cNvPr id="0" name=""/>
        <dsp:cNvSpPr/>
      </dsp:nvSpPr>
      <dsp:spPr>
        <a:xfrm>
          <a:off x="2588" y="1851650"/>
          <a:ext cx="1375376" cy="3744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POLITICAL</a:t>
          </a:r>
          <a:endParaRPr lang="en-IN" sz="1300" kern="1200" dirty="0"/>
        </a:p>
      </dsp:txBody>
      <dsp:txXfrm>
        <a:off x="2588" y="1851650"/>
        <a:ext cx="1375376" cy="374400"/>
      </dsp:txXfrm>
    </dsp:sp>
    <dsp:sp modelId="{A3EBD0D7-0BC6-43DF-9798-9E2B8FF3F4F0}">
      <dsp:nvSpPr>
        <dsp:cNvPr id="0" name=""/>
        <dsp:cNvSpPr/>
      </dsp:nvSpPr>
      <dsp:spPr>
        <a:xfrm>
          <a:off x="2588" y="2226050"/>
          <a:ext cx="1375376" cy="185743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The Digital Services Tax Policy</a:t>
          </a:r>
          <a:endParaRPr lang="en-IN" sz="1300" kern="1200" dirty="0"/>
        </a:p>
      </dsp:txBody>
      <dsp:txXfrm>
        <a:off x="2588" y="2226050"/>
        <a:ext cx="1375376" cy="1857432"/>
      </dsp:txXfrm>
    </dsp:sp>
    <dsp:sp modelId="{E785A605-3C7B-4EEA-A437-709FFC535B7C}">
      <dsp:nvSpPr>
        <dsp:cNvPr id="0" name=""/>
        <dsp:cNvSpPr/>
      </dsp:nvSpPr>
      <dsp:spPr>
        <a:xfrm>
          <a:off x="1570517" y="1851650"/>
          <a:ext cx="1375376" cy="374400"/>
        </a:xfrm>
        <a:prstGeom prst="rect">
          <a:avLst/>
        </a:prstGeom>
        <a:solidFill>
          <a:schemeClr val="accent3">
            <a:hueOff val="542120"/>
            <a:satOff val="20000"/>
            <a:lumOff val="-2941"/>
            <a:alphaOff val="0"/>
          </a:schemeClr>
        </a:solidFill>
        <a:ln w="12700" cap="flat" cmpd="sng" algn="ctr">
          <a:solidFill>
            <a:schemeClr val="accent3">
              <a:hueOff val="542120"/>
              <a:satOff val="20000"/>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ECONOMIC</a:t>
          </a:r>
          <a:endParaRPr lang="en-IN" sz="1300" kern="1200" dirty="0"/>
        </a:p>
      </dsp:txBody>
      <dsp:txXfrm>
        <a:off x="1570517" y="1851650"/>
        <a:ext cx="1375376" cy="374400"/>
      </dsp:txXfrm>
    </dsp:sp>
    <dsp:sp modelId="{03CB34A6-51B8-4BB5-B5C9-5FF0A9F05636}">
      <dsp:nvSpPr>
        <dsp:cNvPr id="0" name=""/>
        <dsp:cNvSpPr/>
      </dsp:nvSpPr>
      <dsp:spPr>
        <a:xfrm>
          <a:off x="1570517" y="2226050"/>
          <a:ext cx="1375376" cy="1857432"/>
        </a:xfrm>
        <a:prstGeom prst="rect">
          <a:avLst/>
        </a:prstGeom>
        <a:solidFill>
          <a:schemeClr val="accent3">
            <a:tint val="40000"/>
            <a:alpha val="90000"/>
            <a:hueOff val="405828"/>
            <a:satOff val="20000"/>
            <a:lumOff val="356"/>
            <a:alphaOff val="0"/>
          </a:schemeClr>
        </a:solidFill>
        <a:ln w="12700" cap="flat" cmpd="sng" algn="ctr">
          <a:solidFill>
            <a:schemeClr val="accent3">
              <a:tint val="40000"/>
              <a:alpha val="90000"/>
              <a:hueOff val="405828"/>
              <a:satOff val="20000"/>
              <a:lumOff val="3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Regulatory environment/ economic downturn </a:t>
          </a:r>
          <a:endParaRPr lang="en-IN" sz="1300" kern="1200" dirty="0"/>
        </a:p>
      </dsp:txBody>
      <dsp:txXfrm>
        <a:off x="1570517" y="2226050"/>
        <a:ext cx="1375376" cy="1857432"/>
      </dsp:txXfrm>
    </dsp:sp>
    <dsp:sp modelId="{084C1BB4-B696-4504-BA5C-3BE1D8C497A9}">
      <dsp:nvSpPr>
        <dsp:cNvPr id="0" name=""/>
        <dsp:cNvSpPr/>
      </dsp:nvSpPr>
      <dsp:spPr>
        <a:xfrm>
          <a:off x="3138447" y="1851650"/>
          <a:ext cx="1375376" cy="374400"/>
        </a:xfrm>
        <a:prstGeom prst="rect">
          <a:avLst/>
        </a:prstGeom>
        <a:solidFill>
          <a:schemeClr val="accent3">
            <a:hueOff val="1084240"/>
            <a:satOff val="40000"/>
            <a:lumOff val="-5882"/>
            <a:alphaOff val="0"/>
          </a:schemeClr>
        </a:solidFill>
        <a:ln w="12700" cap="flat" cmpd="sng" algn="ctr">
          <a:solidFill>
            <a:schemeClr val="accent3">
              <a:hueOff val="1084240"/>
              <a:satOff val="40000"/>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SOCIAL </a:t>
          </a:r>
          <a:endParaRPr lang="en-IN" sz="1300" kern="1200" dirty="0"/>
        </a:p>
      </dsp:txBody>
      <dsp:txXfrm>
        <a:off x="3138447" y="1851650"/>
        <a:ext cx="1375376" cy="374400"/>
      </dsp:txXfrm>
    </dsp:sp>
    <dsp:sp modelId="{32388AA6-0808-4775-900C-EA9D33387EB7}">
      <dsp:nvSpPr>
        <dsp:cNvPr id="0" name=""/>
        <dsp:cNvSpPr/>
      </dsp:nvSpPr>
      <dsp:spPr>
        <a:xfrm>
          <a:off x="3138447" y="2226050"/>
          <a:ext cx="1375376" cy="1857432"/>
        </a:xfrm>
        <a:prstGeom prst="rect">
          <a:avLst/>
        </a:prstGeom>
        <a:solidFill>
          <a:schemeClr val="accent3">
            <a:tint val="40000"/>
            <a:alpha val="90000"/>
            <a:hueOff val="811656"/>
            <a:satOff val="40000"/>
            <a:lumOff val="712"/>
            <a:alphaOff val="0"/>
          </a:schemeClr>
        </a:solidFill>
        <a:ln w="12700" cap="flat" cmpd="sng" algn="ctr">
          <a:solidFill>
            <a:schemeClr val="accent3">
              <a:tint val="40000"/>
              <a:alpha val="90000"/>
              <a:hueOff val="811656"/>
              <a:satOff val="40000"/>
              <a:lumOff val="7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Same day delivery service for Prime members </a:t>
          </a:r>
          <a:endParaRPr lang="en-IN" sz="1300" kern="1200" dirty="0"/>
        </a:p>
      </dsp:txBody>
      <dsp:txXfrm>
        <a:off x="3138447" y="2226050"/>
        <a:ext cx="1375376" cy="1857432"/>
      </dsp:txXfrm>
    </dsp:sp>
    <dsp:sp modelId="{B7AAC2FE-248A-4DAE-AA7E-D6F80C51C70A}">
      <dsp:nvSpPr>
        <dsp:cNvPr id="0" name=""/>
        <dsp:cNvSpPr/>
      </dsp:nvSpPr>
      <dsp:spPr>
        <a:xfrm>
          <a:off x="4706376" y="1851650"/>
          <a:ext cx="1375376" cy="374400"/>
        </a:xfrm>
        <a:prstGeom prst="rect">
          <a:avLst/>
        </a:prstGeom>
        <a:solidFill>
          <a:schemeClr val="accent3">
            <a:hueOff val="1626359"/>
            <a:satOff val="60000"/>
            <a:lumOff val="-8824"/>
            <a:alphaOff val="0"/>
          </a:schemeClr>
        </a:solidFill>
        <a:ln w="12700" cap="flat" cmpd="sng" algn="ctr">
          <a:solidFill>
            <a:schemeClr val="accent3">
              <a:hueOff val="1626359"/>
              <a:satOff val="60000"/>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TECHNOLOGICAL</a:t>
          </a:r>
          <a:endParaRPr lang="en-IN" sz="1300" kern="1200" dirty="0"/>
        </a:p>
      </dsp:txBody>
      <dsp:txXfrm>
        <a:off x="4706376" y="1851650"/>
        <a:ext cx="1375376" cy="374400"/>
      </dsp:txXfrm>
    </dsp:sp>
    <dsp:sp modelId="{CF97C233-E3DD-4560-B68C-720813FAA846}">
      <dsp:nvSpPr>
        <dsp:cNvPr id="0" name=""/>
        <dsp:cNvSpPr/>
      </dsp:nvSpPr>
      <dsp:spPr>
        <a:xfrm>
          <a:off x="4706376" y="2226050"/>
          <a:ext cx="1375376" cy="1857432"/>
        </a:xfrm>
        <a:prstGeom prst="rect">
          <a:avLst/>
        </a:prstGeom>
        <a:solidFill>
          <a:schemeClr val="accent3">
            <a:tint val="40000"/>
            <a:alpha val="90000"/>
            <a:hueOff val="1217485"/>
            <a:satOff val="60000"/>
            <a:lumOff val="1067"/>
            <a:alphaOff val="0"/>
          </a:schemeClr>
        </a:solidFill>
        <a:ln w="12700" cap="flat" cmpd="sng" algn="ctr">
          <a:solidFill>
            <a:schemeClr val="accent3">
              <a:tint val="40000"/>
              <a:alpha val="90000"/>
              <a:hueOff val="1217485"/>
              <a:satOff val="60000"/>
              <a:lumOff val="10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t>Innovations to </a:t>
          </a:r>
          <a:r>
            <a:rPr lang="en-GB" sz="1300" kern="1200" dirty="0"/>
            <a:t>achieve net-zero emissions by 2040 </a:t>
          </a:r>
          <a:endParaRPr lang="en-IN" sz="1300" kern="1200" dirty="0"/>
        </a:p>
        <a:p>
          <a:pPr marL="114300" lvl="1" indent="-114300" algn="l" defTabSz="577850">
            <a:lnSpc>
              <a:spcPct val="90000"/>
            </a:lnSpc>
            <a:spcBef>
              <a:spcPct val="0"/>
            </a:spcBef>
            <a:spcAft>
              <a:spcPct val="15000"/>
            </a:spcAft>
            <a:buChar char="•"/>
          </a:pPr>
          <a:r>
            <a:rPr lang="en-GB" sz="1300" kern="1200" dirty="0"/>
            <a:t>Invested over $1 billion in </a:t>
          </a:r>
          <a:r>
            <a:rPr lang="en-GB" sz="1300" kern="1200" dirty="0" err="1"/>
            <a:t>Rivian</a:t>
          </a:r>
          <a:r>
            <a:rPr lang="en-GB" sz="1300" kern="1200" dirty="0"/>
            <a:t> </a:t>
          </a:r>
          <a:endParaRPr lang="en-IN" sz="1300" kern="1200" dirty="0"/>
        </a:p>
      </dsp:txBody>
      <dsp:txXfrm>
        <a:off x="4706376" y="2226050"/>
        <a:ext cx="1375376" cy="1857432"/>
      </dsp:txXfrm>
    </dsp:sp>
    <dsp:sp modelId="{A75CCF9A-B425-4C35-93A6-6D75007DA3FC}">
      <dsp:nvSpPr>
        <dsp:cNvPr id="0" name=""/>
        <dsp:cNvSpPr/>
      </dsp:nvSpPr>
      <dsp:spPr>
        <a:xfrm>
          <a:off x="6274305" y="1851650"/>
          <a:ext cx="1375376" cy="374400"/>
        </a:xfrm>
        <a:prstGeom prst="rect">
          <a:avLst/>
        </a:prstGeom>
        <a:solidFill>
          <a:schemeClr val="accent3">
            <a:hueOff val="2168479"/>
            <a:satOff val="80000"/>
            <a:lumOff val="-11765"/>
            <a:alphaOff val="0"/>
          </a:schemeClr>
        </a:solidFill>
        <a:ln w="12700" cap="flat" cmpd="sng" algn="ctr">
          <a:solidFill>
            <a:schemeClr val="accent3">
              <a:hueOff val="2168479"/>
              <a:satOff val="80000"/>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ENVIRONMENTAL</a:t>
          </a:r>
          <a:endParaRPr lang="en-IN" sz="1300" kern="1200" dirty="0"/>
        </a:p>
      </dsp:txBody>
      <dsp:txXfrm>
        <a:off x="6274305" y="1851650"/>
        <a:ext cx="1375376" cy="374400"/>
      </dsp:txXfrm>
    </dsp:sp>
    <dsp:sp modelId="{849AAAB2-5334-472C-96DE-C5546B90A92F}">
      <dsp:nvSpPr>
        <dsp:cNvPr id="0" name=""/>
        <dsp:cNvSpPr/>
      </dsp:nvSpPr>
      <dsp:spPr>
        <a:xfrm>
          <a:off x="6274305" y="2226050"/>
          <a:ext cx="1375376" cy="1857432"/>
        </a:xfrm>
        <a:prstGeom prst="rect">
          <a:avLst/>
        </a:prstGeom>
        <a:solidFill>
          <a:schemeClr val="accent3">
            <a:tint val="40000"/>
            <a:alpha val="90000"/>
            <a:hueOff val="1623313"/>
            <a:satOff val="80000"/>
            <a:lumOff val="1423"/>
            <a:alphaOff val="0"/>
          </a:schemeClr>
        </a:solidFill>
        <a:ln w="12700" cap="flat" cmpd="sng" algn="ctr">
          <a:solidFill>
            <a:schemeClr val="accent3">
              <a:tint val="40000"/>
              <a:alpha val="90000"/>
              <a:hueOff val="1623313"/>
              <a:satOff val="80000"/>
              <a:lumOff val="14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Major investments in renewable energy sources in the United Kingdom</a:t>
          </a:r>
          <a:endParaRPr lang="en-IN" sz="1300" kern="1200" dirty="0"/>
        </a:p>
        <a:p>
          <a:pPr marL="114300" lvl="1" indent="-114300" algn="l" defTabSz="577850">
            <a:lnSpc>
              <a:spcPct val="90000"/>
            </a:lnSpc>
            <a:spcBef>
              <a:spcPct val="0"/>
            </a:spcBef>
            <a:spcAft>
              <a:spcPct val="15000"/>
            </a:spcAft>
            <a:buChar char="•"/>
          </a:pPr>
          <a:r>
            <a:rPr lang="en-GB" sz="1300" kern="1200" dirty="0"/>
            <a:t>Achieve net-zero emissions by 2040 </a:t>
          </a:r>
          <a:endParaRPr lang="en-IN" sz="1300" kern="1200" dirty="0"/>
        </a:p>
      </dsp:txBody>
      <dsp:txXfrm>
        <a:off x="6274305" y="2226050"/>
        <a:ext cx="1375376" cy="1857432"/>
      </dsp:txXfrm>
    </dsp:sp>
    <dsp:sp modelId="{6D7C8AE0-7E58-4BFF-987B-3BF0A518465D}">
      <dsp:nvSpPr>
        <dsp:cNvPr id="0" name=""/>
        <dsp:cNvSpPr/>
      </dsp:nvSpPr>
      <dsp:spPr>
        <a:xfrm>
          <a:off x="7842234" y="1851650"/>
          <a:ext cx="1375376" cy="374400"/>
        </a:xfrm>
        <a:prstGeom prst="rect">
          <a:avLst/>
        </a:prstGeom>
        <a:solidFill>
          <a:schemeClr val="accent3">
            <a:hueOff val="2710599"/>
            <a:satOff val="100000"/>
            <a:lumOff val="-14706"/>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LEGAL</a:t>
          </a:r>
          <a:endParaRPr lang="en-IN" sz="1300" kern="1200" dirty="0"/>
        </a:p>
      </dsp:txBody>
      <dsp:txXfrm>
        <a:off x="7842234" y="1851650"/>
        <a:ext cx="1375376" cy="374400"/>
      </dsp:txXfrm>
    </dsp:sp>
    <dsp:sp modelId="{FFB7E467-B5AC-4EA4-9D2A-E621CD5272D1}">
      <dsp:nvSpPr>
        <dsp:cNvPr id="0" name=""/>
        <dsp:cNvSpPr/>
      </dsp:nvSpPr>
      <dsp:spPr>
        <a:xfrm>
          <a:off x="7842234" y="2226050"/>
          <a:ext cx="1375376" cy="1857432"/>
        </a:xfrm>
        <a:prstGeom prst="rect">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Comply with the rules and regulations in UK </a:t>
          </a:r>
          <a:endParaRPr lang="en-IN" sz="1300" kern="1200" dirty="0"/>
        </a:p>
      </dsp:txBody>
      <dsp:txXfrm>
        <a:off x="7842234" y="2226050"/>
        <a:ext cx="1375376" cy="1857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ADA07-D617-47BB-AEFB-66D358A44128}">
      <dsp:nvSpPr>
        <dsp:cNvPr id="0" name=""/>
        <dsp:cNvSpPr/>
      </dsp:nvSpPr>
      <dsp:spPr>
        <a:xfrm>
          <a:off x="2941" y="810909"/>
          <a:ext cx="1768623" cy="4896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Strengths</a:t>
          </a:r>
          <a:endParaRPr lang="en-IN" sz="1700" kern="1200" dirty="0"/>
        </a:p>
      </dsp:txBody>
      <dsp:txXfrm>
        <a:off x="2941" y="810909"/>
        <a:ext cx="1768623" cy="489600"/>
      </dsp:txXfrm>
    </dsp:sp>
    <dsp:sp modelId="{DBBA7CBE-7F62-440B-A5CE-C61920D54F85}">
      <dsp:nvSpPr>
        <dsp:cNvPr id="0" name=""/>
        <dsp:cNvSpPr/>
      </dsp:nvSpPr>
      <dsp:spPr>
        <a:xfrm>
          <a:off x="2941" y="1300509"/>
          <a:ext cx="1768623" cy="223992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Cost leadership, product differentiation, and focus </a:t>
          </a:r>
          <a:endParaRPr lang="en-IN" sz="1700" kern="1200" dirty="0"/>
        </a:p>
        <a:p>
          <a:pPr marL="171450" lvl="1" indent="-171450" algn="l" defTabSz="755650">
            <a:lnSpc>
              <a:spcPct val="90000"/>
            </a:lnSpc>
            <a:spcBef>
              <a:spcPct val="0"/>
            </a:spcBef>
            <a:spcAft>
              <a:spcPct val="15000"/>
            </a:spcAft>
            <a:buChar char="•"/>
          </a:pPr>
          <a:r>
            <a:rPr lang="en-US" sz="1700" kern="1200" dirty="0"/>
            <a:t>Entered new markets</a:t>
          </a:r>
          <a:endParaRPr lang="en-IN" sz="1700" kern="1200" dirty="0"/>
        </a:p>
        <a:p>
          <a:pPr marL="171450" lvl="1" indent="-171450" algn="l" defTabSz="755650">
            <a:lnSpc>
              <a:spcPct val="90000"/>
            </a:lnSpc>
            <a:spcBef>
              <a:spcPct val="0"/>
            </a:spcBef>
            <a:spcAft>
              <a:spcPct val="15000"/>
            </a:spcAft>
            <a:buChar char="•"/>
          </a:pPr>
          <a:r>
            <a:rPr lang="en-US" sz="1700" kern="1200" dirty="0"/>
            <a:t>Good logistics</a:t>
          </a:r>
          <a:endParaRPr lang="en-IN" sz="1700" kern="1200" dirty="0"/>
        </a:p>
      </dsp:txBody>
      <dsp:txXfrm>
        <a:off x="2941" y="1300509"/>
        <a:ext cx="1768623" cy="2239920"/>
      </dsp:txXfrm>
    </dsp:sp>
    <dsp:sp modelId="{DE8F615D-791F-4C00-848D-7400DD137354}">
      <dsp:nvSpPr>
        <dsp:cNvPr id="0" name=""/>
        <dsp:cNvSpPr/>
      </dsp:nvSpPr>
      <dsp:spPr>
        <a:xfrm>
          <a:off x="2019172" y="810909"/>
          <a:ext cx="1768623" cy="489600"/>
        </a:xfrm>
        <a:prstGeom prst="rect">
          <a:avLst/>
        </a:prstGeom>
        <a:solidFill>
          <a:schemeClr val="accent4">
            <a:hueOff val="3266964"/>
            <a:satOff val="-13592"/>
            <a:lumOff val="3203"/>
            <a:alphaOff val="0"/>
          </a:schemeClr>
        </a:solidFill>
        <a:ln w="12700" cap="flat" cmpd="sng" algn="ctr">
          <a:solidFill>
            <a:schemeClr val="accent4">
              <a:hueOff val="3266964"/>
              <a:satOff val="-13592"/>
              <a:lumOff val="32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Weakness </a:t>
          </a:r>
          <a:endParaRPr lang="en-IN" sz="1700" kern="1200" dirty="0"/>
        </a:p>
      </dsp:txBody>
      <dsp:txXfrm>
        <a:off x="2019172" y="810909"/>
        <a:ext cx="1768623" cy="489600"/>
      </dsp:txXfrm>
    </dsp:sp>
    <dsp:sp modelId="{77F4E2AC-4339-43E8-A5BB-6389171520AD}">
      <dsp:nvSpPr>
        <dsp:cNvPr id="0" name=""/>
        <dsp:cNvSpPr/>
      </dsp:nvSpPr>
      <dsp:spPr>
        <a:xfrm>
          <a:off x="2019172" y="1300509"/>
          <a:ext cx="1768623" cy="2239920"/>
        </a:xfrm>
        <a:prstGeom prst="rect">
          <a:avLst/>
        </a:prstGeom>
        <a:solidFill>
          <a:schemeClr val="accent4">
            <a:tint val="40000"/>
            <a:alpha val="90000"/>
            <a:hueOff val="3620642"/>
            <a:satOff val="-17082"/>
            <a:lumOff val="-617"/>
            <a:alphaOff val="0"/>
          </a:schemeClr>
        </a:solidFill>
        <a:ln w="12700" cap="flat" cmpd="sng" algn="ctr">
          <a:solidFill>
            <a:schemeClr val="accent4">
              <a:tint val="40000"/>
              <a:alpha val="90000"/>
              <a:hueOff val="3620642"/>
              <a:satOff val="-17082"/>
              <a:lumOff val="-6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Low-margin business methods</a:t>
          </a:r>
          <a:endParaRPr lang="en-IN" sz="1700" kern="1200" dirty="0"/>
        </a:p>
        <a:p>
          <a:pPr marL="171450" lvl="1" indent="-171450" algn="l" defTabSz="755650">
            <a:lnSpc>
              <a:spcPct val="90000"/>
            </a:lnSpc>
            <a:spcBef>
              <a:spcPct val="0"/>
            </a:spcBef>
            <a:spcAft>
              <a:spcPct val="15000"/>
            </a:spcAft>
            <a:buChar char="•"/>
          </a:pPr>
          <a:r>
            <a:rPr lang="en-US" sz="1700" kern="1200" dirty="0"/>
            <a:t>No offline</a:t>
          </a:r>
          <a:endParaRPr lang="en-IN" sz="1700" kern="1200" dirty="0"/>
        </a:p>
      </dsp:txBody>
      <dsp:txXfrm>
        <a:off x="2019172" y="1300509"/>
        <a:ext cx="1768623" cy="2239920"/>
      </dsp:txXfrm>
    </dsp:sp>
    <dsp:sp modelId="{88F8B3C0-EB9F-40F3-BADA-0FA67CD7DCF1}">
      <dsp:nvSpPr>
        <dsp:cNvPr id="0" name=""/>
        <dsp:cNvSpPr/>
      </dsp:nvSpPr>
      <dsp:spPr>
        <a:xfrm>
          <a:off x="4035403" y="810909"/>
          <a:ext cx="1768623" cy="489600"/>
        </a:xfrm>
        <a:prstGeom prst="rect">
          <a:avLst/>
        </a:prstGeom>
        <a:solidFill>
          <a:schemeClr val="accent4">
            <a:hueOff val="6533927"/>
            <a:satOff val="-27185"/>
            <a:lumOff val="6405"/>
            <a:alphaOff val="0"/>
          </a:schemeClr>
        </a:solidFill>
        <a:ln w="12700" cap="flat" cmpd="sng" algn="ctr">
          <a:solidFill>
            <a:schemeClr val="accent4">
              <a:hueOff val="6533927"/>
              <a:satOff val="-27185"/>
              <a:lumOff val="64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Opportunities </a:t>
          </a:r>
          <a:endParaRPr lang="en-IN" sz="1700" kern="1200" dirty="0"/>
        </a:p>
      </dsp:txBody>
      <dsp:txXfrm>
        <a:off x="4035403" y="810909"/>
        <a:ext cx="1768623" cy="489600"/>
      </dsp:txXfrm>
    </dsp:sp>
    <dsp:sp modelId="{B675B04A-EFFD-4E03-9E2A-01E1895F6E96}">
      <dsp:nvSpPr>
        <dsp:cNvPr id="0" name=""/>
        <dsp:cNvSpPr/>
      </dsp:nvSpPr>
      <dsp:spPr>
        <a:xfrm>
          <a:off x="4035403" y="1300509"/>
          <a:ext cx="1768623" cy="2239920"/>
        </a:xfrm>
        <a:prstGeom prst="rect">
          <a:avLst/>
        </a:prstGeom>
        <a:solidFill>
          <a:schemeClr val="accent4">
            <a:tint val="40000"/>
            <a:alpha val="90000"/>
            <a:hueOff val="7241284"/>
            <a:satOff val="-34163"/>
            <a:lumOff val="-1234"/>
            <a:alphaOff val="0"/>
          </a:schemeClr>
        </a:solidFill>
        <a:ln w="12700" cap="flat" cmpd="sng" algn="ctr">
          <a:solidFill>
            <a:schemeClr val="accent4">
              <a:tint val="40000"/>
              <a:alpha val="90000"/>
              <a:hueOff val="7241284"/>
              <a:satOff val="-34163"/>
              <a:lumOff val="-12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Enter new markets </a:t>
          </a:r>
          <a:endParaRPr lang="en-IN" sz="1700" kern="1200" dirty="0"/>
        </a:p>
        <a:p>
          <a:pPr marL="171450" lvl="1" indent="-171450" algn="l" defTabSz="755650">
            <a:lnSpc>
              <a:spcPct val="90000"/>
            </a:lnSpc>
            <a:spcBef>
              <a:spcPct val="0"/>
            </a:spcBef>
            <a:spcAft>
              <a:spcPct val="15000"/>
            </a:spcAft>
            <a:buChar char="•"/>
          </a:pPr>
          <a:r>
            <a:rPr lang="en-US" sz="1700" kern="1200" dirty="0"/>
            <a:t>Launch own products</a:t>
          </a:r>
          <a:endParaRPr lang="en-IN" sz="1700" kern="1200" dirty="0"/>
        </a:p>
      </dsp:txBody>
      <dsp:txXfrm>
        <a:off x="4035403" y="1300509"/>
        <a:ext cx="1768623" cy="2239920"/>
      </dsp:txXfrm>
    </dsp:sp>
    <dsp:sp modelId="{7A4550D1-2518-45B0-9FD6-7D522224974B}">
      <dsp:nvSpPr>
        <dsp:cNvPr id="0" name=""/>
        <dsp:cNvSpPr/>
      </dsp:nvSpPr>
      <dsp:spPr>
        <a:xfrm>
          <a:off x="6051634" y="810909"/>
          <a:ext cx="1768623" cy="489600"/>
        </a:xfrm>
        <a:prstGeom prst="rect">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Threats </a:t>
          </a:r>
          <a:endParaRPr lang="en-IN" sz="1700" kern="1200" dirty="0"/>
        </a:p>
      </dsp:txBody>
      <dsp:txXfrm>
        <a:off x="6051634" y="810909"/>
        <a:ext cx="1768623" cy="489600"/>
      </dsp:txXfrm>
    </dsp:sp>
    <dsp:sp modelId="{BBF1DE16-2E44-4413-9533-FE627EF9B00E}">
      <dsp:nvSpPr>
        <dsp:cNvPr id="0" name=""/>
        <dsp:cNvSpPr/>
      </dsp:nvSpPr>
      <dsp:spPr>
        <a:xfrm>
          <a:off x="6051634" y="1300509"/>
          <a:ext cx="1768623" cy="2239920"/>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Cybercrime</a:t>
          </a:r>
          <a:endParaRPr lang="en-IN" sz="1700" kern="1200" dirty="0"/>
        </a:p>
        <a:p>
          <a:pPr marL="171450" lvl="1" indent="-171450" algn="l" defTabSz="755650">
            <a:lnSpc>
              <a:spcPct val="90000"/>
            </a:lnSpc>
            <a:spcBef>
              <a:spcPct val="0"/>
            </a:spcBef>
            <a:spcAft>
              <a:spcPct val="15000"/>
            </a:spcAft>
            <a:buChar char="•"/>
          </a:pPr>
          <a:r>
            <a:rPr lang="en-US" sz="1700" kern="1200" dirty="0"/>
            <a:t>aggressive pricing</a:t>
          </a:r>
          <a:endParaRPr lang="en-IN" sz="1700" kern="1200" dirty="0"/>
        </a:p>
        <a:p>
          <a:pPr marL="171450" lvl="1" indent="-171450" algn="l" defTabSz="755650">
            <a:lnSpc>
              <a:spcPct val="90000"/>
            </a:lnSpc>
            <a:spcBef>
              <a:spcPct val="0"/>
            </a:spcBef>
            <a:spcAft>
              <a:spcPct val="15000"/>
            </a:spcAft>
            <a:buChar char="•"/>
          </a:pPr>
          <a:r>
            <a:rPr lang="en-US" sz="1700" kern="1200" dirty="0"/>
            <a:t>Competition </a:t>
          </a:r>
          <a:endParaRPr lang="en-IN" sz="1700" kern="1200" dirty="0"/>
        </a:p>
      </dsp:txBody>
      <dsp:txXfrm>
        <a:off x="6051634" y="1300509"/>
        <a:ext cx="1768623" cy="22399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F16BD-33BD-46E7-86AA-6897EF230D0E}">
      <dsp:nvSpPr>
        <dsp:cNvPr id="0" name=""/>
        <dsp:cNvSpPr/>
      </dsp:nvSpPr>
      <dsp:spPr>
        <a:xfrm>
          <a:off x="2311383" y="241648"/>
          <a:ext cx="6407117" cy="1848730"/>
        </a:xfrm>
        <a:custGeom>
          <a:avLst/>
          <a:gdLst/>
          <a:ahLst/>
          <a:cxnLst/>
          <a:rect l="0" t="0" r="0" b="0"/>
          <a:pathLst>
            <a:path>
              <a:moveTo>
                <a:pt x="0" y="1848730"/>
              </a:moveTo>
              <a:lnTo>
                <a:pt x="6407117" y="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82A62B-4E74-439E-8C79-AEA2510DB59D}">
      <dsp:nvSpPr>
        <dsp:cNvPr id="0" name=""/>
        <dsp:cNvSpPr/>
      </dsp:nvSpPr>
      <dsp:spPr>
        <a:xfrm>
          <a:off x="514283" y="293279"/>
          <a:ext cx="3594199" cy="17970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US" sz="4000" kern="1200" dirty="0"/>
            <a:t>Transformational Theory </a:t>
          </a:r>
          <a:endParaRPr lang="en-IN" sz="4000" kern="1200" dirty="0"/>
        </a:p>
      </dsp:txBody>
      <dsp:txXfrm>
        <a:off x="514283" y="293279"/>
        <a:ext cx="3594199" cy="1797099"/>
      </dsp:txXfrm>
    </dsp:sp>
    <dsp:sp modelId="{4BB7FFA5-68BC-4DD4-8A20-CEEDA130FE89}">
      <dsp:nvSpPr>
        <dsp:cNvPr id="0" name=""/>
        <dsp:cNvSpPr/>
      </dsp:nvSpPr>
      <dsp:spPr>
        <a:xfrm>
          <a:off x="6921400" y="241648"/>
          <a:ext cx="3594199" cy="17970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US" sz="4000" kern="1200" dirty="0"/>
            <a:t>Customer Centric Leadership</a:t>
          </a:r>
          <a:endParaRPr lang="en-IN" sz="4000" kern="1200" dirty="0"/>
        </a:p>
      </dsp:txBody>
      <dsp:txXfrm>
        <a:off x="6921400" y="241648"/>
        <a:ext cx="3594199" cy="179709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6E8BDB-3F2D-4950-80A5-72878EFE8673}" type="datetimeFigureOut">
              <a:rPr lang="en-IN" smtClean="0"/>
              <a:t>29/04/23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55BB32-24DD-41AC-9D59-D66306091D9E}" type="slidenum">
              <a:rPr lang="en-IN" smtClean="0"/>
              <a:t>‹#›</a:t>
            </a:fld>
            <a:endParaRPr lang="en-IN"/>
          </a:p>
        </p:txBody>
      </p:sp>
    </p:spTree>
    <p:extLst>
      <p:ext uri="{BB962C8B-B14F-4D97-AF65-F5344CB8AC3E}">
        <p14:creationId xmlns:p14="http://schemas.microsoft.com/office/powerpoint/2010/main" val="3258882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papers.ssrn.com/sol3/papers.cfm?abstract_id=4398725" TargetMode="External"/><Relationship Id="rId13" Type="http://schemas.openxmlformats.org/officeDocument/2006/relationships/hyperlink" Target="https://journals.sagepub.com/doi/abs/10.1177/1024529420932418?journalCode=ccha" TargetMode="External"/><Relationship Id="rId3" Type="http://schemas.openxmlformats.org/officeDocument/2006/relationships/hyperlink" Target="https://s2.q4cdn.com/299287126/files/doc_financials/2023/ar/Amazon-2022-Annual-Report.pdf" TargetMode="External"/><Relationship Id="rId7" Type="http://schemas.openxmlformats.org/officeDocument/2006/relationships/hyperlink" Target="https://www.emerald.com/insight/content/doi/10.1108/SL-11-2021-0121/full/html" TargetMode="External"/><Relationship Id="rId12" Type="http://schemas.openxmlformats.org/officeDocument/2006/relationships/hyperlink" Target="https://www.reuters.com/technology/amazon-loses-bid-throw-out-case-by-uk-drivers-seeking-worker-rights-2023-03-27/"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heinonline.org/HOL/Page?handle=hein.journals/taxlr73&amp;div=6&amp;g_sent=1&amp;casa_token=" TargetMode="External"/><Relationship Id="rId11" Type="http://schemas.openxmlformats.org/officeDocument/2006/relationships/hyperlink" Target="https://www.manchestereveningnews.co.uk/whats-on/whats-on-news/amazons-same-day-delivery-service-18287360" TargetMode="External"/><Relationship Id="rId5" Type="http://schemas.openxmlformats.org/officeDocument/2006/relationships/hyperlink" Target="https://www.mdpi.com/2304-8158/11/15/2301" TargetMode="External"/><Relationship Id="rId10" Type="http://schemas.openxmlformats.org/officeDocument/2006/relationships/hyperlink" Target="https://www.sciencedirect.com/science/article/pii/S0148296320305658" TargetMode="External"/><Relationship Id="rId4" Type="http://schemas.openxmlformats.org/officeDocument/2006/relationships/hyperlink" Target="https://repository.up.ac.za/handle/2263/86089" TargetMode="External"/><Relationship Id="rId9" Type="http://schemas.openxmlformats.org/officeDocument/2006/relationships/hyperlink" Target="https://manager.faa.ro/archive/manager_31/31_m_93_100.pdf" TargetMode="External"/><Relationship Id="rId14" Type="http://schemas.openxmlformats.org/officeDocument/2006/relationships/hyperlink" Target="https://www.statista.com/statistics/266282/annual-net-revenue-of-amazon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This presentation will go into developing a leadership strategy for the organization Amazon. The presentation is indented to  the senior management team of Amazon, in order to get their approval on the proposed Leadership Strategy.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2</a:t>
            </a:fld>
            <a:endParaRPr lang="en-IN"/>
          </a:p>
        </p:txBody>
      </p:sp>
    </p:spTree>
    <p:extLst>
      <p:ext uri="{BB962C8B-B14F-4D97-AF65-F5344CB8AC3E}">
        <p14:creationId xmlns:p14="http://schemas.microsoft.com/office/powerpoint/2010/main" val="3959468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primary objective of this paper is to create a leadership strategy geared at providing excellent service to customers.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3</a:t>
            </a:fld>
            <a:endParaRPr lang="en-IN"/>
          </a:p>
        </p:txBody>
      </p:sp>
    </p:spTree>
    <p:extLst>
      <p:ext uri="{BB962C8B-B14F-4D97-AF65-F5344CB8AC3E}">
        <p14:creationId xmlns:p14="http://schemas.microsoft.com/office/powerpoint/2010/main" val="1302988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emphasis of this presentation will be on Amazon. Amazon.com, Inc. is a multinational technology company with its headquarters in Seattle, Washington. The company specializes in online retail, cloud computing, online advertising, digital streaming, and artificial intelligence. Other areas of expertise include cloud computing and artificial intelligence. Customers are able to shop for and sell products with one another, as well as with local and national merchants, on Amazon, all while taking advantage of great discounts on the products they purchase and sell. Visitors of this website have the choice of acquiring brand-new things as well as items that have been previously owned. The success of Amazon can be ascribed to the fact that it provides customers with a large selection of goods at affordable pricing (statista.com, 2022).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4</a:t>
            </a:fld>
            <a:endParaRPr lang="en-IN"/>
          </a:p>
        </p:txBody>
      </p:sp>
    </p:spTree>
    <p:extLst>
      <p:ext uri="{BB962C8B-B14F-4D97-AF65-F5344CB8AC3E}">
        <p14:creationId xmlns:p14="http://schemas.microsoft.com/office/powerpoint/2010/main" val="1322803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largest online retailer in the world reported a net revenue of approximately $514 billion (468.33 Euros) for the most recent fiscal year, which is an increase over the previous year's figure of $470 billion (428.24 Euros)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(statista.com, 2022).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E55BB32-24DD-41AC-9D59-D66306091D9E}" type="slidenum">
              <a:rPr lang="en-IN" smtClean="0"/>
              <a:t>5</a:t>
            </a:fld>
            <a:endParaRPr lang="en-IN"/>
          </a:p>
        </p:txBody>
      </p:sp>
    </p:spTree>
    <p:extLst>
      <p:ext uri="{BB962C8B-B14F-4D97-AF65-F5344CB8AC3E}">
        <p14:creationId xmlns:p14="http://schemas.microsoft.com/office/powerpoint/2010/main" val="3588085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New UK government policy may impose taxes on Amazon and other e-commerce platforms in 2020. The Digital Services Tax takes 2% of revenues, affecting the company's profit (Cui, 2019). Covid 19 and the Russia-Ukraine crisis have wrecked the British economy (Ben Hassen and El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Bilali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 Amazon's same-day shipping is unmatched. Non-Amazon members pay £5.99 for same-day shipping. (manchestereveningnews.co.uk, 2020). Amazon's heavy transportation use hinders its 2040 aim of net-zero emissions. They invested over $1 billion in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Rivian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ordered 100,000 electric delivery vehicles to accelerate the electric car market and help all businesses switch to greener technologies. Mercedes-Benz in Europe and Mahindra in India collaborated. The government will invest up to $300 million on safety efforts in 2021, with $66 million going toward forklift and other industrial vehicle accident prevention technology. Environmentalists accuse Amazon and other cloud services for global warming. Amazon has invested heavily in UK wind farms and solar panels to achieve this (Annual Report, 2022). Amazon failed to dismiss three representative complaints from British delivery drivers regarding work rights, including minimum wage and holiday pay, and must now comply with UK laws. In a London Employment Tribunal dispute, 1,400 Amazon package delivery drivers say they are employees, not independent contractors (reuters.com, 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6</a:t>
            </a:fld>
            <a:endParaRPr lang="en-IN"/>
          </a:p>
        </p:txBody>
      </p:sp>
    </p:spTree>
    <p:extLst>
      <p:ext uri="{BB962C8B-B14F-4D97-AF65-F5344CB8AC3E}">
        <p14:creationId xmlns:p14="http://schemas.microsoft.com/office/powerpoint/2010/main" val="1383412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Amazon's cost leadership, product differentiation, and relentless focus may explain its success. This helped Amazon dominate e-commerce. Amazon has increased revenue and shareholder value using this strategy. Amazon has successfully entered new markets, unlike other e-commerce enterprises. Amazon's global brand recognition helps this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Baboolal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-Frank, 2021). Amazon can fulfill consumer orders faster and more accurately due to its logistics and distribution expertise (Jindal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2021). Amazon's online-only strategy may affect its expansion objectives, especially in emerging economies. Analysts and industry experts often criticize Amazon's use of low-margin business methods, which have hurt the company's profitability despite its huge volume and sales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Rikap</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Amazon's bottom line is at jeopardy because customers' concerns about identity theft and hackers restrict them from shopping online. Due to its aggressive pricing, some retail competitors have sued the corporation. Amazon's cost leadership obsession has been criticized due to its customer poaching. Amazon can enter new markets by providing an online payment system, as internet customers' main worry is data security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Geradin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Smith, 2023). The company can save money and increase profits with its own payment gateway. Amazon can use its position as a distributor to launch its own items. Instead of selling and stocking products created by its partners, it can sell more products under its own brand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Rikap</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7</a:t>
            </a:fld>
            <a:endParaRPr lang="en-IN"/>
          </a:p>
        </p:txBody>
      </p:sp>
    </p:spTree>
    <p:extLst>
      <p:ext uri="{BB962C8B-B14F-4D97-AF65-F5344CB8AC3E}">
        <p14:creationId xmlns:p14="http://schemas.microsoft.com/office/powerpoint/2010/main" val="85680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forward-thinking CEO may refocus Amazon on consumer satisfaction. Team members can learn how satisfied consumers improve a company's bottom line. Transformational leaders foster team growth by adapting to each team member's needs. Team members' communication, problem-solving, and conflict-management skills need training and development. Transformative leaders set an example for their teams by prioritizing client requirements, showing empathy, and exceeding expectations. One is responding quickly to customer complaints, while another is publicly praising and rewarding team members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Gradinaru</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Customer Centric leaders work hard to satisfy them. A customer-focused leader would constantly improve the site. The corporation will consider customer feedback while making service changes. Workers were empowered to prioritize client satisfaction (Rajagopal, 2020).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customer-focused leadership culture can boost customer loyalty and advocacy. Amazon may regain customer loyalty by listening and fixing issues. In today's competitive e-commerce industry, loyal customers and excellent word of mouth are invaluable (Denning, 2022). </a:t>
            </a:r>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8</a:t>
            </a:fld>
            <a:endParaRPr lang="en-IN"/>
          </a:p>
        </p:txBody>
      </p:sp>
    </p:spTree>
    <p:extLst>
      <p:ext uri="{BB962C8B-B14F-4D97-AF65-F5344CB8AC3E}">
        <p14:creationId xmlns:p14="http://schemas.microsoft.com/office/powerpoint/2010/main" val="2073058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Here in regards to the Transformational leadership strategy and customer centric leadership model, these recommendations has been device to further enhance the leadership of the organization. Amazon is in a position to determine how successful these initiatives have been by soliciting and analyzing input from its employees, customers, and other relevant stakeholders. They are able to analyze the total impact of these initiatives by monitoring measures such as the increase of revenue, the happiness of their customers, and the retention of their employees. Amazon has the ability to ensure that its plans are effective and that they satisfy the requirements of both its consumers and its staff by continually evaluating and upgrading them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(Denning, 2022).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9</a:t>
            </a:fld>
            <a:endParaRPr lang="en-IN"/>
          </a:p>
        </p:txBody>
      </p:sp>
    </p:spTree>
    <p:extLst>
      <p:ext uri="{BB962C8B-B14F-4D97-AF65-F5344CB8AC3E}">
        <p14:creationId xmlns:p14="http://schemas.microsoft.com/office/powerpoint/2010/main" val="1804343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These are the strategies through which Amazon can measure the delivery of the leadership strategies. Future Leaders at Amazon are able to be recognized and invited to participate in the innovative leadership development program offered by the corporation. These workshops are wonderful for building soft skills such as public speaking, problem solving, and group leadership. It is possible for leaders to obtain comprehension of how they are perceived by the members of their teams and how they are contributing to the development and achievement of the organization as a whole.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Amazon have the resources necessary to develop a system capable of collecting and evaluating feedback from customers. Programs for data analytics and customer relationship management (CRM) can assist in accomplishing this goal. This information has a wide range of applications for the organization, including enhanced product development and support for existing customers. Metrics such as client retention rates, loyalty, and levels of customer satisfaction can be used to evaluate how effectively the plan is being implemented.</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Amazon can motivate its employees to offer exceptional service to customers by entrusting those employees with the autonomy and responsibility they require to fulfill their service obligations. Training programs, flexible scheduling, and open lines of communication are three ways in which an employer can help employees feel more committed in the success of the company. The effectiveness of this strategy can be evaluated based on responses from customers and employees, as well as the results of public opinion polls.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10</a:t>
            </a:fld>
            <a:endParaRPr lang="en-IN"/>
          </a:p>
        </p:txBody>
      </p:sp>
    </p:spTree>
    <p:extLst>
      <p:ext uri="{BB962C8B-B14F-4D97-AF65-F5344CB8AC3E}">
        <p14:creationId xmlns:p14="http://schemas.microsoft.com/office/powerpoint/2010/main" val="3506049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From this presentation it is evident that to devise a leadership strategy Amazon will need to follow transformational leadership and customer centric leadership Model.</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Amazon's transformational and customer-centric leadership models aim to improve leadership. Revenue, employee retention, and customer happiness help Amazon evaluate these techniques. The Future Leaders program is a unique leadership development curriculum that emphasizes soft skills like public speaking. Data analytics and CRM technologies can help Amazon gather and evaluate customer feedback. Customer retention, loyalty, and satisfaction can be used to assess plan implementation. Employers may boost customer service by giving workers autonomy and responsibility. Customers and staff' reactions determine this plan's success.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11</a:t>
            </a:fld>
            <a:endParaRPr lang="en-IN"/>
          </a:p>
        </p:txBody>
      </p:sp>
    </p:spTree>
    <p:extLst>
      <p:ext uri="{BB962C8B-B14F-4D97-AF65-F5344CB8AC3E}">
        <p14:creationId xmlns:p14="http://schemas.microsoft.com/office/powerpoint/2010/main" val="160868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Annual Report. 2022. Amazon Annual Report 2022.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https://s2.q4cdn.com/299287126/files/doc_financials/2023/ar/Amazon-2022-Annual-Report.pdf</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Baboolal</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-Frank, R., 2021. Analysis of amazon: Customer centric approach.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https://repository.up.ac.za/handle/2263/86089</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 Hassen, T. and El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Bilali</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2022. Impacts of the Russia-Ukraine war on global food security: towards more sustainable and resilient food systems?.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Foods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11</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(15), p.2301.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https://www.mdpi.com/2304-8158/11/15/2301</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Cui, W., 2019. The digital services tax: a conceptual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defense</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Tax L. Rev.</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73</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p.69.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https://heinonline.org/HOL/Page?handle=hein.journals/taxlr73&amp;div=6&amp;g_sent=1&amp;casa_token=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Denning, S., 2022. Leadership transformation reading list: insider guides to customer-centricity, Agile management and visionary innovation.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Strategy &amp; Leadership</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50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 pp.9-11.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https://www.emerald.com/insight/content/doi/10.1108/SL-11-2021-0121/full/html</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Geradin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Smith, T., 2023. Spinning Amazon’s Flywheel: How Amazon's business model harms competition--A view from Europe.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Available at SSRN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https://papers.ssrn.com/sol3/papers.cfm?abstract_id=4398725</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Gradinaru</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Toma, S.G.,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Catana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Andrisán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2020. A view on transformational leadership: The case of Jeff Bezos.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Manager</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(31), pp.93-100.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https://manager.faa.ro/archive/manager_31/31_m_93_100.pdf</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Jindal, R.P., Gauri, D.K., Li, W. and Ma, Y., 2021. Omnichannel battle between Amazon and Walmart: Is the focus on delivery the best strategy?.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business research</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122</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pp.270-280.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https://www.sciencedirect.com/science/article/pii/S0148296320305658</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manchestereveningnews.co.uk. 2020. Amazon's same-day delivery service is back.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https://www.manchestereveningnews.co.uk/whats-on/whats-on-news/amazons-same-day-delivery-service-18287360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reuters.com. 2023. Amazon loses bid to throw out case by UK drivers seeking worker rights.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https://www.reuters.com/technology/amazon-loses-bid-throw-out-case-by-uk-drivers-seeking-worker-rights-2023-03-27/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Rikap</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2022. Amazon: A story of accumulation through intellectual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rentiership</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predation.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Competition &amp; Change</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26</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(3-4), pp.436-466.</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https://journals.sagepub.com/doi/abs/10.1177/1024529420932418?journalCode=ccha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statista.com. 2022. Annual Net Revenue of Amazon.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https://www.statista.com/statistics/266282/annual-net-revenue-of-amazoncom/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12</a:t>
            </a:fld>
            <a:endParaRPr lang="en-IN"/>
          </a:p>
        </p:txBody>
      </p:sp>
    </p:spTree>
    <p:extLst>
      <p:ext uri="{BB962C8B-B14F-4D97-AF65-F5344CB8AC3E}">
        <p14:creationId xmlns:p14="http://schemas.microsoft.com/office/powerpoint/2010/main" val="2357305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5CAF-8417-E133-9FB1-808D1127AA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4B64060-F7C8-7A7C-F455-036A72F8AC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1B14800-C04A-B449-CC53-0DD4960B14E2}"/>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5" name="Footer Placeholder 4">
            <a:extLst>
              <a:ext uri="{FF2B5EF4-FFF2-40B4-BE49-F238E27FC236}">
                <a16:creationId xmlns:a16="http://schemas.microsoft.com/office/drawing/2014/main" id="{D1BCDBCB-8C72-2666-24F1-B4511A0D6F2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415EF26-1E58-139D-EFC5-437DF9FDF354}"/>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757425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B6372-D499-D183-40B8-AC444D1BD2D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8C65AB8-53A7-9C5A-9AE1-F29FB0CF5F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E3615FB-0F96-2C57-B316-8253AA077D25}"/>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5" name="Footer Placeholder 4">
            <a:extLst>
              <a:ext uri="{FF2B5EF4-FFF2-40B4-BE49-F238E27FC236}">
                <a16:creationId xmlns:a16="http://schemas.microsoft.com/office/drawing/2014/main" id="{7A7C57BA-ADA2-9A85-7A93-9741608E854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B2477F8-0C2E-F0E3-499C-82AB30D3A50C}"/>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4134051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5E0D8-411A-12F9-4714-C66A290F3B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4C2BB9B-5D84-179F-4762-83DB1749B3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65A6D-7880-A460-8146-6329B088CB1A}"/>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5" name="Footer Placeholder 4">
            <a:extLst>
              <a:ext uri="{FF2B5EF4-FFF2-40B4-BE49-F238E27FC236}">
                <a16:creationId xmlns:a16="http://schemas.microsoft.com/office/drawing/2014/main" id="{581A1FBD-BAC2-BBDE-1233-3C4A2A9079E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79914DE-9B72-8436-0306-9BB9541A4F5B}"/>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1921420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9A6BA-8E03-7501-90E8-22E4E81E20D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5D58D1D-51DC-4391-265B-1B35AB03E6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3E1C367-E9AA-2D38-B29D-0157B1966B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ED1E3CC-BA6C-B8C7-67CF-9285FD15B09F}"/>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6" name="Footer Placeholder 5">
            <a:extLst>
              <a:ext uri="{FF2B5EF4-FFF2-40B4-BE49-F238E27FC236}">
                <a16:creationId xmlns:a16="http://schemas.microsoft.com/office/drawing/2014/main" id="{FFFD6EDD-7241-EDF0-DA28-9FCD95CFC70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1DCFBAF-83FE-BC84-4F00-0E7A95613CCE}"/>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169529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EF191-69BD-C1CE-8547-D94200EAC1B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69029AB-0610-4A6D-AA2D-C2F166305E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7BC65D-8833-F433-17B7-99C66345E24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07570CF-C19D-ABBF-F4B2-AB451D7B62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C8B023-336B-3D29-8C0C-0662F708F4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42341EC-2B7D-329B-C116-F7475EE29512}"/>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8" name="Footer Placeholder 7">
            <a:extLst>
              <a:ext uri="{FF2B5EF4-FFF2-40B4-BE49-F238E27FC236}">
                <a16:creationId xmlns:a16="http://schemas.microsoft.com/office/drawing/2014/main" id="{8AB375ED-0E7B-6DF1-4C2E-0C308A4435B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5569311-4E1A-E48B-8E0C-7E10E3C734EC}"/>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2234598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FFF2A-A9A4-02A9-DCE0-7016551535E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4429A35-CE94-8C8A-C628-AF151CB327A9}"/>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4" name="Footer Placeholder 3">
            <a:extLst>
              <a:ext uri="{FF2B5EF4-FFF2-40B4-BE49-F238E27FC236}">
                <a16:creationId xmlns:a16="http://schemas.microsoft.com/office/drawing/2014/main" id="{BDDE5B56-6BA1-66C4-7A2E-42B7E9F3390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52063049-3807-9724-27D1-02D06BDAD8CB}"/>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2576965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B9842D-2AD1-EB7E-AC4A-AEEAAA6E9505}"/>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3" name="Footer Placeholder 2">
            <a:extLst>
              <a:ext uri="{FF2B5EF4-FFF2-40B4-BE49-F238E27FC236}">
                <a16:creationId xmlns:a16="http://schemas.microsoft.com/office/drawing/2014/main" id="{D2BEC86C-35CC-EF9A-C091-1ED99936E5DD}"/>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8DDAA8D-119D-7454-DCE6-2F8BEB37743D}"/>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445689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903D0-7C46-D9CB-888F-D8FBF2BA07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08A0357-EFB5-4F9E-2A46-E2B6410459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786C033-178B-43F2-479B-75E8983327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F85835-A13B-BE09-4CA2-5C7B4351B80F}"/>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6" name="Footer Placeholder 5">
            <a:extLst>
              <a:ext uri="{FF2B5EF4-FFF2-40B4-BE49-F238E27FC236}">
                <a16:creationId xmlns:a16="http://schemas.microsoft.com/office/drawing/2014/main" id="{91111CF5-B93D-7EDB-4F2B-2EDFF09D1FF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8B792A9-CAE9-B50F-167A-76E0709287C4}"/>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4282007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BABC2-5BA8-9B14-662D-6DB2F9F5EB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8E0E7FF-E2DF-94F1-F0E1-97CA35D79E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A64201F8-48F8-B2A6-268C-FC753C085F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AD64E9-1EBD-CE89-00FE-C11C447D1EF2}"/>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6" name="Footer Placeholder 5">
            <a:extLst>
              <a:ext uri="{FF2B5EF4-FFF2-40B4-BE49-F238E27FC236}">
                <a16:creationId xmlns:a16="http://schemas.microsoft.com/office/drawing/2014/main" id="{16CBBAA8-456D-ACB0-E9F9-CE4C6D804FE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892B0AC-829E-6465-7A17-25F8CCFF1C93}"/>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3491458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4EB26-8427-A629-914E-50CE60C155A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E254412-B426-788A-C817-8EAE29825A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EB3399D-5710-F2ED-79A4-50789E16C2E6}"/>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5" name="Footer Placeholder 4">
            <a:extLst>
              <a:ext uri="{FF2B5EF4-FFF2-40B4-BE49-F238E27FC236}">
                <a16:creationId xmlns:a16="http://schemas.microsoft.com/office/drawing/2014/main" id="{45C7E96D-8E6D-87CB-6A9C-8EEC65EA6C2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7A437ED-79A8-09B5-8E80-90CAF8E18A0F}"/>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115285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59692C-B8C1-DF43-78C5-D8F8FB993C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23F1C9A-F44B-BFA1-2749-8FB75229DC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F5FFE21-2B6D-1884-02F9-08A522282809}"/>
              </a:ext>
            </a:extLst>
          </p:cNvPr>
          <p:cNvSpPr>
            <a:spLocks noGrp="1"/>
          </p:cNvSpPr>
          <p:nvPr>
            <p:ph type="dt" sz="half" idx="10"/>
          </p:nvPr>
        </p:nvSpPr>
        <p:spPr/>
        <p:txBody>
          <a:bodyPr/>
          <a:lstStyle/>
          <a:p>
            <a:fld id="{AD4C7102-C733-4C41-BDF3-3B04F60E95A5}" type="datetimeFigureOut">
              <a:rPr lang="en-IN" smtClean="0"/>
              <a:t>29/04/23</a:t>
            </a:fld>
            <a:endParaRPr lang="en-IN"/>
          </a:p>
        </p:txBody>
      </p:sp>
      <p:sp>
        <p:nvSpPr>
          <p:cNvPr id="5" name="Footer Placeholder 4">
            <a:extLst>
              <a:ext uri="{FF2B5EF4-FFF2-40B4-BE49-F238E27FC236}">
                <a16:creationId xmlns:a16="http://schemas.microsoft.com/office/drawing/2014/main" id="{E561AE40-BF4A-FE60-FF36-A33D1205E67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14F23BF-5A00-B3A8-EF09-6797C26A4DEC}"/>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3457155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DB245-8491-DF29-788F-1238023304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CFA39B4-E257-AB06-97FB-69D8D6EA1B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34D7A03-7554-B6C3-1529-19E75C544B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4C7102-C733-4C41-BDF3-3B04F60E95A5}" type="datetimeFigureOut">
              <a:rPr lang="en-IN" smtClean="0"/>
              <a:t>29/04/23</a:t>
            </a:fld>
            <a:endParaRPr lang="en-IN"/>
          </a:p>
        </p:txBody>
      </p:sp>
      <p:sp>
        <p:nvSpPr>
          <p:cNvPr id="5" name="Footer Placeholder 4">
            <a:extLst>
              <a:ext uri="{FF2B5EF4-FFF2-40B4-BE49-F238E27FC236}">
                <a16:creationId xmlns:a16="http://schemas.microsoft.com/office/drawing/2014/main" id="{59043EE9-DBE6-1B5D-A7B2-560A8EF1F9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E904437-0854-0248-46FE-DBB885EDED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7E8A30-E860-4FEA-828C-645902FEB40D}" type="slidenum">
              <a:rPr lang="en-IN" smtClean="0"/>
              <a:t>‹#›</a:t>
            </a:fld>
            <a:endParaRPr lang="en-IN"/>
          </a:p>
        </p:txBody>
      </p:sp>
    </p:spTree>
    <p:extLst>
      <p:ext uri="{BB962C8B-B14F-4D97-AF65-F5344CB8AC3E}">
        <p14:creationId xmlns:p14="http://schemas.microsoft.com/office/powerpoint/2010/main" val="255307621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6.MOV"/><Relationship Id="rId1" Type="http://schemas.microsoft.com/office/2007/relationships/media" Target="../media/media6.MOV"/><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0.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video" Target="../media/media7.MOV"/><Relationship Id="rId1" Type="http://schemas.microsoft.com/office/2007/relationships/media" Target="../media/media7.MOV"/><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1.png"/><Relationship Id="rId4" Type="http://schemas.openxmlformats.org/officeDocument/2006/relationships/notesSlide" Target="../notesSlides/notesSlide6.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video" Target="../media/media8.MOV"/><Relationship Id="rId1" Type="http://schemas.microsoft.com/office/2007/relationships/media" Target="../media/media8.MOV"/><Relationship Id="rId6" Type="http://schemas.openxmlformats.org/officeDocument/2006/relationships/diagramLayout" Target="../diagrams/layout3.xml"/><Relationship Id="rId11" Type="http://schemas.openxmlformats.org/officeDocument/2006/relationships/image" Target="../media/image13.png"/><Relationship Id="rId5" Type="http://schemas.openxmlformats.org/officeDocument/2006/relationships/diagramData" Target="../diagrams/data3.xml"/><Relationship Id="rId10" Type="http://schemas.openxmlformats.org/officeDocument/2006/relationships/image" Target="../media/image12.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OV"/><Relationship Id="rId1" Type="http://schemas.microsoft.com/office/2007/relationships/media" Target="../media/media9.MOV"/><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OV"/><Relationship Id="rId1" Type="http://schemas.microsoft.com/office/2007/relationships/media" Target="../media/media10.MOV"/><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OV"/><Relationship Id="rId1" Type="http://schemas.microsoft.com/office/2007/relationships/media" Target="../media/media11.MOV"/><Relationship Id="rId6" Type="http://schemas.openxmlformats.org/officeDocument/2006/relationships/image" Target="../media/image18.png"/><Relationship Id="rId5" Type="http://schemas.openxmlformats.org/officeDocument/2006/relationships/image" Target="../media/image16.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hyperlink" Target="https://heinonline.org/HOL/Page?handle=hein.journals/taxlr73&amp;div=6&amp;g_sent=1&amp;casa_token=" TargetMode="External"/><Relationship Id="rId13" Type="http://schemas.openxmlformats.org/officeDocument/2006/relationships/hyperlink" Target="https://www.manchestereveningnews.co.uk/whats-on/whats-on-news/amazons-same-day-delivery-service-18287360" TargetMode="External"/><Relationship Id="rId3" Type="http://schemas.openxmlformats.org/officeDocument/2006/relationships/slideLayout" Target="../slideLayouts/slideLayout2.xml"/><Relationship Id="rId7" Type="http://schemas.openxmlformats.org/officeDocument/2006/relationships/hyperlink" Target="https://www.mdpi.com/2304-8158/11/15/2301" TargetMode="External"/><Relationship Id="rId12" Type="http://schemas.openxmlformats.org/officeDocument/2006/relationships/hyperlink" Target="https://www.sciencedirect.com/science/article/pii/S0148296320305658" TargetMode="External"/><Relationship Id="rId17" Type="http://schemas.openxmlformats.org/officeDocument/2006/relationships/image" Target="../media/image19.png"/><Relationship Id="rId2" Type="http://schemas.openxmlformats.org/officeDocument/2006/relationships/video" Target="../media/media12.MOV"/><Relationship Id="rId16" Type="http://schemas.openxmlformats.org/officeDocument/2006/relationships/hyperlink" Target="https://www.statista.com/statistics/266282/annual-net-revenue-of-amazoncom/" TargetMode="External"/><Relationship Id="rId1" Type="http://schemas.microsoft.com/office/2007/relationships/media" Target="../media/media12.MOV"/><Relationship Id="rId6" Type="http://schemas.openxmlformats.org/officeDocument/2006/relationships/hyperlink" Target="https://repository.up.ac.za/handle/2263/86089" TargetMode="External"/><Relationship Id="rId11" Type="http://schemas.openxmlformats.org/officeDocument/2006/relationships/hyperlink" Target="https://manager.faa.ro/archive/manager_31/31_m_93_100.pdf" TargetMode="External"/><Relationship Id="rId5" Type="http://schemas.openxmlformats.org/officeDocument/2006/relationships/hyperlink" Target="https://s2.q4cdn.com/299287126/files/doc_financials/2023/ar/Amazon-2022-Annual-Report.pdf" TargetMode="External"/><Relationship Id="rId15" Type="http://schemas.openxmlformats.org/officeDocument/2006/relationships/hyperlink" Target="https://journals.sagepub.com/doi/abs/10.1177/1024529420932418?journalCode=ccha" TargetMode="External"/><Relationship Id="rId10" Type="http://schemas.openxmlformats.org/officeDocument/2006/relationships/hyperlink" Target="https://papers.ssrn.com/sol3/papers.cfm?abstract_id=4398725" TargetMode="External"/><Relationship Id="rId4" Type="http://schemas.openxmlformats.org/officeDocument/2006/relationships/notesSlide" Target="../notesSlides/notesSlide11.xml"/><Relationship Id="rId9" Type="http://schemas.openxmlformats.org/officeDocument/2006/relationships/hyperlink" Target="https://www.emerald.com/insight/content/doi/10.1108/SL-11-2021-0121/full/html" TargetMode="External"/><Relationship Id="rId14" Type="http://schemas.openxmlformats.org/officeDocument/2006/relationships/hyperlink" Target="https://www.reuters.com/technology/amazon-loses-bid-throw-out-case-by-uk-drivers-seeking-worker-rights-2023-03-27/"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OV"/><Relationship Id="rId1" Type="http://schemas.microsoft.com/office/2007/relationships/media" Target="../media/media13.MOV"/><Relationship Id="rId5" Type="http://schemas.openxmlformats.org/officeDocument/2006/relationships/image" Target="../media/image21.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B9296-EA38-FDA5-6DCA-C24C1EC223B4}"/>
              </a:ext>
            </a:extLst>
          </p:cNvPr>
          <p:cNvSpPr>
            <a:spLocks noGrp="1"/>
          </p:cNvSpPr>
          <p:nvPr>
            <p:ph type="ctrTitle"/>
          </p:nvPr>
        </p:nvSpPr>
        <p:spPr/>
        <p:txBody>
          <a:bodyPr>
            <a:normAutofit fontScale="90000"/>
          </a:bodyPr>
          <a:lstStyle/>
          <a:p>
            <a:r>
              <a:rPr lang="en-US" b="1" dirty="0">
                <a:solidFill>
                  <a:schemeClr val="bg1">
                    <a:lumMod val="95000"/>
                    <a:lumOff val="5000"/>
                  </a:schemeClr>
                </a:solidFill>
              </a:rPr>
              <a:t>BMSW7001</a:t>
            </a:r>
            <a:br>
              <a:rPr lang="en-US" b="1" dirty="0">
                <a:solidFill>
                  <a:schemeClr val="bg1">
                    <a:lumMod val="95000"/>
                    <a:lumOff val="5000"/>
                  </a:schemeClr>
                </a:solidFill>
              </a:rPr>
            </a:br>
            <a:r>
              <a:rPr lang="en-US" b="1" dirty="0">
                <a:solidFill>
                  <a:schemeClr val="bg1">
                    <a:lumMod val="95000"/>
                    <a:lumOff val="5000"/>
                  </a:schemeClr>
                </a:solidFill>
              </a:rPr>
              <a:t>Developing People in </a:t>
            </a:r>
            <a:r>
              <a:rPr lang="en-US" b="1" dirty="0" err="1">
                <a:solidFill>
                  <a:schemeClr val="bg1">
                    <a:lumMod val="95000"/>
                    <a:lumOff val="5000"/>
                  </a:schemeClr>
                </a:solidFill>
              </a:rPr>
              <a:t>Organisations</a:t>
            </a:r>
            <a:br>
              <a:rPr lang="en-US" dirty="0"/>
            </a:br>
            <a:endParaRPr lang="en-IN" dirty="0"/>
          </a:p>
        </p:txBody>
      </p:sp>
      <p:sp>
        <p:nvSpPr>
          <p:cNvPr id="3" name="Subtitle 2">
            <a:extLst>
              <a:ext uri="{FF2B5EF4-FFF2-40B4-BE49-F238E27FC236}">
                <a16:creationId xmlns:a16="http://schemas.microsoft.com/office/drawing/2014/main" id="{3F8D2947-CFD6-B1CF-EEF2-3E10A054413C}"/>
              </a:ext>
            </a:extLst>
          </p:cNvPr>
          <p:cNvSpPr>
            <a:spLocks noGrp="1"/>
          </p:cNvSpPr>
          <p:nvPr>
            <p:ph type="subTitle" idx="1"/>
          </p:nvPr>
        </p:nvSpPr>
        <p:spPr/>
        <p:txBody>
          <a:bodyPr/>
          <a:lstStyle/>
          <a:p>
            <a:r>
              <a:rPr lang="en-IN" b="1" dirty="0"/>
              <a:t>Student Name:</a:t>
            </a:r>
          </a:p>
          <a:p>
            <a:r>
              <a:rPr lang="en-IN" b="1" dirty="0"/>
              <a:t>Student ID:</a:t>
            </a:r>
          </a:p>
          <a:p>
            <a:endParaRPr lang="en-IN" dirty="0"/>
          </a:p>
        </p:txBody>
      </p:sp>
      <p:pic>
        <p:nvPicPr>
          <p:cNvPr id="4" name="Picture 3">
            <a:extLst>
              <a:ext uri="{FF2B5EF4-FFF2-40B4-BE49-F238E27FC236}">
                <a16:creationId xmlns:a16="http://schemas.microsoft.com/office/drawing/2014/main" id="{BC5D417F-63A3-AFA1-BBBE-414F5815CE94}"/>
              </a:ext>
            </a:extLst>
          </p:cNvPr>
          <p:cNvPicPr>
            <a:picLocks noChangeAspect="1"/>
          </p:cNvPicPr>
          <p:nvPr/>
        </p:nvPicPr>
        <p:blipFill>
          <a:blip r:embed="rId4"/>
          <a:stretch>
            <a:fillRect/>
          </a:stretch>
        </p:blipFill>
        <p:spPr>
          <a:xfrm>
            <a:off x="2825750" y="4749452"/>
            <a:ext cx="6540500" cy="1972370"/>
          </a:xfrm>
          <a:prstGeom prst="rect">
            <a:avLst/>
          </a:prstGeom>
        </p:spPr>
      </p:pic>
      <p:pic>
        <p:nvPicPr>
          <p:cNvPr id="6" name="70448725136__5772CE4E-3FCD-46C6-B4B6-136FCD8743B2.MOV">
            <a:hlinkClick r:id="" action="ppaction://media"/>
            <a:extLst>
              <a:ext uri="{FF2B5EF4-FFF2-40B4-BE49-F238E27FC236}">
                <a16:creationId xmlns:a16="http://schemas.microsoft.com/office/drawing/2014/main" id="{91EC41E6-529D-FA62-1B7A-8ED2D63A29F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246831" y="4520298"/>
            <a:ext cx="1722919" cy="2297225"/>
          </a:xfrm>
          <a:prstGeom prst="rect">
            <a:avLst/>
          </a:prstGeom>
        </p:spPr>
      </p:pic>
    </p:spTree>
    <p:extLst>
      <p:ext uri="{BB962C8B-B14F-4D97-AF65-F5344CB8AC3E}">
        <p14:creationId xmlns:p14="http://schemas.microsoft.com/office/powerpoint/2010/main" val="3112539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dirty="0"/>
              <a:t>Introduction </a:t>
            </a:r>
            <a:endParaRPr lang="en-IN" dirty="0"/>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a:xfrm>
            <a:off x="838200" y="1825625"/>
            <a:ext cx="10515600" cy="4351338"/>
          </a:xfrm>
        </p:spPr>
        <p:style>
          <a:lnRef idx="2">
            <a:schemeClr val="accent1"/>
          </a:lnRef>
          <a:fillRef idx="1">
            <a:schemeClr val="lt1"/>
          </a:fillRef>
          <a:effectRef idx="0">
            <a:schemeClr val="accent1"/>
          </a:effectRef>
          <a:fontRef idx="minor">
            <a:schemeClr val="dk1"/>
          </a:fontRef>
        </p:style>
        <p:txBody>
          <a:bodyPr/>
          <a:lstStyle/>
          <a:p>
            <a:r>
              <a:rPr lang="en-US" dirty="0"/>
              <a:t>Organization: Amazon</a:t>
            </a:r>
          </a:p>
          <a:p>
            <a:r>
              <a:rPr lang="en-US" kern="100" dirty="0">
                <a:latin typeface="Calibri" panose="020F0502020204030204" pitchFamily="34" charset="0"/>
                <a:ea typeface="Calibri" panose="020F0502020204030204" pitchFamily="34" charset="0"/>
                <a:cs typeface="Times New Roman" panose="02020603050405020304" pitchFamily="18" charset="0"/>
              </a:rPr>
              <a:t>D</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eveloping a leadership strategy </a:t>
            </a:r>
          </a:p>
          <a:p>
            <a:endParaRPr lang="en-IN" dirty="0"/>
          </a:p>
        </p:txBody>
      </p:sp>
      <p:pic>
        <p:nvPicPr>
          <p:cNvPr id="4" name="Picture 3">
            <a:extLst>
              <a:ext uri="{FF2B5EF4-FFF2-40B4-BE49-F238E27FC236}">
                <a16:creationId xmlns:a16="http://schemas.microsoft.com/office/drawing/2014/main" id="{C59B35E2-2093-94E1-6AE3-7F981AC73A4D}"/>
              </a:ext>
            </a:extLst>
          </p:cNvPr>
          <p:cNvPicPr>
            <a:picLocks noChangeAspect="1"/>
          </p:cNvPicPr>
          <p:nvPr/>
        </p:nvPicPr>
        <p:blipFill>
          <a:blip r:embed="rId5"/>
          <a:stretch>
            <a:fillRect/>
          </a:stretch>
        </p:blipFill>
        <p:spPr>
          <a:xfrm>
            <a:off x="6908800" y="2337594"/>
            <a:ext cx="1663700" cy="1663700"/>
          </a:xfrm>
          <a:prstGeom prst="rect">
            <a:avLst/>
          </a:prstGeom>
        </p:spPr>
      </p:pic>
      <p:pic>
        <p:nvPicPr>
          <p:cNvPr id="5" name="70448730489__44EDE9B7-AD84-4A04-8A57-E9C33058E009.MOV">
            <a:hlinkClick r:id="" action="ppaction://media"/>
            <a:extLst>
              <a:ext uri="{FF2B5EF4-FFF2-40B4-BE49-F238E27FC236}">
                <a16:creationId xmlns:a16="http://schemas.microsoft.com/office/drawing/2014/main" id="{E99564DB-1B37-EE8F-8B35-97E3067F8F9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267568" y="3711233"/>
            <a:ext cx="2086232" cy="2781642"/>
          </a:xfrm>
          <a:prstGeom prst="rect">
            <a:avLst/>
          </a:prstGeom>
        </p:spPr>
      </p:pic>
    </p:spTree>
    <p:extLst>
      <p:ext uri="{BB962C8B-B14F-4D97-AF65-F5344CB8AC3E}">
        <p14:creationId xmlns:p14="http://schemas.microsoft.com/office/powerpoint/2010/main" val="143011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IN" b="1" dirty="0"/>
              <a:t>Objective of the study</a:t>
            </a:r>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a:xfrm>
            <a:off x="927100" y="2766218"/>
            <a:ext cx="10515600" cy="1325563"/>
          </a:xfrm>
        </p:spPr>
        <p:style>
          <a:lnRef idx="2">
            <a:schemeClr val="accent1"/>
          </a:lnRef>
          <a:fillRef idx="1">
            <a:schemeClr val="lt1"/>
          </a:fillRef>
          <a:effectRef idx="0">
            <a:schemeClr val="accent1"/>
          </a:effectRef>
          <a:fontRef idx="minor">
            <a:schemeClr val="dk1"/>
          </a:fontRef>
        </p:style>
        <p:txBody>
          <a:bodyPr/>
          <a:lstStyle/>
          <a:p>
            <a:pPr algn="ctr"/>
            <a:r>
              <a:rPr lang="en-US" i="1" kern="100" dirty="0">
                <a:latin typeface="Calibri" panose="020F0502020204030204" pitchFamily="34" charset="0"/>
                <a:ea typeface="Calibri" panose="020F0502020204030204" pitchFamily="34" charset="0"/>
                <a:cs typeface="Times New Roman" panose="02020603050405020304" pitchFamily="18" charset="0"/>
              </a:rPr>
              <a:t>C</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reate a leadership strategy geared at providing excellent service to customers</a:t>
            </a:r>
            <a:endParaRPr lang="en-IN" i="1" dirty="0"/>
          </a:p>
        </p:txBody>
      </p:sp>
      <p:pic>
        <p:nvPicPr>
          <p:cNvPr id="4" name="Picture 3">
            <a:extLst>
              <a:ext uri="{FF2B5EF4-FFF2-40B4-BE49-F238E27FC236}">
                <a16:creationId xmlns:a16="http://schemas.microsoft.com/office/drawing/2014/main" id="{288BD360-3BA7-8395-8EC1-9EB08A96D0F7}"/>
              </a:ext>
            </a:extLst>
          </p:cNvPr>
          <p:cNvPicPr>
            <a:picLocks noChangeAspect="1"/>
          </p:cNvPicPr>
          <p:nvPr/>
        </p:nvPicPr>
        <p:blipFill>
          <a:blip r:embed="rId5"/>
          <a:stretch>
            <a:fillRect/>
          </a:stretch>
        </p:blipFill>
        <p:spPr>
          <a:xfrm>
            <a:off x="2536161" y="4517600"/>
            <a:ext cx="6535478" cy="1975275"/>
          </a:xfrm>
          <a:prstGeom prst="rect">
            <a:avLst/>
          </a:prstGeom>
        </p:spPr>
      </p:pic>
      <p:pic>
        <p:nvPicPr>
          <p:cNvPr id="5" name="70448742440__AB9865F3-65C5-44D4-8D70-B20A9A7D5BAD.MOV">
            <a:hlinkClick r:id="" action="ppaction://media"/>
            <a:extLst>
              <a:ext uri="{FF2B5EF4-FFF2-40B4-BE49-F238E27FC236}">
                <a16:creationId xmlns:a16="http://schemas.microsoft.com/office/drawing/2014/main" id="{45D54FF1-9F0E-3D59-78AB-FCD3A8BF164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flipH="1">
            <a:off x="9974539" y="4933261"/>
            <a:ext cx="1457927" cy="1943903"/>
          </a:xfrm>
          <a:prstGeom prst="rect">
            <a:avLst/>
          </a:prstGeom>
        </p:spPr>
      </p:pic>
    </p:spTree>
    <p:extLst>
      <p:ext uri="{BB962C8B-B14F-4D97-AF65-F5344CB8AC3E}">
        <p14:creationId xmlns:p14="http://schemas.microsoft.com/office/powerpoint/2010/main" val="240145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IN" b="1" dirty="0"/>
              <a:t>Company Overview</a:t>
            </a:r>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a:xfrm>
            <a:off x="838200" y="2438399"/>
            <a:ext cx="10515600" cy="4054475"/>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kern="100" dirty="0">
                <a:latin typeface="Times New Roman" panose="02020603050405020304" pitchFamily="18" charset="0"/>
                <a:ea typeface="Calibri" panose="020F0502020204030204" pitchFamily="34" charset="0"/>
                <a:cs typeface="Times New Roman" panose="02020603050405020304" pitchFamily="18" charset="0"/>
              </a:rPr>
              <a:t>M</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ultinational technology company</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H</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eadquarters in Seattle, Washington</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S</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pecializes in online retail</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C</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loud computing</a:t>
            </a:r>
          </a:p>
          <a:p>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Online advertising</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D</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igital streaming</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A</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rtificial intelligence </a:t>
            </a:r>
          </a:p>
          <a:p>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Customers are able to shop for and sell products</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G</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reat discounts </a:t>
            </a:r>
          </a:p>
          <a:p>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Affordable Pricing </a:t>
            </a:r>
            <a:endParaRPr lang="en-IN" dirty="0"/>
          </a:p>
        </p:txBody>
      </p:sp>
      <p:pic>
        <p:nvPicPr>
          <p:cNvPr id="4" name="70448752708__5A096F23-7A5D-49C5-8D16-09F7C5A99F08.MOV">
            <a:hlinkClick r:id="" action="ppaction://media"/>
            <a:extLst>
              <a:ext uri="{FF2B5EF4-FFF2-40B4-BE49-F238E27FC236}">
                <a16:creationId xmlns:a16="http://schemas.microsoft.com/office/drawing/2014/main" id="{C4DE2D96-E63F-7527-ABEE-29CDD7C7624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flipH="1">
            <a:off x="9027295" y="4004680"/>
            <a:ext cx="1613245" cy="2459735"/>
          </a:xfrm>
          <a:prstGeom prst="rect">
            <a:avLst/>
          </a:prstGeom>
        </p:spPr>
      </p:pic>
    </p:spTree>
    <p:extLst>
      <p:ext uri="{BB962C8B-B14F-4D97-AF65-F5344CB8AC3E}">
        <p14:creationId xmlns:p14="http://schemas.microsoft.com/office/powerpoint/2010/main" val="103551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Statistics</a:t>
            </a:r>
            <a:endParaRPr lang="en-IN" b="1" dirty="0"/>
          </a:p>
        </p:txBody>
      </p:sp>
      <p:pic>
        <p:nvPicPr>
          <p:cNvPr id="4" name="Picture 3">
            <a:extLst>
              <a:ext uri="{FF2B5EF4-FFF2-40B4-BE49-F238E27FC236}">
                <a16:creationId xmlns:a16="http://schemas.microsoft.com/office/drawing/2014/main" id="{E0EA3963-9D2D-F4A0-FC7A-4726220D78C1}"/>
              </a:ext>
            </a:extLst>
          </p:cNvPr>
          <p:cNvPicPr>
            <a:picLocks noChangeAspect="1"/>
          </p:cNvPicPr>
          <p:nvPr/>
        </p:nvPicPr>
        <p:blipFill>
          <a:blip r:embed="rId5"/>
          <a:stretch>
            <a:fillRect/>
          </a:stretch>
        </p:blipFill>
        <p:spPr>
          <a:xfrm>
            <a:off x="1092200" y="2531745"/>
            <a:ext cx="10261600" cy="3724910"/>
          </a:xfrm>
          <a:prstGeom prst="rect">
            <a:avLst/>
          </a:prstGeom>
        </p:spPr>
      </p:pic>
      <p:pic>
        <p:nvPicPr>
          <p:cNvPr id="3" name="70448767444__D2BFE0F5-0D44-44B9-B0A9-E26C6EFDD735.MOV">
            <a:hlinkClick r:id="" action="ppaction://media"/>
            <a:extLst>
              <a:ext uri="{FF2B5EF4-FFF2-40B4-BE49-F238E27FC236}">
                <a16:creationId xmlns:a16="http://schemas.microsoft.com/office/drawing/2014/main" id="{71BF1AC9-4119-E28C-B7FF-944D7FBC271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flipH="1">
            <a:off x="0" y="2093784"/>
            <a:ext cx="1482542" cy="1976723"/>
          </a:xfrm>
          <a:prstGeom prst="rect">
            <a:avLst/>
          </a:prstGeom>
        </p:spPr>
      </p:pic>
    </p:spTree>
    <p:extLst>
      <p:ext uri="{BB962C8B-B14F-4D97-AF65-F5344CB8AC3E}">
        <p14:creationId xmlns:p14="http://schemas.microsoft.com/office/powerpoint/2010/main" val="229977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IN" b="1" dirty="0"/>
              <a:t>PESTEL Analysis</a:t>
            </a:r>
          </a:p>
        </p:txBody>
      </p:sp>
      <p:graphicFrame>
        <p:nvGraphicFramePr>
          <p:cNvPr id="5" name="Diagram 4">
            <a:extLst>
              <a:ext uri="{FF2B5EF4-FFF2-40B4-BE49-F238E27FC236}">
                <a16:creationId xmlns:a16="http://schemas.microsoft.com/office/drawing/2014/main" id="{4608AB34-D818-1FB6-E832-EE073056738C}"/>
              </a:ext>
            </a:extLst>
          </p:cNvPr>
          <p:cNvGraphicFramePr/>
          <p:nvPr>
            <p:extLst>
              <p:ext uri="{D42A27DB-BD31-4B8C-83A1-F6EECF244321}">
                <p14:modId xmlns:p14="http://schemas.microsoft.com/office/powerpoint/2010/main" val="1547558748"/>
              </p:ext>
            </p:extLst>
          </p:nvPr>
        </p:nvGraphicFramePr>
        <p:xfrm>
          <a:off x="1625600" y="833966"/>
          <a:ext cx="9220200" cy="59351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70448778239__5B961C00-BCE7-40DB-809C-8DE4FC6ADD4F.MOV">
            <a:hlinkClick r:id="" action="ppaction://media"/>
            <a:extLst>
              <a:ext uri="{FF2B5EF4-FFF2-40B4-BE49-F238E27FC236}">
                <a16:creationId xmlns:a16="http://schemas.microsoft.com/office/drawing/2014/main" id="{85728DFB-5E23-E04A-425A-B7D936F6A57F}"/>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10787965" y="5182973"/>
            <a:ext cx="1066970" cy="1675027"/>
          </a:xfrm>
          <a:prstGeom prst="rect">
            <a:avLst/>
          </a:prstGeom>
        </p:spPr>
      </p:pic>
    </p:spTree>
    <p:extLst>
      <p:ext uri="{BB962C8B-B14F-4D97-AF65-F5344CB8AC3E}">
        <p14:creationId xmlns:p14="http://schemas.microsoft.com/office/powerpoint/2010/main" val="3722581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SWOT Analysis</a:t>
            </a:r>
            <a:endParaRPr lang="en-IN" b="1" dirty="0"/>
          </a:p>
        </p:txBody>
      </p:sp>
      <p:graphicFrame>
        <p:nvGraphicFramePr>
          <p:cNvPr id="10" name="Content Placeholder 9">
            <a:extLst>
              <a:ext uri="{FF2B5EF4-FFF2-40B4-BE49-F238E27FC236}">
                <a16:creationId xmlns:a16="http://schemas.microsoft.com/office/drawing/2014/main" id="{7BCCF0A7-DCE1-31A0-7DEC-BA0821DE1BF3}"/>
              </a:ext>
            </a:extLst>
          </p:cNvPr>
          <p:cNvGraphicFramePr>
            <a:graphicFrameLocks noGrp="1"/>
          </p:cNvGraphicFramePr>
          <p:nvPr>
            <p:ph idx="1"/>
            <p:extLst>
              <p:ext uri="{D42A27DB-BD31-4B8C-83A1-F6EECF244321}">
                <p14:modId xmlns:p14="http://schemas.microsoft.com/office/powerpoint/2010/main" val="1858384867"/>
              </p:ext>
            </p:extLst>
          </p:nvPr>
        </p:nvGraphicFramePr>
        <p:xfrm>
          <a:off x="2006600" y="1825625"/>
          <a:ext cx="78232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70448795742__7C5DD794-656B-47B5-8F60-65E1EBBAA5F8.MOV">
            <a:hlinkClick r:id="" action="ppaction://media"/>
            <a:extLst>
              <a:ext uri="{FF2B5EF4-FFF2-40B4-BE49-F238E27FC236}">
                <a16:creationId xmlns:a16="http://schemas.microsoft.com/office/drawing/2014/main" id="{E968E590-57CF-5C01-BB5C-59A045A23E53}"/>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9829800" y="3636433"/>
            <a:ext cx="2006600" cy="2675467"/>
          </a:xfrm>
          <a:prstGeom prst="rect">
            <a:avLst/>
          </a:prstGeom>
        </p:spPr>
      </p:pic>
    </p:spTree>
    <p:extLst>
      <p:ext uri="{BB962C8B-B14F-4D97-AF65-F5344CB8AC3E}">
        <p14:creationId xmlns:p14="http://schemas.microsoft.com/office/powerpoint/2010/main" val="2848886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IN" b="1" dirty="0"/>
              <a:t>Leadership Models</a:t>
            </a:r>
          </a:p>
        </p:txBody>
      </p:sp>
      <p:graphicFrame>
        <p:nvGraphicFramePr>
          <p:cNvPr id="4" name="Content Placeholder 3">
            <a:extLst>
              <a:ext uri="{FF2B5EF4-FFF2-40B4-BE49-F238E27FC236}">
                <a16:creationId xmlns:a16="http://schemas.microsoft.com/office/drawing/2014/main" id="{A0AB13C1-9234-27AA-4C6F-88EE0A568DBF}"/>
              </a:ext>
            </a:extLst>
          </p:cNvPr>
          <p:cNvGraphicFramePr>
            <a:graphicFrameLocks noGrp="1"/>
          </p:cNvGraphicFramePr>
          <p:nvPr>
            <p:ph idx="1"/>
            <p:extLst>
              <p:ext uri="{D42A27DB-BD31-4B8C-83A1-F6EECF244321}">
                <p14:modId xmlns:p14="http://schemas.microsoft.com/office/powerpoint/2010/main" val="19650342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98E235B6-3797-9989-E312-1D348890314C}"/>
              </a:ext>
            </a:extLst>
          </p:cNvPr>
          <p:cNvPicPr>
            <a:picLocks noChangeAspect="1"/>
          </p:cNvPicPr>
          <p:nvPr/>
        </p:nvPicPr>
        <p:blipFill>
          <a:blip r:embed="rId10"/>
          <a:stretch>
            <a:fillRect/>
          </a:stretch>
        </p:blipFill>
        <p:spPr>
          <a:xfrm>
            <a:off x="2650461" y="4336625"/>
            <a:ext cx="6535478" cy="1975275"/>
          </a:xfrm>
          <a:prstGeom prst="rect">
            <a:avLst/>
          </a:prstGeom>
        </p:spPr>
      </p:pic>
      <p:pic>
        <p:nvPicPr>
          <p:cNvPr id="3" name="70448814102__E7546E0B-9488-4AC7-9CF7-56668A6AF885.MOV">
            <a:hlinkClick r:id="" action="ppaction://media"/>
            <a:extLst>
              <a:ext uri="{FF2B5EF4-FFF2-40B4-BE49-F238E27FC236}">
                <a16:creationId xmlns:a16="http://schemas.microsoft.com/office/drawing/2014/main" id="{36F12FA6-BDFE-97BB-9B3B-34B70839D32C}"/>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9541539" y="4336625"/>
            <a:ext cx="1955833" cy="2607777"/>
          </a:xfrm>
          <a:prstGeom prst="rect">
            <a:avLst/>
          </a:prstGeom>
        </p:spPr>
      </p:pic>
    </p:spTree>
    <p:extLst>
      <p:ext uri="{BB962C8B-B14F-4D97-AF65-F5344CB8AC3E}">
        <p14:creationId xmlns:p14="http://schemas.microsoft.com/office/powerpoint/2010/main" val="2828667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Strategy Recommendations</a:t>
            </a:r>
            <a:endParaRPr lang="en-IN" b="1" dirty="0"/>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a:xfrm>
            <a:off x="838200" y="1825625"/>
            <a:ext cx="10515600" cy="4351338"/>
          </a:xfrm>
        </p:spPr>
        <p:style>
          <a:lnRef idx="2">
            <a:schemeClr val="accent1"/>
          </a:lnRef>
          <a:fillRef idx="1">
            <a:schemeClr val="lt1"/>
          </a:fillRef>
          <a:effectRef idx="0">
            <a:schemeClr val="accent1"/>
          </a:effectRef>
          <a:fontRef idx="minor">
            <a:schemeClr val="dk1"/>
          </a:fontRef>
        </p:style>
        <p:txBody>
          <a:bodyPr/>
          <a:lstStyle/>
          <a:p>
            <a:endParaRPr lang="en-GB" sz="1800" dirty="0">
              <a:effectLst/>
              <a:latin typeface="Times New Roman" panose="02020603050405020304" pitchFamily="18" charset="0"/>
              <a:ea typeface="Calibri" panose="020F0502020204030204" pitchFamily="34" charset="0"/>
            </a:endParaRPr>
          </a:p>
          <a:p>
            <a:r>
              <a:rPr lang="en-GB" sz="1800" dirty="0">
                <a:effectLst/>
                <a:latin typeface="Times New Roman" panose="02020603050405020304" pitchFamily="18" charset="0"/>
                <a:ea typeface="Calibri" panose="020F0502020204030204" pitchFamily="34" charset="0"/>
              </a:rPr>
              <a:t>Investing in Leadership Developmental Programs</a:t>
            </a:r>
            <a:endParaRPr lang="en-US" sz="1800" dirty="0">
              <a:effectLst/>
              <a:latin typeface="Times New Roman" panose="02020603050405020304" pitchFamily="18" charset="0"/>
              <a:ea typeface="Calibri" panose="020F0502020204030204" pitchFamily="34" charset="0"/>
            </a:endParaRPr>
          </a:p>
          <a:p>
            <a:r>
              <a:rPr lang="en-GB" sz="1800" dirty="0">
                <a:effectLst/>
                <a:latin typeface="Times New Roman" panose="02020603050405020304" pitchFamily="18" charset="0"/>
                <a:ea typeface="Calibri" panose="020F0502020204030204" pitchFamily="34" charset="0"/>
              </a:rPr>
              <a:t>Customer Feedback</a:t>
            </a:r>
            <a:endParaRPr lang="en-US" sz="1800" dirty="0">
              <a:effectLst/>
              <a:latin typeface="Times New Roman" panose="02020603050405020304" pitchFamily="18" charset="0"/>
              <a:ea typeface="Calibri" panose="020F0502020204030204" pitchFamily="34" charset="0"/>
            </a:endParaRPr>
          </a:p>
          <a:p>
            <a:r>
              <a:rPr lang="en-US" sz="1800" dirty="0">
                <a:latin typeface="Times New Roman" panose="02020603050405020304" pitchFamily="18" charset="0"/>
              </a:rPr>
              <a:t>Employee Training </a:t>
            </a:r>
            <a:endParaRPr lang="en-IN" dirty="0"/>
          </a:p>
        </p:txBody>
      </p:sp>
      <p:pic>
        <p:nvPicPr>
          <p:cNvPr id="4" name="Picture 3">
            <a:extLst>
              <a:ext uri="{FF2B5EF4-FFF2-40B4-BE49-F238E27FC236}">
                <a16:creationId xmlns:a16="http://schemas.microsoft.com/office/drawing/2014/main" id="{EA00BCED-F6BE-37C6-F128-3767721ACB02}"/>
              </a:ext>
            </a:extLst>
          </p:cNvPr>
          <p:cNvPicPr>
            <a:picLocks noChangeAspect="1"/>
          </p:cNvPicPr>
          <p:nvPr/>
        </p:nvPicPr>
        <p:blipFill>
          <a:blip r:embed="rId5"/>
          <a:stretch>
            <a:fillRect/>
          </a:stretch>
        </p:blipFill>
        <p:spPr>
          <a:xfrm>
            <a:off x="2980661" y="4001294"/>
            <a:ext cx="6535478" cy="1975275"/>
          </a:xfrm>
          <a:prstGeom prst="rect">
            <a:avLst/>
          </a:prstGeom>
        </p:spPr>
      </p:pic>
      <p:pic>
        <p:nvPicPr>
          <p:cNvPr id="5" name="70448833729__39A44C78-D4C0-4F35-BACB-7D03CCBF90F3.MOV">
            <a:hlinkClick r:id="" action="ppaction://media"/>
            <a:extLst>
              <a:ext uri="{FF2B5EF4-FFF2-40B4-BE49-F238E27FC236}">
                <a16:creationId xmlns:a16="http://schemas.microsoft.com/office/drawing/2014/main" id="{86BD1AB2-5330-FDB4-8FC3-CFCFE109F0C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722048" y="3901096"/>
            <a:ext cx="1631752" cy="2175669"/>
          </a:xfrm>
          <a:prstGeom prst="rect">
            <a:avLst/>
          </a:prstGeom>
        </p:spPr>
      </p:pic>
    </p:spTree>
    <p:extLst>
      <p:ext uri="{BB962C8B-B14F-4D97-AF65-F5344CB8AC3E}">
        <p14:creationId xmlns:p14="http://schemas.microsoft.com/office/powerpoint/2010/main" val="3937547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Measuring Delivery </a:t>
            </a:r>
            <a:endParaRPr lang="en-IN" b="1" dirty="0"/>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lstStyle/>
          <a:p>
            <a:endParaRPr lang="en-US" sz="1800" dirty="0">
              <a:effectLst/>
              <a:latin typeface="Times New Roman" panose="02020603050405020304" pitchFamily="18" charset="0"/>
              <a:ea typeface="Calibri" panose="020F0502020204030204" pitchFamily="34" charset="0"/>
            </a:endParaRPr>
          </a:p>
          <a:p>
            <a:endParaRPr lang="en-US" sz="1800" dirty="0">
              <a:latin typeface="Times New Roman" panose="02020603050405020304" pitchFamily="18" charset="0"/>
              <a:ea typeface="Calibri" panose="020F0502020204030204" pitchFamily="34" charset="0"/>
            </a:endParaRPr>
          </a:p>
          <a:p>
            <a:r>
              <a:rPr lang="en-US" sz="1800" dirty="0">
                <a:effectLst/>
                <a:latin typeface="Times New Roman" panose="02020603050405020304" pitchFamily="18" charset="0"/>
                <a:ea typeface="Calibri" panose="020F0502020204030204" pitchFamily="34" charset="0"/>
              </a:rPr>
              <a:t>Number of leaders who are able to successfully complete a leadership development program </a:t>
            </a:r>
          </a:p>
          <a:p>
            <a:r>
              <a:rPr lang="en-US" sz="1800" dirty="0">
                <a:latin typeface="Times New Roman" panose="02020603050405020304" pitchFamily="18" charset="0"/>
              </a:rPr>
              <a:t>Satisfaction of staff </a:t>
            </a:r>
          </a:p>
          <a:p>
            <a:r>
              <a:rPr lang="en-US" sz="1800" dirty="0">
                <a:effectLst/>
                <a:latin typeface="Times New Roman" panose="02020603050405020304" pitchFamily="18" charset="0"/>
                <a:ea typeface="Calibri" panose="020F0502020204030204" pitchFamily="34" charset="0"/>
              </a:rPr>
              <a:t>Customer evaluations and feedback </a:t>
            </a:r>
          </a:p>
          <a:p>
            <a:r>
              <a:rPr lang="en-US" sz="1800" dirty="0">
                <a:latin typeface="Times New Roman" panose="02020603050405020304" pitchFamily="18" charset="0"/>
                <a:ea typeface="Calibri" panose="020F0502020204030204" pitchFamily="34" charset="0"/>
              </a:rPr>
              <a:t>R</a:t>
            </a:r>
            <a:r>
              <a:rPr lang="en-US" sz="1800" dirty="0">
                <a:effectLst/>
                <a:latin typeface="Times New Roman" panose="02020603050405020304" pitchFamily="18" charset="0"/>
                <a:ea typeface="Calibri" panose="020F0502020204030204" pitchFamily="34" charset="0"/>
              </a:rPr>
              <a:t>epeat business from existing clients </a:t>
            </a:r>
          </a:p>
          <a:p>
            <a:r>
              <a:rPr lang="en-US" sz="1800" dirty="0">
                <a:latin typeface="Times New Roman" panose="02020603050405020304" pitchFamily="18" charset="0"/>
              </a:rPr>
              <a:t>Employee Retention </a:t>
            </a:r>
            <a:endParaRPr lang="en-IN" dirty="0"/>
          </a:p>
        </p:txBody>
      </p:sp>
      <p:pic>
        <p:nvPicPr>
          <p:cNvPr id="4" name="Picture 3">
            <a:extLst>
              <a:ext uri="{FF2B5EF4-FFF2-40B4-BE49-F238E27FC236}">
                <a16:creationId xmlns:a16="http://schemas.microsoft.com/office/drawing/2014/main" id="{6046C130-4FF0-FC96-3F50-2087B9B0403C}"/>
              </a:ext>
            </a:extLst>
          </p:cNvPr>
          <p:cNvPicPr>
            <a:picLocks noChangeAspect="1"/>
          </p:cNvPicPr>
          <p:nvPr/>
        </p:nvPicPr>
        <p:blipFill>
          <a:blip r:embed="rId5"/>
          <a:stretch>
            <a:fillRect/>
          </a:stretch>
        </p:blipFill>
        <p:spPr>
          <a:xfrm>
            <a:off x="4288761" y="4201688"/>
            <a:ext cx="6535478" cy="1975275"/>
          </a:xfrm>
          <a:prstGeom prst="rect">
            <a:avLst/>
          </a:prstGeom>
        </p:spPr>
      </p:pic>
      <p:pic>
        <p:nvPicPr>
          <p:cNvPr id="5" name="70448850222__03C3D786-0AB7-4C50-B4CE-DC2C97FE0F21.MOV">
            <a:hlinkClick r:id="" action="ppaction://media"/>
            <a:extLst>
              <a:ext uri="{FF2B5EF4-FFF2-40B4-BE49-F238E27FC236}">
                <a16:creationId xmlns:a16="http://schemas.microsoft.com/office/drawing/2014/main" id="{DA8BDAD9-29F3-3BD1-AEA9-0465532A03A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flipH="1">
            <a:off x="1367761" y="4520084"/>
            <a:ext cx="1343861" cy="1791816"/>
          </a:xfrm>
          <a:prstGeom prst="rect">
            <a:avLst/>
          </a:prstGeom>
        </p:spPr>
      </p:pic>
    </p:spTree>
    <p:extLst>
      <p:ext uri="{BB962C8B-B14F-4D97-AF65-F5344CB8AC3E}">
        <p14:creationId xmlns:p14="http://schemas.microsoft.com/office/powerpoint/2010/main" val="377859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dirty="0"/>
              <a:t>Conclusion </a:t>
            </a:r>
            <a:endParaRPr lang="en-IN" dirty="0"/>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lstStyle/>
          <a:p>
            <a:endParaRPr lang="en-IN"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IN" sz="2800" kern="100" dirty="0">
                <a:effectLst/>
                <a:latin typeface="Times New Roman" panose="02020603050405020304" pitchFamily="18" charset="0"/>
                <a:ea typeface="Calibri" panose="020F0502020204030204" pitchFamily="34" charset="0"/>
                <a:cs typeface="Times New Roman" panose="02020603050405020304" pitchFamily="18" charset="0"/>
              </a:rPr>
              <a:t>Amazon will need to follow transformational leadership and customer centric leadership Model.</a:t>
            </a:r>
            <a:r>
              <a:rPr lang="en-IN" sz="2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IN" dirty="0"/>
          </a:p>
        </p:txBody>
      </p:sp>
      <p:pic>
        <p:nvPicPr>
          <p:cNvPr id="4" name="Picture 3">
            <a:extLst>
              <a:ext uri="{FF2B5EF4-FFF2-40B4-BE49-F238E27FC236}">
                <a16:creationId xmlns:a16="http://schemas.microsoft.com/office/drawing/2014/main" id="{CA49BB36-A9BE-FF9F-7FA1-C3B94B8DBD0C}"/>
              </a:ext>
            </a:extLst>
          </p:cNvPr>
          <p:cNvPicPr>
            <a:picLocks noChangeAspect="1"/>
          </p:cNvPicPr>
          <p:nvPr/>
        </p:nvPicPr>
        <p:blipFill>
          <a:blip r:embed="rId5"/>
          <a:stretch>
            <a:fillRect/>
          </a:stretch>
        </p:blipFill>
        <p:spPr>
          <a:xfrm>
            <a:off x="2828261" y="3429000"/>
            <a:ext cx="6535478" cy="1975275"/>
          </a:xfrm>
          <a:prstGeom prst="rect">
            <a:avLst/>
          </a:prstGeom>
        </p:spPr>
      </p:pic>
      <p:pic>
        <p:nvPicPr>
          <p:cNvPr id="5" name="70448871028__FFBEC817-AABF-4144-A2D7-6130B1B593DA.MOV">
            <a:hlinkClick r:id="" action="ppaction://media"/>
            <a:extLst>
              <a:ext uri="{FF2B5EF4-FFF2-40B4-BE49-F238E27FC236}">
                <a16:creationId xmlns:a16="http://schemas.microsoft.com/office/drawing/2014/main" id="{48CD9F60-0CC5-11D4-602D-568CDA7A56E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924324" y="4838419"/>
            <a:ext cx="1240842" cy="1654456"/>
          </a:xfrm>
          <a:prstGeom prst="rect">
            <a:avLst/>
          </a:prstGeom>
        </p:spPr>
      </p:pic>
    </p:spTree>
    <p:extLst>
      <p:ext uri="{BB962C8B-B14F-4D97-AF65-F5344CB8AC3E}">
        <p14:creationId xmlns:p14="http://schemas.microsoft.com/office/powerpoint/2010/main" val="430056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A5F04-F36D-7844-586F-C5487D169D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References </a:t>
            </a:r>
            <a:endParaRPr lang="en-IN" b="1" dirty="0"/>
          </a:p>
        </p:txBody>
      </p:sp>
      <p:sp>
        <p:nvSpPr>
          <p:cNvPr id="3" name="Content Placeholder 2">
            <a:extLst>
              <a:ext uri="{FF2B5EF4-FFF2-40B4-BE49-F238E27FC236}">
                <a16:creationId xmlns:a16="http://schemas.microsoft.com/office/drawing/2014/main" id="{90A1F414-C7BA-B752-2C55-8B0F30DC2078}"/>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fontScale="25000" lnSpcReduction="20000"/>
          </a:bodyPr>
          <a:lstStyle/>
          <a:p>
            <a:pPr marL="0" indent="0">
              <a:lnSpc>
                <a:spcPct val="115000"/>
              </a:lnSpc>
              <a:spcAft>
                <a:spcPts val="1000"/>
              </a:spcAft>
              <a:buNone/>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Annual Report. 2022. Amazon Annual Report 2022.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https://s2.q4cdn.com/299287126/files/doc_financials/2023/ar/Amazon-2022-Annual-Report.pdf</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Baboolal</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-Frank, R., 2021. Analysis of amazon: Customer centric approach.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https://repository.up.ac.za/handle/2263/86089</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 Hassen, T. and El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Bilali</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2022. Impacts of the Russia-Ukraine war on global food security: towards more sustainable and resilient food systems?.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Foods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11</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(15), p.2301.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https://www.mdpi.com/2304-8158/11/15/2301</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Cui, W., 2019. The digital services tax: a conceptual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defense</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Tax L. Rev.</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73</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p.69.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https://heinonline.org/HOL/Page?handle=hein.journals/taxlr73&amp;div=6&amp;g_sent=1&amp;casa_token=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Denning, S., 2022. Leadership transformation reading list: insider guides to customer-centricity, Agile management and visionary innovation.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Strategy &amp; Leadership</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50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 pp.9-11.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https://www.emerald.com/insight/content/doi/10.1108/SL-11-2021-0121/full/html</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Geradin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Smith, T., 2023. Spinning Amazon’s Flywheel: How Amazon's business model harms competition--A view from Europe.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Available at SSRN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https://papers.ssrn.com/sol3/papers.cfm?abstract_id=4398725</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Gradinaru</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Toma, S.G.,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Catana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Andrisán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2020. A view on transformational leadership: The case of Jeff Bezos.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Manager</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(31), pp.93-100.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https://manager.faa.ro/archive/manager_31/31_m_93_100.pdf</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Jindal, R.P., Gauri, D.K., Li, W. and Ma, Y., 2021. Omnichannel battle between Amazon and Walmart: Is the focus on delivery the best strategy?.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business research</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122</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pp.270-280.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https://www.sciencedirect.com/science/article/pii/S0148296320305658</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manchestereveningnews.co.uk. 2020. Amazon's same-day delivery service is back.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https://www.manchestereveningnews.co.uk/whats-on/whats-on-news/amazons-same-day-delivery-service-18287360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reuters.com. 2023. Amazon loses bid to throw out case by UK drivers seeking worker rights.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https://www.reuters.com/technology/amazon-loses-bid-throw-out-case-by-uk-drivers-seeking-worker-rights-2023-03-27/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Rikap</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2022. Amazon: A story of accumulation through intellectual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rentiership</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predation.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Competition &amp; Change</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26</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(3-4), pp.436-466.</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https://journals.sagepub.com/doi/abs/10.1177/1024529420932418?journalCode=ccha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statista.com. 2022. Annual Net Revenue of Amazon.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https://www.statista.com/statistics/266282/annual-net-revenue-of-amazoncom/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4" name="70448885789__8A34C007-00AA-4421-8732-6FEB04A50255.MOV">
            <a:hlinkClick r:id="" action="ppaction://media"/>
            <a:extLst>
              <a:ext uri="{FF2B5EF4-FFF2-40B4-BE49-F238E27FC236}">
                <a16:creationId xmlns:a16="http://schemas.microsoft.com/office/drawing/2014/main" id="{FA444E04-C52A-26B8-4B25-F93651C9F3B1}"/>
              </a:ext>
            </a:extLst>
          </p:cNvPr>
          <p:cNvPicPr>
            <a:picLocks noChangeAspect="1"/>
          </p:cNvPicPr>
          <p:nvPr>
            <a:videoFile r:link="rId2"/>
            <p:extLst>
              <p:ext uri="{DAA4B4D4-6D71-4841-9C94-3DE7FCFB9230}">
                <p14:media xmlns:p14="http://schemas.microsoft.com/office/powerpoint/2010/main" r:embed="rId1"/>
              </p:ext>
            </p:extLst>
          </p:nvPr>
        </p:nvPicPr>
        <p:blipFill>
          <a:blip r:embed="rId17"/>
          <a:stretch>
            <a:fillRect/>
          </a:stretch>
        </p:blipFill>
        <p:spPr>
          <a:xfrm flipH="1">
            <a:off x="10091351" y="4507695"/>
            <a:ext cx="1262448" cy="1683262"/>
          </a:xfrm>
          <a:prstGeom prst="rect">
            <a:avLst/>
          </a:prstGeom>
        </p:spPr>
      </p:pic>
    </p:spTree>
    <p:extLst>
      <p:ext uri="{BB962C8B-B14F-4D97-AF65-F5344CB8AC3E}">
        <p14:creationId xmlns:p14="http://schemas.microsoft.com/office/powerpoint/2010/main" val="3268310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E838A1-7235-D9E3-09BE-2CB19C8DF663}"/>
              </a:ext>
            </a:extLst>
          </p:cNvPr>
          <p:cNvPicPr>
            <a:picLocks noChangeAspect="1"/>
          </p:cNvPicPr>
          <p:nvPr/>
        </p:nvPicPr>
        <p:blipFill>
          <a:blip r:embed="rId4"/>
          <a:stretch>
            <a:fillRect/>
          </a:stretch>
        </p:blipFill>
        <p:spPr>
          <a:xfrm>
            <a:off x="0" y="0"/>
            <a:ext cx="12192000" cy="6858000"/>
          </a:xfrm>
          <a:prstGeom prst="rect">
            <a:avLst/>
          </a:prstGeom>
        </p:spPr>
      </p:pic>
      <p:pic>
        <p:nvPicPr>
          <p:cNvPr id="2" name="70448892900__FB51316A-E26C-4AAD-8294-F0FC658F114F.MOV">
            <a:hlinkClick r:id="" action="ppaction://media"/>
            <a:extLst>
              <a:ext uri="{FF2B5EF4-FFF2-40B4-BE49-F238E27FC236}">
                <a16:creationId xmlns:a16="http://schemas.microsoft.com/office/drawing/2014/main" id="{1B549F8F-3392-F392-4138-93F0F1674CD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595061" y="4728748"/>
            <a:ext cx="1596939" cy="2129252"/>
          </a:xfrm>
          <a:prstGeom prst="rect">
            <a:avLst/>
          </a:prstGeom>
        </p:spPr>
      </p:pic>
    </p:spTree>
    <p:extLst>
      <p:ext uri="{BB962C8B-B14F-4D97-AF65-F5344CB8AC3E}">
        <p14:creationId xmlns:p14="http://schemas.microsoft.com/office/powerpoint/2010/main" val="308183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2913</Words>
  <Application>Microsoft Office PowerPoint</Application>
  <PresentationFormat>Widescreen</PresentationFormat>
  <Paragraphs>121</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BMSW7001 Developing People in Organisations </vt:lpstr>
      <vt:lpstr>Introduction </vt:lpstr>
      <vt:lpstr>Objective of the study</vt:lpstr>
      <vt:lpstr>Company Overview</vt:lpstr>
      <vt:lpstr>Statistics</vt:lpstr>
      <vt:lpstr>PESTEL Analysis</vt:lpstr>
      <vt:lpstr>SWOT Analysis</vt:lpstr>
      <vt:lpstr>Leadership Models</vt:lpstr>
      <vt:lpstr>Strategy Recommendations</vt:lpstr>
      <vt:lpstr>Measuring Delivery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BMSW7001 Developing People in Organisations </dc:title>
  <dc:creator/>
  <cp:lastModifiedBy>sharanpreet saini</cp:lastModifiedBy>
  <cp:revision>3</cp:revision>
  <dcterms:created xsi:type="dcterms:W3CDTF">2023-04-17T13:55:34Z</dcterms:created>
  <dcterms:modified xsi:type="dcterms:W3CDTF">2023-04-29T19:28:57Z</dcterms:modified>
</cp:coreProperties>
</file>