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3" r:id="rId3"/>
    <p:sldId id="257" r:id="rId4"/>
    <p:sldId id="259" r:id="rId5"/>
    <p:sldId id="260" r:id="rId6"/>
    <p:sldId id="262" r:id="rId7"/>
    <p:sldId id="264" r:id="rId8"/>
    <p:sldId id="265" r:id="rId9"/>
    <p:sldId id="266" r:id="rId10"/>
    <p:sldId id="267" r:id="rId11"/>
    <p:sldId id="379" r:id="rId12"/>
    <p:sldId id="376" r:id="rId13"/>
    <p:sldId id="377" r:id="rId14"/>
    <p:sldId id="3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6113" autoAdjust="0"/>
  </p:normalViewPr>
  <p:slideViewPr>
    <p:cSldViewPr snapToGrid="0">
      <p:cViewPr varScale="1">
        <p:scale>
          <a:sx n="51" d="100"/>
          <a:sy n="51" d="100"/>
        </p:scale>
        <p:origin x="122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82692-6D6C-4DC2-9532-2C4F29D3C6CB}" type="datetimeFigureOut">
              <a:rPr lang="en-GB" smtClean="0"/>
              <a:t>02/05/2020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4FE73C-17BC-4D4E-B2C1-F5E10DCAD7AE}" type="slidenum">
              <a:rPr lang="en-GB" smtClean="0"/>
              <a:t>‹#›</a:t>
            </a:fld>
            <a:endParaRPr lang="en-GB"/>
          </a:p>
        </p:txBody>
      </p:sp>
    </p:spTree>
    <p:extLst>
      <p:ext uri="{BB962C8B-B14F-4D97-AF65-F5344CB8AC3E}">
        <p14:creationId xmlns:p14="http://schemas.microsoft.com/office/powerpoint/2010/main" val="2415078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assessment should have a front title page, confirming word count (example on Moodle)</a:t>
            </a:r>
          </a:p>
          <a:p>
            <a:endParaRPr lang="en-GB" dirty="0"/>
          </a:p>
          <a:p>
            <a:r>
              <a:rPr lang="en-GB" dirty="0"/>
              <a:t>Layout: Question and answer format so your assignment can be broken down by each question, consider using the question, or a summary of it, as a heading for each section. </a:t>
            </a:r>
          </a:p>
          <a:p>
            <a:r>
              <a:rPr lang="en-GB" dirty="0"/>
              <a:t>Total word count is 3000 words so need to divide these between the questions, use how many assessment criteria each question covers as a guide </a:t>
            </a:r>
            <a:r>
              <a:rPr lang="en-GB" dirty="0" err="1"/>
              <a:t>eg</a:t>
            </a:r>
            <a:r>
              <a:rPr lang="en-GB" dirty="0"/>
              <a:t> Q1 has one AC whereas Q4 has 3. </a:t>
            </a:r>
          </a:p>
        </p:txBody>
      </p:sp>
      <p:sp>
        <p:nvSpPr>
          <p:cNvPr id="4" name="Slide Number Placeholder 3"/>
          <p:cNvSpPr>
            <a:spLocks noGrp="1"/>
          </p:cNvSpPr>
          <p:nvPr>
            <p:ph type="sldNum" sz="quarter" idx="5"/>
          </p:nvPr>
        </p:nvSpPr>
        <p:spPr/>
        <p:txBody>
          <a:bodyPr/>
          <a:lstStyle/>
          <a:p>
            <a:fld id="{494FE73C-17BC-4D4E-B2C1-F5E10DCAD7AE}" type="slidenum">
              <a:rPr lang="en-GB" smtClean="0"/>
              <a:t>2</a:t>
            </a:fld>
            <a:endParaRPr lang="en-GB"/>
          </a:p>
        </p:txBody>
      </p:sp>
    </p:spTree>
    <p:extLst>
      <p:ext uri="{BB962C8B-B14F-4D97-AF65-F5344CB8AC3E}">
        <p14:creationId xmlns:p14="http://schemas.microsoft.com/office/powerpoint/2010/main" val="21823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word is to describe </a:t>
            </a:r>
          </a:p>
        </p:txBody>
      </p:sp>
      <p:sp>
        <p:nvSpPr>
          <p:cNvPr id="4" name="Slide Number Placeholder 3"/>
          <p:cNvSpPr>
            <a:spLocks noGrp="1"/>
          </p:cNvSpPr>
          <p:nvPr>
            <p:ph type="sldNum" sz="quarter" idx="5"/>
          </p:nvPr>
        </p:nvSpPr>
        <p:spPr/>
        <p:txBody>
          <a:bodyPr/>
          <a:lstStyle/>
          <a:p>
            <a:fld id="{494FE73C-17BC-4D4E-B2C1-F5E10DCAD7AE}" type="slidenum">
              <a:rPr lang="en-GB" smtClean="0"/>
              <a:t>3</a:t>
            </a:fld>
            <a:endParaRPr lang="en-GB"/>
          </a:p>
        </p:txBody>
      </p:sp>
    </p:spTree>
    <p:extLst>
      <p:ext uri="{BB962C8B-B14F-4D97-AF65-F5344CB8AC3E}">
        <p14:creationId xmlns:p14="http://schemas.microsoft.com/office/powerpoint/2010/main" val="331400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guidance slide refers to the assessment criteria covered. This is detailed in the mark sheet for you to use as a guide when answering the question, ensure you cover what the AC is asking.  </a:t>
            </a:r>
          </a:p>
          <a:p>
            <a:r>
              <a:rPr lang="en-GB" dirty="0"/>
              <a:t>As with all assignments and work submissions, it is vital you underpin your work, citing sources you have referred to. </a:t>
            </a:r>
          </a:p>
        </p:txBody>
      </p:sp>
      <p:sp>
        <p:nvSpPr>
          <p:cNvPr id="4" name="Slide Number Placeholder 3"/>
          <p:cNvSpPr>
            <a:spLocks noGrp="1"/>
          </p:cNvSpPr>
          <p:nvPr>
            <p:ph type="sldNum" sz="quarter" idx="5"/>
          </p:nvPr>
        </p:nvSpPr>
        <p:spPr/>
        <p:txBody>
          <a:bodyPr/>
          <a:lstStyle/>
          <a:p>
            <a:fld id="{494FE73C-17BC-4D4E-B2C1-F5E10DCAD7AE}" type="slidenum">
              <a:rPr lang="en-GB" smtClean="0"/>
              <a:t>4</a:t>
            </a:fld>
            <a:endParaRPr lang="en-GB"/>
          </a:p>
        </p:txBody>
      </p:sp>
    </p:spTree>
    <p:extLst>
      <p:ext uri="{BB962C8B-B14F-4D97-AF65-F5344CB8AC3E}">
        <p14:creationId xmlns:p14="http://schemas.microsoft.com/office/powerpoint/2010/main" val="1714270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4FE73C-17BC-4D4E-B2C1-F5E10DCAD7AE}" type="slidenum">
              <a:rPr lang="en-GB" smtClean="0"/>
              <a:t>6</a:t>
            </a:fld>
            <a:endParaRPr lang="en-GB"/>
          </a:p>
        </p:txBody>
      </p:sp>
    </p:spTree>
    <p:extLst>
      <p:ext uri="{BB962C8B-B14F-4D97-AF65-F5344CB8AC3E}">
        <p14:creationId xmlns:p14="http://schemas.microsoft.com/office/powerpoint/2010/main" val="2093273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scenario based – there is no requirement for you to actually progress these tasks and provide input at the meeting. You need to provide a written response as preparation. </a:t>
            </a:r>
          </a:p>
        </p:txBody>
      </p:sp>
      <p:sp>
        <p:nvSpPr>
          <p:cNvPr id="4" name="Slide Number Placeholder 3"/>
          <p:cNvSpPr>
            <a:spLocks noGrp="1"/>
          </p:cNvSpPr>
          <p:nvPr>
            <p:ph type="sldNum" sz="quarter" idx="5"/>
          </p:nvPr>
        </p:nvSpPr>
        <p:spPr/>
        <p:txBody>
          <a:bodyPr/>
          <a:lstStyle/>
          <a:p>
            <a:fld id="{494FE73C-17BC-4D4E-B2C1-F5E10DCAD7AE}" type="slidenum">
              <a:rPr lang="en-GB" smtClean="0"/>
              <a:t>9</a:t>
            </a:fld>
            <a:endParaRPr lang="en-GB"/>
          </a:p>
        </p:txBody>
      </p:sp>
    </p:spTree>
    <p:extLst>
      <p:ext uri="{BB962C8B-B14F-4D97-AF65-F5344CB8AC3E}">
        <p14:creationId xmlns:p14="http://schemas.microsoft.com/office/powerpoint/2010/main" val="1748207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The links for Turnitin are on Moodle. </a:t>
            </a:r>
          </a:p>
          <a:p>
            <a:r>
              <a:rPr lang="en-GB" dirty="0"/>
              <a:t> - More guidance and advice on final checks before submission are in the academic writing and referencing guide.</a:t>
            </a:r>
          </a:p>
          <a:p>
            <a:r>
              <a:rPr lang="en-GB" dirty="0"/>
              <a:t> - Please do all you can to submit by the deadline, but if you are struggling with this, please let me know so we can discuss extensions. May be a need for you to complete an extenuating circumstances form depending on the length of extension. We are understanding of demands given the current circumstances. Main thing is to keep in contact.</a:t>
            </a:r>
          </a:p>
          <a:p>
            <a:r>
              <a:rPr lang="en-GB" dirty="0"/>
              <a:t> - If you wish to submit a draft of any of your assignments, these can be emailed. Usually no later than a week before submission date though each lecturer will confirm this with you. </a:t>
            </a:r>
          </a:p>
          <a:p>
            <a:r>
              <a:rPr lang="en-GB" dirty="0"/>
              <a:t> - as this is your first assignment, it is fine if you would like to just email me your answer to one of the questions for review to check your writing style and referencing etc. Please do so by June 5</a:t>
            </a:r>
            <a:r>
              <a:rPr lang="en-GB" baseline="30000" dirty="0"/>
              <a:t>th</a:t>
            </a:r>
            <a:r>
              <a:rPr lang="en-GB" dirty="0"/>
              <a:t> to allow time for feedback and completion of the rest of your assignment. </a:t>
            </a:r>
          </a:p>
          <a:p>
            <a:r>
              <a:rPr lang="en-GB" dirty="0"/>
              <a:t> - Don’t submit drafts via Turnitin, this link is to check similarity score. </a:t>
            </a:r>
          </a:p>
        </p:txBody>
      </p:sp>
      <p:sp>
        <p:nvSpPr>
          <p:cNvPr id="4" name="Slide Number Placeholder 3"/>
          <p:cNvSpPr>
            <a:spLocks noGrp="1"/>
          </p:cNvSpPr>
          <p:nvPr>
            <p:ph type="sldNum" sz="quarter" idx="5"/>
          </p:nvPr>
        </p:nvSpPr>
        <p:spPr/>
        <p:txBody>
          <a:bodyPr/>
          <a:lstStyle/>
          <a:p>
            <a:fld id="{494FE73C-17BC-4D4E-B2C1-F5E10DCAD7AE}" type="slidenum">
              <a:rPr lang="en-GB" smtClean="0"/>
              <a:t>11</a:t>
            </a:fld>
            <a:endParaRPr lang="en-GB"/>
          </a:p>
        </p:txBody>
      </p:sp>
    </p:spTree>
    <p:extLst>
      <p:ext uri="{BB962C8B-B14F-4D97-AF65-F5344CB8AC3E}">
        <p14:creationId xmlns:p14="http://schemas.microsoft.com/office/powerpoint/2010/main" val="2429872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understanding modules require an on the job submission to confirm your understanding of a topic and that this knowledge can be applied in practice.  </a:t>
            </a:r>
          </a:p>
          <a:p>
            <a:r>
              <a:rPr lang="en-GB" dirty="0"/>
              <a:t>All three activities can be submitted as one piece of work on Turnitin.</a:t>
            </a:r>
          </a:p>
          <a:p>
            <a:r>
              <a:rPr lang="en-GB" dirty="0"/>
              <a:t>Given the current circumstances and potentially limited access to information/managers at the moment. It is possible to adapt the submissions slightly:</a:t>
            </a:r>
          </a:p>
          <a:p>
            <a:r>
              <a:rPr lang="en-GB" dirty="0"/>
              <a:t>Option A – focus on how succession planning has changed to plan successors for critical roles and business areas or absences during Covid-19. It may involve a change in focus on who or what roles are considered to be critical. </a:t>
            </a:r>
          </a:p>
          <a:p>
            <a:r>
              <a:rPr lang="en-GB" dirty="0"/>
              <a:t>For either approach, the talk can be via email or a witness testimony from your manager. </a:t>
            </a:r>
          </a:p>
          <a:p>
            <a:r>
              <a:rPr lang="en-GB" dirty="0"/>
              <a:t>Option B – if you aren’t able to speak to a manager etc you can </a:t>
            </a:r>
            <a:r>
              <a:rPr lang="en-GB" sz="1200" kern="1200" dirty="0">
                <a:solidFill>
                  <a:schemeClr val="tx1"/>
                </a:solidFill>
                <a:effectLst/>
                <a:latin typeface="+mn-lt"/>
                <a:ea typeface="+mn-ea"/>
                <a:cs typeface="+mn-cs"/>
              </a:rPr>
              <a:t>write a review of the organisation’s approach to succession planning based on what you know they do compared to best practice. You could look at the traditional v contemporary approaches and evaluate where your organisation fits within these and if you are aware of any changes in the approach recently.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options - Ensure you underpin your work.</a:t>
            </a:r>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12</a:t>
            </a:fld>
            <a:endParaRPr lang="en-GB"/>
          </a:p>
        </p:txBody>
      </p:sp>
    </p:spTree>
    <p:extLst>
      <p:ext uri="{BB962C8B-B14F-4D97-AF65-F5344CB8AC3E}">
        <p14:creationId xmlns:p14="http://schemas.microsoft.com/office/powerpoint/2010/main" val="2341397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you don’t have access to the leaver statistics for the organisation, you could talk more generally about dysfunctional turnover, summarising what the main reasons for leaving may be and the impact leavers in general could have on your organisation. Then concentrate on the retention initiatives aspect, making suggestions for retention strategies that would suit your organisation.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on the job aspect is to demonstrate you know how to retain talent, so you could look at best practice compared to what the organisation does now and if there are any ways this could be improved. Again, ensure this is underpinned.</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13</a:t>
            </a:fld>
            <a:endParaRPr lang="en-GB"/>
          </a:p>
        </p:txBody>
      </p:sp>
    </p:spTree>
    <p:extLst>
      <p:ext uri="{BB962C8B-B14F-4D97-AF65-F5344CB8AC3E}">
        <p14:creationId xmlns:p14="http://schemas.microsoft.com/office/powerpoint/2010/main" val="2693632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aren’t able to have a discussion with your manager, do a self reflection, considering your own development needs in line with the New CIPD Profession Map (on the CIPD’s website, Resourcing and Talent Management are under specialist knowledge.)</a:t>
            </a:r>
          </a:p>
          <a:p>
            <a:endParaRPr lang="en-GB" dirty="0"/>
          </a:p>
          <a:p>
            <a:r>
              <a:rPr lang="en-GB" dirty="0"/>
              <a:t>If you aren’t yet familiar with the Profession Map, you can base your discussion or self reflection on your general development needs within the area of talent planning and resourcing, considering what you have learnt during this module and if there are gaps in your knowledge and experience in the area.  </a:t>
            </a:r>
          </a:p>
          <a:p>
            <a:r>
              <a:rPr lang="en-GB" dirty="0"/>
              <a:t> </a:t>
            </a:r>
          </a:p>
        </p:txBody>
      </p:sp>
      <p:sp>
        <p:nvSpPr>
          <p:cNvPr id="4" name="Slide Number Placeholder 3"/>
          <p:cNvSpPr>
            <a:spLocks noGrp="1"/>
          </p:cNvSpPr>
          <p:nvPr>
            <p:ph type="sldNum" sz="quarter" idx="5"/>
          </p:nvPr>
        </p:nvSpPr>
        <p:spPr/>
        <p:txBody>
          <a:bodyPr/>
          <a:lstStyle/>
          <a:p>
            <a:fld id="{D16C2246-3651-4047-AB62-C861DBA4D728}" type="slidenum">
              <a:rPr lang="en-GB" smtClean="0"/>
              <a:t>14</a:t>
            </a:fld>
            <a:endParaRPr lang="en-GB"/>
          </a:p>
        </p:txBody>
      </p:sp>
    </p:spTree>
    <p:extLst>
      <p:ext uri="{BB962C8B-B14F-4D97-AF65-F5344CB8AC3E}">
        <p14:creationId xmlns:p14="http://schemas.microsoft.com/office/powerpoint/2010/main" val="15973988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F57FA55-8468-4EE0-BD4A-7F9652E60F69}" type="datetimeFigureOut">
              <a:rPr lang="en-GB" smtClean="0"/>
              <a:t>02/05/2020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54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02/05/2020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362471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57FA55-8468-4EE0-BD4A-7F9652E60F69}" type="datetimeFigureOut">
              <a:rPr lang="en-GB" smtClean="0"/>
              <a:t>02/05/2020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234299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57FA55-8468-4EE0-BD4A-7F9652E60F69}" type="datetimeFigureOut">
              <a:rPr lang="en-GB" smtClean="0"/>
              <a:t>02/05/2020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93658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57FA55-8468-4EE0-BD4A-7F9652E60F69}" type="datetimeFigureOut">
              <a:rPr lang="en-GB" smtClean="0"/>
              <a:t>02/05/2020</a:t>
            </a:fld>
            <a:endParaRPr lang="en-GB"/>
          </a:p>
        </p:txBody>
      </p:sp>
      <p:sp>
        <p:nvSpPr>
          <p:cNvPr id="9" name="Slide Number Placeholder 8"/>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8086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57FA55-8468-4EE0-BD4A-7F9652E60F69}" type="datetimeFigureOut">
              <a:rPr lang="en-GB" smtClean="0"/>
              <a:t>02/05/2020</a:t>
            </a:fld>
            <a:endParaRPr lang="en-GB"/>
          </a:p>
        </p:txBody>
      </p:sp>
      <p:sp>
        <p:nvSpPr>
          <p:cNvPr id="5" name="Slide Number Placeholder 4"/>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50179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57FA55-8468-4EE0-BD4A-7F9652E60F69}" type="datetimeFigureOut">
              <a:rPr lang="en-GB" smtClean="0"/>
              <a:t>02/05/2020</a:t>
            </a:fld>
            <a:endParaRPr lang="en-GB"/>
          </a:p>
        </p:txBody>
      </p:sp>
      <p:sp>
        <p:nvSpPr>
          <p:cNvPr id="4" name="Slide Number Placeholder 3"/>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09048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02/05/2020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26322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02/05/2020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8515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02/05/2020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69095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02/05/2020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5965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F57FA55-8468-4EE0-BD4A-7F9652E60F69}" type="datetimeFigureOut">
              <a:rPr lang="en-GB" smtClean="0"/>
              <a:t>02/05/2020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B5C955-A466-4CC7-8681-2885A59D4256}" type="slidenum">
              <a:rPr lang="en-GB" smtClean="0"/>
              <a:t>‹#›</a:t>
            </a:fld>
            <a:endParaRPr lang="en-GB"/>
          </a:p>
        </p:txBody>
      </p:sp>
    </p:spTree>
    <p:extLst>
      <p:ext uri="{BB962C8B-B14F-4D97-AF65-F5344CB8AC3E}">
        <p14:creationId xmlns:p14="http://schemas.microsoft.com/office/powerpoint/2010/main" val="3723542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11A8-F7F6-42C6-A620-4176BBB8C3B5}"/>
              </a:ext>
            </a:extLst>
          </p:cNvPr>
          <p:cNvSpPr>
            <a:spLocks noGrp="1"/>
          </p:cNvSpPr>
          <p:nvPr>
            <p:ph type="ctrTitle"/>
          </p:nvPr>
        </p:nvSpPr>
        <p:spPr/>
        <p:txBody>
          <a:bodyPr/>
          <a:lstStyle/>
          <a:p>
            <a:r>
              <a:rPr lang="en-GB" dirty="0"/>
              <a:t>Assessment Guidance – Understanding Resourcing and Talent Planning</a:t>
            </a:r>
          </a:p>
        </p:txBody>
      </p:sp>
      <p:sp>
        <p:nvSpPr>
          <p:cNvPr id="3" name="Subtitle 2">
            <a:extLst>
              <a:ext uri="{FF2B5EF4-FFF2-40B4-BE49-F238E27FC236}">
                <a16:creationId xmlns:a16="http://schemas.microsoft.com/office/drawing/2014/main" id="{0BDDCD36-FECA-4E10-8672-622F25747AA2}"/>
              </a:ext>
            </a:extLst>
          </p:cNvPr>
          <p:cNvSpPr>
            <a:spLocks noGrp="1"/>
          </p:cNvSpPr>
          <p:nvPr>
            <p:ph type="subTitle" idx="1"/>
          </p:nvPr>
        </p:nvSpPr>
        <p:spPr/>
        <p:txBody>
          <a:bodyPr/>
          <a:lstStyle/>
          <a:p>
            <a:r>
              <a:rPr lang="en-GB" dirty="0">
                <a:solidFill>
                  <a:schemeClr val="bg2"/>
                </a:solidFill>
              </a:rPr>
              <a:t>Rachael Jones</a:t>
            </a:r>
          </a:p>
          <a:p>
            <a:r>
              <a:rPr lang="en-GB" dirty="0">
                <a:solidFill>
                  <a:schemeClr val="bg2"/>
                </a:solidFill>
              </a:rPr>
              <a:t>May 2020</a:t>
            </a:r>
          </a:p>
        </p:txBody>
      </p:sp>
    </p:spTree>
    <p:extLst>
      <p:ext uri="{BB962C8B-B14F-4D97-AF65-F5344CB8AC3E}">
        <p14:creationId xmlns:p14="http://schemas.microsoft.com/office/powerpoint/2010/main" val="1955375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8B00-95E3-4B7B-A9F6-991941ADD44B}"/>
              </a:ext>
            </a:extLst>
          </p:cNvPr>
          <p:cNvSpPr>
            <a:spLocks noGrp="1"/>
          </p:cNvSpPr>
          <p:nvPr>
            <p:ph type="title"/>
          </p:nvPr>
        </p:nvSpPr>
        <p:spPr>
          <a:xfrm>
            <a:off x="609600" y="197767"/>
            <a:ext cx="10972800" cy="691466"/>
          </a:xfrm>
        </p:spPr>
        <p:txBody>
          <a:bodyPr>
            <a:normAutofit fontScale="90000"/>
          </a:bodyPr>
          <a:lstStyle/>
          <a:p>
            <a:r>
              <a:rPr lang="en-GB" dirty="0"/>
              <a:t>Activities</a:t>
            </a:r>
          </a:p>
        </p:txBody>
      </p:sp>
      <p:sp>
        <p:nvSpPr>
          <p:cNvPr id="3" name="Content Placeholder 2">
            <a:extLst>
              <a:ext uri="{FF2B5EF4-FFF2-40B4-BE49-F238E27FC236}">
                <a16:creationId xmlns:a16="http://schemas.microsoft.com/office/drawing/2014/main" id="{5AFAAF12-4836-4635-ACBB-F8336CB292C6}"/>
              </a:ext>
            </a:extLst>
          </p:cNvPr>
          <p:cNvSpPr>
            <a:spLocks noGrp="1"/>
          </p:cNvSpPr>
          <p:nvPr>
            <p:ph idx="1"/>
          </p:nvPr>
        </p:nvSpPr>
        <p:spPr>
          <a:xfrm>
            <a:off x="609600" y="1275127"/>
            <a:ext cx="10972800" cy="4242106"/>
          </a:xfrm>
        </p:spPr>
        <p:txBody>
          <a:bodyPr>
            <a:normAutofit fontScale="85000" lnSpcReduction="20000"/>
          </a:bodyPr>
          <a:lstStyle/>
          <a:p>
            <a:pPr marL="0" indent="0">
              <a:buNone/>
            </a:pPr>
            <a:r>
              <a:rPr lang="en-GB" b="1" dirty="0"/>
              <a:t>Evidence to be produced/required </a:t>
            </a:r>
            <a:endParaRPr lang="en-GB" dirty="0"/>
          </a:p>
          <a:p>
            <a:endParaRPr lang="en-GB" dirty="0"/>
          </a:p>
          <a:p>
            <a:r>
              <a:rPr lang="en-GB" dirty="0"/>
              <a:t>Witten responses equating to approximately 3000 words </a:t>
            </a:r>
            <a:r>
              <a:rPr lang="en-GB" b="1" dirty="0"/>
              <a:t>in total</a:t>
            </a:r>
            <a:r>
              <a:rPr lang="en-GB" dirty="0"/>
              <a:t>. </a:t>
            </a:r>
          </a:p>
          <a:p>
            <a:r>
              <a:rPr lang="en-GB" dirty="0"/>
              <a:t>Question and answer format</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pPr marL="0" indent="0">
              <a:buNone/>
            </a:pPr>
            <a:endParaRPr lang="en-GB" dirty="0"/>
          </a:p>
          <a:p>
            <a:pPr marL="0" indent="0">
              <a:buNone/>
            </a:pPr>
            <a:r>
              <a:rPr lang="en-GB" dirty="0"/>
              <a:t>Submission date: 15</a:t>
            </a:r>
            <a:r>
              <a:rPr lang="en-GB" baseline="30000" dirty="0"/>
              <a:t>th</a:t>
            </a:r>
            <a:r>
              <a:rPr lang="en-GB" dirty="0"/>
              <a:t> June 2020</a:t>
            </a:r>
          </a:p>
          <a:p>
            <a:endParaRPr lang="en-GB" dirty="0"/>
          </a:p>
        </p:txBody>
      </p:sp>
    </p:spTree>
    <p:extLst>
      <p:ext uri="{BB962C8B-B14F-4D97-AF65-F5344CB8AC3E}">
        <p14:creationId xmlns:p14="http://schemas.microsoft.com/office/powerpoint/2010/main" val="3097242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78B-88D1-4733-897E-6D4CE1F0BFFF}"/>
              </a:ext>
            </a:extLst>
          </p:cNvPr>
          <p:cNvSpPr>
            <a:spLocks noGrp="1"/>
          </p:cNvSpPr>
          <p:nvPr>
            <p:ph type="title"/>
          </p:nvPr>
        </p:nvSpPr>
        <p:spPr>
          <a:xfrm>
            <a:off x="609600" y="151002"/>
            <a:ext cx="10972800" cy="872455"/>
          </a:xfrm>
        </p:spPr>
        <p:txBody>
          <a:bodyPr/>
          <a:lstStyle/>
          <a:p>
            <a:r>
              <a:rPr lang="en-GB" dirty="0"/>
              <a:t>Question 1</a:t>
            </a:r>
          </a:p>
        </p:txBody>
      </p:sp>
      <p:sp>
        <p:nvSpPr>
          <p:cNvPr id="3" name="Content Placeholder 2">
            <a:extLst>
              <a:ext uri="{FF2B5EF4-FFF2-40B4-BE49-F238E27FC236}">
                <a16:creationId xmlns:a16="http://schemas.microsoft.com/office/drawing/2014/main" id="{392179F7-26C4-4260-8EB5-A3155DBD571E}"/>
              </a:ext>
            </a:extLst>
          </p:cNvPr>
          <p:cNvSpPr>
            <a:spLocks noGrp="1"/>
          </p:cNvSpPr>
          <p:nvPr>
            <p:ph idx="1"/>
          </p:nvPr>
        </p:nvSpPr>
        <p:spPr>
          <a:xfrm>
            <a:off x="609600" y="1082180"/>
            <a:ext cx="10972800" cy="4435053"/>
          </a:xfrm>
        </p:spPr>
        <p:txBody>
          <a:bodyPr>
            <a:normAutofit/>
          </a:bodyPr>
          <a:lstStyle/>
          <a:p>
            <a:pPr marL="0" indent="0">
              <a:buNone/>
            </a:pPr>
            <a:r>
              <a:rPr lang="en-GB" b="1" dirty="0"/>
              <a:t>Question:</a:t>
            </a:r>
          </a:p>
          <a:p>
            <a:pPr marL="0" indent="0">
              <a:buNone/>
            </a:pPr>
            <a:endParaRPr lang="en-GB" dirty="0"/>
          </a:p>
          <a:p>
            <a:pPr marL="0" indent="0">
              <a:buNone/>
            </a:pPr>
            <a:r>
              <a:rPr lang="en-GB" dirty="0"/>
              <a:t>An employee is emigrating and asks you if the labour market trends of their destination country are the same as in the UK.  </a:t>
            </a:r>
            <a:r>
              <a:rPr lang="en-GB" b="1" dirty="0"/>
              <a:t>Describe the key contemporary trends </a:t>
            </a:r>
            <a:r>
              <a:rPr lang="en-GB" dirty="0"/>
              <a:t>in both the UK labour market and in the labour market of any other country (of your choice).  </a:t>
            </a:r>
          </a:p>
          <a:p>
            <a:endParaRPr lang="en-GB" dirty="0"/>
          </a:p>
          <a:p>
            <a:endParaRPr lang="en-GB" dirty="0"/>
          </a:p>
        </p:txBody>
      </p:sp>
    </p:spTree>
    <p:extLst>
      <p:ext uri="{BB962C8B-B14F-4D97-AF65-F5344CB8AC3E}">
        <p14:creationId xmlns:p14="http://schemas.microsoft.com/office/powerpoint/2010/main" val="298521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84B93-EBEA-42E9-A167-DEF2E1687D48}"/>
              </a:ext>
            </a:extLst>
          </p:cNvPr>
          <p:cNvSpPr>
            <a:spLocks noGrp="1"/>
          </p:cNvSpPr>
          <p:nvPr>
            <p:ph type="title"/>
          </p:nvPr>
        </p:nvSpPr>
        <p:spPr>
          <a:xfrm>
            <a:off x="609600" y="117446"/>
            <a:ext cx="10972800" cy="679508"/>
          </a:xfrm>
        </p:spPr>
        <p:txBody>
          <a:bodyPr>
            <a:normAutofit fontScale="90000"/>
          </a:bodyPr>
          <a:lstStyle/>
          <a:p>
            <a:r>
              <a:rPr lang="en-GB" dirty="0"/>
              <a:t>Specific Guidance (AC 1.1)</a:t>
            </a:r>
          </a:p>
        </p:txBody>
      </p:sp>
      <p:sp>
        <p:nvSpPr>
          <p:cNvPr id="3" name="Content Placeholder 2">
            <a:extLst>
              <a:ext uri="{FF2B5EF4-FFF2-40B4-BE49-F238E27FC236}">
                <a16:creationId xmlns:a16="http://schemas.microsoft.com/office/drawing/2014/main" id="{91989C12-A783-4539-869D-B3948275D5AB}"/>
              </a:ext>
            </a:extLst>
          </p:cNvPr>
          <p:cNvSpPr>
            <a:spLocks noGrp="1"/>
          </p:cNvSpPr>
          <p:nvPr>
            <p:ph idx="1"/>
          </p:nvPr>
        </p:nvSpPr>
        <p:spPr>
          <a:xfrm>
            <a:off x="609600" y="1152750"/>
            <a:ext cx="10972800" cy="4552499"/>
          </a:xfrm>
        </p:spPr>
        <p:txBody>
          <a:bodyPr>
            <a:normAutofit/>
          </a:bodyPr>
          <a:lstStyle/>
          <a:p>
            <a:pPr marL="0" indent="0">
              <a:buNone/>
            </a:pPr>
            <a:endParaRPr lang="en-GB" dirty="0"/>
          </a:p>
          <a:p>
            <a:pPr lvl="0"/>
            <a:r>
              <a:rPr lang="en-GB" sz="2700" b="1" dirty="0">
                <a:solidFill>
                  <a:prstClr val="black"/>
                </a:solidFill>
              </a:rPr>
              <a:t>Describe</a:t>
            </a:r>
            <a:r>
              <a:rPr lang="en-GB" sz="2700" dirty="0">
                <a:solidFill>
                  <a:prstClr val="black"/>
                </a:solidFill>
              </a:rPr>
              <a:t> key contemporary labour market trends</a:t>
            </a:r>
          </a:p>
          <a:p>
            <a:pPr lvl="0"/>
            <a:r>
              <a:rPr lang="en-GB" sz="2700" dirty="0">
                <a:solidFill>
                  <a:prstClr val="black"/>
                </a:solidFill>
              </a:rPr>
              <a:t>UK and ONE other country</a:t>
            </a:r>
          </a:p>
          <a:p>
            <a:pPr lvl="0"/>
            <a:r>
              <a:rPr lang="en-GB" sz="2700" dirty="0">
                <a:solidFill>
                  <a:prstClr val="black"/>
                </a:solidFill>
              </a:rPr>
              <a:t>Consider: economic conditions, sources of labour, types and availability of labour, levels of unemployment, wage rates and inequalities, public and private sector differences, working patterns/ flexible working arrangements in the UK and in one other country pointing out any key differences.  </a:t>
            </a:r>
          </a:p>
          <a:p>
            <a:pPr marL="0" lvl="0" indent="0">
              <a:buNone/>
            </a:pPr>
            <a:endParaRPr lang="en-GB" sz="2700" dirty="0">
              <a:solidFill>
                <a:prstClr val="black"/>
              </a:solidFill>
            </a:endParaRPr>
          </a:p>
          <a:p>
            <a:endParaRPr lang="en-GB" dirty="0"/>
          </a:p>
        </p:txBody>
      </p:sp>
    </p:spTree>
    <p:extLst>
      <p:ext uri="{BB962C8B-B14F-4D97-AF65-F5344CB8AC3E}">
        <p14:creationId xmlns:p14="http://schemas.microsoft.com/office/powerpoint/2010/main" val="2711251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473E-3891-4905-BDCA-60F1EE39648D}"/>
              </a:ext>
            </a:extLst>
          </p:cNvPr>
          <p:cNvSpPr>
            <a:spLocks noGrp="1"/>
          </p:cNvSpPr>
          <p:nvPr>
            <p:ph type="title"/>
          </p:nvPr>
        </p:nvSpPr>
        <p:spPr>
          <a:xfrm>
            <a:off x="609600" y="197767"/>
            <a:ext cx="10972800" cy="649521"/>
          </a:xfrm>
        </p:spPr>
        <p:txBody>
          <a:bodyPr>
            <a:normAutofit fontScale="90000"/>
          </a:bodyPr>
          <a:lstStyle/>
          <a:p>
            <a:r>
              <a:rPr lang="en-GB" dirty="0"/>
              <a:t>Question 2</a:t>
            </a:r>
          </a:p>
        </p:txBody>
      </p:sp>
      <p:sp>
        <p:nvSpPr>
          <p:cNvPr id="3" name="Content Placeholder 2">
            <a:extLst>
              <a:ext uri="{FF2B5EF4-FFF2-40B4-BE49-F238E27FC236}">
                <a16:creationId xmlns:a16="http://schemas.microsoft.com/office/drawing/2014/main" id="{1923C939-F0C9-4096-BE4E-4A4C6612C09E}"/>
              </a:ext>
            </a:extLst>
          </p:cNvPr>
          <p:cNvSpPr>
            <a:spLocks noGrp="1"/>
          </p:cNvSpPr>
          <p:nvPr>
            <p:ph idx="1"/>
          </p:nvPr>
        </p:nvSpPr>
        <p:spPr>
          <a:xfrm>
            <a:off x="609600" y="981512"/>
            <a:ext cx="10972800" cy="4672668"/>
          </a:xfrm>
        </p:spPr>
        <p:txBody>
          <a:bodyPr>
            <a:normAutofit/>
          </a:bodyPr>
          <a:lstStyle/>
          <a:p>
            <a:pPr marL="0" indent="0">
              <a:buNone/>
            </a:pPr>
            <a:r>
              <a:rPr lang="en-GB" b="1" dirty="0"/>
              <a:t>Question</a:t>
            </a:r>
            <a:endParaRPr lang="en-GB" dirty="0"/>
          </a:p>
          <a:p>
            <a:pPr marL="0" indent="0">
              <a:buNone/>
            </a:pPr>
            <a:r>
              <a:rPr lang="en-GB" dirty="0"/>
              <a:t>A new HR assistant asks you to explain the following aspects of workforce planning:</a:t>
            </a:r>
          </a:p>
          <a:p>
            <a:pPr lvl="0"/>
            <a:r>
              <a:rPr lang="en-GB" dirty="0"/>
              <a:t>key principles of workforce planning</a:t>
            </a:r>
          </a:p>
          <a:p>
            <a:pPr lvl="0"/>
            <a:r>
              <a:rPr lang="en-GB" dirty="0"/>
              <a:t>tools used in workforce planning</a:t>
            </a:r>
          </a:p>
          <a:p>
            <a:pPr lvl="0"/>
            <a:r>
              <a:rPr lang="en-GB" dirty="0"/>
              <a:t>how to develop a basic people plan, including succession planning.</a:t>
            </a:r>
            <a:br>
              <a:rPr lang="en-GB" dirty="0"/>
            </a:br>
            <a:endParaRPr lang="en-GB" dirty="0"/>
          </a:p>
        </p:txBody>
      </p:sp>
    </p:spTree>
    <p:extLst>
      <p:ext uri="{BB962C8B-B14F-4D97-AF65-F5344CB8AC3E}">
        <p14:creationId xmlns:p14="http://schemas.microsoft.com/office/powerpoint/2010/main" val="131262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2C5-0BCC-4C4E-9C7F-F2E1DC668E0C}"/>
              </a:ext>
            </a:extLst>
          </p:cNvPr>
          <p:cNvSpPr>
            <a:spLocks noGrp="1"/>
          </p:cNvSpPr>
          <p:nvPr>
            <p:ph type="title"/>
          </p:nvPr>
        </p:nvSpPr>
        <p:spPr>
          <a:xfrm>
            <a:off x="609600" y="46140"/>
            <a:ext cx="10972800" cy="796954"/>
          </a:xfrm>
        </p:spPr>
        <p:txBody>
          <a:bodyPr/>
          <a:lstStyle/>
          <a:p>
            <a:r>
              <a:rPr lang="en-GB" dirty="0"/>
              <a:t>Specific Guidance (AC 1.2, 1.3)</a:t>
            </a:r>
          </a:p>
        </p:txBody>
      </p:sp>
      <p:sp>
        <p:nvSpPr>
          <p:cNvPr id="3" name="Content Placeholder 2">
            <a:extLst>
              <a:ext uri="{FF2B5EF4-FFF2-40B4-BE49-F238E27FC236}">
                <a16:creationId xmlns:a16="http://schemas.microsoft.com/office/drawing/2014/main" id="{2BEA9151-44BA-451D-B16C-F84252538064}"/>
              </a:ext>
            </a:extLst>
          </p:cNvPr>
          <p:cNvSpPr>
            <a:spLocks noGrp="1"/>
          </p:cNvSpPr>
          <p:nvPr>
            <p:ph idx="1"/>
          </p:nvPr>
        </p:nvSpPr>
        <p:spPr>
          <a:xfrm>
            <a:off x="609600" y="1025554"/>
            <a:ext cx="10972800" cy="4806892"/>
          </a:xfrm>
        </p:spPr>
        <p:txBody>
          <a:bodyPr>
            <a:normAutofit fontScale="77500" lnSpcReduction="20000"/>
          </a:bodyPr>
          <a:lstStyle/>
          <a:p>
            <a:r>
              <a:rPr lang="en-GB" b="1" dirty="0"/>
              <a:t>Describe </a:t>
            </a:r>
            <a:r>
              <a:rPr lang="en-GB" dirty="0"/>
              <a:t>the principles of effective workforce planning and the tools used to carry it out.</a:t>
            </a:r>
          </a:p>
          <a:p>
            <a:pPr lvl="1"/>
            <a:r>
              <a:rPr lang="en-GB" dirty="0"/>
              <a:t>Principles such as: need for organisation-wide focus, on-going monitoring/assessment of wider context, formulating strategy, profiling current workforce, identifying gaps - current and future, identifying ‘solutions’ – internal/external sources of people, implementation, monitoring and evaluation.  </a:t>
            </a:r>
          </a:p>
          <a:p>
            <a:r>
              <a:rPr lang="en-GB" b="1" dirty="0"/>
              <a:t>Explain</a:t>
            </a:r>
            <a:r>
              <a:rPr lang="en-GB" dirty="0"/>
              <a:t> some of the analysis tools/techniques used in workforce planning such as strategic analysis models, forecasting through analysis of trends and patterns, organisational talent inventories, skills matrices.  </a:t>
            </a:r>
          </a:p>
          <a:p>
            <a:r>
              <a:rPr lang="en-GB" b="1" dirty="0"/>
              <a:t>Explain </a:t>
            </a:r>
            <a:r>
              <a:rPr lang="en-GB" dirty="0"/>
              <a:t>how to develop basic people plans and succession plans. </a:t>
            </a:r>
          </a:p>
          <a:p>
            <a:pPr lvl="1"/>
            <a:r>
              <a:rPr lang="en-GB" dirty="0"/>
              <a:t>Explain the process for developing a basic people plan and the typical content such as linking of organisational objectives to workforce, recruitment needs/targets, re-organisation/re-deployment of workforce, succession planning for retirement/resignations, performance review arrangements; training and development, costs and monitoring of ROI.</a:t>
            </a:r>
          </a:p>
          <a:p>
            <a:endParaRPr lang="en-GB" dirty="0"/>
          </a:p>
        </p:txBody>
      </p:sp>
    </p:spTree>
    <p:extLst>
      <p:ext uri="{BB962C8B-B14F-4D97-AF65-F5344CB8AC3E}">
        <p14:creationId xmlns:p14="http://schemas.microsoft.com/office/powerpoint/2010/main" val="2352026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78B-88D1-4733-897E-6D4CE1F0BFFF}"/>
              </a:ext>
            </a:extLst>
          </p:cNvPr>
          <p:cNvSpPr>
            <a:spLocks noGrp="1"/>
          </p:cNvSpPr>
          <p:nvPr>
            <p:ph type="title"/>
          </p:nvPr>
        </p:nvSpPr>
        <p:spPr>
          <a:xfrm>
            <a:off x="609600" y="151002"/>
            <a:ext cx="10972800" cy="872455"/>
          </a:xfrm>
        </p:spPr>
        <p:txBody>
          <a:bodyPr/>
          <a:lstStyle/>
          <a:p>
            <a:r>
              <a:rPr lang="en-GB" dirty="0"/>
              <a:t>Question 3</a:t>
            </a:r>
          </a:p>
        </p:txBody>
      </p:sp>
      <p:sp>
        <p:nvSpPr>
          <p:cNvPr id="3" name="Content Placeholder 2">
            <a:extLst>
              <a:ext uri="{FF2B5EF4-FFF2-40B4-BE49-F238E27FC236}">
                <a16:creationId xmlns:a16="http://schemas.microsoft.com/office/drawing/2014/main" id="{392179F7-26C4-4260-8EB5-A3155DBD571E}"/>
              </a:ext>
            </a:extLst>
          </p:cNvPr>
          <p:cNvSpPr>
            <a:spLocks noGrp="1"/>
          </p:cNvSpPr>
          <p:nvPr>
            <p:ph idx="1"/>
          </p:nvPr>
        </p:nvSpPr>
        <p:spPr>
          <a:xfrm>
            <a:off x="609600" y="1082180"/>
            <a:ext cx="10972800" cy="4435053"/>
          </a:xfrm>
        </p:spPr>
        <p:txBody>
          <a:bodyPr>
            <a:normAutofit/>
          </a:bodyPr>
          <a:lstStyle/>
          <a:p>
            <a:pPr marL="0" indent="0">
              <a:buNone/>
            </a:pPr>
            <a:r>
              <a:rPr lang="en-GB" b="1" dirty="0"/>
              <a:t>Question:</a:t>
            </a:r>
            <a:endParaRPr lang="en-GB" dirty="0"/>
          </a:p>
          <a:p>
            <a:pPr marL="0" lvl="0" indent="0">
              <a:buNone/>
            </a:pPr>
            <a:r>
              <a:rPr lang="en-GB" dirty="0"/>
              <a:t>Your Director asks for your thoughts on how the organisation can attract the talented people it requires and ensure that these people stay with the organisation.  </a:t>
            </a:r>
            <a:r>
              <a:rPr lang="en-GB" b="1" dirty="0"/>
              <a:t>Explain different approaches an organisation can take to both attracting and retaining talent, and the strengths and weaknesses of each approach.</a:t>
            </a:r>
          </a:p>
          <a:p>
            <a:endParaRPr lang="en-GB" dirty="0"/>
          </a:p>
          <a:p>
            <a:endParaRPr lang="en-GB" dirty="0"/>
          </a:p>
        </p:txBody>
      </p:sp>
    </p:spTree>
    <p:extLst>
      <p:ext uri="{BB962C8B-B14F-4D97-AF65-F5344CB8AC3E}">
        <p14:creationId xmlns:p14="http://schemas.microsoft.com/office/powerpoint/2010/main" val="1052780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2C5-0BCC-4C4E-9C7F-F2E1DC668E0C}"/>
              </a:ext>
            </a:extLst>
          </p:cNvPr>
          <p:cNvSpPr>
            <a:spLocks noGrp="1"/>
          </p:cNvSpPr>
          <p:nvPr>
            <p:ph type="title"/>
          </p:nvPr>
        </p:nvSpPr>
        <p:spPr>
          <a:xfrm>
            <a:off x="609600" y="46140"/>
            <a:ext cx="10972800" cy="796954"/>
          </a:xfrm>
        </p:spPr>
        <p:txBody>
          <a:bodyPr/>
          <a:lstStyle/>
          <a:p>
            <a:r>
              <a:rPr lang="en-GB" dirty="0"/>
              <a:t>Specific Guidance (AC 2.1, 2.2)</a:t>
            </a:r>
          </a:p>
        </p:txBody>
      </p:sp>
      <p:sp>
        <p:nvSpPr>
          <p:cNvPr id="3" name="Content Placeholder 2">
            <a:extLst>
              <a:ext uri="{FF2B5EF4-FFF2-40B4-BE49-F238E27FC236}">
                <a16:creationId xmlns:a16="http://schemas.microsoft.com/office/drawing/2014/main" id="{2BEA9151-44BA-451D-B16C-F84252538064}"/>
              </a:ext>
            </a:extLst>
          </p:cNvPr>
          <p:cNvSpPr>
            <a:spLocks noGrp="1"/>
          </p:cNvSpPr>
          <p:nvPr>
            <p:ph idx="1"/>
          </p:nvPr>
        </p:nvSpPr>
        <p:spPr>
          <a:xfrm>
            <a:off x="609600" y="1025554"/>
            <a:ext cx="10972800" cy="4806892"/>
          </a:xfrm>
        </p:spPr>
        <p:txBody>
          <a:bodyPr>
            <a:normAutofit/>
          </a:bodyPr>
          <a:lstStyle/>
          <a:p>
            <a:r>
              <a:rPr lang="en-GB" b="1" dirty="0"/>
              <a:t>Assess</a:t>
            </a:r>
            <a:r>
              <a:rPr lang="en-GB" dirty="0"/>
              <a:t> the strengths and weaknesses of different approaches to both attracting talent and retaining talent.</a:t>
            </a:r>
          </a:p>
          <a:p>
            <a:r>
              <a:rPr lang="en-GB" b="1" dirty="0"/>
              <a:t>Critique</a:t>
            </a:r>
            <a:r>
              <a:rPr lang="en-GB" dirty="0"/>
              <a:t> the different approaches to/examples of attracting talent (e.g. employer ‘positioning’ and branding, recruitment strategies, reward strategies) </a:t>
            </a:r>
          </a:p>
          <a:p>
            <a:r>
              <a:rPr lang="en-GB" b="1" dirty="0"/>
              <a:t>Critique</a:t>
            </a:r>
            <a:r>
              <a:rPr lang="en-GB" dirty="0"/>
              <a:t> the different approaches to retaining talent (e.g. engagement activities, reward strategies, talent management initiatives, flexible/individualised ways of working, effective line-management.) </a:t>
            </a:r>
          </a:p>
        </p:txBody>
      </p:sp>
    </p:spTree>
    <p:extLst>
      <p:ext uri="{BB962C8B-B14F-4D97-AF65-F5344CB8AC3E}">
        <p14:creationId xmlns:p14="http://schemas.microsoft.com/office/powerpoint/2010/main" val="81852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78B-88D1-4733-897E-6D4CE1F0BFFF}"/>
              </a:ext>
            </a:extLst>
          </p:cNvPr>
          <p:cNvSpPr>
            <a:spLocks noGrp="1"/>
          </p:cNvSpPr>
          <p:nvPr>
            <p:ph type="title"/>
          </p:nvPr>
        </p:nvSpPr>
        <p:spPr>
          <a:xfrm>
            <a:off x="609600" y="151002"/>
            <a:ext cx="10972800" cy="872455"/>
          </a:xfrm>
        </p:spPr>
        <p:txBody>
          <a:bodyPr/>
          <a:lstStyle/>
          <a:p>
            <a:r>
              <a:rPr lang="en-GB" dirty="0"/>
              <a:t>Question 4</a:t>
            </a:r>
          </a:p>
        </p:txBody>
      </p:sp>
      <p:sp>
        <p:nvSpPr>
          <p:cNvPr id="3" name="Content Placeholder 2">
            <a:extLst>
              <a:ext uri="{FF2B5EF4-FFF2-40B4-BE49-F238E27FC236}">
                <a16:creationId xmlns:a16="http://schemas.microsoft.com/office/drawing/2014/main" id="{392179F7-26C4-4260-8EB5-A3155DBD571E}"/>
              </a:ext>
            </a:extLst>
          </p:cNvPr>
          <p:cNvSpPr>
            <a:spLocks noGrp="1"/>
          </p:cNvSpPr>
          <p:nvPr>
            <p:ph idx="1"/>
          </p:nvPr>
        </p:nvSpPr>
        <p:spPr>
          <a:xfrm>
            <a:off x="609600" y="1082180"/>
            <a:ext cx="10972800" cy="4435053"/>
          </a:xfrm>
        </p:spPr>
        <p:txBody>
          <a:bodyPr>
            <a:normAutofit fontScale="92500" lnSpcReduction="20000"/>
          </a:bodyPr>
          <a:lstStyle/>
          <a:p>
            <a:pPr marL="0" indent="0">
              <a:buNone/>
            </a:pPr>
            <a:r>
              <a:rPr lang="en-GB" b="1" dirty="0"/>
              <a:t>Question:</a:t>
            </a:r>
            <a:endParaRPr lang="en-GB" dirty="0"/>
          </a:p>
          <a:p>
            <a:pPr marL="0" lvl="0" indent="0">
              <a:buNone/>
            </a:pPr>
            <a:r>
              <a:rPr lang="en-GB" dirty="0"/>
              <a:t>In preparation for input at a managers meeting, summarise the following:</a:t>
            </a:r>
          </a:p>
          <a:p>
            <a:pPr lvl="0"/>
            <a:r>
              <a:rPr lang="en-GB" dirty="0"/>
              <a:t>key aspects of good practice in relation to developing job descriptions, person specifications and competency frameworks</a:t>
            </a:r>
          </a:p>
          <a:p>
            <a:pPr lvl="0"/>
            <a:r>
              <a:rPr lang="en-GB" dirty="0"/>
              <a:t>different methods of recruitment and selection, and the strengths and weaknesses of each</a:t>
            </a:r>
          </a:p>
          <a:p>
            <a:pPr lvl="0"/>
            <a:r>
              <a:rPr lang="en-GB" dirty="0"/>
              <a:t>good practice in relation to dismissal, redundancy and retirement.</a:t>
            </a:r>
          </a:p>
          <a:p>
            <a:endParaRPr lang="en-GB" dirty="0"/>
          </a:p>
          <a:p>
            <a:endParaRPr lang="en-GB" dirty="0"/>
          </a:p>
        </p:txBody>
      </p:sp>
    </p:spTree>
    <p:extLst>
      <p:ext uri="{BB962C8B-B14F-4D97-AF65-F5344CB8AC3E}">
        <p14:creationId xmlns:p14="http://schemas.microsoft.com/office/powerpoint/2010/main" val="1144491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2C5-0BCC-4C4E-9C7F-F2E1DC668E0C}"/>
              </a:ext>
            </a:extLst>
          </p:cNvPr>
          <p:cNvSpPr>
            <a:spLocks noGrp="1"/>
          </p:cNvSpPr>
          <p:nvPr>
            <p:ph type="title"/>
          </p:nvPr>
        </p:nvSpPr>
        <p:spPr>
          <a:xfrm>
            <a:off x="609600" y="46140"/>
            <a:ext cx="10972800" cy="796954"/>
          </a:xfrm>
        </p:spPr>
        <p:txBody>
          <a:bodyPr/>
          <a:lstStyle/>
          <a:p>
            <a:r>
              <a:rPr lang="en-GB" dirty="0"/>
              <a:t>Specific Guidance (AC 3.1, 3.2, 3.3)</a:t>
            </a:r>
          </a:p>
        </p:txBody>
      </p:sp>
      <p:sp>
        <p:nvSpPr>
          <p:cNvPr id="3" name="Content Placeholder 2">
            <a:extLst>
              <a:ext uri="{FF2B5EF4-FFF2-40B4-BE49-F238E27FC236}">
                <a16:creationId xmlns:a16="http://schemas.microsoft.com/office/drawing/2014/main" id="{2BEA9151-44BA-451D-B16C-F84252538064}"/>
              </a:ext>
            </a:extLst>
          </p:cNvPr>
          <p:cNvSpPr>
            <a:spLocks noGrp="1"/>
          </p:cNvSpPr>
          <p:nvPr>
            <p:ph idx="1"/>
          </p:nvPr>
        </p:nvSpPr>
        <p:spPr>
          <a:xfrm>
            <a:off x="609600" y="1025554"/>
            <a:ext cx="10972800" cy="4806892"/>
          </a:xfrm>
        </p:spPr>
        <p:txBody>
          <a:bodyPr>
            <a:normAutofit fontScale="70000" lnSpcReduction="20000"/>
          </a:bodyPr>
          <a:lstStyle/>
          <a:p>
            <a:r>
              <a:rPr lang="en-GB" dirty="0"/>
              <a:t>Differentiate between job descriptions, person specifications and competency frameworks</a:t>
            </a:r>
          </a:p>
          <a:p>
            <a:r>
              <a:rPr lang="en-GB" b="1" dirty="0"/>
              <a:t>Explain</a:t>
            </a:r>
            <a:r>
              <a:rPr lang="en-GB" dirty="0"/>
              <a:t> key aspects of good practice in relation to each (e.g. good practice in relation to development processes, content, structure, specification of each).</a:t>
            </a:r>
          </a:p>
          <a:p>
            <a:r>
              <a:rPr lang="en-GB" b="1" dirty="0"/>
              <a:t>Evaluate</a:t>
            </a:r>
            <a:r>
              <a:rPr lang="en-GB" dirty="0"/>
              <a:t> the effectiveness of different types of recruitment methods (e.g. adverts, agencies, search consultants, websites) and different types of selection methods (e.g. interviews, tests, assessment centres).</a:t>
            </a:r>
          </a:p>
          <a:p>
            <a:r>
              <a:rPr lang="en-GB" b="1" dirty="0"/>
              <a:t>Summarise</a:t>
            </a:r>
            <a:r>
              <a:rPr lang="en-GB" dirty="0"/>
              <a:t> essential good practice in relation to dismissal (e.g. early investigation of problems and opportunity to improve before dismissal, aspects of fair and unfair dismissal); redundancy (e.g. fair selection, sensitive handling, counselling and support in securing alternative employment); and retirement (e.g. considering different options: full to part-time, change of role, less responsibility, reduction of working hours, retiring but providing consultancy; and  the need for early preparation in terms of pre-retirement information and pensions/investments advice).</a:t>
            </a:r>
          </a:p>
          <a:p>
            <a:endParaRPr lang="en-GB" dirty="0"/>
          </a:p>
        </p:txBody>
      </p:sp>
    </p:spTree>
    <p:extLst>
      <p:ext uri="{BB962C8B-B14F-4D97-AF65-F5344CB8AC3E}">
        <p14:creationId xmlns:p14="http://schemas.microsoft.com/office/powerpoint/2010/main" val="1271751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62B7-693D-4FD5-80A2-C972B74BA903}"/>
              </a:ext>
            </a:extLst>
          </p:cNvPr>
          <p:cNvSpPr>
            <a:spLocks noGrp="1"/>
          </p:cNvSpPr>
          <p:nvPr>
            <p:ph type="title"/>
          </p:nvPr>
        </p:nvSpPr>
        <p:spPr/>
        <p:txBody>
          <a:bodyPr/>
          <a:lstStyle/>
          <a:p>
            <a:r>
              <a:rPr lang="en-GB" dirty="0"/>
              <a:t>Submission</a:t>
            </a:r>
          </a:p>
        </p:txBody>
      </p:sp>
      <p:sp>
        <p:nvSpPr>
          <p:cNvPr id="3" name="Content Placeholder 2">
            <a:extLst>
              <a:ext uri="{FF2B5EF4-FFF2-40B4-BE49-F238E27FC236}">
                <a16:creationId xmlns:a16="http://schemas.microsoft.com/office/drawing/2014/main" id="{A9874AD7-E79B-4D71-9E4E-2534D59F2463}"/>
              </a:ext>
            </a:extLst>
          </p:cNvPr>
          <p:cNvSpPr>
            <a:spLocks noGrp="1"/>
          </p:cNvSpPr>
          <p:nvPr>
            <p:ph idx="1"/>
          </p:nvPr>
        </p:nvSpPr>
        <p:spPr/>
        <p:txBody>
          <a:bodyPr>
            <a:normAutofit/>
          </a:bodyPr>
          <a:lstStyle/>
          <a:p>
            <a:r>
              <a:rPr lang="en-GB" dirty="0"/>
              <a:t>Due in by Midnight on 15</a:t>
            </a:r>
            <a:r>
              <a:rPr lang="en-GB" baseline="30000" dirty="0"/>
              <a:t>th</a:t>
            </a:r>
            <a:r>
              <a:rPr lang="en-GB" dirty="0"/>
              <a:t> June 2020</a:t>
            </a:r>
          </a:p>
          <a:p>
            <a:r>
              <a:rPr lang="en-GB" dirty="0"/>
              <a:t>Submit via Turnitin Link</a:t>
            </a:r>
          </a:p>
          <a:p>
            <a:r>
              <a:rPr lang="en-GB" dirty="0"/>
              <a:t>Extensions and extenuating circumstances</a:t>
            </a:r>
          </a:p>
          <a:p>
            <a:r>
              <a:rPr lang="en-GB" dirty="0"/>
              <a:t>Drafts can be emailed to be for review, no later than a week before deadline</a:t>
            </a:r>
          </a:p>
          <a:p>
            <a:r>
              <a:rPr lang="en-GB" dirty="0"/>
              <a:t>Option to email me first question for review by June 5</a:t>
            </a:r>
            <a:r>
              <a:rPr lang="en-GB" baseline="30000" dirty="0"/>
              <a:t>th</a:t>
            </a:r>
            <a:r>
              <a:rPr lang="en-GB" dirty="0"/>
              <a:t>, to check referencing and writing style</a:t>
            </a:r>
          </a:p>
        </p:txBody>
      </p:sp>
    </p:spTree>
    <p:extLst>
      <p:ext uri="{BB962C8B-B14F-4D97-AF65-F5344CB8AC3E}">
        <p14:creationId xmlns:p14="http://schemas.microsoft.com/office/powerpoint/2010/main" val="557801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2E5DB-6D30-4765-BE79-0F56BAB90A32}"/>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id="{C219EAD2-FA07-4ECE-8D2E-55ABC9ADCE7E}"/>
              </a:ext>
            </a:extLst>
          </p:cNvPr>
          <p:cNvSpPr>
            <a:spLocks noGrp="1"/>
          </p:cNvSpPr>
          <p:nvPr>
            <p:ph idx="1"/>
          </p:nvPr>
        </p:nvSpPr>
        <p:spPr/>
        <p:txBody>
          <a:bodyPr>
            <a:normAutofit fontScale="70000" lnSpcReduction="20000"/>
          </a:bodyPr>
          <a:lstStyle/>
          <a:p>
            <a:pPr marL="0" indent="0">
              <a:buNone/>
            </a:pPr>
            <a:r>
              <a:rPr lang="en-GB" b="1" dirty="0"/>
              <a:t>3 submissions required for this module, detailed on the learning plan. </a:t>
            </a:r>
          </a:p>
          <a:p>
            <a:pPr marL="0" indent="0">
              <a:buNone/>
            </a:pPr>
            <a:r>
              <a:rPr lang="en-GB" b="1" dirty="0"/>
              <a:t>The aim is to show you can apply the knowledge learnt in practice.</a:t>
            </a:r>
          </a:p>
          <a:p>
            <a:pPr marL="0" indent="0">
              <a:buNone/>
            </a:pPr>
            <a:r>
              <a:rPr lang="en-GB" dirty="0"/>
              <a:t>1. </a:t>
            </a:r>
          </a:p>
          <a:p>
            <a:pPr marL="514350" lvl="0" indent="-514350">
              <a:buFont typeface="+mj-lt"/>
              <a:buAutoNum type="alphaLcParenR"/>
            </a:pPr>
            <a:r>
              <a:rPr lang="en-GB" dirty="0"/>
              <a:t>Talk to your line manager or other relevant person to thoroughly understand how your organisation’s approach to succession planning has changed. If possible, be a part of discussions on succession planning.</a:t>
            </a:r>
          </a:p>
          <a:p>
            <a:pPr marL="514350" lvl="0" indent="-514350">
              <a:buFont typeface="+mj-lt"/>
              <a:buAutoNum type="alphaLcParenR"/>
            </a:pPr>
            <a:r>
              <a:rPr lang="en-GB" dirty="0"/>
              <a:t>If you are already familiar with the approach to succession planning, evaluate how it has changed. </a:t>
            </a:r>
          </a:p>
          <a:p>
            <a:pPr marL="0" lvl="0" indent="0">
              <a:buNone/>
            </a:pPr>
            <a:endParaRPr lang="en-GB" dirty="0"/>
          </a:p>
          <a:p>
            <a:pPr marL="0" indent="0">
              <a:buNone/>
            </a:pPr>
            <a:r>
              <a:rPr lang="en-GB" dirty="0"/>
              <a:t>Record your findings and submit on Turnitin </a:t>
            </a:r>
            <a:r>
              <a:rPr lang="en-GB" b="1" dirty="0"/>
              <a:t>by 14</a:t>
            </a:r>
            <a:r>
              <a:rPr lang="en-GB" b="1" baseline="30000" dirty="0"/>
              <a:t>th</a:t>
            </a:r>
            <a:r>
              <a:rPr lang="en-GB" b="1" dirty="0"/>
              <a:t> September 2020 </a:t>
            </a:r>
            <a:r>
              <a:rPr lang="en-GB" dirty="0"/>
              <a:t>(total word count: 500 words approximately).  </a:t>
            </a:r>
            <a:r>
              <a:rPr lang="en-GB" b="1" dirty="0">
                <a:highlight>
                  <a:srgbClr val="FFFF00"/>
                </a:highlight>
              </a:rPr>
              <a:t>Use academic references to support your points. </a:t>
            </a:r>
          </a:p>
          <a:p>
            <a:pPr marL="0" indent="0">
              <a:buNone/>
            </a:pPr>
            <a:endParaRPr lang="en-GB" dirty="0"/>
          </a:p>
        </p:txBody>
      </p:sp>
    </p:spTree>
    <p:extLst>
      <p:ext uri="{BB962C8B-B14F-4D97-AF65-F5344CB8AC3E}">
        <p14:creationId xmlns:p14="http://schemas.microsoft.com/office/powerpoint/2010/main" val="4247090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1A718-1FB2-4A18-8FAF-1F8738060D6C}"/>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id="{D7779CCD-61DF-48B6-B20A-8F06FC1CC518}"/>
              </a:ext>
            </a:extLst>
          </p:cNvPr>
          <p:cNvSpPr>
            <a:spLocks noGrp="1"/>
          </p:cNvSpPr>
          <p:nvPr>
            <p:ph idx="1"/>
          </p:nvPr>
        </p:nvSpPr>
        <p:spPr/>
        <p:txBody>
          <a:bodyPr>
            <a:normAutofit lnSpcReduction="10000"/>
          </a:bodyPr>
          <a:lstStyle/>
          <a:p>
            <a:pPr marL="514350" indent="-514350">
              <a:buAutoNum type="arabicPeriod" startAt="2"/>
            </a:pPr>
            <a:r>
              <a:rPr lang="en-GB" dirty="0"/>
              <a:t>Review the statistics for recent leavers within your 	organisation to see if there are any trends such as 	reasons for leaving, business areas, demographic of 	leavers. </a:t>
            </a:r>
            <a:r>
              <a:rPr lang="en-GB" b="1" dirty="0"/>
              <a:t>Use this information to suggest retention 	initiatives relevant to your organisation. </a:t>
            </a:r>
          </a:p>
          <a:p>
            <a:pPr marL="0" indent="0">
              <a:buNone/>
            </a:pPr>
            <a:r>
              <a:rPr lang="en-GB" dirty="0"/>
              <a:t>Record your findings and submit to </a:t>
            </a:r>
            <a:r>
              <a:rPr lang="en-GB" b="1" dirty="0"/>
              <a:t>Turnitin by 14</a:t>
            </a:r>
            <a:r>
              <a:rPr lang="en-GB" b="1" baseline="30000" dirty="0"/>
              <a:t>th</a:t>
            </a:r>
            <a:r>
              <a:rPr lang="en-GB" b="1" dirty="0"/>
              <a:t> September 2020</a:t>
            </a:r>
            <a:r>
              <a:rPr lang="en-GB" dirty="0"/>
              <a:t> (total word count 500 words).  Use academic references to support your views.</a:t>
            </a:r>
            <a:endParaRPr lang="en-GB" b="1" dirty="0"/>
          </a:p>
          <a:p>
            <a:endParaRPr lang="en-GB" dirty="0"/>
          </a:p>
        </p:txBody>
      </p:sp>
    </p:spTree>
    <p:extLst>
      <p:ext uri="{BB962C8B-B14F-4D97-AF65-F5344CB8AC3E}">
        <p14:creationId xmlns:p14="http://schemas.microsoft.com/office/powerpoint/2010/main" val="3376230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5FCDE-C696-49CF-B2B6-DDE5A655A32C}"/>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id="{68D2618E-B1CD-4418-8EB5-C29817DAF232}"/>
              </a:ext>
            </a:extLst>
          </p:cNvPr>
          <p:cNvSpPr>
            <a:spLocks noGrp="1"/>
          </p:cNvSpPr>
          <p:nvPr>
            <p:ph idx="1"/>
          </p:nvPr>
        </p:nvSpPr>
        <p:spPr/>
        <p:txBody>
          <a:bodyPr>
            <a:normAutofit lnSpcReduction="10000"/>
          </a:bodyPr>
          <a:lstStyle/>
          <a:p>
            <a:pPr marL="514350" indent="-514350">
              <a:buAutoNum type="arabicPeriod" startAt="3"/>
            </a:pPr>
            <a:r>
              <a:rPr lang="en-GB" dirty="0"/>
              <a:t>Discuss your development needs with your line 	manager as a result of the above activities, using the 	CIPD Profession Map as a basis for your discussion. 	</a:t>
            </a:r>
            <a:r>
              <a:rPr lang="en-GB" b="1" dirty="0"/>
              <a:t>Consider whether or not your skills in this area 	require improvement </a:t>
            </a:r>
            <a:r>
              <a:rPr lang="en-GB" dirty="0"/>
              <a:t>(for example delivering 	training on the topic/coaching line managers). </a:t>
            </a:r>
          </a:p>
          <a:p>
            <a:pPr marL="0" indent="0" algn="ctr">
              <a:buNone/>
            </a:pPr>
            <a:r>
              <a:rPr lang="en-GB" dirty="0"/>
              <a:t>Record your discussion and submit to </a:t>
            </a:r>
            <a:r>
              <a:rPr lang="en-GB" b="1" dirty="0"/>
              <a:t>Turnitin by 14</a:t>
            </a:r>
            <a:r>
              <a:rPr lang="en-GB" b="1" baseline="30000" dirty="0"/>
              <a:t>th</a:t>
            </a:r>
            <a:r>
              <a:rPr lang="en-GB" b="1" dirty="0"/>
              <a:t> September 2020</a:t>
            </a:r>
            <a:r>
              <a:rPr lang="en-GB" dirty="0"/>
              <a:t> (300 words approximately). </a:t>
            </a:r>
          </a:p>
        </p:txBody>
      </p:sp>
    </p:spTree>
    <p:extLst>
      <p:ext uri="{BB962C8B-B14F-4D97-AF65-F5344CB8AC3E}">
        <p14:creationId xmlns:p14="http://schemas.microsoft.com/office/powerpoint/2010/main" val="385509694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18795</TotalTime>
  <Words>1921</Words>
  <Application>Microsoft Office PowerPoint</Application>
  <PresentationFormat>Widescreen</PresentationFormat>
  <Paragraphs>108</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ThemeUWTSD</vt:lpstr>
      <vt:lpstr>Assessment Guidance – Understanding Resourcing and Talent Planning</vt:lpstr>
      <vt:lpstr>Activities</vt:lpstr>
      <vt:lpstr>Question 1</vt:lpstr>
      <vt:lpstr>Specific Guidance (AC 1.1)</vt:lpstr>
      <vt:lpstr>Question 2</vt:lpstr>
      <vt:lpstr>Specific Guidance (AC 1.2, 1.3)</vt:lpstr>
      <vt:lpstr>Question 3</vt:lpstr>
      <vt:lpstr>Specific Guidance (AC 2.1, 2.2)</vt:lpstr>
      <vt:lpstr>Question 4</vt:lpstr>
      <vt:lpstr>Specific Guidance (AC 3.1, 3.2, 3.3)</vt:lpstr>
      <vt:lpstr>Submission</vt:lpstr>
      <vt:lpstr>On the job submissions</vt:lpstr>
      <vt:lpstr>On the job submissions</vt:lpstr>
      <vt:lpstr>On the job submissions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Rachael Jones</cp:lastModifiedBy>
  <cp:revision>19</cp:revision>
  <dcterms:created xsi:type="dcterms:W3CDTF">2018-12-04T11:13:45Z</dcterms:created>
  <dcterms:modified xsi:type="dcterms:W3CDTF">2020-05-02T11:13:08Z</dcterms:modified>
</cp:coreProperties>
</file>