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4.jp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178DBA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21212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26"/>
            <a:ext cx="2851530" cy="6857873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0"/>
            <a:ext cx="182880" cy="6858000"/>
          </a:xfrm>
          <a:custGeom>
            <a:avLst/>
            <a:gdLst/>
            <a:ahLst/>
            <a:cxnLst/>
            <a:rect l="l" t="t" r="r" b="b"/>
            <a:pathLst>
              <a:path w="182880" h="6858000">
                <a:moveTo>
                  <a:pt x="182880" y="0"/>
                </a:moveTo>
                <a:lnTo>
                  <a:pt x="0" y="0"/>
                </a:lnTo>
                <a:lnTo>
                  <a:pt x="0" y="6858000"/>
                </a:lnTo>
                <a:lnTo>
                  <a:pt x="182880" y="6858000"/>
                </a:lnTo>
                <a:lnTo>
                  <a:pt x="182880" y="0"/>
                </a:lnTo>
                <a:close/>
              </a:path>
            </a:pathLst>
          </a:custGeom>
          <a:solidFill>
            <a:srgbClr val="2D52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0" y="3178175"/>
            <a:ext cx="1591945" cy="507365"/>
          </a:xfrm>
          <a:custGeom>
            <a:avLst/>
            <a:gdLst/>
            <a:ahLst/>
            <a:cxnLst/>
            <a:rect l="l" t="t" r="r" b="b"/>
            <a:pathLst>
              <a:path w="1591945" h="507364">
                <a:moveTo>
                  <a:pt x="0" y="0"/>
                </a:moveTo>
                <a:lnTo>
                  <a:pt x="0" y="503820"/>
                </a:lnTo>
                <a:lnTo>
                  <a:pt x="1245438" y="507238"/>
                </a:lnTo>
                <a:lnTo>
                  <a:pt x="1345692" y="507238"/>
                </a:lnTo>
                <a:lnTo>
                  <a:pt x="1351915" y="500888"/>
                </a:lnTo>
                <a:lnTo>
                  <a:pt x="1353820" y="499363"/>
                </a:lnTo>
                <a:lnTo>
                  <a:pt x="1584325" y="268859"/>
                </a:lnTo>
                <a:lnTo>
                  <a:pt x="1589611" y="261695"/>
                </a:lnTo>
                <a:lnTo>
                  <a:pt x="1591373" y="254508"/>
                </a:lnTo>
                <a:lnTo>
                  <a:pt x="1589611" y="247320"/>
                </a:lnTo>
                <a:lnTo>
                  <a:pt x="1584325" y="240157"/>
                </a:lnTo>
                <a:lnTo>
                  <a:pt x="1355344" y="11302"/>
                </a:lnTo>
                <a:lnTo>
                  <a:pt x="1350391" y="11302"/>
                </a:lnTo>
                <a:lnTo>
                  <a:pt x="1350391" y="6476"/>
                </a:lnTo>
                <a:lnTo>
                  <a:pt x="1345692" y="6476"/>
                </a:lnTo>
                <a:lnTo>
                  <a:pt x="1340993" y="1777"/>
                </a:lnTo>
                <a:lnTo>
                  <a:pt x="0" y="0"/>
                </a:lnTo>
                <a:close/>
              </a:path>
            </a:pathLst>
          </a:custGeom>
          <a:solidFill>
            <a:srgbClr val="3535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178DBA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21212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178DBA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26"/>
            <a:ext cx="2851530" cy="6857873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0"/>
            <a:ext cx="182880" cy="6858000"/>
          </a:xfrm>
          <a:custGeom>
            <a:avLst/>
            <a:gdLst/>
            <a:ahLst/>
            <a:cxnLst/>
            <a:rect l="l" t="t" r="r" b="b"/>
            <a:pathLst>
              <a:path w="182880" h="6858000">
                <a:moveTo>
                  <a:pt x="182880" y="0"/>
                </a:moveTo>
                <a:lnTo>
                  <a:pt x="0" y="0"/>
                </a:lnTo>
                <a:lnTo>
                  <a:pt x="0" y="6858000"/>
                </a:lnTo>
                <a:lnTo>
                  <a:pt x="182880" y="6858000"/>
                </a:lnTo>
                <a:lnTo>
                  <a:pt x="182880" y="0"/>
                </a:lnTo>
                <a:close/>
              </a:path>
            </a:pathLst>
          </a:custGeom>
          <a:solidFill>
            <a:srgbClr val="2D52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0" y="714375"/>
            <a:ext cx="1591945" cy="507365"/>
          </a:xfrm>
          <a:custGeom>
            <a:avLst/>
            <a:gdLst/>
            <a:ahLst/>
            <a:cxnLst/>
            <a:rect l="l" t="t" r="r" b="b"/>
            <a:pathLst>
              <a:path w="1591945" h="507365">
                <a:moveTo>
                  <a:pt x="0" y="0"/>
                </a:moveTo>
                <a:lnTo>
                  <a:pt x="0" y="503820"/>
                </a:lnTo>
                <a:lnTo>
                  <a:pt x="1245438" y="507238"/>
                </a:lnTo>
                <a:lnTo>
                  <a:pt x="1345692" y="507238"/>
                </a:lnTo>
                <a:lnTo>
                  <a:pt x="1351915" y="500888"/>
                </a:lnTo>
                <a:lnTo>
                  <a:pt x="1353820" y="499363"/>
                </a:lnTo>
                <a:lnTo>
                  <a:pt x="1584325" y="268859"/>
                </a:lnTo>
                <a:lnTo>
                  <a:pt x="1589611" y="261695"/>
                </a:lnTo>
                <a:lnTo>
                  <a:pt x="1591373" y="254508"/>
                </a:lnTo>
                <a:lnTo>
                  <a:pt x="1589611" y="247320"/>
                </a:lnTo>
                <a:lnTo>
                  <a:pt x="1584325" y="240157"/>
                </a:lnTo>
                <a:lnTo>
                  <a:pt x="1355344" y="11302"/>
                </a:lnTo>
                <a:lnTo>
                  <a:pt x="1350391" y="11302"/>
                </a:lnTo>
                <a:lnTo>
                  <a:pt x="1350391" y="6476"/>
                </a:lnTo>
                <a:lnTo>
                  <a:pt x="1345692" y="6476"/>
                </a:lnTo>
                <a:lnTo>
                  <a:pt x="1340993" y="1777"/>
                </a:lnTo>
                <a:lnTo>
                  <a:pt x="0" y="0"/>
                </a:lnTo>
                <a:close/>
              </a:path>
            </a:pathLst>
          </a:custGeom>
          <a:solidFill>
            <a:srgbClr val="353535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9678" y="1250061"/>
            <a:ext cx="4213479" cy="432663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178DBA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26"/>
            <a:ext cx="2851530" cy="6857873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0"/>
            <a:ext cx="182880" cy="6858000"/>
          </a:xfrm>
          <a:custGeom>
            <a:avLst/>
            <a:gdLst/>
            <a:ahLst/>
            <a:cxnLst/>
            <a:rect l="l" t="t" r="r" b="b"/>
            <a:pathLst>
              <a:path w="182880" h="6858000">
                <a:moveTo>
                  <a:pt x="182880" y="0"/>
                </a:moveTo>
                <a:lnTo>
                  <a:pt x="0" y="0"/>
                </a:lnTo>
                <a:lnTo>
                  <a:pt x="0" y="6858000"/>
                </a:lnTo>
                <a:lnTo>
                  <a:pt x="182880" y="6858000"/>
                </a:lnTo>
                <a:lnTo>
                  <a:pt x="182880" y="0"/>
                </a:lnTo>
                <a:close/>
              </a:path>
            </a:pathLst>
          </a:custGeom>
          <a:solidFill>
            <a:srgbClr val="2D52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0" y="4323841"/>
            <a:ext cx="1742439" cy="778510"/>
          </a:xfrm>
          <a:custGeom>
            <a:avLst/>
            <a:gdLst/>
            <a:ahLst/>
            <a:cxnLst/>
            <a:rect l="l" t="t" r="r" b="b"/>
            <a:pathLst>
              <a:path w="1742439" h="778510">
                <a:moveTo>
                  <a:pt x="1345946" y="0"/>
                </a:moveTo>
                <a:lnTo>
                  <a:pt x="0" y="0"/>
                </a:lnTo>
                <a:lnTo>
                  <a:pt x="0" y="778509"/>
                </a:lnTo>
                <a:lnTo>
                  <a:pt x="1345946" y="778509"/>
                </a:lnTo>
                <a:lnTo>
                  <a:pt x="1355637" y="777704"/>
                </a:lnTo>
                <a:lnTo>
                  <a:pt x="1363567" y="775588"/>
                </a:lnTo>
                <a:lnTo>
                  <a:pt x="1369734" y="772616"/>
                </a:lnTo>
                <a:lnTo>
                  <a:pt x="1374140" y="769238"/>
                </a:lnTo>
                <a:lnTo>
                  <a:pt x="1374140" y="764539"/>
                </a:lnTo>
                <a:lnTo>
                  <a:pt x="1378839" y="764539"/>
                </a:lnTo>
                <a:lnTo>
                  <a:pt x="1735327" y="408050"/>
                </a:lnTo>
                <a:lnTo>
                  <a:pt x="1740542" y="399460"/>
                </a:lnTo>
                <a:lnTo>
                  <a:pt x="1742281" y="388667"/>
                </a:lnTo>
                <a:lnTo>
                  <a:pt x="1740542" y="376993"/>
                </a:lnTo>
                <a:lnTo>
                  <a:pt x="1735327" y="365759"/>
                </a:lnTo>
                <a:lnTo>
                  <a:pt x="1378839" y="14096"/>
                </a:lnTo>
                <a:lnTo>
                  <a:pt x="1378839" y="9397"/>
                </a:lnTo>
                <a:lnTo>
                  <a:pt x="1374140" y="9397"/>
                </a:lnTo>
                <a:lnTo>
                  <a:pt x="1369734" y="5947"/>
                </a:lnTo>
                <a:lnTo>
                  <a:pt x="1363567" y="2936"/>
                </a:lnTo>
                <a:lnTo>
                  <a:pt x="1355637" y="807"/>
                </a:lnTo>
                <a:lnTo>
                  <a:pt x="1345946" y="0"/>
                </a:lnTo>
                <a:close/>
              </a:path>
            </a:pathLst>
          </a:custGeom>
          <a:solidFill>
            <a:srgbClr val="3535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"/>
            <a:ext cx="2851530" cy="6857873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0"/>
            <a:ext cx="182880" cy="6858000"/>
          </a:xfrm>
          <a:custGeom>
            <a:avLst/>
            <a:gdLst/>
            <a:ahLst/>
            <a:cxnLst/>
            <a:rect l="l" t="t" r="r" b="b"/>
            <a:pathLst>
              <a:path w="182880" h="6858000">
                <a:moveTo>
                  <a:pt x="182880" y="0"/>
                </a:moveTo>
                <a:lnTo>
                  <a:pt x="0" y="0"/>
                </a:lnTo>
                <a:lnTo>
                  <a:pt x="0" y="6858000"/>
                </a:lnTo>
                <a:lnTo>
                  <a:pt x="182880" y="6858000"/>
                </a:lnTo>
                <a:lnTo>
                  <a:pt x="182880" y="0"/>
                </a:lnTo>
                <a:close/>
              </a:path>
            </a:pathLst>
          </a:custGeom>
          <a:solidFill>
            <a:srgbClr val="2D52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95805" y="185115"/>
            <a:ext cx="9200388" cy="11547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178DBA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64307" y="1695450"/>
            <a:ext cx="8549005" cy="3276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21212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food.gov.uk/" TargetMode="External"/><Relationship Id="rId3" Type="http://schemas.openxmlformats.org/officeDocument/2006/relationships/hyperlink" Target="https://www.ons.gov.uk/" TargetMode="Externa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19273" y="1699387"/>
            <a:ext cx="8806180" cy="2952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MODULE</a:t>
            </a:r>
            <a:r>
              <a:rPr dirty="0" sz="3200" spc="-15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NAME</a:t>
            </a:r>
            <a:r>
              <a:rPr dirty="0" sz="3200" spc="155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Arial"/>
                <a:cs typeface="Arial"/>
              </a:rPr>
              <a:t>-</a:t>
            </a:r>
            <a:r>
              <a:rPr dirty="0" sz="3200" spc="-15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2700">
                <a:solidFill>
                  <a:srgbClr val="178DBB"/>
                </a:solidFill>
                <a:latin typeface="Arial"/>
                <a:cs typeface="Arial"/>
              </a:rPr>
              <a:t>Problem</a:t>
            </a:r>
            <a:r>
              <a:rPr dirty="0" sz="2700" spc="-10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2700">
                <a:solidFill>
                  <a:srgbClr val="178DBB"/>
                </a:solidFill>
                <a:latin typeface="Arial"/>
                <a:cs typeface="Arial"/>
              </a:rPr>
              <a:t>Solving</a:t>
            </a:r>
            <a:r>
              <a:rPr dirty="0" sz="2700" spc="-15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2700">
                <a:solidFill>
                  <a:srgbClr val="178DBB"/>
                </a:solidFill>
                <a:latin typeface="Arial"/>
                <a:cs typeface="Arial"/>
              </a:rPr>
              <a:t>and</a:t>
            </a:r>
            <a:r>
              <a:rPr dirty="0" sz="2700" spc="-10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2700">
                <a:solidFill>
                  <a:srgbClr val="178DBB"/>
                </a:solidFill>
                <a:latin typeface="Arial"/>
                <a:cs typeface="Arial"/>
              </a:rPr>
              <a:t>Decision</a:t>
            </a:r>
            <a:r>
              <a:rPr dirty="0" sz="2700" spc="-10">
                <a:solidFill>
                  <a:srgbClr val="178DBB"/>
                </a:solidFill>
                <a:latin typeface="Arial"/>
                <a:cs typeface="Arial"/>
              </a:rPr>
              <a:t> Making</a:t>
            </a:r>
            <a:endParaRPr sz="2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MODULE</a:t>
            </a:r>
            <a:r>
              <a:rPr dirty="0" sz="3200" spc="-35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CODE</a:t>
            </a:r>
            <a:r>
              <a:rPr dirty="0" sz="3200" spc="125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Arial"/>
                <a:cs typeface="Arial"/>
              </a:rPr>
              <a:t>-</a:t>
            </a:r>
            <a:r>
              <a:rPr dirty="0" sz="3200" spc="-40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178DBB"/>
                </a:solidFill>
                <a:latin typeface="Arial"/>
                <a:cs typeface="Arial"/>
              </a:rPr>
              <a:t>LCLM4004_LON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STUDENT</a:t>
            </a:r>
            <a:r>
              <a:rPr dirty="0" sz="3200" spc="-15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NAME</a:t>
            </a:r>
            <a:r>
              <a:rPr dirty="0" sz="3200" spc="150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Arial"/>
                <a:cs typeface="Arial"/>
              </a:rPr>
              <a:t>-</a:t>
            </a:r>
            <a:r>
              <a:rPr dirty="0" sz="3200" spc="-190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178DBB"/>
                </a:solidFill>
                <a:latin typeface="Arial"/>
                <a:cs typeface="Arial"/>
              </a:rPr>
              <a:t>Anastasiia</a:t>
            </a:r>
            <a:r>
              <a:rPr dirty="0" sz="3200" spc="-15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178DBB"/>
                </a:solidFill>
                <a:latin typeface="Arial"/>
                <a:cs typeface="Arial"/>
              </a:rPr>
              <a:t>Belova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STUDENT</a:t>
            </a:r>
            <a:r>
              <a:rPr dirty="0" sz="3200" spc="-30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ID</a:t>
            </a:r>
            <a:r>
              <a:rPr dirty="0" sz="3200" spc="130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Arial"/>
                <a:cs typeface="Arial"/>
              </a:rPr>
              <a:t>-</a:t>
            </a:r>
            <a:r>
              <a:rPr dirty="0" sz="3200" spc="-30">
                <a:solidFill>
                  <a:srgbClr val="178DBB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178DBB"/>
                </a:solidFill>
                <a:latin typeface="Arial"/>
                <a:cs typeface="Arial"/>
              </a:rPr>
              <a:t>2530654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3200" spc="-10">
                <a:solidFill>
                  <a:srgbClr val="178DBB"/>
                </a:solidFill>
                <a:latin typeface="Calibri"/>
                <a:cs typeface="Calibri"/>
              </a:rPr>
              <a:t>LECTURER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Assignment</a:t>
            </a:r>
            <a:r>
              <a:rPr dirty="0" sz="3200" spc="-35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>
                <a:solidFill>
                  <a:srgbClr val="178DBB"/>
                </a:solidFill>
                <a:latin typeface="Calibri"/>
                <a:cs typeface="Calibri"/>
              </a:rPr>
              <a:t>1:</a:t>
            </a:r>
            <a:r>
              <a:rPr dirty="0" sz="3200" spc="-65">
                <a:solidFill>
                  <a:srgbClr val="178DBB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178DBB"/>
                </a:solidFill>
                <a:latin typeface="Calibri"/>
                <a:cs typeface="Calibri"/>
              </a:rPr>
              <a:t>Presentation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659504" y="841959"/>
            <a:ext cx="258572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93545" y="1801494"/>
            <a:ext cx="6671945" cy="3476625"/>
          </a:xfrm>
          <a:prstGeom prst="rect">
            <a:avLst/>
          </a:prstGeom>
        </p:spPr>
        <p:txBody>
          <a:bodyPr wrap="square" lIns="0" tIns="140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dirty="0" sz="2400" spc="-10" b="1">
                <a:solidFill>
                  <a:srgbClr val="585858"/>
                </a:solidFill>
                <a:latin typeface="Century Gothic"/>
                <a:cs typeface="Century Gothic"/>
              </a:rPr>
              <a:t>Introduction</a:t>
            </a:r>
            <a:endParaRPr sz="2400">
              <a:latin typeface="Century Gothic"/>
              <a:cs typeface="Century Gothic"/>
            </a:endParaRPr>
          </a:p>
          <a:p>
            <a:pPr marL="12700" marR="2095500">
              <a:lnSpc>
                <a:spcPct val="134600"/>
              </a:lnSpc>
              <a:spcBef>
                <a:spcPts val="15"/>
              </a:spcBef>
            </a:pP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Company</a:t>
            </a:r>
            <a:r>
              <a:rPr dirty="0" sz="2400" spc="-4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spc="-10" b="1">
                <a:solidFill>
                  <a:srgbClr val="585858"/>
                </a:solidFill>
                <a:latin typeface="Century Gothic"/>
                <a:cs typeface="Century Gothic"/>
              </a:rPr>
              <a:t>background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Problem:</a:t>
            </a:r>
            <a:r>
              <a:rPr dirty="0" sz="2400" spc="-3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nature</a:t>
            </a:r>
            <a:r>
              <a:rPr dirty="0" sz="2400" spc="-1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dirty="0" sz="2400" spc="-2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spc="-20" b="1">
                <a:solidFill>
                  <a:srgbClr val="585858"/>
                </a:solidFill>
                <a:latin typeface="Century Gothic"/>
                <a:cs typeface="Century Gothic"/>
              </a:rPr>
              <a:t>scope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PESTLE</a:t>
            </a:r>
            <a:r>
              <a:rPr dirty="0" sz="2400" spc="-5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ANALYSIS:</a:t>
            </a:r>
            <a:r>
              <a:rPr dirty="0" sz="2400" spc="-6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Basil’s</a:t>
            </a:r>
            <a:r>
              <a:rPr dirty="0" sz="2400" spc="-6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spc="-10" b="1">
                <a:solidFill>
                  <a:srgbClr val="585858"/>
                </a:solidFill>
                <a:latin typeface="Century Gothic"/>
                <a:cs typeface="Century Gothic"/>
              </a:rPr>
              <a:t>Bakery</a:t>
            </a:r>
            <a:endParaRPr sz="2400">
              <a:latin typeface="Century Gothic"/>
              <a:cs typeface="Century Gothic"/>
            </a:endParaRPr>
          </a:p>
          <a:p>
            <a:pPr marL="12700" marR="5080">
              <a:lnSpc>
                <a:spcPct val="134700"/>
              </a:lnSpc>
              <a:spcBef>
                <a:spcPts val="5"/>
              </a:spcBef>
            </a:pP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Cause</a:t>
            </a:r>
            <a:r>
              <a:rPr dirty="0" sz="2400" spc="-4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dirty="0" sz="2400" spc="-3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effect</a:t>
            </a:r>
            <a:r>
              <a:rPr dirty="0" sz="2400" spc="-2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analysis:</a:t>
            </a:r>
            <a:r>
              <a:rPr dirty="0" sz="2400" spc="-3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Fishbone</a:t>
            </a:r>
            <a:r>
              <a:rPr dirty="0" sz="2400" spc="-5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spc="-10" b="1">
                <a:solidFill>
                  <a:srgbClr val="585858"/>
                </a:solidFill>
                <a:latin typeface="Century Gothic"/>
                <a:cs typeface="Century Gothic"/>
              </a:rPr>
              <a:t>diagram Conclusion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dirty="0" sz="2400" spc="-10" b="1">
                <a:solidFill>
                  <a:srgbClr val="585858"/>
                </a:solidFill>
                <a:latin typeface="Century Gothic"/>
                <a:cs typeface="Century Gothic"/>
              </a:rPr>
              <a:t>References</a:t>
            </a:r>
            <a:endParaRPr sz="24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2455" rIns="0" bIns="0" rtlCol="0" vert="horz">
            <a:spAutoFit/>
          </a:bodyPr>
          <a:lstStyle/>
          <a:p>
            <a:pPr marL="118491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Introduction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28342" y="1489303"/>
            <a:ext cx="10314940" cy="4016375"/>
          </a:xfrm>
          <a:prstGeom prst="rect">
            <a:avLst/>
          </a:prstGeom>
        </p:spPr>
        <p:txBody>
          <a:bodyPr wrap="square" lIns="0" tIns="139065" rIns="0" bIns="0" rtlCol="0" vert="horz">
            <a:spAutoFit/>
          </a:bodyPr>
          <a:lstStyle/>
          <a:p>
            <a:pPr marL="115570">
              <a:lnSpc>
                <a:spcPct val="100000"/>
              </a:lnSpc>
              <a:spcBef>
                <a:spcPts val="1095"/>
              </a:spcBef>
            </a:pP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What</a:t>
            </a:r>
            <a:r>
              <a:rPr dirty="0" sz="20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20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presentation</a:t>
            </a:r>
            <a:r>
              <a:rPr dirty="0" sz="20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is</a:t>
            </a:r>
            <a:r>
              <a:rPr dirty="0" sz="20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Arial"/>
                <a:cs typeface="Arial"/>
              </a:rPr>
              <a:t>about?</a:t>
            </a:r>
            <a:endParaRPr sz="2000">
              <a:latin typeface="Arial"/>
              <a:cs typeface="Arial"/>
            </a:endParaRPr>
          </a:p>
          <a:p>
            <a:pPr marL="115570">
              <a:lnSpc>
                <a:spcPct val="100000"/>
              </a:lnSpc>
              <a:spcBef>
                <a:spcPts val="994"/>
              </a:spcBef>
            </a:pP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Definitions</a:t>
            </a:r>
            <a:r>
              <a:rPr dirty="0" sz="20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dirty="0" sz="20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20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concepts</a:t>
            </a:r>
            <a:r>
              <a:rPr dirty="0" sz="20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you</a:t>
            </a:r>
            <a:r>
              <a:rPr dirty="0" sz="2000" spc="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are</a:t>
            </a:r>
            <a:r>
              <a:rPr dirty="0" sz="20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going</a:t>
            </a:r>
            <a:r>
              <a:rPr dirty="0" sz="20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to</a:t>
            </a:r>
            <a:r>
              <a:rPr dirty="0" sz="20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use</a:t>
            </a:r>
            <a:endParaRPr sz="2000">
              <a:latin typeface="Arial"/>
              <a:cs typeface="Arial"/>
            </a:endParaRPr>
          </a:p>
          <a:p>
            <a:pPr marL="1404620" indent="-287020">
              <a:lnSpc>
                <a:spcPct val="100000"/>
              </a:lnSpc>
              <a:spcBef>
                <a:spcPts val="1614"/>
              </a:spcBef>
              <a:buFont typeface="Arial"/>
              <a:buChar char="•"/>
              <a:tabLst>
                <a:tab pos="1404620" algn="l"/>
              </a:tabLst>
            </a:pPr>
            <a:r>
              <a:rPr dirty="0" sz="1800">
                <a:latin typeface="Century Gothic"/>
                <a:cs typeface="Century Gothic"/>
              </a:rPr>
              <a:t>Analyse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the</a:t>
            </a:r>
            <a:r>
              <a:rPr dirty="0" sz="1800" spc="-3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causes</a:t>
            </a:r>
            <a:r>
              <a:rPr dirty="0" sz="1800" spc="-2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of</a:t>
            </a:r>
            <a:r>
              <a:rPr dirty="0" sz="1800" spc="-5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Basil’s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Bakery’s</a:t>
            </a:r>
            <a:r>
              <a:rPr dirty="0" sz="1800" spc="-3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sales</a:t>
            </a:r>
            <a:r>
              <a:rPr dirty="0" sz="1800" spc="-35">
                <a:latin typeface="Century Gothic"/>
                <a:cs typeface="Century Gothic"/>
              </a:rPr>
              <a:t> </a:t>
            </a:r>
            <a:r>
              <a:rPr dirty="0" sz="1800" spc="-10">
                <a:latin typeface="Century Gothic"/>
                <a:cs typeface="Century Gothic"/>
              </a:rPr>
              <a:t>stagnation</a:t>
            </a:r>
            <a:endParaRPr sz="1800">
              <a:latin typeface="Century Gothic"/>
              <a:cs typeface="Century Gothic"/>
            </a:endParaRPr>
          </a:p>
          <a:p>
            <a:pPr marL="1404620" indent="-287020">
              <a:lnSpc>
                <a:spcPct val="100000"/>
              </a:lnSpc>
              <a:buFont typeface="Arial"/>
              <a:buChar char="•"/>
              <a:tabLst>
                <a:tab pos="1404620" algn="l"/>
              </a:tabLst>
            </a:pPr>
            <a:r>
              <a:rPr dirty="0" sz="1800">
                <a:latin typeface="Century Gothic"/>
                <a:cs typeface="Century Gothic"/>
              </a:rPr>
              <a:t>Examine</a:t>
            </a:r>
            <a:r>
              <a:rPr dirty="0" sz="1800" spc="-7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internal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and</a:t>
            </a:r>
            <a:r>
              <a:rPr dirty="0" sz="1800" spc="-5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external</a:t>
            </a:r>
            <a:r>
              <a:rPr dirty="0" sz="1800" spc="-2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factors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affecting</a:t>
            </a:r>
            <a:r>
              <a:rPr dirty="0" sz="1800" spc="-55">
                <a:latin typeface="Century Gothic"/>
                <a:cs typeface="Century Gothic"/>
              </a:rPr>
              <a:t> </a:t>
            </a:r>
            <a:r>
              <a:rPr dirty="0" sz="1800" spc="-10">
                <a:latin typeface="Century Gothic"/>
                <a:cs typeface="Century Gothic"/>
              </a:rPr>
              <a:t>performance</a:t>
            </a:r>
            <a:endParaRPr sz="1800">
              <a:latin typeface="Century Gothic"/>
              <a:cs typeface="Century Gothic"/>
            </a:endParaRPr>
          </a:p>
          <a:p>
            <a:pPr marL="1404620" indent="-2870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404620" algn="l"/>
              </a:tabLst>
            </a:pPr>
            <a:r>
              <a:rPr dirty="0" sz="1800">
                <a:latin typeface="Century Gothic"/>
                <a:cs typeface="Century Gothic"/>
              </a:rPr>
              <a:t>Apply</a:t>
            </a:r>
            <a:r>
              <a:rPr dirty="0" sz="1800" spc="-6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5W2H,</a:t>
            </a:r>
            <a:r>
              <a:rPr dirty="0" sz="1800" spc="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PESTLE</a:t>
            </a:r>
            <a:r>
              <a:rPr dirty="0" sz="1800" spc="-3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and</a:t>
            </a:r>
            <a:r>
              <a:rPr dirty="0" sz="1800" spc="-3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Fishbone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analysis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 spc="-10">
                <a:latin typeface="Century Gothic"/>
                <a:cs typeface="Century Gothic"/>
              </a:rPr>
              <a:t>tools</a:t>
            </a:r>
            <a:endParaRPr sz="1800">
              <a:latin typeface="Century Gothic"/>
              <a:cs typeface="Century Gothic"/>
            </a:endParaRPr>
          </a:p>
          <a:p>
            <a:pPr marL="1404620" indent="-287020">
              <a:lnSpc>
                <a:spcPct val="100000"/>
              </a:lnSpc>
              <a:buFont typeface="Arial"/>
              <a:buChar char="•"/>
              <a:tabLst>
                <a:tab pos="1404620" algn="l"/>
              </a:tabLst>
            </a:pPr>
            <a:r>
              <a:rPr dirty="0" sz="1800">
                <a:latin typeface="Century Gothic"/>
                <a:cs typeface="Century Gothic"/>
              </a:rPr>
              <a:t>Provide</a:t>
            </a:r>
            <a:r>
              <a:rPr dirty="0" sz="1800" spc="-8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recommendations</a:t>
            </a:r>
            <a:r>
              <a:rPr dirty="0" sz="1800" spc="-2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to</a:t>
            </a:r>
            <a:r>
              <a:rPr dirty="0" sz="1800" spc="-3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improve</a:t>
            </a:r>
            <a:r>
              <a:rPr dirty="0" sz="1800" spc="-7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sales</a:t>
            </a:r>
            <a:r>
              <a:rPr dirty="0" sz="1800" spc="-3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and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business</a:t>
            </a:r>
            <a:r>
              <a:rPr dirty="0" sz="1800" spc="-35">
                <a:latin typeface="Century Gothic"/>
                <a:cs typeface="Century Gothic"/>
              </a:rPr>
              <a:t> </a:t>
            </a:r>
            <a:r>
              <a:rPr dirty="0" sz="1800" spc="-10">
                <a:latin typeface="Century Gothic"/>
                <a:cs typeface="Century Gothic"/>
              </a:rPr>
              <a:t>sustainability</a:t>
            </a:r>
            <a:endParaRPr sz="180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spcBef>
                <a:spcPts val="1365"/>
              </a:spcBef>
            </a:pPr>
            <a:endParaRPr sz="180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</a:pPr>
            <a:r>
              <a:rPr dirty="0" sz="1800" spc="-10" b="1">
                <a:latin typeface="Century Gothic"/>
                <a:cs typeface="Century Gothic"/>
              </a:rPr>
              <a:t>Definitions</a:t>
            </a:r>
            <a:endParaRPr sz="1800">
              <a:latin typeface="Century Gothic"/>
              <a:cs typeface="Century Gothic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1800" b="1">
                <a:latin typeface="Century Gothic"/>
                <a:cs typeface="Century Gothic"/>
              </a:rPr>
              <a:t>5W2H</a:t>
            </a:r>
            <a:r>
              <a:rPr dirty="0" sz="1800" spc="-50" b="1">
                <a:latin typeface="Century Gothic"/>
                <a:cs typeface="Century Gothic"/>
              </a:rPr>
              <a:t> </a:t>
            </a:r>
            <a:r>
              <a:rPr dirty="0" sz="1800" b="1">
                <a:latin typeface="Century Gothic"/>
                <a:cs typeface="Century Gothic"/>
              </a:rPr>
              <a:t>Analysis</a:t>
            </a:r>
            <a:r>
              <a:rPr dirty="0" sz="1800" spc="-60" b="1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–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identifies</a:t>
            </a:r>
            <a:r>
              <a:rPr dirty="0" sz="1800" spc="-8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the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key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business</a:t>
            </a:r>
            <a:r>
              <a:rPr dirty="0" sz="1800" spc="-4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problem</a:t>
            </a:r>
            <a:r>
              <a:rPr dirty="0" sz="1800" spc="-5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through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seven</a:t>
            </a:r>
            <a:r>
              <a:rPr dirty="0" sz="1800" spc="-4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questions</a:t>
            </a:r>
            <a:r>
              <a:rPr dirty="0" sz="1800" spc="-3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(Serrat,</a:t>
            </a:r>
            <a:r>
              <a:rPr dirty="0" sz="1800" spc="-20">
                <a:latin typeface="Century Gothic"/>
                <a:cs typeface="Century Gothic"/>
              </a:rPr>
              <a:t> </a:t>
            </a:r>
            <a:r>
              <a:rPr dirty="0" sz="1800" spc="-10">
                <a:latin typeface="Century Gothic"/>
                <a:cs typeface="Century Gothic"/>
              </a:rPr>
              <a:t>2017)</a:t>
            </a:r>
            <a:endParaRPr sz="1800">
              <a:latin typeface="Century Gothic"/>
              <a:cs typeface="Century Gothic"/>
            </a:endParaRPr>
          </a:p>
          <a:p>
            <a:pPr marL="299085" marR="5080" indent="-287020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1800" b="1">
                <a:latin typeface="Century Gothic"/>
                <a:cs typeface="Century Gothic"/>
              </a:rPr>
              <a:t>PESTLE</a:t>
            </a:r>
            <a:r>
              <a:rPr dirty="0" sz="1800" spc="-65" b="1">
                <a:latin typeface="Century Gothic"/>
                <a:cs typeface="Century Gothic"/>
              </a:rPr>
              <a:t> </a:t>
            </a:r>
            <a:r>
              <a:rPr dirty="0" sz="1800" b="1">
                <a:latin typeface="Century Gothic"/>
                <a:cs typeface="Century Gothic"/>
              </a:rPr>
              <a:t>Analysis</a:t>
            </a:r>
            <a:r>
              <a:rPr dirty="0" sz="1800" spc="-65" b="1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–</a:t>
            </a:r>
            <a:r>
              <a:rPr dirty="0" sz="1800" spc="-6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examines</a:t>
            </a:r>
            <a:r>
              <a:rPr dirty="0" sz="1800" spc="-7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external</a:t>
            </a:r>
            <a:r>
              <a:rPr dirty="0" sz="1800" spc="-3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factors</a:t>
            </a:r>
            <a:r>
              <a:rPr dirty="0" sz="1800" spc="-6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affecting</a:t>
            </a:r>
            <a:r>
              <a:rPr dirty="0" sz="1800" spc="-6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the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business</a:t>
            </a:r>
            <a:r>
              <a:rPr dirty="0" sz="1800" spc="-5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environment</a:t>
            </a:r>
            <a:r>
              <a:rPr dirty="0" sz="1800" spc="-6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(Johnson</a:t>
            </a:r>
            <a:r>
              <a:rPr dirty="0" sz="1800" spc="-15">
                <a:latin typeface="Century Gothic"/>
                <a:cs typeface="Century Gothic"/>
              </a:rPr>
              <a:t> </a:t>
            </a:r>
            <a:r>
              <a:rPr dirty="0" sz="1800" spc="-25">
                <a:latin typeface="Century Gothic"/>
                <a:cs typeface="Century Gothic"/>
              </a:rPr>
              <a:t>et </a:t>
            </a:r>
            <a:r>
              <a:rPr dirty="0" sz="1800" spc="-10">
                <a:latin typeface="Century Gothic"/>
                <a:cs typeface="Century Gothic"/>
              </a:rPr>
              <a:t>al.,2020)</a:t>
            </a:r>
            <a:endParaRPr sz="1800">
              <a:latin typeface="Century Gothic"/>
              <a:cs typeface="Century Gothic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1800" b="1">
                <a:latin typeface="Century Gothic"/>
                <a:cs typeface="Century Gothic"/>
              </a:rPr>
              <a:t>Fishbone</a:t>
            </a:r>
            <a:r>
              <a:rPr dirty="0" sz="1800" spc="-65" b="1">
                <a:latin typeface="Century Gothic"/>
                <a:cs typeface="Century Gothic"/>
              </a:rPr>
              <a:t> </a:t>
            </a:r>
            <a:r>
              <a:rPr dirty="0" sz="1800" b="1">
                <a:latin typeface="Century Gothic"/>
                <a:cs typeface="Century Gothic"/>
              </a:rPr>
              <a:t>Diagram</a:t>
            </a:r>
            <a:r>
              <a:rPr dirty="0" sz="1800" spc="-40" b="1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–</a:t>
            </a:r>
            <a:r>
              <a:rPr dirty="0" sz="1800" spc="-3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identifies</a:t>
            </a:r>
            <a:r>
              <a:rPr dirty="0" sz="1800" spc="-5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the</a:t>
            </a:r>
            <a:r>
              <a:rPr dirty="0" sz="1800" spc="-2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root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causes</a:t>
            </a:r>
            <a:r>
              <a:rPr dirty="0" sz="1800" spc="-15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of</a:t>
            </a:r>
            <a:r>
              <a:rPr dirty="0" sz="1800" spc="-5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a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business</a:t>
            </a:r>
            <a:r>
              <a:rPr dirty="0" sz="1800" spc="-30">
                <a:latin typeface="Century Gothic"/>
                <a:cs typeface="Century Gothic"/>
              </a:rPr>
              <a:t> </a:t>
            </a:r>
            <a:r>
              <a:rPr dirty="0" sz="1800">
                <a:latin typeface="Century Gothic"/>
                <a:cs typeface="Century Gothic"/>
              </a:rPr>
              <a:t>problem</a:t>
            </a:r>
            <a:r>
              <a:rPr dirty="0" sz="1800" spc="-40">
                <a:latin typeface="Century Gothic"/>
                <a:cs typeface="Century Gothic"/>
              </a:rPr>
              <a:t> </a:t>
            </a:r>
            <a:r>
              <a:rPr dirty="0" sz="1800" spc="-10">
                <a:latin typeface="Century Gothic"/>
                <a:cs typeface="Century Gothic"/>
              </a:rPr>
              <a:t>(Ishikawa,1985)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26059" rIns="0" bIns="0" rtlCol="0" vert="horz">
            <a:spAutoFit/>
          </a:bodyPr>
          <a:lstStyle/>
          <a:p>
            <a:pPr marL="1184910">
              <a:lnSpc>
                <a:spcPct val="100000"/>
              </a:lnSpc>
              <a:spcBef>
                <a:spcPts val="95"/>
              </a:spcBef>
            </a:pPr>
            <a:r>
              <a:rPr dirty="0"/>
              <a:t>Company</a:t>
            </a:r>
            <a:r>
              <a:rPr dirty="0" spc="-204"/>
              <a:t> </a:t>
            </a:r>
            <a:r>
              <a:rPr dirty="0" spc="-10"/>
              <a:t>background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93010" y="1767054"/>
            <a:ext cx="8754110" cy="3744595"/>
          </a:xfrm>
          <a:prstGeom prst="rect">
            <a:avLst/>
          </a:prstGeom>
        </p:spPr>
        <p:txBody>
          <a:bodyPr wrap="square" lIns="0" tIns="1657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5"/>
              </a:spcBef>
            </a:pPr>
            <a:r>
              <a:rPr dirty="0" sz="2400" b="1">
                <a:solidFill>
                  <a:srgbClr val="585858"/>
                </a:solidFill>
                <a:latin typeface="Century Gothic"/>
                <a:cs typeface="Century Gothic"/>
              </a:rPr>
              <a:t>Basil’s</a:t>
            </a:r>
            <a:r>
              <a:rPr dirty="0" sz="2400" spc="-1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400" spc="-10" b="1">
                <a:solidFill>
                  <a:srgbClr val="585858"/>
                </a:solidFill>
                <a:latin typeface="Century Gothic"/>
                <a:cs typeface="Century Gothic"/>
              </a:rPr>
              <a:t>Bakery</a:t>
            </a:r>
            <a:endParaRPr sz="2400">
              <a:latin typeface="Century Gothic"/>
              <a:cs typeface="Century Gothic"/>
            </a:endParaRPr>
          </a:p>
          <a:p>
            <a:pPr marL="354965" indent="-342265">
              <a:lnSpc>
                <a:spcPct val="100000"/>
              </a:lnSpc>
              <a:spcBef>
                <a:spcPts val="1015"/>
              </a:spcBef>
              <a:buClr>
                <a:srgbClr val="353535"/>
              </a:buClr>
              <a:buFont typeface="Arial"/>
              <a:buChar char="•"/>
              <a:tabLst>
                <a:tab pos="354965" algn="l"/>
              </a:tabLst>
            </a:pPr>
            <a:r>
              <a:rPr dirty="0" sz="2000" b="1">
                <a:solidFill>
                  <a:srgbClr val="585858"/>
                </a:solidFill>
                <a:latin typeface="Century Gothic"/>
                <a:cs typeface="Century Gothic"/>
              </a:rPr>
              <a:t>Founded</a:t>
            </a:r>
            <a:r>
              <a:rPr dirty="0" sz="2000" spc="-3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000" b="1">
                <a:solidFill>
                  <a:srgbClr val="585858"/>
                </a:solidFill>
                <a:latin typeface="Century Gothic"/>
                <a:cs typeface="Century Gothic"/>
              </a:rPr>
              <a:t>in</a:t>
            </a:r>
            <a:r>
              <a:rPr dirty="0" sz="2000" spc="-20" b="1">
                <a:solidFill>
                  <a:srgbClr val="585858"/>
                </a:solidFill>
                <a:latin typeface="Century Gothic"/>
                <a:cs typeface="Century Gothic"/>
              </a:rPr>
              <a:t> 2015</a:t>
            </a:r>
            <a:endParaRPr sz="2000">
              <a:latin typeface="Century Gothic"/>
              <a:cs typeface="Century Gothic"/>
            </a:endParaRPr>
          </a:p>
          <a:p>
            <a:pPr marL="354965" indent="-342265">
              <a:lnSpc>
                <a:spcPct val="100000"/>
              </a:lnSpc>
              <a:spcBef>
                <a:spcPts val="994"/>
              </a:spcBef>
              <a:buClr>
                <a:srgbClr val="353535"/>
              </a:buClr>
              <a:buFont typeface="Arial"/>
              <a:buChar char="•"/>
              <a:tabLst>
                <a:tab pos="354965" algn="l"/>
              </a:tabLst>
            </a:pPr>
            <a:r>
              <a:rPr dirty="0" sz="2000" b="1">
                <a:solidFill>
                  <a:srgbClr val="585858"/>
                </a:solidFill>
                <a:latin typeface="Century Gothic"/>
                <a:cs typeface="Century Gothic"/>
              </a:rPr>
              <a:t>Owners:</a:t>
            </a:r>
            <a:r>
              <a:rPr dirty="0" sz="2000" spc="-35" b="1">
                <a:solidFill>
                  <a:srgbClr val="585858"/>
                </a:solidFill>
                <a:latin typeface="Century Gothic"/>
                <a:cs typeface="Century Gothic"/>
              </a:rPr>
              <a:t>  </a:t>
            </a:r>
            <a:r>
              <a:rPr dirty="0" sz="2000" b="1">
                <a:solidFill>
                  <a:srgbClr val="585858"/>
                </a:solidFill>
                <a:latin typeface="Century Gothic"/>
                <a:cs typeface="Century Gothic"/>
              </a:rPr>
              <a:t>Basil</a:t>
            </a:r>
            <a:r>
              <a:rPr dirty="0" sz="2000" spc="-25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000" b="1">
                <a:solidFill>
                  <a:srgbClr val="585858"/>
                </a:solidFill>
                <a:latin typeface="Century Gothic"/>
                <a:cs typeface="Century Gothic"/>
              </a:rPr>
              <a:t>(artisan</a:t>
            </a:r>
            <a:r>
              <a:rPr dirty="0" sz="2000" spc="-20" b="1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dirty="0" sz="2000" spc="-10" b="1">
                <a:solidFill>
                  <a:srgbClr val="585858"/>
                </a:solidFill>
                <a:latin typeface="Century Gothic"/>
                <a:cs typeface="Century Gothic"/>
              </a:rPr>
              <a:t>baker)</a:t>
            </a:r>
            <a:endParaRPr sz="2000">
              <a:latin typeface="Century Gothic"/>
              <a:cs typeface="Century Gothic"/>
            </a:endParaRPr>
          </a:p>
          <a:p>
            <a:pPr marL="379730" indent="-367030">
              <a:lnSpc>
                <a:spcPct val="100000"/>
              </a:lnSpc>
              <a:spcBef>
                <a:spcPts val="985"/>
              </a:spcBef>
              <a:buClr>
                <a:srgbClr val="353535"/>
              </a:buClr>
              <a:buFont typeface="Arial"/>
              <a:buChar char="•"/>
              <a:tabLst>
                <a:tab pos="379730" algn="l"/>
              </a:tabLst>
            </a:pPr>
            <a:r>
              <a:rPr dirty="0" sz="2000" b="1">
                <a:solidFill>
                  <a:srgbClr val="212121"/>
                </a:solidFill>
                <a:latin typeface="Arial"/>
                <a:cs typeface="Arial"/>
              </a:rPr>
              <a:t>Location:</a:t>
            </a:r>
            <a:r>
              <a:rPr dirty="0" sz="2000" spc="-4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Retail</a:t>
            </a:r>
            <a:r>
              <a:rPr dirty="0" sz="20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park,</a:t>
            </a:r>
            <a:r>
              <a:rPr dirty="0" sz="20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 spc="-20">
                <a:solidFill>
                  <a:srgbClr val="212121"/>
                </a:solidFill>
                <a:latin typeface="Arial"/>
                <a:cs typeface="Arial"/>
              </a:rPr>
              <a:t>Coventry,</a:t>
            </a:r>
            <a:r>
              <a:rPr dirty="0" sz="20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 spc="-25">
                <a:solidFill>
                  <a:srgbClr val="212121"/>
                </a:solidFill>
                <a:latin typeface="Arial"/>
                <a:cs typeface="Arial"/>
              </a:rPr>
              <a:t>UK</a:t>
            </a:r>
            <a:endParaRPr sz="2000">
              <a:latin typeface="Arial"/>
              <a:cs typeface="Arial"/>
            </a:endParaRPr>
          </a:p>
          <a:p>
            <a:pPr marL="379730" indent="-367030">
              <a:lnSpc>
                <a:spcPct val="100000"/>
              </a:lnSpc>
              <a:spcBef>
                <a:spcPts val="994"/>
              </a:spcBef>
              <a:buClr>
                <a:srgbClr val="353535"/>
              </a:buClr>
              <a:buFont typeface="Arial"/>
              <a:buChar char="•"/>
              <a:tabLst>
                <a:tab pos="379730" algn="l"/>
              </a:tabLst>
            </a:pPr>
            <a:r>
              <a:rPr dirty="0" sz="2000" b="1">
                <a:solidFill>
                  <a:srgbClr val="212121"/>
                </a:solidFill>
                <a:latin typeface="Arial"/>
                <a:cs typeface="Arial"/>
              </a:rPr>
              <a:t>Products:</a:t>
            </a:r>
            <a:r>
              <a:rPr dirty="0" sz="2000" spc="-2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Organic</a:t>
            </a:r>
            <a:r>
              <a:rPr dirty="0" sz="20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cakes,</a:t>
            </a:r>
            <a:r>
              <a:rPr dirty="0" sz="20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pastries</a:t>
            </a:r>
            <a:r>
              <a:rPr dirty="0" sz="20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2000" spc="-1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12121"/>
                </a:solidFill>
                <a:latin typeface="Arial"/>
                <a:cs typeface="Arial"/>
              </a:rPr>
              <a:t>breads</a:t>
            </a:r>
            <a:endParaRPr sz="2000">
              <a:latin typeface="Arial"/>
              <a:cs typeface="Arial"/>
            </a:endParaRPr>
          </a:p>
          <a:p>
            <a:pPr marL="12700" marR="5080" indent="367030">
              <a:lnSpc>
                <a:spcPct val="100000"/>
              </a:lnSpc>
              <a:spcBef>
                <a:spcPts val="1010"/>
              </a:spcBef>
              <a:buClr>
                <a:srgbClr val="353535"/>
              </a:buClr>
              <a:buFont typeface="Arial"/>
              <a:buChar char="•"/>
              <a:tabLst>
                <a:tab pos="379730" algn="l"/>
              </a:tabLst>
            </a:pPr>
            <a:r>
              <a:rPr dirty="0" sz="2000" b="1">
                <a:solidFill>
                  <a:srgbClr val="212121"/>
                </a:solidFill>
                <a:latin typeface="Arial"/>
                <a:cs typeface="Arial"/>
              </a:rPr>
              <a:t>Customers:</a:t>
            </a:r>
            <a:r>
              <a:rPr dirty="0" sz="2000" spc="-6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Local</a:t>
            </a:r>
            <a:r>
              <a:rPr dirty="0" sz="20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shoppers,</a:t>
            </a:r>
            <a:r>
              <a:rPr dirty="0" sz="2000" spc="-8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retail</a:t>
            </a:r>
            <a:r>
              <a:rPr dirty="0" sz="2000" spc="-5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workers,</a:t>
            </a:r>
            <a:r>
              <a:rPr dirty="0" sz="2000" spc="-8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office</a:t>
            </a:r>
            <a:r>
              <a:rPr dirty="0" sz="20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workers</a:t>
            </a:r>
            <a:r>
              <a:rPr dirty="0" sz="2000" spc="-7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20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12121"/>
                </a:solidFill>
                <a:latin typeface="Arial"/>
                <a:cs typeface="Arial"/>
              </a:rPr>
              <a:t>warehouse workers</a:t>
            </a:r>
            <a:endParaRPr sz="2000">
              <a:latin typeface="Arial"/>
              <a:cs typeface="Arial"/>
            </a:endParaRPr>
          </a:p>
          <a:p>
            <a:pPr marL="12700" marR="1123315" indent="367030">
              <a:lnSpc>
                <a:spcPct val="100000"/>
              </a:lnSpc>
              <a:spcBef>
                <a:spcPts val="1000"/>
              </a:spcBef>
              <a:buClr>
                <a:srgbClr val="353535"/>
              </a:buClr>
              <a:buFont typeface="Arial"/>
              <a:buChar char="•"/>
              <a:tabLst>
                <a:tab pos="379730" algn="l"/>
              </a:tabLst>
            </a:pPr>
            <a:r>
              <a:rPr dirty="0" sz="2000" b="1">
                <a:solidFill>
                  <a:srgbClr val="212121"/>
                </a:solidFill>
                <a:latin typeface="Arial"/>
                <a:cs typeface="Arial"/>
              </a:rPr>
              <a:t>Performance:</a:t>
            </a:r>
            <a:r>
              <a:rPr dirty="0" sz="2000" spc="-5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Sales</a:t>
            </a:r>
            <a:r>
              <a:rPr dirty="0" sz="2000" spc="-1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grew</a:t>
            </a:r>
            <a:r>
              <a:rPr dirty="0" sz="20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steadily</a:t>
            </a:r>
            <a:r>
              <a:rPr dirty="0" sz="20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until</a:t>
            </a:r>
            <a:r>
              <a:rPr dirty="0" sz="2000" spc="-1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2019</a:t>
            </a:r>
            <a:r>
              <a:rPr dirty="0" sz="20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but</a:t>
            </a:r>
            <a:r>
              <a:rPr dirty="0" sz="20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have</a:t>
            </a:r>
            <a:r>
              <a:rPr dirty="0" sz="2000" spc="-10">
                <a:solidFill>
                  <a:srgbClr val="212121"/>
                </a:solidFill>
                <a:latin typeface="Arial"/>
                <a:cs typeface="Arial"/>
              </a:rPr>
              <a:t> remained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approximately</a:t>
            </a:r>
            <a:r>
              <a:rPr dirty="0" sz="2000" spc="-6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25%</a:t>
            </a:r>
            <a:r>
              <a:rPr dirty="0" sz="20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below</a:t>
            </a:r>
            <a:r>
              <a:rPr dirty="0" sz="20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pre-pandemic</a:t>
            </a:r>
            <a:r>
              <a:rPr dirty="0" sz="2000" spc="-7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levels</a:t>
            </a:r>
            <a:r>
              <a:rPr dirty="0" sz="20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12121"/>
                </a:solidFill>
                <a:latin typeface="Arial"/>
                <a:cs typeface="Arial"/>
              </a:rPr>
              <a:t>since</a:t>
            </a:r>
            <a:r>
              <a:rPr dirty="0" sz="20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2000" spc="-20">
                <a:solidFill>
                  <a:srgbClr val="212121"/>
                </a:solidFill>
                <a:latin typeface="Arial"/>
                <a:cs typeface="Arial"/>
              </a:rPr>
              <a:t>2023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668270" y="425577"/>
            <a:ext cx="672084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Problem:</a:t>
            </a:r>
            <a:r>
              <a:rPr dirty="0" spc="-105"/>
              <a:t> </a:t>
            </a:r>
            <a:r>
              <a:rPr dirty="0"/>
              <a:t>nature</a:t>
            </a:r>
            <a:r>
              <a:rPr dirty="0" spc="-130"/>
              <a:t> </a:t>
            </a:r>
            <a:r>
              <a:rPr dirty="0"/>
              <a:t>and</a:t>
            </a:r>
            <a:r>
              <a:rPr dirty="0" spc="-120"/>
              <a:t> </a:t>
            </a:r>
            <a:r>
              <a:rPr dirty="0" spc="-10"/>
              <a:t>scope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07766" y="1077745"/>
            <a:ext cx="7288530" cy="5351780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dirty="0" sz="700" spc="-20" b="1">
                <a:solidFill>
                  <a:srgbClr val="FF0000"/>
                </a:solidFill>
                <a:latin typeface="Century Gothic"/>
                <a:cs typeface="Century Gothic"/>
              </a:rPr>
              <a:t>5W2H</a:t>
            </a:r>
            <a:endParaRPr sz="70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dirty="0" sz="1800" spc="-10" b="1">
                <a:solidFill>
                  <a:srgbClr val="212121"/>
                </a:solidFill>
                <a:latin typeface="Arial"/>
                <a:cs typeface="Arial"/>
              </a:rPr>
              <a:t>What?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80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Sales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have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stagnated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remain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25%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below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2019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levels.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1800" spc="-20" b="1">
                <a:solidFill>
                  <a:srgbClr val="212121"/>
                </a:solidFill>
                <a:latin typeface="Arial"/>
                <a:cs typeface="Arial"/>
              </a:rPr>
              <a:t>Who?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65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Basil,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customers,</a:t>
            </a:r>
            <a:r>
              <a:rPr dirty="0" sz="18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retail</a:t>
            </a:r>
            <a:r>
              <a:rPr dirty="0" sz="18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workers,</a:t>
            </a:r>
            <a:r>
              <a:rPr dirty="0" sz="1800" spc="-1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office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workers</a:t>
            </a:r>
            <a:r>
              <a:rPr dirty="0" sz="1800" spc="-1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suppliers.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sz="1800" spc="-10" b="1">
                <a:solidFill>
                  <a:srgbClr val="212121"/>
                </a:solidFill>
                <a:latin typeface="Arial"/>
                <a:cs typeface="Arial"/>
              </a:rPr>
              <a:t>Where?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65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Retail</a:t>
            </a:r>
            <a:r>
              <a:rPr dirty="0" sz="18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park,</a:t>
            </a:r>
            <a:r>
              <a:rPr dirty="0" sz="18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Coventry,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United</a:t>
            </a:r>
            <a:r>
              <a:rPr dirty="0" sz="18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Kingdom.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1800" spc="-10" b="1">
                <a:solidFill>
                  <a:srgbClr val="212121"/>
                </a:solidFill>
                <a:latin typeface="Arial"/>
                <a:cs typeface="Arial"/>
              </a:rPr>
              <a:t>When?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75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Since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the</a:t>
            </a:r>
            <a:r>
              <a:rPr dirty="0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COVID-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19</a:t>
            </a:r>
            <a:r>
              <a:rPr dirty="0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pandemic,</a:t>
            </a:r>
            <a:r>
              <a:rPr dirty="0" sz="1800" spc="-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particularly</a:t>
            </a:r>
            <a:r>
              <a:rPr dirty="0" sz="1800" spc="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during</a:t>
            </a:r>
            <a:r>
              <a:rPr dirty="0" sz="1800" spc="-1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2023–2025.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1800" spc="-20" b="1">
                <a:solidFill>
                  <a:srgbClr val="212121"/>
                </a:solidFill>
                <a:latin typeface="Arial"/>
                <a:cs typeface="Arial"/>
              </a:rPr>
              <a:t>Why?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65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Reduced</a:t>
            </a:r>
            <a:r>
              <a:rPr dirty="0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footfall,</a:t>
            </a:r>
            <a:r>
              <a:rPr dirty="0" sz="18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remote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working</a:t>
            </a:r>
            <a:r>
              <a:rPr dirty="0" sz="1800" spc="-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rising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operating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costs.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sz="1800" spc="-20" b="1">
                <a:solidFill>
                  <a:srgbClr val="212121"/>
                </a:solidFill>
                <a:latin typeface="Arial"/>
                <a:cs typeface="Arial"/>
              </a:rPr>
              <a:t>How?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65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Fewer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customers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visit</a:t>
            </a:r>
            <a:r>
              <a:rPr dirty="0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the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retail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park,</a:t>
            </a:r>
            <a:r>
              <a:rPr dirty="0" sz="18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reducing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daily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sales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revenue.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How</a:t>
            </a:r>
            <a:r>
              <a:rPr dirty="0" sz="1800" spc="-1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212121"/>
                </a:solidFill>
                <a:latin typeface="Arial"/>
                <a:cs typeface="Arial"/>
              </a:rPr>
              <a:t>Much?</a:t>
            </a:r>
            <a:endParaRPr sz="1800">
              <a:latin typeface="Arial"/>
              <a:cs typeface="Arial"/>
            </a:endParaRPr>
          </a:p>
          <a:p>
            <a:pPr marL="91440" indent="-88900">
              <a:lnSpc>
                <a:spcPct val="100000"/>
              </a:lnSpc>
              <a:spcBef>
                <a:spcPts val="580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Sales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remain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approximately</a:t>
            </a:r>
            <a:r>
              <a:rPr dirty="0" sz="1800" spc="-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25%</a:t>
            </a:r>
            <a:r>
              <a:rPr dirty="0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below</a:t>
            </a:r>
            <a:r>
              <a:rPr dirty="0" sz="1800" spc="-1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pre-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pandemic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 levels.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Reference:</a:t>
            </a:r>
            <a:r>
              <a:rPr dirty="0" sz="1800" spc="-2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Basil’s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Bakery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Case</a:t>
            </a:r>
            <a:r>
              <a:rPr dirty="0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Study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(2025)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PESTLE</a:t>
            </a:r>
            <a:r>
              <a:rPr dirty="0" sz="3600" spc="-140"/>
              <a:t> </a:t>
            </a:r>
            <a:r>
              <a:rPr dirty="0" sz="3600"/>
              <a:t>ANALYSIS:</a:t>
            </a:r>
            <a:r>
              <a:rPr dirty="0" sz="3600" spc="-130"/>
              <a:t> </a:t>
            </a:r>
            <a:r>
              <a:rPr dirty="0" sz="3600"/>
              <a:t>Basil’s</a:t>
            </a:r>
            <a:r>
              <a:rPr dirty="0" sz="3600" spc="-135"/>
              <a:t> </a:t>
            </a:r>
            <a:r>
              <a:rPr dirty="0" sz="3600" spc="-10"/>
              <a:t>Bakery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2972180" y="1607921"/>
            <a:ext cx="8797290" cy="452882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1700" spc="-10" b="1">
                <a:solidFill>
                  <a:srgbClr val="585858"/>
                </a:solidFill>
                <a:latin typeface="Century Gothic"/>
                <a:cs typeface="Century Gothic"/>
              </a:rPr>
              <a:t>POLITICAL</a:t>
            </a:r>
            <a:endParaRPr sz="1700">
              <a:latin typeface="Century Gothic"/>
              <a:cs typeface="Century Gothic"/>
            </a:endParaRPr>
          </a:p>
          <a:p>
            <a:pPr marL="73660">
              <a:lnSpc>
                <a:spcPct val="100000"/>
              </a:lnSpc>
              <a:spcBef>
                <a:spcPts val="575"/>
              </a:spcBef>
            </a:pP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*</a:t>
            </a:r>
            <a:r>
              <a:rPr dirty="0" sz="1700" spc="-6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Food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hygiene</a:t>
            </a:r>
            <a:r>
              <a:rPr dirty="0" sz="17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regulations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require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Basil’s</a:t>
            </a:r>
            <a:r>
              <a:rPr dirty="0" sz="1700" spc="-7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Bakery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to</a:t>
            </a:r>
            <a:r>
              <a:rPr dirty="0" sz="17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maintain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strict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compliance</a:t>
            </a:r>
            <a:r>
              <a:rPr dirty="0" sz="1700" spc="-5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standards.</a:t>
            </a:r>
            <a:endParaRPr sz="1700">
              <a:latin typeface="Arial"/>
              <a:cs typeface="Arial"/>
            </a:endParaRPr>
          </a:p>
          <a:p>
            <a:pPr marL="354965" indent="-342265">
              <a:lnSpc>
                <a:spcPts val="1835"/>
              </a:lnSpc>
              <a:spcBef>
                <a:spcPts val="590"/>
              </a:spcBef>
              <a:buClr>
                <a:srgbClr val="353535"/>
              </a:buClr>
              <a:buChar char="•"/>
              <a:tabLst>
                <a:tab pos="354965" algn="l"/>
              </a:tabLst>
            </a:pP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Business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rates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local</a:t>
            </a:r>
            <a:r>
              <a:rPr dirty="0" sz="1700" spc="-6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taxes</a:t>
            </a:r>
            <a:r>
              <a:rPr dirty="0" sz="17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increase</a:t>
            </a:r>
            <a:r>
              <a:rPr dirty="0" sz="1700" spc="-5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operating</a:t>
            </a:r>
            <a:r>
              <a:rPr dirty="0" sz="17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costs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for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the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bakery.</a:t>
            </a:r>
            <a:r>
              <a:rPr dirty="0" sz="17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(Food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Standards</a:t>
            </a:r>
            <a:endParaRPr sz="1700">
              <a:latin typeface="Arial"/>
              <a:cs typeface="Arial"/>
            </a:endParaRPr>
          </a:p>
          <a:p>
            <a:pPr marL="354965">
              <a:lnSpc>
                <a:spcPts val="1835"/>
              </a:lnSpc>
            </a:pP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Agency,</a:t>
            </a:r>
            <a:r>
              <a:rPr dirty="0" sz="1700" spc="-6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2024)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85"/>
              </a:spcBef>
            </a:pP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700" spc="-10" b="1">
                <a:solidFill>
                  <a:srgbClr val="585858"/>
                </a:solidFill>
                <a:latin typeface="Century Gothic"/>
                <a:cs typeface="Century Gothic"/>
              </a:rPr>
              <a:t>ECONOMIC</a:t>
            </a:r>
            <a:endParaRPr sz="1700">
              <a:latin typeface="Century Gothic"/>
              <a:cs typeface="Century Gothic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lr>
                <a:srgbClr val="353535"/>
              </a:buClr>
              <a:buChar char="•"/>
              <a:tabLst>
                <a:tab pos="354965" algn="l"/>
              </a:tabLst>
            </a:pP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Rising</a:t>
            </a:r>
            <a:r>
              <a:rPr dirty="0" sz="1700" spc="-7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ingredient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prices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reduce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profit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margins</a:t>
            </a:r>
            <a:r>
              <a:rPr dirty="0" sz="17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on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freshly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baked</a:t>
            </a:r>
            <a:r>
              <a:rPr dirty="0" sz="17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products.</a:t>
            </a:r>
            <a:endParaRPr sz="1700">
              <a:latin typeface="Arial"/>
              <a:cs typeface="Arial"/>
            </a:endParaRPr>
          </a:p>
          <a:p>
            <a:pPr marL="415925" indent="-403225">
              <a:lnSpc>
                <a:spcPct val="100000"/>
              </a:lnSpc>
              <a:spcBef>
                <a:spcPts val="600"/>
              </a:spcBef>
              <a:buClr>
                <a:srgbClr val="353535"/>
              </a:buClr>
              <a:buChar char="•"/>
              <a:tabLst>
                <a:tab pos="415925" algn="l"/>
              </a:tabLst>
            </a:pP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Higher</a:t>
            </a:r>
            <a:r>
              <a:rPr dirty="0" sz="17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rent</a:t>
            </a:r>
            <a:r>
              <a:rPr dirty="0" sz="17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utility</a:t>
            </a:r>
            <a:r>
              <a:rPr dirty="0" sz="17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costs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put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pressure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on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overall</a:t>
            </a:r>
            <a:r>
              <a:rPr dirty="0" sz="17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business</a:t>
            </a:r>
            <a:r>
              <a:rPr dirty="0" sz="17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profitability.</a:t>
            </a:r>
            <a:r>
              <a:rPr dirty="0" sz="1700" spc="-1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(ONS,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2024)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0"/>
              </a:spcBef>
              <a:buClr>
                <a:srgbClr val="353535"/>
              </a:buClr>
              <a:buFont typeface="Arial"/>
              <a:buChar char="•"/>
            </a:pP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700" spc="-10" b="1">
                <a:solidFill>
                  <a:srgbClr val="585858"/>
                </a:solidFill>
                <a:latin typeface="Century Gothic"/>
                <a:cs typeface="Century Gothic"/>
              </a:rPr>
              <a:t>SOCIAL</a:t>
            </a:r>
            <a:endParaRPr sz="1700">
              <a:latin typeface="Century Gothic"/>
              <a:cs typeface="Century Gothic"/>
            </a:endParaRPr>
          </a:p>
          <a:p>
            <a:pPr marL="415925" indent="-403225">
              <a:lnSpc>
                <a:spcPct val="100000"/>
              </a:lnSpc>
              <a:spcBef>
                <a:spcPts val="590"/>
              </a:spcBef>
              <a:buClr>
                <a:srgbClr val="353535"/>
              </a:buClr>
              <a:buChar char="•"/>
              <a:tabLst>
                <a:tab pos="415925" algn="l"/>
              </a:tabLst>
            </a:pP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More</a:t>
            </a:r>
            <a:r>
              <a:rPr dirty="0" sz="1700" spc="-6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customers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prefer</a:t>
            </a:r>
            <a:r>
              <a:rPr dirty="0" sz="17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convenient</a:t>
            </a:r>
            <a:r>
              <a:rPr dirty="0" sz="1700" spc="-5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takeaway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7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delivery</a:t>
            </a:r>
            <a:r>
              <a:rPr dirty="0" sz="1700" spc="-7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options.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5"/>
              </a:spcBef>
              <a:buClr>
                <a:srgbClr val="353535"/>
              </a:buClr>
              <a:buFont typeface="Arial"/>
              <a:buChar char="•"/>
            </a:pPr>
            <a:endParaRPr sz="1700">
              <a:latin typeface="Arial"/>
              <a:cs typeface="Arial"/>
            </a:endParaRPr>
          </a:p>
          <a:p>
            <a:pPr marL="415925" indent="-403225">
              <a:lnSpc>
                <a:spcPts val="1835"/>
              </a:lnSpc>
              <a:buClr>
                <a:srgbClr val="353535"/>
              </a:buClr>
              <a:buChar char="•"/>
              <a:tabLst>
                <a:tab pos="415925" algn="l"/>
              </a:tabLst>
            </a:pP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Growing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demand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for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healthier</a:t>
            </a:r>
            <a:r>
              <a:rPr dirty="0" sz="17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7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artisan</a:t>
            </a:r>
            <a:r>
              <a:rPr dirty="0" sz="17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bakery</a:t>
            </a:r>
            <a:r>
              <a:rPr dirty="0" sz="17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products</a:t>
            </a:r>
            <a:r>
              <a:rPr dirty="0" sz="1700" spc="-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>
                <a:solidFill>
                  <a:srgbClr val="212121"/>
                </a:solidFill>
                <a:latin typeface="Arial"/>
                <a:cs typeface="Arial"/>
              </a:rPr>
              <a:t>influences</a:t>
            </a:r>
            <a:r>
              <a:rPr dirty="0" sz="17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purchasing</a:t>
            </a:r>
            <a:endParaRPr sz="1700">
              <a:latin typeface="Arial"/>
              <a:cs typeface="Arial"/>
            </a:endParaRPr>
          </a:p>
          <a:p>
            <a:pPr marL="354965">
              <a:lnSpc>
                <a:spcPts val="1835"/>
              </a:lnSpc>
            </a:pP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decisions.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dirty="0" sz="1700" spc="-10">
                <a:solidFill>
                  <a:srgbClr val="212121"/>
                </a:solidFill>
                <a:latin typeface="Arial"/>
                <a:cs typeface="Arial"/>
              </a:rPr>
              <a:t>(ONS,2024)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26"/>
              <a:ext cx="2851530" cy="685787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182880" cy="6858000"/>
            </a:xfrm>
            <a:custGeom>
              <a:avLst/>
              <a:gdLst/>
              <a:ahLst/>
              <a:cxnLst/>
              <a:rect l="l" t="t" r="r" b="b"/>
              <a:pathLst>
                <a:path w="182880" h="6858000">
                  <a:moveTo>
                    <a:pt x="182880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82880" y="6858000"/>
                  </a:lnTo>
                  <a:lnTo>
                    <a:pt x="182880" y="0"/>
                  </a:lnTo>
                  <a:close/>
                </a:path>
              </a:pathLst>
            </a:custGeom>
            <a:solidFill>
              <a:srgbClr val="2D526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/>
          <p:nvPr/>
        </p:nvSpPr>
        <p:spPr>
          <a:xfrm>
            <a:off x="0" y="714375"/>
            <a:ext cx="1591945" cy="507365"/>
          </a:xfrm>
          <a:custGeom>
            <a:avLst/>
            <a:gdLst/>
            <a:ahLst/>
            <a:cxnLst/>
            <a:rect l="l" t="t" r="r" b="b"/>
            <a:pathLst>
              <a:path w="1591945" h="507365">
                <a:moveTo>
                  <a:pt x="0" y="0"/>
                </a:moveTo>
                <a:lnTo>
                  <a:pt x="0" y="503820"/>
                </a:lnTo>
                <a:lnTo>
                  <a:pt x="1245438" y="507238"/>
                </a:lnTo>
                <a:lnTo>
                  <a:pt x="1345692" y="507238"/>
                </a:lnTo>
                <a:lnTo>
                  <a:pt x="1351915" y="500888"/>
                </a:lnTo>
                <a:lnTo>
                  <a:pt x="1353820" y="499363"/>
                </a:lnTo>
                <a:lnTo>
                  <a:pt x="1584325" y="268859"/>
                </a:lnTo>
                <a:lnTo>
                  <a:pt x="1589611" y="261695"/>
                </a:lnTo>
                <a:lnTo>
                  <a:pt x="1591373" y="254508"/>
                </a:lnTo>
                <a:lnTo>
                  <a:pt x="1589611" y="247320"/>
                </a:lnTo>
                <a:lnTo>
                  <a:pt x="1584325" y="240157"/>
                </a:lnTo>
                <a:lnTo>
                  <a:pt x="1355344" y="11302"/>
                </a:lnTo>
                <a:lnTo>
                  <a:pt x="1350391" y="11302"/>
                </a:lnTo>
                <a:lnTo>
                  <a:pt x="1350391" y="6476"/>
                </a:lnTo>
                <a:lnTo>
                  <a:pt x="1345692" y="6476"/>
                </a:lnTo>
                <a:lnTo>
                  <a:pt x="1340993" y="1777"/>
                </a:lnTo>
                <a:lnTo>
                  <a:pt x="0" y="0"/>
                </a:lnTo>
                <a:close/>
              </a:path>
            </a:pathLst>
          </a:custGeom>
          <a:solidFill>
            <a:srgbClr val="3535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7536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PESTLE</a:t>
            </a:r>
            <a:r>
              <a:rPr dirty="0" sz="3600" spc="-140"/>
              <a:t> </a:t>
            </a:r>
            <a:r>
              <a:rPr dirty="0" sz="3600"/>
              <a:t>ANALYSIS:</a:t>
            </a:r>
            <a:r>
              <a:rPr dirty="0" sz="3600" spc="-130"/>
              <a:t> </a:t>
            </a:r>
            <a:r>
              <a:rPr dirty="0" sz="3600"/>
              <a:t>Basil’s</a:t>
            </a:r>
            <a:r>
              <a:rPr dirty="0" sz="3600" spc="-135"/>
              <a:t> </a:t>
            </a:r>
            <a:r>
              <a:rPr dirty="0" sz="3600" spc="-10"/>
              <a:t>Bakery</a:t>
            </a:r>
            <a:endParaRPr sz="3600"/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2617851" y="1982568"/>
          <a:ext cx="9484360" cy="3359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210"/>
                <a:gridCol w="9124950"/>
              </a:tblGrid>
              <a:tr h="2660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Wingdings 3"/>
                          <a:cs typeface="Wingdings 3"/>
                        </a:rPr>
                        <a:t></a:t>
                      </a:r>
                      <a:endParaRPr sz="1400">
                        <a:latin typeface="Wingdings 3"/>
                        <a:cs typeface="Wingdings 3"/>
                      </a:endParaRPr>
                    </a:p>
                  </a:txBody>
                  <a:tcPr marL="0" marR="0" marB="0" marT="127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400" spc="-10" b="1">
                          <a:solidFill>
                            <a:srgbClr val="404040"/>
                          </a:solidFill>
                          <a:latin typeface="Century Gothic"/>
                          <a:cs typeface="Century Gothic"/>
                        </a:rPr>
                        <a:t>TECHNOLOGICAL</a:t>
                      </a:r>
                      <a:endParaRPr sz="1400">
                        <a:latin typeface="Century Gothic"/>
                        <a:cs typeface="Century Gothic"/>
                      </a:endParaRPr>
                    </a:p>
                  </a:txBody>
                  <a:tcPr marL="0" marR="0" marB="0" marT="1270"/>
                </a:tc>
              </a:tr>
              <a:tr h="29527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Arial"/>
                          <a:cs typeface="Arial"/>
                        </a:rPr>
                        <a:t>•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1114"/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Basil’s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Bakery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currently</a:t>
                      </a:r>
                      <a:r>
                        <a:rPr dirty="0" sz="1400" spc="-6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has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online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ordering</a:t>
                      </a:r>
                      <a:r>
                        <a:rPr dirty="0" sz="1400" spc="-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system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1114"/>
                </a:tc>
              </a:tr>
              <a:tr h="43815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Arial"/>
                          <a:cs typeface="Arial"/>
                        </a:rPr>
                        <a:t>•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2384"/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Digital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marketing</a:t>
                      </a:r>
                      <a:r>
                        <a:rPr dirty="0" sz="1400" spc="-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social</a:t>
                      </a:r>
                      <a:r>
                        <a:rPr dirty="0" sz="14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media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could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help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attract</a:t>
                      </a:r>
                      <a:r>
                        <a:rPr dirty="0" sz="1400" spc="-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more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local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customers.</a:t>
                      </a:r>
                      <a:r>
                        <a:rPr dirty="0" sz="1400" spc="-6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(Johnson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al.,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2020)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2384"/>
                </a:tc>
              </a:tr>
              <a:tr h="45593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510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Wingdings 3"/>
                          <a:cs typeface="Wingdings 3"/>
                        </a:rPr>
                        <a:t></a:t>
                      </a:r>
                      <a:endParaRPr sz="1400">
                        <a:latin typeface="Wingdings 3"/>
                        <a:cs typeface="Wingdings 3"/>
                      </a:endParaRPr>
                    </a:p>
                  </a:txBody>
                  <a:tcPr marL="0" marR="0" marB="0" marT="19177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510"/>
                        </a:spcBef>
                      </a:pPr>
                      <a:r>
                        <a:rPr dirty="0" sz="1400" spc="-10" b="1">
                          <a:solidFill>
                            <a:srgbClr val="404040"/>
                          </a:solidFill>
                          <a:latin typeface="Century Gothic"/>
                          <a:cs typeface="Century Gothic"/>
                        </a:rPr>
                        <a:t>LEGAL</a:t>
                      </a:r>
                      <a:endParaRPr sz="1400">
                        <a:latin typeface="Century Gothic"/>
                        <a:cs typeface="Century Gothic"/>
                      </a:endParaRPr>
                    </a:p>
                  </a:txBody>
                  <a:tcPr marL="0" marR="0" marB="0" marT="191770"/>
                </a:tc>
              </a:tr>
              <a:tr h="29527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Arial"/>
                          <a:cs typeface="Arial"/>
                        </a:rPr>
                        <a:t>•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1114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bakery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must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comply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safety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hygiene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regulations</a:t>
                      </a:r>
                      <a:r>
                        <a:rPr dirty="0" sz="1400" spc="-6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400" spc="-1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times.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1114"/>
                </a:tc>
              </a:tr>
              <a:tr h="43815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Arial"/>
                          <a:cs typeface="Arial"/>
                        </a:rPr>
                        <a:t>•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2384"/>
                </a:tc>
                <a:tc>
                  <a:txBody>
                    <a:bodyPr/>
                    <a:lstStyle/>
                    <a:p>
                      <a:pPr marL="14033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Employment</a:t>
                      </a:r>
                      <a:r>
                        <a:rPr dirty="0" sz="14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laws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require</a:t>
                      </a:r>
                      <a:r>
                        <a:rPr dirty="0" sz="14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fair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staff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management</a:t>
                      </a:r>
                      <a:r>
                        <a:rPr dirty="0" sz="14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workplace</a:t>
                      </a:r>
                      <a:r>
                        <a:rPr dirty="0" sz="14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safety</a:t>
                      </a:r>
                      <a:r>
                        <a:rPr dirty="0" sz="14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compliance.(</a:t>
                      </a:r>
                      <a:r>
                        <a:rPr dirty="0" sz="1400" spc="-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Standards</a:t>
                      </a:r>
                      <a:r>
                        <a:rPr dirty="0" sz="1400" spc="-1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Agency,2024)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2384"/>
                </a:tc>
              </a:tr>
              <a:tr h="45593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510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Wingdings 3"/>
                          <a:cs typeface="Wingdings 3"/>
                        </a:rPr>
                        <a:t></a:t>
                      </a:r>
                      <a:endParaRPr sz="1400">
                        <a:latin typeface="Wingdings 3"/>
                        <a:cs typeface="Wingdings 3"/>
                      </a:endParaRPr>
                    </a:p>
                  </a:txBody>
                  <a:tcPr marL="0" marR="0" marB="0" marT="19177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510"/>
                        </a:spcBef>
                      </a:pPr>
                      <a:r>
                        <a:rPr dirty="0" sz="1400" spc="-10" b="1">
                          <a:solidFill>
                            <a:srgbClr val="404040"/>
                          </a:solidFill>
                          <a:latin typeface="Century Gothic"/>
                          <a:cs typeface="Century Gothic"/>
                        </a:rPr>
                        <a:t>ENVIRONMENTAL</a:t>
                      </a:r>
                      <a:endParaRPr sz="1400">
                        <a:latin typeface="Century Gothic"/>
                        <a:cs typeface="Century Gothic"/>
                      </a:endParaRPr>
                    </a:p>
                  </a:txBody>
                  <a:tcPr marL="0" marR="0" marB="0" marT="191770"/>
                </a:tc>
              </a:tr>
              <a:tr h="29591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Arial"/>
                          <a:cs typeface="Arial"/>
                        </a:rPr>
                        <a:t>•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1115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Climate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change</a:t>
                      </a:r>
                      <a:r>
                        <a:rPr dirty="0" sz="14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affect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availability</a:t>
                      </a:r>
                      <a:r>
                        <a:rPr dirty="0" sz="1400" spc="-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organic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ingredients</a:t>
                      </a:r>
                      <a:r>
                        <a:rPr dirty="0" sz="14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used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400" spc="-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Basil’s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Bakery.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1115"/>
                </a:tc>
              </a:tr>
              <a:tr h="4191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1400" spc="-50">
                          <a:solidFill>
                            <a:srgbClr val="353535"/>
                          </a:solidFill>
                          <a:latin typeface="Arial"/>
                          <a:cs typeface="Arial"/>
                        </a:rPr>
                        <a:t>•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33020"/>
                </a:tc>
                <a:tc>
                  <a:txBody>
                    <a:bodyPr/>
                    <a:lstStyle/>
                    <a:p>
                      <a:pPr marL="91440" marR="472440">
                        <a:lnSpc>
                          <a:spcPct val="80000"/>
                        </a:lnSpc>
                        <a:spcBef>
                          <a:spcPts val="515"/>
                        </a:spcBef>
                      </a:pP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bakery’s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commitment</a:t>
                      </a:r>
                      <a:r>
                        <a:rPr dirty="0" sz="1400" spc="-6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400" spc="-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organic</a:t>
                      </a:r>
                      <a:r>
                        <a:rPr dirty="0" sz="14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400" spc="-3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sustainable</a:t>
                      </a:r>
                      <a:r>
                        <a:rPr dirty="0" sz="1400" spc="-6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sourcing</a:t>
                      </a:r>
                      <a:r>
                        <a:rPr dirty="0" sz="14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increases</a:t>
                      </a:r>
                      <a:r>
                        <a:rPr dirty="0" sz="1400" spc="-5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supply</a:t>
                      </a:r>
                      <a:r>
                        <a:rPr dirty="0" sz="1400" spc="-4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chain</a:t>
                      </a:r>
                      <a:r>
                        <a:rPr dirty="0" sz="1400" spc="-5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risks</a:t>
                      </a:r>
                      <a:r>
                        <a:rPr dirty="0" sz="1400" spc="-4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400" spc="-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costs.(Basil’s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Bakery</a:t>
                      </a:r>
                      <a:r>
                        <a:rPr dirty="0" sz="1400" spc="-3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Case</a:t>
                      </a:r>
                      <a:r>
                        <a:rPr dirty="0" sz="1400" spc="-25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400" spc="-1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Study,2025)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65405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495805" y="229362"/>
            <a:ext cx="909129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/>
              <a:t>Cause</a:t>
            </a:r>
            <a:r>
              <a:rPr dirty="0" sz="3200" spc="-35"/>
              <a:t> </a:t>
            </a:r>
            <a:r>
              <a:rPr dirty="0" sz="3200"/>
              <a:t>and</a:t>
            </a:r>
            <a:r>
              <a:rPr dirty="0" sz="3200" spc="-45"/>
              <a:t> </a:t>
            </a:r>
            <a:r>
              <a:rPr dirty="0" sz="3200"/>
              <a:t>effect</a:t>
            </a:r>
            <a:r>
              <a:rPr dirty="0" sz="3200" spc="-45"/>
              <a:t> </a:t>
            </a:r>
            <a:r>
              <a:rPr dirty="0" sz="3200"/>
              <a:t>analysis</a:t>
            </a:r>
            <a:r>
              <a:rPr dirty="0" sz="3200" spc="-40"/>
              <a:t> </a:t>
            </a:r>
            <a:r>
              <a:rPr dirty="0" sz="3200"/>
              <a:t>(Fishbone</a:t>
            </a:r>
            <a:r>
              <a:rPr dirty="0" sz="3200" spc="-40"/>
              <a:t> </a:t>
            </a:r>
            <a:r>
              <a:rPr dirty="0" sz="3200" spc="-10"/>
              <a:t>diagram)</a:t>
            </a:r>
            <a:endParaRPr sz="3200"/>
          </a:p>
        </p:txBody>
      </p:sp>
      <p:sp>
        <p:nvSpPr>
          <p:cNvPr id="5" name="object 5"/>
          <p:cNvSpPr txBox="1"/>
          <p:nvPr/>
        </p:nvSpPr>
        <p:spPr>
          <a:xfrm>
            <a:off x="7128192" y="1187018"/>
            <a:ext cx="854075" cy="284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00" spc="-10">
                <a:latin typeface="Arial"/>
                <a:cs typeface="Arial"/>
              </a:rPr>
              <a:t>Methods</a:t>
            </a:r>
            <a:endParaRPr sz="17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40622" y="1718801"/>
            <a:ext cx="2605405" cy="1750060"/>
          </a:xfrm>
          <a:prstGeom prst="rect">
            <a:avLst/>
          </a:prstGeom>
        </p:spPr>
        <p:txBody>
          <a:bodyPr wrap="square" lIns="0" tIns="215900" rIns="0" bIns="0" rtlCol="0" vert="horz">
            <a:spAutoFit/>
          </a:bodyPr>
          <a:lstStyle/>
          <a:p>
            <a:pPr marL="1476375">
              <a:lnSpc>
                <a:spcPct val="100000"/>
              </a:lnSpc>
              <a:spcBef>
                <a:spcPts val="1700"/>
              </a:spcBef>
            </a:pPr>
            <a:r>
              <a:rPr dirty="0" sz="2300" spc="-25">
                <a:latin typeface="Arial"/>
                <a:cs typeface="Arial"/>
              </a:rPr>
              <a:t>Men</a:t>
            </a:r>
            <a:endParaRPr sz="2300">
              <a:latin typeface="Arial"/>
              <a:cs typeface="Arial"/>
            </a:endParaRPr>
          </a:p>
          <a:p>
            <a:pPr marL="165100" indent="-152400">
              <a:lnSpc>
                <a:spcPct val="100000"/>
              </a:lnSpc>
              <a:spcBef>
                <a:spcPts val="1255"/>
              </a:spcBef>
              <a:buChar char="*"/>
              <a:tabLst>
                <a:tab pos="165100" algn="l"/>
              </a:tabLst>
            </a:pPr>
            <a:r>
              <a:rPr dirty="0" sz="1800">
                <a:latin typeface="Arial"/>
                <a:cs typeface="Arial"/>
              </a:rPr>
              <a:t>No </a:t>
            </a:r>
            <a:r>
              <a:rPr dirty="0" sz="1800" spc="-10">
                <a:latin typeface="Arial"/>
                <a:cs typeface="Arial"/>
              </a:rPr>
              <a:t>experience</a:t>
            </a:r>
            <a:endParaRPr sz="1800">
              <a:latin typeface="Arial"/>
              <a:cs typeface="Arial"/>
            </a:endParaRPr>
          </a:p>
          <a:p>
            <a:pPr marL="165100" indent="-152400">
              <a:lnSpc>
                <a:spcPct val="100000"/>
              </a:lnSpc>
              <a:spcBef>
                <a:spcPts val="740"/>
              </a:spcBef>
              <a:buChar char="*"/>
              <a:tabLst>
                <a:tab pos="165100" algn="l"/>
              </a:tabLst>
            </a:pPr>
            <a:r>
              <a:rPr dirty="0" sz="1800">
                <a:latin typeface="Arial"/>
                <a:cs typeface="Arial"/>
              </a:rPr>
              <a:t>Fewer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workers</a:t>
            </a:r>
            <a:endParaRPr sz="1800">
              <a:latin typeface="Arial"/>
              <a:cs typeface="Arial"/>
            </a:endParaRPr>
          </a:p>
          <a:p>
            <a:pPr marL="165100" indent="-152400">
              <a:lnSpc>
                <a:spcPct val="100000"/>
              </a:lnSpc>
              <a:spcBef>
                <a:spcPts val="740"/>
              </a:spcBef>
              <a:buChar char="*"/>
              <a:tabLst>
                <a:tab pos="165100" algn="l"/>
              </a:tabLst>
            </a:pPr>
            <a:r>
              <a:rPr dirty="0" sz="1800">
                <a:latin typeface="Arial"/>
                <a:cs typeface="Arial"/>
              </a:rPr>
              <a:t>Customer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redundancies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68214" y="1627784"/>
            <a:ext cx="2561590" cy="1583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6845" indent="-144145">
              <a:lnSpc>
                <a:spcPct val="100000"/>
              </a:lnSpc>
              <a:spcBef>
                <a:spcPts val="100"/>
              </a:spcBef>
              <a:buChar char="*"/>
              <a:tabLst>
                <a:tab pos="156845" algn="l"/>
              </a:tabLst>
            </a:pPr>
            <a:r>
              <a:rPr dirty="0" sz="1700">
                <a:latin typeface="Arial"/>
                <a:cs typeface="Arial"/>
              </a:rPr>
              <a:t>no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delivery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service</a:t>
            </a:r>
            <a:endParaRPr sz="1700">
              <a:latin typeface="Arial"/>
              <a:cs typeface="Arial"/>
            </a:endParaRPr>
          </a:p>
          <a:p>
            <a:pPr marL="156845" indent="-144145">
              <a:lnSpc>
                <a:spcPct val="100000"/>
              </a:lnSpc>
              <a:spcBef>
                <a:spcPts val="5"/>
              </a:spcBef>
              <a:buChar char="*"/>
              <a:tabLst>
                <a:tab pos="156845" algn="l"/>
              </a:tabLst>
            </a:pPr>
            <a:r>
              <a:rPr dirty="0" sz="1700">
                <a:latin typeface="Arial"/>
                <a:cs typeface="Arial"/>
              </a:rPr>
              <a:t>poor</a:t>
            </a:r>
            <a:r>
              <a:rPr dirty="0" sz="1700" spc="-20">
                <a:latin typeface="Arial"/>
                <a:cs typeface="Arial"/>
              </a:rPr>
              <a:t> pre-</a:t>
            </a:r>
            <a:r>
              <a:rPr dirty="0" sz="1700">
                <a:latin typeface="Arial"/>
                <a:cs typeface="Arial"/>
              </a:rPr>
              <a:t>order</a:t>
            </a:r>
            <a:r>
              <a:rPr dirty="0" sz="1700" spc="-20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system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700">
                <a:latin typeface="Arial"/>
                <a:cs typeface="Arial"/>
              </a:rPr>
              <a:t>*long</a:t>
            </a:r>
            <a:r>
              <a:rPr dirty="0" sz="1700" spc="-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waiting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times</a:t>
            </a:r>
            <a:endParaRPr sz="1700">
              <a:latin typeface="Arial"/>
              <a:cs typeface="Arial"/>
            </a:endParaRPr>
          </a:p>
          <a:p>
            <a:pPr marL="156845" indent="-144145">
              <a:lnSpc>
                <a:spcPct val="100000"/>
              </a:lnSpc>
              <a:spcBef>
                <a:spcPts val="5"/>
              </a:spcBef>
              <a:buChar char="*"/>
              <a:tabLst>
                <a:tab pos="156845" algn="l"/>
              </a:tabLst>
            </a:pPr>
            <a:r>
              <a:rPr dirty="0" sz="1700">
                <a:latin typeface="Arial"/>
                <a:cs typeface="Arial"/>
              </a:rPr>
              <a:t>limited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marketing</a:t>
            </a:r>
            <a:endParaRPr sz="17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1700">
                <a:latin typeface="Arial"/>
                <a:cs typeface="Arial"/>
              </a:rPr>
              <a:t>(Basil’s</a:t>
            </a:r>
            <a:r>
              <a:rPr dirty="0" sz="1700" spc="-6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bakery</a:t>
            </a:r>
            <a:r>
              <a:rPr dirty="0" sz="1700" spc="-6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case</a:t>
            </a:r>
            <a:r>
              <a:rPr dirty="0" sz="1700" spc="-50">
                <a:latin typeface="Arial"/>
                <a:cs typeface="Arial"/>
              </a:rPr>
              <a:t> </a:t>
            </a:r>
            <a:r>
              <a:rPr dirty="0" sz="1700" spc="-20">
                <a:latin typeface="Arial"/>
                <a:cs typeface="Arial"/>
              </a:rPr>
              <a:t>study, </a:t>
            </a:r>
            <a:r>
              <a:rPr dirty="0" sz="1700" spc="-10">
                <a:latin typeface="Arial"/>
                <a:cs typeface="Arial"/>
              </a:rPr>
              <a:t>2025)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171139" y="1789150"/>
            <a:ext cx="1816100" cy="1556385"/>
            <a:chOff x="3171139" y="1789150"/>
            <a:chExt cx="1816100" cy="1556385"/>
          </a:xfrm>
        </p:grpSpPr>
        <p:sp>
          <p:nvSpPr>
            <p:cNvPr id="12" name="object 12"/>
            <p:cNvSpPr/>
            <p:nvPr/>
          </p:nvSpPr>
          <p:spPr>
            <a:xfrm>
              <a:off x="4840744" y="3104146"/>
              <a:ext cx="146685" cy="241300"/>
            </a:xfrm>
            <a:custGeom>
              <a:avLst/>
              <a:gdLst/>
              <a:ahLst/>
              <a:cxnLst/>
              <a:rect l="l" t="t" r="r" b="b"/>
              <a:pathLst>
                <a:path w="146685" h="241300">
                  <a:moveTo>
                    <a:pt x="146418" y="240957"/>
                  </a:moveTo>
                  <a:lnTo>
                    <a:pt x="144106" y="0"/>
                  </a:lnTo>
                  <a:lnTo>
                    <a:pt x="90068" y="18592"/>
                  </a:lnTo>
                  <a:lnTo>
                    <a:pt x="0" y="49580"/>
                  </a:lnTo>
                  <a:lnTo>
                    <a:pt x="146418" y="240957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696269" y="2499537"/>
              <a:ext cx="216535" cy="629920"/>
            </a:xfrm>
            <a:custGeom>
              <a:avLst/>
              <a:gdLst/>
              <a:ahLst/>
              <a:cxnLst/>
              <a:rect l="l" t="t" r="r" b="b"/>
              <a:pathLst>
                <a:path w="216535" h="629919">
                  <a:moveTo>
                    <a:pt x="0" y="0"/>
                  </a:moveTo>
                  <a:lnTo>
                    <a:pt x="216534" y="629399"/>
                  </a:lnTo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3190189" y="1808200"/>
              <a:ext cx="1635125" cy="672465"/>
            </a:xfrm>
            <a:custGeom>
              <a:avLst/>
              <a:gdLst/>
              <a:ahLst/>
              <a:cxnLst/>
              <a:rect l="l" t="t" r="r" b="b"/>
              <a:pathLst>
                <a:path w="1635125" h="672464">
                  <a:moveTo>
                    <a:pt x="1634832" y="336143"/>
                  </a:moveTo>
                  <a:lnTo>
                    <a:pt x="1624134" y="281619"/>
                  </a:lnTo>
                  <a:lnTo>
                    <a:pt x="1593159" y="229895"/>
                  </a:lnTo>
                  <a:lnTo>
                    <a:pt x="1543593" y="181665"/>
                  </a:lnTo>
                  <a:lnTo>
                    <a:pt x="1512363" y="159076"/>
                  </a:lnTo>
                  <a:lnTo>
                    <a:pt x="1477116" y="137620"/>
                  </a:lnTo>
                  <a:lnTo>
                    <a:pt x="1438063" y="117384"/>
                  </a:lnTo>
                  <a:lnTo>
                    <a:pt x="1395414" y="98453"/>
                  </a:lnTo>
                  <a:lnTo>
                    <a:pt x="1349378" y="80915"/>
                  </a:lnTo>
                  <a:lnTo>
                    <a:pt x="1300167" y="64855"/>
                  </a:lnTo>
                  <a:lnTo>
                    <a:pt x="1247992" y="50361"/>
                  </a:lnTo>
                  <a:lnTo>
                    <a:pt x="1193061" y="37519"/>
                  </a:lnTo>
                  <a:lnTo>
                    <a:pt x="1135586" y="26415"/>
                  </a:lnTo>
                  <a:lnTo>
                    <a:pt x="1075777" y="17136"/>
                  </a:lnTo>
                  <a:lnTo>
                    <a:pt x="1013845" y="9769"/>
                  </a:lnTo>
                  <a:lnTo>
                    <a:pt x="949999" y="4399"/>
                  </a:lnTo>
                  <a:lnTo>
                    <a:pt x="884451" y="1114"/>
                  </a:lnTo>
                  <a:lnTo>
                    <a:pt x="817410" y="0"/>
                  </a:lnTo>
                  <a:lnTo>
                    <a:pt x="750370" y="1114"/>
                  </a:lnTo>
                  <a:lnTo>
                    <a:pt x="684824" y="4399"/>
                  </a:lnTo>
                  <a:lnTo>
                    <a:pt x="620979" y="9769"/>
                  </a:lnTo>
                  <a:lnTo>
                    <a:pt x="559048" y="17136"/>
                  </a:lnTo>
                  <a:lnTo>
                    <a:pt x="499240" y="26415"/>
                  </a:lnTo>
                  <a:lnTo>
                    <a:pt x="441767" y="37519"/>
                  </a:lnTo>
                  <a:lnTo>
                    <a:pt x="386837" y="50361"/>
                  </a:lnTo>
                  <a:lnTo>
                    <a:pt x="334662" y="64855"/>
                  </a:lnTo>
                  <a:lnTo>
                    <a:pt x="285452" y="80915"/>
                  </a:lnTo>
                  <a:lnTo>
                    <a:pt x="239417" y="98453"/>
                  </a:lnTo>
                  <a:lnTo>
                    <a:pt x="196768" y="117384"/>
                  </a:lnTo>
                  <a:lnTo>
                    <a:pt x="157715" y="137620"/>
                  </a:lnTo>
                  <a:lnTo>
                    <a:pt x="122468" y="159076"/>
                  </a:lnTo>
                  <a:lnTo>
                    <a:pt x="91239" y="181665"/>
                  </a:lnTo>
                  <a:lnTo>
                    <a:pt x="41672" y="229895"/>
                  </a:lnTo>
                  <a:lnTo>
                    <a:pt x="10698" y="281619"/>
                  </a:lnTo>
                  <a:lnTo>
                    <a:pt x="0" y="336143"/>
                  </a:lnTo>
                  <a:lnTo>
                    <a:pt x="2709" y="363712"/>
                  </a:lnTo>
                  <a:lnTo>
                    <a:pt x="23756" y="416923"/>
                  </a:lnTo>
                  <a:lnTo>
                    <a:pt x="64237" y="466986"/>
                  </a:lnTo>
                  <a:lnTo>
                    <a:pt x="122468" y="513210"/>
                  </a:lnTo>
                  <a:lnTo>
                    <a:pt x="157715" y="534666"/>
                  </a:lnTo>
                  <a:lnTo>
                    <a:pt x="196768" y="554902"/>
                  </a:lnTo>
                  <a:lnTo>
                    <a:pt x="239417" y="573833"/>
                  </a:lnTo>
                  <a:lnTo>
                    <a:pt x="285452" y="591372"/>
                  </a:lnTo>
                  <a:lnTo>
                    <a:pt x="334662" y="607431"/>
                  </a:lnTo>
                  <a:lnTo>
                    <a:pt x="386837" y="621925"/>
                  </a:lnTo>
                  <a:lnTo>
                    <a:pt x="441767" y="634767"/>
                  </a:lnTo>
                  <a:lnTo>
                    <a:pt x="499240" y="645871"/>
                  </a:lnTo>
                  <a:lnTo>
                    <a:pt x="559048" y="655150"/>
                  </a:lnTo>
                  <a:lnTo>
                    <a:pt x="620979" y="662518"/>
                  </a:lnTo>
                  <a:lnTo>
                    <a:pt x="684824" y="667887"/>
                  </a:lnTo>
                  <a:lnTo>
                    <a:pt x="750370" y="671172"/>
                  </a:lnTo>
                  <a:lnTo>
                    <a:pt x="817410" y="672287"/>
                  </a:lnTo>
                  <a:lnTo>
                    <a:pt x="884451" y="671172"/>
                  </a:lnTo>
                  <a:lnTo>
                    <a:pt x="949999" y="667887"/>
                  </a:lnTo>
                  <a:lnTo>
                    <a:pt x="1013845" y="662518"/>
                  </a:lnTo>
                  <a:lnTo>
                    <a:pt x="1075777" y="655150"/>
                  </a:lnTo>
                  <a:lnTo>
                    <a:pt x="1135586" y="645871"/>
                  </a:lnTo>
                  <a:lnTo>
                    <a:pt x="1193061" y="634767"/>
                  </a:lnTo>
                  <a:lnTo>
                    <a:pt x="1247992" y="621925"/>
                  </a:lnTo>
                  <a:lnTo>
                    <a:pt x="1300167" y="607431"/>
                  </a:lnTo>
                  <a:lnTo>
                    <a:pt x="1349378" y="591372"/>
                  </a:lnTo>
                  <a:lnTo>
                    <a:pt x="1395414" y="573833"/>
                  </a:lnTo>
                  <a:lnTo>
                    <a:pt x="1438063" y="554902"/>
                  </a:lnTo>
                  <a:lnTo>
                    <a:pt x="1477116" y="534666"/>
                  </a:lnTo>
                  <a:lnTo>
                    <a:pt x="1512363" y="513210"/>
                  </a:lnTo>
                  <a:lnTo>
                    <a:pt x="1543593" y="490621"/>
                  </a:lnTo>
                  <a:lnTo>
                    <a:pt x="1593159" y="442391"/>
                  </a:lnTo>
                  <a:lnTo>
                    <a:pt x="1624134" y="390668"/>
                  </a:lnTo>
                  <a:lnTo>
                    <a:pt x="1634832" y="336143"/>
                  </a:lnTo>
                  <a:close/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/>
          <p:cNvGrpSpPr/>
          <p:nvPr/>
        </p:nvGrpSpPr>
        <p:grpSpPr>
          <a:xfrm>
            <a:off x="3463061" y="3465944"/>
            <a:ext cx="4563745" cy="152400"/>
            <a:chOff x="3463061" y="3465944"/>
            <a:chExt cx="4563745" cy="152400"/>
          </a:xfrm>
        </p:grpSpPr>
        <p:sp>
          <p:nvSpPr>
            <p:cNvPr id="9" name="object 9"/>
            <p:cNvSpPr/>
            <p:nvPr/>
          </p:nvSpPr>
          <p:spPr>
            <a:xfrm>
              <a:off x="7797800" y="3465944"/>
              <a:ext cx="228600" cy="152400"/>
            </a:xfrm>
            <a:custGeom>
              <a:avLst/>
              <a:gdLst/>
              <a:ahLst/>
              <a:cxnLst/>
              <a:rect l="l" t="t" r="r" b="b"/>
              <a:pathLst>
                <a:path w="228600" h="152400">
                  <a:moveTo>
                    <a:pt x="228600" y="76200"/>
                  </a:moveTo>
                  <a:lnTo>
                    <a:pt x="0" y="0"/>
                  </a:lnTo>
                  <a:lnTo>
                    <a:pt x="0" y="57150"/>
                  </a:lnTo>
                  <a:lnTo>
                    <a:pt x="0" y="152400"/>
                  </a:lnTo>
                  <a:lnTo>
                    <a:pt x="228600" y="76200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3482111" y="3542144"/>
              <a:ext cx="4316095" cy="0"/>
            </a:xfrm>
            <a:custGeom>
              <a:avLst/>
              <a:gdLst/>
              <a:ahLst/>
              <a:cxnLst/>
              <a:rect l="l" t="t" r="r" b="b"/>
              <a:pathLst>
                <a:path w="4316095" h="0">
                  <a:moveTo>
                    <a:pt x="0" y="0"/>
                  </a:moveTo>
                  <a:lnTo>
                    <a:pt x="4315688" y="0"/>
                  </a:lnTo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" name="object 3"/>
          <p:cNvSpPr txBox="1"/>
          <p:nvPr/>
        </p:nvSpPr>
        <p:spPr>
          <a:xfrm>
            <a:off x="8590394" y="3069361"/>
            <a:ext cx="1948180" cy="719455"/>
          </a:xfrm>
          <a:prstGeom prst="rect">
            <a:avLst/>
          </a:prstGeom>
          <a:ln w="38099">
            <a:solidFill>
              <a:srgbClr val="6F6F6F"/>
            </a:solidFill>
          </a:ln>
        </p:spPr>
        <p:txBody>
          <a:bodyPr wrap="square" lIns="0" tIns="192405" rIns="0" bIns="0" rtlCol="0" vert="horz">
            <a:spAutoFit/>
          </a:bodyPr>
          <a:lstStyle/>
          <a:p>
            <a:pPr marL="93345">
              <a:lnSpc>
                <a:spcPct val="100000"/>
              </a:lnSpc>
              <a:spcBef>
                <a:spcPts val="1515"/>
              </a:spcBef>
            </a:pPr>
            <a:r>
              <a:rPr dirty="0" sz="1800">
                <a:latin typeface="Arial"/>
                <a:cs typeface="Arial"/>
              </a:rPr>
              <a:t>Sales</a:t>
            </a:r>
            <a:r>
              <a:rPr dirty="0" sz="1800" spc="-10">
                <a:latin typeface="Arial"/>
                <a:cs typeface="Arial"/>
              </a:rPr>
              <a:t> stagnation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445907" y="3814622"/>
            <a:ext cx="2357755" cy="1557655"/>
            <a:chOff x="1445907" y="3814622"/>
            <a:chExt cx="2357755" cy="1557655"/>
          </a:xfrm>
        </p:grpSpPr>
        <p:sp>
          <p:nvSpPr>
            <p:cNvPr id="16" name="object 16"/>
            <p:cNvSpPr/>
            <p:nvPr/>
          </p:nvSpPr>
          <p:spPr>
            <a:xfrm>
              <a:off x="3587546" y="3814622"/>
              <a:ext cx="215900" cy="215900"/>
            </a:xfrm>
            <a:custGeom>
              <a:avLst/>
              <a:gdLst/>
              <a:ahLst/>
              <a:cxnLst/>
              <a:rect l="l" t="t" r="r" b="b"/>
              <a:pathLst>
                <a:path w="215900" h="215900">
                  <a:moveTo>
                    <a:pt x="215531" y="0"/>
                  </a:moveTo>
                  <a:lnTo>
                    <a:pt x="0" y="107759"/>
                  </a:lnTo>
                  <a:lnTo>
                    <a:pt x="40411" y="148170"/>
                  </a:lnTo>
                  <a:lnTo>
                    <a:pt x="107759" y="215519"/>
                  </a:lnTo>
                  <a:lnTo>
                    <a:pt x="215531" y="0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003410" y="3976255"/>
              <a:ext cx="638175" cy="638175"/>
            </a:xfrm>
            <a:custGeom>
              <a:avLst/>
              <a:gdLst/>
              <a:ahLst/>
              <a:cxnLst/>
              <a:rect l="l" t="t" r="r" b="b"/>
              <a:pathLst>
                <a:path w="638175" h="638175">
                  <a:moveTo>
                    <a:pt x="0" y="638022"/>
                  </a:moveTo>
                  <a:lnTo>
                    <a:pt x="638022" y="0"/>
                  </a:lnTo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1464957" y="4633328"/>
              <a:ext cx="1788795" cy="719455"/>
            </a:xfrm>
            <a:custGeom>
              <a:avLst/>
              <a:gdLst/>
              <a:ahLst/>
              <a:cxnLst/>
              <a:rect l="l" t="t" r="r" b="b"/>
              <a:pathLst>
                <a:path w="1788795" h="719454">
                  <a:moveTo>
                    <a:pt x="1788527" y="359644"/>
                  </a:moveTo>
                  <a:lnTo>
                    <a:pt x="1778831" y="306497"/>
                  </a:lnTo>
                  <a:lnTo>
                    <a:pt x="1750666" y="255772"/>
                  </a:lnTo>
                  <a:lnTo>
                    <a:pt x="1705413" y="208025"/>
                  </a:lnTo>
                  <a:lnTo>
                    <a:pt x="1644457" y="163812"/>
                  </a:lnTo>
                  <a:lnTo>
                    <a:pt x="1608523" y="143204"/>
                  </a:lnTo>
                  <a:lnTo>
                    <a:pt x="1569181" y="123689"/>
                  </a:lnTo>
                  <a:lnTo>
                    <a:pt x="1526606" y="105335"/>
                  </a:lnTo>
                  <a:lnTo>
                    <a:pt x="1480969" y="88213"/>
                  </a:lnTo>
                  <a:lnTo>
                    <a:pt x="1432443" y="72391"/>
                  </a:lnTo>
                  <a:lnTo>
                    <a:pt x="1381202" y="57939"/>
                  </a:lnTo>
                  <a:lnTo>
                    <a:pt x="1327418" y="44927"/>
                  </a:lnTo>
                  <a:lnTo>
                    <a:pt x="1271265" y="33425"/>
                  </a:lnTo>
                  <a:lnTo>
                    <a:pt x="1212915" y="23501"/>
                  </a:lnTo>
                  <a:lnTo>
                    <a:pt x="1152541" y="15226"/>
                  </a:lnTo>
                  <a:lnTo>
                    <a:pt x="1090316" y="8669"/>
                  </a:lnTo>
                  <a:lnTo>
                    <a:pt x="1026412" y="3899"/>
                  </a:lnTo>
                  <a:lnTo>
                    <a:pt x="961004" y="986"/>
                  </a:lnTo>
                  <a:lnTo>
                    <a:pt x="894263" y="0"/>
                  </a:lnTo>
                  <a:lnTo>
                    <a:pt x="827523" y="986"/>
                  </a:lnTo>
                  <a:lnTo>
                    <a:pt x="762114" y="3899"/>
                  </a:lnTo>
                  <a:lnTo>
                    <a:pt x="698211" y="8669"/>
                  </a:lnTo>
                  <a:lnTo>
                    <a:pt x="635986" y="15226"/>
                  </a:lnTo>
                  <a:lnTo>
                    <a:pt x="575612" y="23501"/>
                  </a:lnTo>
                  <a:lnTo>
                    <a:pt x="517262" y="33425"/>
                  </a:lnTo>
                  <a:lnTo>
                    <a:pt x="461109" y="44927"/>
                  </a:lnTo>
                  <a:lnTo>
                    <a:pt x="407325" y="57939"/>
                  </a:lnTo>
                  <a:lnTo>
                    <a:pt x="356084" y="72391"/>
                  </a:lnTo>
                  <a:lnTo>
                    <a:pt x="307558" y="88213"/>
                  </a:lnTo>
                  <a:lnTo>
                    <a:pt x="261921" y="105335"/>
                  </a:lnTo>
                  <a:lnTo>
                    <a:pt x="219346" y="123689"/>
                  </a:lnTo>
                  <a:lnTo>
                    <a:pt x="180004" y="143204"/>
                  </a:lnTo>
                  <a:lnTo>
                    <a:pt x="144070" y="163812"/>
                  </a:lnTo>
                  <a:lnTo>
                    <a:pt x="111715" y="185442"/>
                  </a:lnTo>
                  <a:lnTo>
                    <a:pt x="58438" y="231492"/>
                  </a:lnTo>
                  <a:lnTo>
                    <a:pt x="21556" y="280797"/>
                  </a:lnTo>
                  <a:lnTo>
                    <a:pt x="2452" y="332803"/>
                  </a:lnTo>
                  <a:lnTo>
                    <a:pt x="0" y="359644"/>
                  </a:lnTo>
                  <a:lnTo>
                    <a:pt x="2452" y="386486"/>
                  </a:lnTo>
                  <a:lnTo>
                    <a:pt x="21556" y="438491"/>
                  </a:lnTo>
                  <a:lnTo>
                    <a:pt x="58438" y="487797"/>
                  </a:lnTo>
                  <a:lnTo>
                    <a:pt x="111715" y="533847"/>
                  </a:lnTo>
                  <a:lnTo>
                    <a:pt x="144070" y="555477"/>
                  </a:lnTo>
                  <a:lnTo>
                    <a:pt x="180004" y="576084"/>
                  </a:lnTo>
                  <a:lnTo>
                    <a:pt x="219346" y="595600"/>
                  </a:lnTo>
                  <a:lnTo>
                    <a:pt x="261921" y="613953"/>
                  </a:lnTo>
                  <a:lnTo>
                    <a:pt x="307558" y="631076"/>
                  </a:lnTo>
                  <a:lnTo>
                    <a:pt x="356084" y="646898"/>
                  </a:lnTo>
                  <a:lnTo>
                    <a:pt x="407325" y="661349"/>
                  </a:lnTo>
                  <a:lnTo>
                    <a:pt x="461109" y="674361"/>
                  </a:lnTo>
                  <a:lnTo>
                    <a:pt x="517262" y="685863"/>
                  </a:lnTo>
                  <a:lnTo>
                    <a:pt x="575612" y="695787"/>
                  </a:lnTo>
                  <a:lnTo>
                    <a:pt x="635986" y="704062"/>
                  </a:lnTo>
                  <a:lnTo>
                    <a:pt x="698211" y="710620"/>
                  </a:lnTo>
                  <a:lnTo>
                    <a:pt x="762114" y="715390"/>
                  </a:lnTo>
                  <a:lnTo>
                    <a:pt x="827523" y="718302"/>
                  </a:lnTo>
                  <a:lnTo>
                    <a:pt x="894263" y="719289"/>
                  </a:lnTo>
                  <a:lnTo>
                    <a:pt x="961004" y="718302"/>
                  </a:lnTo>
                  <a:lnTo>
                    <a:pt x="1026412" y="715390"/>
                  </a:lnTo>
                  <a:lnTo>
                    <a:pt x="1090316" y="710620"/>
                  </a:lnTo>
                  <a:lnTo>
                    <a:pt x="1152541" y="704062"/>
                  </a:lnTo>
                  <a:lnTo>
                    <a:pt x="1212915" y="695787"/>
                  </a:lnTo>
                  <a:lnTo>
                    <a:pt x="1271265" y="685863"/>
                  </a:lnTo>
                  <a:lnTo>
                    <a:pt x="1327418" y="674361"/>
                  </a:lnTo>
                  <a:lnTo>
                    <a:pt x="1381202" y="661349"/>
                  </a:lnTo>
                  <a:lnTo>
                    <a:pt x="1432443" y="646898"/>
                  </a:lnTo>
                  <a:lnTo>
                    <a:pt x="1480969" y="631076"/>
                  </a:lnTo>
                  <a:lnTo>
                    <a:pt x="1526606" y="613953"/>
                  </a:lnTo>
                  <a:lnTo>
                    <a:pt x="1569181" y="595600"/>
                  </a:lnTo>
                  <a:lnTo>
                    <a:pt x="1608523" y="576084"/>
                  </a:lnTo>
                  <a:lnTo>
                    <a:pt x="1644457" y="555477"/>
                  </a:lnTo>
                  <a:lnTo>
                    <a:pt x="1676812" y="533847"/>
                  </a:lnTo>
                  <a:lnTo>
                    <a:pt x="1730089" y="487797"/>
                  </a:lnTo>
                  <a:lnTo>
                    <a:pt x="1766971" y="438491"/>
                  </a:lnTo>
                  <a:lnTo>
                    <a:pt x="1786075" y="386486"/>
                  </a:lnTo>
                  <a:lnTo>
                    <a:pt x="1788527" y="359644"/>
                  </a:lnTo>
                  <a:close/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1826818" y="4778616"/>
            <a:ext cx="111252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latin typeface="Arial"/>
                <a:cs typeface="Arial"/>
              </a:rPr>
              <a:t>Machines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934828" y="3902328"/>
            <a:ext cx="3259454" cy="1872614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12700" marR="1105535">
              <a:lnSpc>
                <a:spcPts val="2300"/>
              </a:lnSpc>
              <a:spcBef>
                <a:spcPts val="260"/>
              </a:spcBef>
            </a:pPr>
            <a:r>
              <a:rPr dirty="0" sz="2000">
                <a:latin typeface="Arial"/>
                <a:cs typeface="Arial"/>
              </a:rPr>
              <a:t>*no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online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ordering system</a:t>
            </a:r>
            <a:endParaRPr sz="2000">
              <a:latin typeface="Arial"/>
              <a:cs typeface="Arial"/>
            </a:endParaRPr>
          </a:p>
          <a:p>
            <a:pPr marL="12700" marR="668655">
              <a:lnSpc>
                <a:spcPts val="2300"/>
              </a:lnSpc>
            </a:pPr>
            <a:r>
              <a:rPr dirty="0" sz="2000">
                <a:latin typeface="Arial"/>
                <a:cs typeface="Arial"/>
              </a:rPr>
              <a:t>*outdated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POS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system </a:t>
            </a:r>
            <a:r>
              <a:rPr dirty="0" sz="2000">
                <a:latin typeface="Arial"/>
                <a:cs typeface="Arial"/>
              </a:rPr>
              <a:t>Limited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use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social media</a:t>
            </a:r>
            <a:endParaRPr sz="2000">
              <a:latin typeface="Arial"/>
              <a:cs typeface="Arial"/>
            </a:endParaRPr>
          </a:p>
          <a:p>
            <a:pPr marL="2164080">
              <a:lnSpc>
                <a:spcPct val="100000"/>
              </a:lnSpc>
              <a:spcBef>
                <a:spcPts val="360"/>
              </a:spcBef>
            </a:pPr>
            <a:r>
              <a:rPr dirty="0" sz="2100" spc="-10">
                <a:latin typeface="Arial"/>
                <a:cs typeface="Arial"/>
              </a:rPr>
              <a:t>Materials</a:t>
            </a:r>
            <a:endParaRPr sz="2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51903" y="3882567"/>
            <a:ext cx="3026410" cy="1300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6845" indent="-144145">
              <a:lnSpc>
                <a:spcPts val="2020"/>
              </a:lnSpc>
              <a:spcBef>
                <a:spcPts val="100"/>
              </a:spcBef>
              <a:buChar char="*"/>
              <a:tabLst>
                <a:tab pos="156845" algn="l"/>
              </a:tabLst>
            </a:pPr>
            <a:r>
              <a:rPr dirty="0" sz="1700">
                <a:latin typeface="Arial"/>
                <a:cs typeface="Arial"/>
              </a:rPr>
              <a:t>higher</a:t>
            </a:r>
            <a:r>
              <a:rPr dirty="0" sz="1700" spc="-55">
                <a:latin typeface="Arial"/>
                <a:cs typeface="Arial"/>
              </a:rPr>
              <a:t> </a:t>
            </a:r>
            <a:r>
              <a:rPr dirty="0" sz="1700" spc="-20">
                <a:latin typeface="Arial"/>
                <a:cs typeface="Arial"/>
              </a:rPr>
              <a:t>rent</a:t>
            </a:r>
            <a:endParaRPr sz="1700">
              <a:latin typeface="Arial"/>
              <a:cs typeface="Arial"/>
            </a:endParaRPr>
          </a:p>
          <a:p>
            <a:pPr marL="156845" indent="-144145">
              <a:lnSpc>
                <a:spcPts val="2000"/>
              </a:lnSpc>
              <a:buChar char="*"/>
              <a:tabLst>
                <a:tab pos="156845" algn="l"/>
              </a:tabLst>
            </a:pPr>
            <a:r>
              <a:rPr dirty="0" sz="1700">
                <a:latin typeface="Arial"/>
                <a:cs typeface="Arial"/>
              </a:rPr>
              <a:t>rising</a:t>
            </a:r>
            <a:r>
              <a:rPr dirty="0" sz="1700" spc="-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utility</a:t>
            </a:r>
            <a:r>
              <a:rPr dirty="0" sz="1700" spc="-4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bills</a:t>
            </a:r>
            <a:endParaRPr sz="1700">
              <a:latin typeface="Arial"/>
              <a:cs typeface="Arial"/>
            </a:endParaRPr>
          </a:p>
          <a:p>
            <a:pPr marL="156210" marR="5080" indent="-144145">
              <a:lnSpc>
                <a:spcPts val="2000"/>
              </a:lnSpc>
              <a:spcBef>
                <a:spcPts val="80"/>
              </a:spcBef>
              <a:buChar char="*"/>
              <a:tabLst>
                <a:tab pos="252095" algn="l"/>
              </a:tabLst>
            </a:pPr>
            <a:r>
              <a:rPr dirty="0" sz="1700">
                <a:latin typeface="Arial"/>
                <a:cs typeface="Arial"/>
              </a:rPr>
              <a:t>expensive</a:t>
            </a:r>
            <a:r>
              <a:rPr dirty="0" sz="1700" spc="-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organic</a:t>
            </a:r>
            <a:r>
              <a:rPr dirty="0" sz="1700" spc="-70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ingredients </a:t>
            </a:r>
            <a:r>
              <a:rPr dirty="0" sz="1700" spc="-10">
                <a:latin typeface="Arial"/>
                <a:cs typeface="Arial"/>
              </a:rPr>
              <a:t>	</a:t>
            </a:r>
            <a:r>
              <a:rPr dirty="0" sz="1700">
                <a:latin typeface="Arial"/>
                <a:cs typeface="Arial"/>
              </a:rPr>
              <a:t>(ONS,</a:t>
            </a:r>
            <a:r>
              <a:rPr dirty="0" sz="1700" spc="-5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2024;</a:t>
            </a:r>
            <a:r>
              <a:rPr dirty="0" sz="1700" spc="-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Basil’s</a:t>
            </a:r>
            <a:r>
              <a:rPr dirty="0" sz="1700" spc="-4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Bakery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ts val="1939"/>
              </a:lnSpc>
            </a:pPr>
            <a:r>
              <a:rPr dirty="0" sz="1700">
                <a:latin typeface="Arial"/>
                <a:cs typeface="Arial"/>
              </a:rPr>
              <a:t>Case</a:t>
            </a:r>
            <a:r>
              <a:rPr dirty="0" sz="1700" spc="-45">
                <a:latin typeface="Arial"/>
                <a:cs typeface="Arial"/>
              </a:rPr>
              <a:t> </a:t>
            </a:r>
            <a:r>
              <a:rPr dirty="0" sz="1700" spc="-20">
                <a:latin typeface="Arial"/>
                <a:cs typeface="Arial"/>
              </a:rPr>
              <a:t>Study,</a:t>
            </a:r>
            <a:r>
              <a:rPr dirty="0" sz="1700" spc="-50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2025)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456732" y="999947"/>
            <a:ext cx="2982595" cy="5129530"/>
            <a:chOff x="5456732" y="999947"/>
            <a:chExt cx="2982595" cy="5129530"/>
          </a:xfrm>
        </p:grpSpPr>
        <p:sp>
          <p:nvSpPr>
            <p:cNvPr id="22" name="object 22"/>
            <p:cNvSpPr/>
            <p:nvPr/>
          </p:nvSpPr>
          <p:spPr>
            <a:xfrm>
              <a:off x="6711416" y="1018997"/>
              <a:ext cx="1708785" cy="641985"/>
            </a:xfrm>
            <a:custGeom>
              <a:avLst/>
              <a:gdLst/>
              <a:ahLst/>
              <a:cxnLst/>
              <a:rect l="l" t="t" r="r" b="b"/>
              <a:pathLst>
                <a:path w="1708784" h="641985">
                  <a:moveTo>
                    <a:pt x="1708772" y="320941"/>
                  </a:moveTo>
                  <a:lnTo>
                    <a:pt x="1698616" y="271306"/>
                  </a:lnTo>
                  <a:lnTo>
                    <a:pt x="1669163" y="224068"/>
                  </a:lnTo>
                  <a:lnTo>
                    <a:pt x="1621931" y="179798"/>
                  </a:lnTo>
                  <a:lnTo>
                    <a:pt x="1558440" y="139067"/>
                  </a:lnTo>
                  <a:lnTo>
                    <a:pt x="1521072" y="120207"/>
                  </a:lnTo>
                  <a:lnTo>
                    <a:pt x="1480209" y="102446"/>
                  </a:lnTo>
                  <a:lnTo>
                    <a:pt x="1436041" y="85855"/>
                  </a:lnTo>
                  <a:lnTo>
                    <a:pt x="1388759" y="70506"/>
                  </a:lnTo>
                  <a:lnTo>
                    <a:pt x="1338551" y="56469"/>
                  </a:lnTo>
                  <a:lnTo>
                    <a:pt x="1285608" y="43817"/>
                  </a:lnTo>
                  <a:lnTo>
                    <a:pt x="1230120" y="32620"/>
                  </a:lnTo>
                  <a:lnTo>
                    <a:pt x="1172277" y="22950"/>
                  </a:lnTo>
                  <a:lnTo>
                    <a:pt x="1112268" y="14878"/>
                  </a:lnTo>
                  <a:lnTo>
                    <a:pt x="1050284" y="8476"/>
                  </a:lnTo>
                  <a:lnTo>
                    <a:pt x="986515" y="3814"/>
                  </a:lnTo>
                  <a:lnTo>
                    <a:pt x="921150" y="965"/>
                  </a:lnTo>
                  <a:lnTo>
                    <a:pt x="854379" y="0"/>
                  </a:lnTo>
                  <a:lnTo>
                    <a:pt x="787611" y="965"/>
                  </a:lnTo>
                  <a:lnTo>
                    <a:pt x="722248" y="3814"/>
                  </a:lnTo>
                  <a:lnTo>
                    <a:pt x="658480" y="8476"/>
                  </a:lnTo>
                  <a:lnTo>
                    <a:pt x="596497" y="14878"/>
                  </a:lnTo>
                  <a:lnTo>
                    <a:pt x="536489" y="22950"/>
                  </a:lnTo>
                  <a:lnTo>
                    <a:pt x="478647" y="32620"/>
                  </a:lnTo>
                  <a:lnTo>
                    <a:pt x="423160" y="43817"/>
                  </a:lnTo>
                  <a:lnTo>
                    <a:pt x="370218" y="56469"/>
                  </a:lnTo>
                  <a:lnTo>
                    <a:pt x="320011" y="70506"/>
                  </a:lnTo>
                  <a:lnTo>
                    <a:pt x="272728" y="85855"/>
                  </a:lnTo>
                  <a:lnTo>
                    <a:pt x="228561" y="102446"/>
                  </a:lnTo>
                  <a:lnTo>
                    <a:pt x="187699" y="120207"/>
                  </a:lnTo>
                  <a:lnTo>
                    <a:pt x="150331" y="139067"/>
                  </a:lnTo>
                  <a:lnTo>
                    <a:pt x="116649" y="158955"/>
                  </a:lnTo>
                  <a:lnTo>
                    <a:pt x="61097" y="201526"/>
                  </a:lnTo>
                  <a:lnTo>
                    <a:pt x="22565" y="247351"/>
                  </a:lnTo>
                  <a:lnTo>
                    <a:pt x="2570" y="295860"/>
                  </a:lnTo>
                  <a:lnTo>
                    <a:pt x="0" y="320941"/>
                  </a:lnTo>
                  <a:lnTo>
                    <a:pt x="2570" y="346023"/>
                  </a:lnTo>
                  <a:lnTo>
                    <a:pt x="22565" y="394531"/>
                  </a:lnTo>
                  <a:lnTo>
                    <a:pt x="61097" y="440356"/>
                  </a:lnTo>
                  <a:lnTo>
                    <a:pt x="116649" y="482928"/>
                  </a:lnTo>
                  <a:lnTo>
                    <a:pt x="150331" y="502815"/>
                  </a:lnTo>
                  <a:lnTo>
                    <a:pt x="187699" y="521675"/>
                  </a:lnTo>
                  <a:lnTo>
                    <a:pt x="228561" y="539436"/>
                  </a:lnTo>
                  <a:lnTo>
                    <a:pt x="272728" y="556027"/>
                  </a:lnTo>
                  <a:lnTo>
                    <a:pt x="320011" y="571377"/>
                  </a:lnTo>
                  <a:lnTo>
                    <a:pt x="370218" y="585413"/>
                  </a:lnTo>
                  <a:lnTo>
                    <a:pt x="423160" y="598066"/>
                  </a:lnTo>
                  <a:lnTo>
                    <a:pt x="478647" y="609263"/>
                  </a:lnTo>
                  <a:lnTo>
                    <a:pt x="536489" y="618933"/>
                  </a:lnTo>
                  <a:lnTo>
                    <a:pt x="596497" y="627005"/>
                  </a:lnTo>
                  <a:lnTo>
                    <a:pt x="658480" y="633407"/>
                  </a:lnTo>
                  <a:lnTo>
                    <a:pt x="722248" y="638068"/>
                  </a:lnTo>
                  <a:lnTo>
                    <a:pt x="787611" y="640918"/>
                  </a:lnTo>
                  <a:lnTo>
                    <a:pt x="854379" y="641883"/>
                  </a:lnTo>
                  <a:lnTo>
                    <a:pt x="921150" y="640918"/>
                  </a:lnTo>
                  <a:lnTo>
                    <a:pt x="986515" y="638068"/>
                  </a:lnTo>
                  <a:lnTo>
                    <a:pt x="1050284" y="633407"/>
                  </a:lnTo>
                  <a:lnTo>
                    <a:pt x="1112268" y="627005"/>
                  </a:lnTo>
                  <a:lnTo>
                    <a:pt x="1172277" y="618933"/>
                  </a:lnTo>
                  <a:lnTo>
                    <a:pt x="1230120" y="609263"/>
                  </a:lnTo>
                  <a:lnTo>
                    <a:pt x="1285608" y="598066"/>
                  </a:lnTo>
                  <a:lnTo>
                    <a:pt x="1338551" y="585413"/>
                  </a:lnTo>
                  <a:lnTo>
                    <a:pt x="1388759" y="571377"/>
                  </a:lnTo>
                  <a:lnTo>
                    <a:pt x="1436041" y="556027"/>
                  </a:lnTo>
                  <a:lnTo>
                    <a:pt x="1480209" y="539436"/>
                  </a:lnTo>
                  <a:lnTo>
                    <a:pt x="1521072" y="521675"/>
                  </a:lnTo>
                  <a:lnTo>
                    <a:pt x="1558440" y="502815"/>
                  </a:lnTo>
                  <a:lnTo>
                    <a:pt x="1592122" y="482928"/>
                  </a:lnTo>
                  <a:lnTo>
                    <a:pt x="1647674" y="440356"/>
                  </a:lnTo>
                  <a:lnTo>
                    <a:pt x="1686207" y="394531"/>
                  </a:lnTo>
                  <a:lnTo>
                    <a:pt x="1706201" y="346023"/>
                  </a:lnTo>
                  <a:lnTo>
                    <a:pt x="1708772" y="320941"/>
                  </a:lnTo>
                  <a:close/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475782" y="5192928"/>
              <a:ext cx="2289175" cy="917575"/>
            </a:xfrm>
            <a:custGeom>
              <a:avLst/>
              <a:gdLst/>
              <a:ahLst/>
              <a:cxnLst/>
              <a:rect l="l" t="t" r="r" b="b"/>
              <a:pathLst>
                <a:path w="2289175" h="917575">
                  <a:moveTo>
                    <a:pt x="2288616" y="458685"/>
                  </a:moveTo>
                  <a:lnTo>
                    <a:pt x="2280917" y="405193"/>
                  </a:lnTo>
                  <a:lnTo>
                    <a:pt x="2258394" y="353512"/>
                  </a:lnTo>
                  <a:lnTo>
                    <a:pt x="2221905" y="303989"/>
                  </a:lnTo>
                  <a:lnTo>
                    <a:pt x="2172308" y="256966"/>
                  </a:lnTo>
                  <a:lnTo>
                    <a:pt x="2110462" y="212789"/>
                  </a:lnTo>
                  <a:lnTo>
                    <a:pt x="2075214" y="191874"/>
                  </a:lnTo>
                  <a:lnTo>
                    <a:pt x="2037226" y="171800"/>
                  </a:lnTo>
                  <a:lnTo>
                    <a:pt x="1996605" y="152609"/>
                  </a:lnTo>
                  <a:lnTo>
                    <a:pt x="1953458" y="134345"/>
                  </a:lnTo>
                  <a:lnTo>
                    <a:pt x="1907893" y="117050"/>
                  </a:lnTo>
                  <a:lnTo>
                    <a:pt x="1860017" y="100767"/>
                  </a:lnTo>
                  <a:lnTo>
                    <a:pt x="1809937" y="85540"/>
                  </a:lnTo>
                  <a:lnTo>
                    <a:pt x="1757760" y="71411"/>
                  </a:lnTo>
                  <a:lnTo>
                    <a:pt x="1703595" y="58424"/>
                  </a:lnTo>
                  <a:lnTo>
                    <a:pt x="1647548" y="46621"/>
                  </a:lnTo>
                  <a:lnTo>
                    <a:pt x="1589727" y="36045"/>
                  </a:lnTo>
                  <a:lnTo>
                    <a:pt x="1530238" y="26740"/>
                  </a:lnTo>
                  <a:lnTo>
                    <a:pt x="1469190" y="18749"/>
                  </a:lnTo>
                  <a:lnTo>
                    <a:pt x="1406689" y="12114"/>
                  </a:lnTo>
                  <a:lnTo>
                    <a:pt x="1342843" y="6878"/>
                  </a:lnTo>
                  <a:lnTo>
                    <a:pt x="1277759" y="3085"/>
                  </a:lnTo>
                  <a:lnTo>
                    <a:pt x="1211545" y="778"/>
                  </a:lnTo>
                  <a:lnTo>
                    <a:pt x="1144308" y="0"/>
                  </a:lnTo>
                  <a:lnTo>
                    <a:pt x="1077070" y="778"/>
                  </a:lnTo>
                  <a:lnTo>
                    <a:pt x="1010856" y="3085"/>
                  </a:lnTo>
                  <a:lnTo>
                    <a:pt x="945772" y="6878"/>
                  </a:lnTo>
                  <a:lnTo>
                    <a:pt x="881926" y="12114"/>
                  </a:lnTo>
                  <a:lnTo>
                    <a:pt x="819426" y="18749"/>
                  </a:lnTo>
                  <a:lnTo>
                    <a:pt x="758377" y="26740"/>
                  </a:lnTo>
                  <a:lnTo>
                    <a:pt x="698889" y="36045"/>
                  </a:lnTo>
                  <a:lnTo>
                    <a:pt x="641067" y="46621"/>
                  </a:lnTo>
                  <a:lnTo>
                    <a:pt x="585020" y="58424"/>
                  </a:lnTo>
                  <a:lnTo>
                    <a:pt x="530855" y="71411"/>
                  </a:lnTo>
                  <a:lnTo>
                    <a:pt x="478679" y="85540"/>
                  </a:lnTo>
                  <a:lnTo>
                    <a:pt x="428599" y="100767"/>
                  </a:lnTo>
                  <a:lnTo>
                    <a:pt x="380722" y="117050"/>
                  </a:lnTo>
                  <a:lnTo>
                    <a:pt x="335157" y="134345"/>
                  </a:lnTo>
                  <a:lnTo>
                    <a:pt x="292010" y="152609"/>
                  </a:lnTo>
                  <a:lnTo>
                    <a:pt x="251389" y="171800"/>
                  </a:lnTo>
                  <a:lnTo>
                    <a:pt x="213401" y="191874"/>
                  </a:lnTo>
                  <a:lnTo>
                    <a:pt x="178153" y="212789"/>
                  </a:lnTo>
                  <a:lnTo>
                    <a:pt x="145753" y="234500"/>
                  </a:lnTo>
                  <a:lnTo>
                    <a:pt x="89924" y="280143"/>
                  </a:lnTo>
                  <a:lnTo>
                    <a:pt x="46774" y="328460"/>
                  </a:lnTo>
                  <a:lnTo>
                    <a:pt x="17160" y="379104"/>
                  </a:lnTo>
                  <a:lnTo>
                    <a:pt x="1942" y="431734"/>
                  </a:lnTo>
                  <a:lnTo>
                    <a:pt x="0" y="458685"/>
                  </a:lnTo>
                  <a:lnTo>
                    <a:pt x="1942" y="485636"/>
                  </a:lnTo>
                  <a:lnTo>
                    <a:pt x="17160" y="538263"/>
                  </a:lnTo>
                  <a:lnTo>
                    <a:pt x="46774" y="588906"/>
                  </a:lnTo>
                  <a:lnTo>
                    <a:pt x="89924" y="637220"/>
                  </a:lnTo>
                  <a:lnTo>
                    <a:pt x="145753" y="682862"/>
                  </a:lnTo>
                  <a:lnTo>
                    <a:pt x="178153" y="704573"/>
                  </a:lnTo>
                  <a:lnTo>
                    <a:pt x="213401" y="725487"/>
                  </a:lnTo>
                  <a:lnTo>
                    <a:pt x="251389" y="745560"/>
                  </a:lnTo>
                  <a:lnTo>
                    <a:pt x="292010" y="764751"/>
                  </a:lnTo>
                  <a:lnTo>
                    <a:pt x="335157" y="783015"/>
                  </a:lnTo>
                  <a:lnTo>
                    <a:pt x="380722" y="800310"/>
                  </a:lnTo>
                  <a:lnTo>
                    <a:pt x="428599" y="816592"/>
                  </a:lnTo>
                  <a:lnTo>
                    <a:pt x="478679" y="831819"/>
                  </a:lnTo>
                  <a:lnTo>
                    <a:pt x="530855" y="845948"/>
                  </a:lnTo>
                  <a:lnTo>
                    <a:pt x="585020" y="858935"/>
                  </a:lnTo>
                  <a:lnTo>
                    <a:pt x="641067" y="870738"/>
                  </a:lnTo>
                  <a:lnTo>
                    <a:pt x="698889" y="881313"/>
                  </a:lnTo>
                  <a:lnTo>
                    <a:pt x="758377" y="890618"/>
                  </a:lnTo>
                  <a:lnTo>
                    <a:pt x="819426" y="898610"/>
                  </a:lnTo>
                  <a:lnTo>
                    <a:pt x="881926" y="905245"/>
                  </a:lnTo>
                  <a:lnTo>
                    <a:pt x="945772" y="910480"/>
                  </a:lnTo>
                  <a:lnTo>
                    <a:pt x="1010856" y="914273"/>
                  </a:lnTo>
                  <a:lnTo>
                    <a:pt x="1077070" y="916580"/>
                  </a:lnTo>
                  <a:lnTo>
                    <a:pt x="1144308" y="917359"/>
                  </a:lnTo>
                  <a:lnTo>
                    <a:pt x="1211545" y="916580"/>
                  </a:lnTo>
                  <a:lnTo>
                    <a:pt x="1277759" y="914273"/>
                  </a:lnTo>
                  <a:lnTo>
                    <a:pt x="1342843" y="910480"/>
                  </a:lnTo>
                  <a:lnTo>
                    <a:pt x="1406689" y="905245"/>
                  </a:lnTo>
                  <a:lnTo>
                    <a:pt x="1469190" y="898610"/>
                  </a:lnTo>
                  <a:lnTo>
                    <a:pt x="1530238" y="890618"/>
                  </a:lnTo>
                  <a:lnTo>
                    <a:pt x="1589727" y="881313"/>
                  </a:lnTo>
                  <a:lnTo>
                    <a:pt x="1647548" y="870738"/>
                  </a:lnTo>
                  <a:lnTo>
                    <a:pt x="1703595" y="858935"/>
                  </a:lnTo>
                  <a:lnTo>
                    <a:pt x="1757760" y="845948"/>
                  </a:lnTo>
                  <a:lnTo>
                    <a:pt x="1809937" y="831819"/>
                  </a:lnTo>
                  <a:lnTo>
                    <a:pt x="1860017" y="816592"/>
                  </a:lnTo>
                  <a:lnTo>
                    <a:pt x="1907893" y="800310"/>
                  </a:lnTo>
                  <a:lnTo>
                    <a:pt x="1953458" y="783015"/>
                  </a:lnTo>
                  <a:lnTo>
                    <a:pt x="1996605" y="764751"/>
                  </a:lnTo>
                  <a:lnTo>
                    <a:pt x="2037226" y="745560"/>
                  </a:lnTo>
                  <a:lnTo>
                    <a:pt x="2075214" y="725487"/>
                  </a:lnTo>
                  <a:lnTo>
                    <a:pt x="2110462" y="704573"/>
                  </a:lnTo>
                  <a:lnTo>
                    <a:pt x="2142863" y="682862"/>
                  </a:lnTo>
                  <a:lnTo>
                    <a:pt x="2198691" y="637220"/>
                  </a:lnTo>
                  <a:lnTo>
                    <a:pt x="2241842" y="588906"/>
                  </a:lnTo>
                  <a:lnTo>
                    <a:pt x="2271455" y="538263"/>
                  </a:lnTo>
                  <a:lnTo>
                    <a:pt x="2286673" y="485636"/>
                  </a:lnTo>
                  <a:lnTo>
                    <a:pt x="2288616" y="458685"/>
                  </a:lnTo>
                  <a:close/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7393660" y="3303117"/>
              <a:ext cx="149860" cy="239395"/>
            </a:xfrm>
            <a:custGeom>
              <a:avLst/>
              <a:gdLst/>
              <a:ahLst/>
              <a:cxnLst/>
              <a:rect l="l" t="t" r="r" b="b"/>
              <a:pathLst>
                <a:path w="149859" h="239395">
                  <a:moveTo>
                    <a:pt x="149504" y="0"/>
                  </a:moveTo>
                  <a:lnTo>
                    <a:pt x="93446" y="11061"/>
                  </a:lnTo>
                  <a:lnTo>
                    <a:pt x="0" y="29514"/>
                  </a:lnTo>
                  <a:lnTo>
                    <a:pt x="119024" y="239026"/>
                  </a:lnTo>
                  <a:lnTo>
                    <a:pt x="149504" y="0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7146607" y="1687855"/>
              <a:ext cx="321945" cy="1630045"/>
            </a:xfrm>
            <a:custGeom>
              <a:avLst/>
              <a:gdLst/>
              <a:ahLst/>
              <a:cxnLst/>
              <a:rect l="l" t="t" r="r" b="b"/>
              <a:pathLst>
                <a:path w="321945" h="1630045">
                  <a:moveTo>
                    <a:pt x="0" y="0"/>
                  </a:moveTo>
                  <a:lnTo>
                    <a:pt x="321805" y="1630019"/>
                  </a:lnTo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7133247" y="3589515"/>
              <a:ext cx="170180" cy="238760"/>
            </a:xfrm>
            <a:custGeom>
              <a:avLst/>
              <a:gdLst/>
              <a:ahLst/>
              <a:cxnLst/>
              <a:rect l="l" t="t" r="r" b="b"/>
              <a:pathLst>
                <a:path w="170179" h="238760">
                  <a:moveTo>
                    <a:pt x="169672" y="0"/>
                  </a:moveTo>
                  <a:lnTo>
                    <a:pt x="0" y="171107"/>
                  </a:lnTo>
                  <a:lnTo>
                    <a:pt x="51219" y="196443"/>
                  </a:lnTo>
                  <a:lnTo>
                    <a:pt x="136588" y="238683"/>
                  </a:lnTo>
                  <a:lnTo>
                    <a:pt x="169672" y="0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6538683" y="3794417"/>
              <a:ext cx="662940" cy="1339850"/>
            </a:xfrm>
            <a:custGeom>
              <a:avLst/>
              <a:gdLst/>
              <a:ahLst/>
              <a:cxnLst/>
              <a:rect l="l" t="t" r="r" b="b"/>
              <a:pathLst>
                <a:path w="662940" h="1339850">
                  <a:moveTo>
                    <a:pt x="0" y="1339684"/>
                  </a:moveTo>
                  <a:lnTo>
                    <a:pt x="662863" y="0"/>
                  </a:lnTo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21055" rIns="0" bIns="0" rtlCol="0" vert="horz">
            <a:spAutoFit/>
          </a:bodyPr>
          <a:lstStyle/>
          <a:p>
            <a:pPr marL="118491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Conclusion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39370" indent="-10160">
              <a:lnSpc>
                <a:spcPct val="100000"/>
              </a:lnSpc>
              <a:spcBef>
                <a:spcPts val="100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/>
              <a:t>	</a:t>
            </a:r>
            <a:r>
              <a:rPr dirty="0"/>
              <a:t>Basil’s</a:t>
            </a:r>
            <a:r>
              <a:rPr dirty="0" spc="-35"/>
              <a:t> </a:t>
            </a:r>
            <a:r>
              <a:rPr dirty="0"/>
              <a:t>Bakery</a:t>
            </a:r>
            <a:r>
              <a:rPr dirty="0" spc="-40"/>
              <a:t> </a:t>
            </a:r>
            <a:r>
              <a:rPr dirty="0"/>
              <a:t>is</a:t>
            </a:r>
            <a:r>
              <a:rPr dirty="0" spc="-45"/>
              <a:t> </a:t>
            </a:r>
            <a:r>
              <a:rPr dirty="0"/>
              <a:t>experiencing</a:t>
            </a:r>
            <a:r>
              <a:rPr dirty="0" spc="-20"/>
              <a:t> </a:t>
            </a:r>
            <a:r>
              <a:rPr dirty="0"/>
              <a:t>sales</a:t>
            </a:r>
            <a:r>
              <a:rPr dirty="0" spc="-40"/>
              <a:t> </a:t>
            </a:r>
            <a:r>
              <a:rPr dirty="0"/>
              <a:t>stagnation,</a:t>
            </a:r>
            <a:r>
              <a:rPr dirty="0" spc="-30"/>
              <a:t> </a:t>
            </a:r>
            <a:r>
              <a:rPr dirty="0"/>
              <a:t>with</a:t>
            </a:r>
            <a:r>
              <a:rPr dirty="0" spc="-15"/>
              <a:t> </a:t>
            </a:r>
            <a:r>
              <a:rPr dirty="0"/>
              <a:t>sales</a:t>
            </a:r>
            <a:r>
              <a:rPr dirty="0" spc="-40"/>
              <a:t> </a:t>
            </a:r>
            <a:r>
              <a:rPr dirty="0"/>
              <a:t>remaining</a:t>
            </a:r>
            <a:r>
              <a:rPr dirty="0" spc="-25"/>
              <a:t> </a:t>
            </a:r>
            <a:r>
              <a:rPr dirty="0" spc="-10"/>
              <a:t>approximately </a:t>
            </a:r>
            <a:r>
              <a:rPr dirty="0"/>
              <a:t>25%</a:t>
            </a:r>
            <a:r>
              <a:rPr dirty="0" spc="-20"/>
              <a:t> </a:t>
            </a:r>
            <a:r>
              <a:rPr dirty="0"/>
              <a:t>below</a:t>
            </a:r>
            <a:r>
              <a:rPr dirty="0" spc="-15"/>
              <a:t> </a:t>
            </a:r>
            <a:r>
              <a:rPr dirty="0"/>
              <a:t>2019</a:t>
            </a:r>
            <a:r>
              <a:rPr dirty="0" spc="-15"/>
              <a:t> </a:t>
            </a:r>
            <a:r>
              <a:rPr dirty="0" spc="-10"/>
              <a:t>levels.</a:t>
            </a:r>
          </a:p>
          <a:p>
            <a:pPr marL="91440" indent="-88900">
              <a:lnSpc>
                <a:spcPct val="100000"/>
              </a:lnSpc>
              <a:spcBef>
                <a:spcPts val="994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main</a:t>
            </a:r>
            <a:r>
              <a:rPr dirty="0" spc="-35"/>
              <a:t> </a:t>
            </a:r>
            <a:r>
              <a:rPr dirty="0"/>
              <a:t>causes</a:t>
            </a:r>
            <a:r>
              <a:rPr dirty="0" spc="-35"/>
              <a:t> </a:t>
            </a:r>
            <a:r>
              <a:rPr dirty="0"/>
              <a:t>are</a:t>
            </a:r>
            <a:r>
              <a:rPr dirty="0" spc="-35"/>
              <a:t> </a:t>
            </a:r>
            <a:r>
              <a:rPr dirty="0"/>
              <a:t>reduced</a:t>
            </a:r>
            <a:r>
              <a:rPr dirty="0" spc="-35"/>
              <a:t> </a:t>
            </a:r>
            <a:r>
              <a:rPr dirty="0"/>
              <a:t>retail</a:t>
            </a:r>
            <a:r>
              <a:rPr dirty="0" spc="-30"/>
              <a:t> </a:t>
            </a:r>
            <a:r>
              <a:rPr dirty="0"/>
              <a:t>park</a:t>
            </a:r>
            <a:r>
              <a:rPr dirty="0" spc="-35"/>
              <a:t> </a:t>
            </a:r>
            <a:r>
              <a:rPr dirty="0"/>
              <a:t>footfall,</a:t>
            </a:r>
            <a:r>
              <a:rPr dirty="0" spc="-35"/>
              <a:t> </a:t>
            </a:r>
            <a:r>
              <a:rPr dirty="0"/>
              <a:t>changing</a:t>
            </a:r>
            <a:r>
              <a:rPr dirty="0" spc="-15"/>
              <a:t> </a:t>
            </a:r>
            <a:r>
              <a:rPr dirty="0"/>
              <a:t>customer</a:t>
            </a:r>
            <a:r>
              <a:rPr dirty="0" spc="-35"/>
              <a:t> </a:t>
            </a:r>
            <a:r>
              <a:rPr dirty="0" spc="-10"/>
              <a:t>behaviour, </a:t>
            </a:r>
            <a:r>
              <a:rPr dirty="0" spc="-25"/>
              <a:t>and</a:t>
            </a:r>
          </a:p>
          <a:p>
            <a:pPr marL="12700">
              <a:lnSpc>
                <a:spcPct val="100000"/>
              </a:lnSpc>
            </a:pPr>
            <a:r>
              <a:rPr dirty="0"/>
              <a:t>rising</a:t>
            </a:r>
            <a:r>
              <a:rPr dirty="0" spc="-50"/>
              <a:t> </a:t>
            </a:r>
            <a:r>
              <a:rPr dirty="0"/>
              <a:t>operating</a:t>
            </a:r>
            <a:r>
              <a:rPr dirty="0" spc="-35"/>
              <a:t> </a:t>
            </a:r>
            <a:r>
              <a:rPr dirty="0" spc="-10"/>
              <a:t>costs.</a:t>
            </a:r>
          </a:p>
          <a:p>
            <a:pPr marL="12700" marR="136525" indent="-10160">
              <a:lnSpc>
                <a:spcPct val="100000"/>
              </a:lnSpc>
              <a:spcBef>
                <a:spcPts val="1010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/>
              <a:t>	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PESTLE</a:t>
            </a:r>
            <a:r>
              <a:rPr dirty="0" spc="-50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/>
              <a:t>Fishbone</a:t>
            </a:r>
            <a:r>
              <a:rPr dirty="0" spc="-10"/>
              <a:t> </a:t>
            </a:r>
            <a:r>
              <a:rPr dirty="0"/>
              <a:t>analyses</a:t>
            </a:r>
            <a:r>
              <a:rPr dirty="0" spc="-5"/>
              <a:t> </a:t>
            </a:r>
            <a:r>
              <a:rPr dirty="0"/>
              <a:t>identified</a:t>
            </a:r>
            <a:r>
              <a:rPr dirty="0" spc="-15"/>
              <a:t> </a:t>
            </a:r>
            <a:r>
              <a:rPr dirty="0"/>
              <a:t>economic,</a:t>
            </a:r>
            <a:r>
              <a:rPr dirty="0" spc="-30"/>
              <a:t> </a:t>
            </a:r>
            <a:r>
              <a:rPr dirty="0"/>
              <a:t>social</a:t>
            </a:r>
            <a:r>
              <a:rPr dirty="0" spc="-25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 spc="-10"/>
              <a:t>technological </a:t>
            </a:r>
            <a:r>
              <a:rPr dirty="0"/>
              <a:t>factors</a:t>
            </a:r>
            <a:r>
              <a:rPr dirty="0" spc="-20"/>
              <a:t> </a:t>
            </a:r>
            <a:r>
              <a:rPr dirty="0"/>
              <a:t>as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most</a:t>
            </a:r>
            <a:r>
              <a:rPr dirty="0" spc="-20"/>
              <a:t> </a:t>
            </a:r>
            <a:r>
              <a:rPr dirty="0"/>
              <a:t>significant</a:t>
            </a:r>
            <a:r>
              <a:rPr dirty="0" spc="5"/>
              <a:t> </a:t>
            </a:r>
            <a:r>
              <a:rPr dirty="0" spc="-10"/>
              <a:t>challenges.</a:t>
            </a:r>
          </a:p>
          <a:p>
            <a:pPr marL="91440" indent="-88900">
              <a:lnSpc>
                <a:spcPct val="100000"/>
              </a:lnSpc>
              <a:spcBef>
                <a:spcPts val="994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/>
              <a:t>The</a:t>
            </a:r>
            <a:r>
              <a:rPr dirty="0" spc="-55"/>
              <a:t> </a:t>
            </a:r>
            <a:r>
              <a:rPr dirty="0"/>
              <a:t>lack</a:t>
            </a:r>
            <a:r>
              <a:rPr dirty="0" spc="-35"/>
              <a:t> </a:t>
            </a:r>
            <a:r>
              <a:rPr dirty="0"/>
              <a:t>of</a:t>
            </a:r>
            <a:r>
              <a:rPr dirty="0" spc="-40"/>
              <a:t> </a:t>
            </a:r>
            <a:r>
              <a:rPr dirty="0"/>
              <a:t>online</a:t>
            </a:r>
            <a:r>
              <a:rPr dirty="0" spc="-15"/>
              <a:t> </a:t>
            </a:r>
            <a:r>
              <a:rPr dirty="0"/>
              <a:t>ordering</a:t>
            </a:r>
            <a:r>
              <a:rPr dirty="0" spc="-35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/>
              <a:t>delivery</a:t>
            </a:r>
            <a:r>
              <a:rPr dirty="0" spc="-30"/>
              <a:t> </a:t>
            </a:r>
            <a:r>
              <a:rPr dirty="0"/>
              <a:t>services</a:t>
            </a:r>
            <a:r>
              <a:rPr dirty="0" spc="-30"/>
              <a:t> </a:t>
            </a:r>
            <a:r>
              <a:rPr dirty="0"/>
              <a:t>limits</a:t>
            </a:r>
            <a:r>
              <a:rPr dirty="0" spc="-35"/>
              <a:t> </a:t>
            </a:r>
            <a:r>
              <a:rPr dirty="0"/>
              <a:t>customer</a:t>
            </a:r>
            <a:r>
              <a:rPr dirty="0" spc="-30"/>
              <a:t> </a:t>
            </a:r>
            <a:r>
              <a:rPr dirty="0"/>
              <a:t>convenience</a:t>
            </a:r>
            <a:r>
              <a:rPr dirty="0" spc="-20"/>
              <a:t> </a:t>
            </a:r>
            <a:r>
              <a:rPr dirty="0" spc="-25"/>
              <a:t>and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/>
              <a:t>market</a:t>
            </a:r>
            <a:r>
              <a:rPr dirty="0" spc="-25"/>
              <a:t> </a:t>
            </a:r>
            <a:r>
              <a:rPr dirty="0" spc="-10"/>
              <a:t>reach.</a:t>
            </a:r>
          </a:p>
          <a:p>
            <a:pPr marL="12700" marR="247650" indent="-10160">
              <a:lnSpc>
                <a:spcPct val="100000"/>
              </a:lnSpc>
              <a:spcBef>
                <a:spcPts val="994"/>
              </a:spcBef>
              <a:buClr>
                <a:srgbClr val="353535"/>
              </a:buClr>
              <a:buSzPct val="94444"/>
              <a:buChar char="•"/>
              <a:tabLst>
                <a:tab pos="91440" algn="l"/>
              </a:tabLst>
            </a:pPr>
            <a:r>
              <a:rPr dirty="0" spc="-95"/>
              <a:t>	</a:t>
            </a:r>
            <a:r>
              <a:rPr dirty="0" spc="-95"/>
              <a:t>To</a:t>
            </a:r>
            <a:r>
              <a:rPr dirty="0" spc="-30"/>
              <a:t> </a:t>
            </a:r>
            <a:r>
              <a:rPr dirty="0"/>
              <a:t>improve</a:t>
            </a:r>
            <a:r>
              <a:rPr dirty="0" spc="-45"/>
              <a:t> </a:t>
            </a:r>
            <a:r>
              <a:rPr dirty="0"/>
              <a:t>performance,</a:t>
            </a:r>
            <a:r>
              <a:rPr dirty="0" spc="-20"/>
              <a:t> </a:t>
            </a:r>
            <a:r>
              <a:rPr dirty="0"/>
              <a:t>Basil</a:t>
            </a:r>
            <a:r>
              <a:rPr dirty="0" spc="-30"/>
              <a:t> </a:t>
            </a:r>
            <a:r>
              <a:rPr dirty="0"/>
              <a:t>should</a:t>
            </a:r>
            <a:r>
              <a:rPr dirty="0" spc="-25"/>
              <a:t> </a:t>
            </a:r>
            <a:r>
              <a:rPr dirty="0"/>
              <a:t>invest</a:t>
            </a:r>
            <a:r>
              <a:rPr dirty="0" spc="-35"/>
              <a:t> </a:t>
            </a:r>
            <a:r>
              <a:rPr dirty="0"/>
              <a:t>in</a:t>
            </a:r>
            <a:r>
              <a:rPr dirty="0" spc="-25"/>
              <a:t> </a:t>
            </a:r>
            <a:r>
              <a:rPr dirty="0"/>
              <a:t>digital</a:t>
            </a:r>
            <a:r>
              <a:rPr dirty="0" spc="-25"/>
              <a:t> </a:t>
            </a:r>
            <a:r>
              <a:rPr dirty="0"/>
              <a:t>services,</a:t>
            </a:r>
            <a:r>
              <a:rPr dirty="0" spc="-35"/>
              <a:t> </a:t>
            </a:r>
            <a:r>
              <a:rPr dirty="0"/>
              <a:t>introduce</a:t>
            </a:r>
            <a:r>
              <a:rPr dirty="0" spc="-15"/>
              <a:t> </a:t>
            </a:r>
            <a:r>
              <a:rPr dirty="0" spc="-10"/>
              <a:t>delivery </a:t>
            </a:r>
            <a:r>
              <a:rPr dirty="0"/>
              <a:t>options,</a:t>
            </a:r>
            <a:r>
              <a:rPr dirty="0" spc="-30"/>
              <a:t> </a:t>
            </a:r>
            <a:r>
              <a:rPr dirty="0"/>
              <a:t>strengthen</a:t>
            </a:r>
            <a:r>
              <a:rPr dirty="0" spc="-40"/>
              <a:t> </a:t>
            </a:r>
            <a:r>
              <a:rPr dirty="0"/>
              <a:t>customer</a:t>
            </a:r>
            <a:r>
              <a:rPr dirty="0" spc="-50"/>
              <a:t> </a:t>
            </a:r>
            <a:r>
              <a:rPr dirty="0" spc="-10"/>
              <a:t>loyalty,</a:t>
            </a:r>
            <a:r>
              <a:rPr dirty="0" spc="5"/>
              <a:t> </a:t>
            </a:r>
            <a:r>
              <a:rPr dirty="0"/>
              <a:t>and</a:t>
            </a:r>
            <a:r>
              <a:rPr dirty="0" spc="-40"/>
              <a:t> </a:t>
            </a:r>
            <a:r>
              <a:rPr dirty="0"/>
              <a:t>manage</a:t>
            </a:r>
            <a:r>
              <a:rPr dirty="0" spc="-40"/>
              <a:t> </a:t>
            </a:r>
            <a:r>
              <a:rPr dirty="0"/>
              <a:t>costs</a:t>
            </a:r>
            <a:r>
              <a:rPr dirty="0" spc="-40"/>
              <a:t> </a:t>
            </a:r>
            <a:r>
              <a:rPr dirty="0"/>
              <a:t>more</a:t>
            </a:r>
            <a:r>
              <a:rPr dirty="0" spc="-55"/>
              <a:t> </a:t>
            </a:r>
            <a:r>
              <a:rPr dirty="0" spc="-10"/>
              <a:t>effectively.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1799" rIns="0" bIns="0" rtlCol="0" vert="horz">
            <a:spAutoFit/>
          </a:bodyPr>
          <a:lstStyle/>
          <a:p>
            <a:pPr marL="118491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References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68526" y="1625549"/>
            <a:ext cx="9311005" cy="37985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dirty="0" sz="2000" spc="-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Arial"/>
                <a:cs typeface="Arial"/>
              </a:rPr>
              <a:t>sources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35"/>
              </a:spcBef>
            </a:pPr>
            <a:endParaRPr sz="2000">
              <a:latin typeface="Arial"/>
              <a:cs typeface="Arial"/>
            </a:endParaRPr>
          </a:p>
          <a:p>
            <a:pPr marL="1112520">
              <a:lnSpc>
                <a:spcPct val="100000"/>
              </a:lnSpc>
            </a:pP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Ishikawa,</a:t>
            </a:r>
            <a:r>
              <a:rPr dirty="0" sz="1800" spc="-6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K.</a:t>
            </a:r>
            <a:r>
              <a:rPr dirty="0" sz="1800" spc="-2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(1985)</a:t>
            </a:r>
            <a:r>
              <a:rPr dirty="0" sz="1800" spc="-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What</a:t>
            </a:r>
            <a:r>
              <a:rPr dirty="0" sz="1800" spc="-2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Is</a:t>
            </a:r>
            <a:r>
              <a:rPr dirty="0" sz="1800" spc="-3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25" i="1">
                <a:solidFill>
                  <a:srgbClr val="212121"/>
                </a:solidFill>
                <a:latin typeface="Arial"/>
                <a:cs typeface="Arial"/>
              </a:rPr>
              <a:t>Total</a:t>
            </a:r>
            <a:r>
              <a:rPr dirty="0" sz="1800" spc="-2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Quality</a:t>
            </a:r>
            <a:r>
              <a:rPr dirty="0" sz="1800" spc="-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Control?</a:t>
            </a:r>
            <a:r>
              <a:rPr dirty="0" sz="1800" spc="-2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The</a:t>
            </a:r>
            <a:r>
              <a:rPr dirty="0" sz="1800" spc="-3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Japanese</a:t>
            </a:r>
            <a:r>
              <a:rPr dirty="0" sz="1800" spc="-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20" i="1">
                <a:solidFill>
                  <a:srgbClr val="212121"/>
                </a:solidFill>
                <a:latin typeface="Arial"/>
                <a:cs typeface="Arial"/>
              </a:rPr>
              <a:t>Way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marL="1112520">
              <a:lnSpc>
                <a:spcPct val="100000"/>
              </a:lnSpc>
            </a:pP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Englewood</a:t>
            </a:r>
            <a:r>
              <a:rPr dirty="0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Cliffs,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NJ:</a:t>
            </a:r>
            <a:r>
              <a:rPr dirty="0" sz="18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Prentice</a:t>
            </a:r>
            <a:r>
              <a:rPr dirty="0" sz="1800" spc="-5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Hall.</a:t>
            </a:r>
            <a:endParaRPr sz="1800">
              <a:latin typeface="Arial"/>
              <a:cs typeface="Arial"/>
            </a:endParaRPr>
          </a:p>
          <a:p>
            <a:pPr marL="1112520" marR="125730">
              <a:lnSpc>
                <a:spcPct val="100000"/>
              </a:lnSpc>
            </a:pP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Johnson,</a:t>
            </a:r>
            <a:r>
              <a:rPr dirty="0" sz="1800" spc="-5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G.,</a:t>
            </a:r>
            <a:r>
              <a:rPr dirty="0" sz="1800" spc="-3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Scholes,</a:t>
            </a:r>
            <a:r>
              <a:rPr dirty="0" sz="1800" spc="-3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K.</a:t>
            </a:r>
            <a:r>
              <a:rPr dirty="0" sz="1800" spc="-2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800" spc="-3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Whittington,</a:t>
            </a:r>
            <a:r>
              <a:rPr dirty="0" sz="1800" spc="-6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R.</a:t>
            </a:r>
            <a:r>
              <a:rPr dirty="0" sz="1800" spc="-3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(2020)</a:t>
            </a:r>
            <a:r>
              <a:rPr dirty="0" sz="1800" spc="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Exploring</a:t>
            </a:r>
            <a:r>
              <a:rPr dirty="0" sz="1800" spc="-2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Strategy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dirty="0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12th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ed.</a:t>
            </a:r>
            <a:r>
              <a:rPr dirty="0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Harlow: Pearson</a:t>
            </a:r>
            <a:r>
              <a:rPr dirty="0" sz="18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Education.</a:t>
            </a:r>
            <a:endParaRPr sz="1800">
              <a:latin typeface="Arial"/>
              <a:cs typeface="Arial"/>
            </a:endParaRPr>
          </a:p>
          <a:p>
            <a:pPr marL="1112520" marR="5080">
              <a:lnSpc>
                <a:spcPct val="100000"/>
              </a:lnSpc>
            </a:pP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Serrat,</a:t>
            </a:r>
            <a:r>
              <a:rPr dirty="0" sz="1800" spc="-2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O.</a:t>
            </a:r>
            <a:r>
              <a:rPr dirty="0" sz="1800" spc="-4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(2017)</a:t>
            </a:r>
            <a:r>
              <a:rPr dirty="0" sz="1800" spc="-1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Knowledge</a:t>
            </a:r>
            <a:r>
              <a:rPr dirty="0" sz="1800" spc="-3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Solutions:</a:t>
            </a:r>
            <a:r>
              <a:rPr dirty="0" sz="1800" spc="-20" i="1">
                <a:solidFill>
                  <a:srgbClr val="212121"/>
                </a:solidFill>
                <a:latin typeface="Arial"/>
                <a:cs typeface="Arial"/>
              </a:rPr>
              <a:t> Tools,</a:t>
            </a:r>
            <a:r>
              <a:rPr dirty="0" sz="1800" spc="-3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Methods</a:t>
            </a:r>
            <a:r>
              <a:rPr dirty="0" sz="1800" spc="-2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800" spc="-9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Approaches</a:t>
            </a:r>
            <a:r>
              <a:rPr dirty="0" sz="1800" spc="-1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to</a:t>
            </a:r>
            <a:r>
              <a:rPr dirty="0" sz="1800" spc="-4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 i="1">
                <a:solidFill>
                  <a:srgbClr val="212121"/>
                </a:solidFill>
                <a:latin typeface="Arial"/>
                <a:cs typeface="Arial"/>
              </a:rPr>
              <a:t>Drive</a:t>
            </a:r>
            <a:r>
              <a:rPr dirty="0" sz="1800" spc="-1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Organizational</a:t>
            </a:r>
            <a:r>
              <a:rPr dirty="0" sz="1800" spc="-4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Performance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dirty="0" sz="1800" spc="-5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Singapore:</a:t>
            </a:r>
            <a:r>
              <a:rPr dirty="0" sz="1800" spc="-6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Springer.</a:t>
            </a:r>
            <a:endParaRPr sz="1800">
              <a:latin typeface="Arial"/>
              <a:cs typeface="Arial"/>
            </a:endParaRPr>
          </a:p>
          <a:p>
            <a:pPr marL="1112520" marR="426720">
              <a:lnSpc>
                <a:spcPct val="100000"/>
              </a:lnSpc>
            </a:pP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Food</a:t>
            </a:r>
            <a:r>
              <a:rPr dirty="0" sz="1800" spc="-5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Standards</a:t>
            </a:r>
            <a:r>
              <a:rPr dirty="0" sz="1800" spc="-10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Agency</a:t>
            </a:r>
            <a:r>
              <a:rPr dirty="0" sz="1800" spc="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212121"/>
                </a:solidFill>
                <a:latin typeface="Arial"/>
                <a:cs typeface="Arial"/>
              </a:rPr>
              <a:t>(2024)</a:t>
            </a:r>
            <a:r>
              <a:rPr dirty="0" sz="1800" spc="-1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Food</a:t>
            </a:r>
            <a:r>
              <a:rPr dirty="0" sz="1800" spc="-4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Safety</a:t>
            </a:r>
            <a:r>
              <a:rPr dirty="0" sz="1800" spc="-3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sz="1800" spc="-3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Hygiene</a:t>
            </a:r>
            <a:r>
              <a:rPr dirty="0" sz="1800" spc="-3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212121"/>
                </a:solidFill>
                <a:latin typeface="Arial"/>
                <a:cs typeface="Arial"/>
              </a:rPr>
              <a:t>Guidance</a:t>
            </a:r>
            <a:r>
              <a:rPr dirty="0" sz="1800" spc="-2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25" i="1">
                <a:solidFill>
                  <a:srgbClr val="212121"/>
                </a:solidFill>
                <a:latin typeface="Arial"/>
                <a:cs typeface="Arial"/>
              </a:rPr>
              <a:t>for</a:t>
            </a:r>
            <a:r>
              <a:rPr dirty="0" sz="1800" spc="-2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 spc="-10" i="1">
                <a:solidFill>
                  <a:srgbClr val="212121"/>
                </a:solidFill>
                <a:latin typeface="Arial"/>
                <a:cs typeface="Arial"/>
              </a:rPr>
              <a:t>Businesses</a:t>
            </a:r>
            <a:r>
              <a:rPr dirty="0" sz="1800" spc="-10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dirty="0" sz="1800" spc="-11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Available</a:t>
            </a:r>
            <a:r>
              <a:rPr dirty="0" sz="1800" spc="-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12121"/>
                </a:solidFill>
                <a:latin typeface="Arial"/>
                <a:cs typeface="Arial"/>
              </a:rPr>
              <a:t>at:</a:t>
            </a:r>
            <a:r>
              <a:rPr dirty="0" sz="18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sng" sz="1800" spc="-10">
                <a:solidFill>
                  <a:srgbClr val="2C9FF0"/>
                </a:solidFill>
                <a:uFill>
                  <a:solidFill>
                    <a:srgbClr val="2C9FF0"/>
                  </a:solidFill>
                </a:uFill>
                <a:latin typeface="Arial"/>
                <a:cs typeface="Arial"/>
                <a:hlinkClick r:id="rId2"/>
              </a:rPr>
              <a:t>https://www.food.gov.uk</a:t>
            </a:r>
            <a:r>
              <a:rPr dirty="0" u="none" sz="1800" spc="20">
                <a:solidFill>
                  <a:srgbClr val="2C9FF0"/>
                </a:solidFill>
                <a:latin typeface="Arial"/>
                <a:cs typeface="Arial"/>
              </a:rPr>
              <a:t> 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(Accessed:</a:t>
            </a:r>
            <a:r>
              <a:rPr dirty="0" u="none" sz="1800" spc="-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20</a:t>
            </a:r>
            <a:r>
              <a:rPr dirty="0" u="none" sz="1800" spc="-4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June</a:t>
            </a:r>
            <a:r>
              <a:rPr dirty="0" u="none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spc="-10">
                <a:solidFill>
                  <a:srgbClr val="212121"/>
                </a:solidFill>
                <a:latin typeface="Arial"/>
                <a:cs typeface="Arial"/>
              </a:rPr>
              <a:t>2025). </a:t>
            </a:r>
            <a:r>
              <a:rPr dirty="0" u="none" sz="1800" b="1">
                <a:solidFill>
                  <a:srgbClr val="212121"/>
                </a:solidFill>
                <a:latin typeface="Arial"/>
                <a:cs typeface="Arial"/>
              </a:rPr>
              <a:t>Office</a:t>
            </a:r>
            <a:r>
              <a:rPr dirty="0" u="none" sz="1800" spc="-4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b="1">
                <a:solidFill>
                  <a:srgbClr val="212121"/>
                </a:solidFill>
                <a:latin typeface="Arial"/>
                <a:cs typeface="Arial"/>
              </a:rPr>
              <a:t>for</a:t>
            </a:r>
            <a:r>
              <a:rPr dirty="0" u="none" sz="1800" spc="-4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b="1">
                <a:solidFill>
                  <a:srgbClr val="212121"/>
                </a:solidFill>
                <a:latin typeface="Arial"/>
                <a:cs typeface="Arial"/>
              </a:rPr>
              <a:t>National</a:t>
            </a:r>
            <a:r>
              <a:rPr dirty="0" u="none" sz="1800" spc="-2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b="1">
                <a:solidFill>
                  <a:srgbClr val="212121"/>
                </a:solidFill>
                <a:latin typeface="Arial"/>
                <a:cs typeface="Arial"/>
              </a:rPr>
              <a:t>Statistics</a:t>
            </a:r>
            <a:r>
              <a:rPr dirty="0" u="none" sz="1800" spc="-3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b="1">
                <a:solidFill>
                  <a:srgbClr val="212121"/>
                </a:solidFill>
                <a:latin typeface="Arial"/>
                <a:cs typeface="Arial"/>
              </a:rPr>
              <a:t>(ONS)</a:t>
            </a:r>
            <a:r>
              <a:rPr dirty="0" u="none" sz="1800" spc="-3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b="1">
                <a:solidFill>
                  <a:srgbClr val="212121"/>
                </a:solidFill>
                <a:latin typeface="Arial"/>
                <a:cs typeface="Arial"/>
              </a:rPr>
              <a:t>(2024)</a:t>
            </a:r>
            <a:r>
              <a:rPr dirty="0" u="none" sz="1800" spc="-1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i="1">
                <a:solidFill>
                  <a:srgbClr val="212121"/>
                </a:solidFill>
                <a:latin typeface="Arial"/>
                <a:cs typeface="Arial"/>
              </a:rPr>
              <a:t>Hybrid</a:t>
            </a:r>
            <a:r>
              <a:rPr dirty="0" u="none" sz="1800" spc="-2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i="1">
                <a:solidFill>
                  <a:srgbClr val="212121"/>
                </a:solidFill>
                <a:latin typeface="Arial"/>
                <a:cs typeface="Arial"/>
              </a:rPr>
              <a:t>Working</a:t>
            </a:r>
            <a:r>
              <a:rPr dirty="0" u="none" sz="1800" spc="-3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i="1">
                <a:solidFill>
                  <a:srgbClr val="212121"/>
                </a:solidFill>
                <a:latin typeface="Arial"/>
                <a:cs typeface="Arial"/>
              </a:rPr>
              <a:t>and</a:t>
            </a:r>
            <a:r>
              <a:rPr dirty="0" u="none" sz="1800" spc="-2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spc="-10" i="1">
                <a:solidFill>
                  <a:srgbClr val="212121"/>
                </a:solidFill>
                <a:latin typeface="Arial"/>
                <a:cs typeface="Arial"/>
              </a:rPr>
              <a:t>Business</a:t>
            </a:r>
            <a:r>
              <a:rPr dirty="0" u="none" sz="1800" spc="-1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i="1">
                <a:solidFill>
                  <a:srgbClr val="212121"/>
                </a:solidFill>
                <a:latin typeface="Arial"/>
                <a:cs typeface="Arial"/>
              </a:rPr>
              <a:t>Activity</a:t>
            </a:r>
            <a:r>
              <a:rPr dirty="0" u="none" sz="1800" spc="-4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i="1">
                <a:solidFill>
                  <a:srgbClr val="212121"/>
                </a:solidFill>
                <a:latin typeface="Arial"/>
                <a:cs typeface="Arial"/>
              </a:rPr>
              <a:t>in</a:t>
            </a:r>
            <a:r>
              <a:rPr dirty="0" u="none" sz="1800" spc="-40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i="1">
                <a:solidFill>
                  <a:srgbClr val="212121"/>
                </a:solidFill>
                <a:latin typeface="Arial"/>
                <a:cs typeface="Arial"/>
              </a:rPr>
              <a:t>the</a:t>
            </a:r>
            <a:r>
              <a:rPr dirty="0" u="none" sz="1800" spc="-45" i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i="1">
                <a:solidFill>
                  <a:srgbClr val="212121"/>
                </a:solidFill>
                <a:latin typeface="Arial"/>
                <a:cs typeface="Arial"/>
              </a:rPr>
              <a:t>UK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dirty="0" u="none" sz="1800" spc="-12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Available</a:t>
            </a:r>
            <a:r>
              <a:rPr dirty="0" u="none" sz="1800" spc="-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at:</a:t>
            </a:r>
            <a:r>
              <a:rPr dirty="0" u="none" sz="1800" spc="-4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sng" sz="1800" spc="-10">
                <a:solidFill>
                  <a:srgbClr val="2C9FF0"/>
                </a:solidFill>
                <a:uFill>
                  <a:solidFill>
                    <a:srgbClr val="2C9FF0"/>
                  </a:solidFill>
                </a:uFill>
                <a:latin typeface="Arial"/>
                <a:cs typeface="Arial"/>
                <a:hlinkClick r:id="rId3"/>
              </a:rPr>
              <a:t>https://www.ons.gov.uk</a:t>
            </a:r>
            <a:r>
              <a:rPr dirty="0" u="none" sz="1800" spc="20">
                <a:solidFill>
                  <a:srgbClr val="2C9FF0"/>
                </a:solidFill>
                <a:latin typeface="Arial"/>
                <a:cs typeface="Arial"/>
              </a:rPr>
              <a:t> 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(Accessed:</a:t>
            </a:r>
            <a:r>
              <a:rPr dirty="0" u="none" sz="1800" spc="-3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>
                <a:solidFill>
                  <a:srgbClr val="212121"/>
                </a:solidFill>
                <a:latin typeface="Arial"/>
                <a:cs typeface="Arial"/>
              </a:rPr>
              <a:t>20</a:t>
            </a:r>
            <a:r>
              <a:rPr dirty="0" u="none" sz="1800" spc="-3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u="none" sz="1800" spc="-20">
                <a:solidFill>
                  <a:srgbClr val="212121"/>
                </a:solidFill>
                <a:latin typeface="Arial"/>
                <a:cs typeface="Arial"/>
              </a:rPr>
              <a:t>June </a:t>
            </a:r>
            <a:r>
              <a:rPr dirty="0" u="none" sz="1800" spc="-10">
                <a:solidFill>
                  <a:srgbClr val="212121"/>
                </a:solidFill>
                <a:latin typeface="Arial"/>
                <a:cs typeface="Arial"/>
              </a:rPr>
              <a:t>2025).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8259571" y="2461082"/>
            <a:ext cx="3277870" cy="84899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spc="-10"/>
              <a:t>Questions</a:t>
            </a:r>
            <a:endParaRPr sz="5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C9FF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Anita Nan</dc:creator>
  <dcterms:created xsi:type="dcterms:W3CDTF">2026-07-12T17:04:55Z</dcterms:created>
  <dcterms:modified xsi:type="dcterms:W3CDTF">2026-07-12T17:04:55Z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v10.0.20070.1</vt:lpwstr>
  </property>
  <property fmtid="{D5CDD505-2E9C-101B-9397-08002B2CF9AE}" pid="3" name="Created">
    <vt:filetime>2026-06-29T00:00:00Z</vt:filetime>
  </property>
  <property fmtid="{D5CDD505-2E9C-101B-9397-08002B2CF9AE}" pid="4" name="Creator">
    <vt:lpwstr>Impress</vt:lpwstr>
  </property>
  <property fmtid="{D5CDD505-2E9C-101B-9397-08002B2CF9AE}" pid="5" name="LastSaved">
    <vt:filetime>2026-07-12T00:00:00Z</vt:filetime>
  </property>
  <property fmtid="{D5CDD505-2E9C-101B-9397-08002B2CF9AE}" pid="6" name="Producer">
    <vt:lpwstr>ConvertAPI</vt:lpwstr>
  </property>
</Properties>
</file>