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56" r:id="rId2"/>
    <p:sldId id="275" r:id="rId3"/>
    <p:sldId id="257" r:id="rId4"/>
    <p:sldId id="258" r:id="rId5"/>
    <p:sldId id="272" r:id="rId6"/>
    <p:sldId id="273" r:id="rId7"/>
    <p:sldId id="261" r:id="rId8"/>
    <p:sldId id="262" r:id="rId9"/>
    <p:sldId id="265" r:id="rId10"/>
    <p:sldId id="268" r:id="rId11"/>
    <p:sldId id="269" r:id="rId12"/>
    <p:sldId id="276" r:id="rId13"/>
    <p:sldId id="279" r:id="rId14"/>
    <p:sldId id="270" r:id="rId15"/>
    <p:sldId id="277" r:id="rId16"/>
    <p:sldId id="278"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FDF50-D68F-F1E5-A1D8-F89B5106FD9F}" v="1" dt="2021-10-21T10:01:58.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569" autoAdjust="0"/>
  </p:normalViewPr>
  <p:slideViewPr>
    <p:cSldViewPr snapToGrid="0">
      <p:cViewPr varScale="1">
        <p:scale>
          <a:sx n="80" d="100"/>
          <a:sy n="80" d="100"/>
        </p:scale>
        <p:origin x="36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18/06/2024</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18/06/2024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These allegations did not result in a prosecution, but it is a good example of how the offence of theft can be committed in several ways. </a:t>
            </a:r>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2</a:t>
            </a:fld>
            <a:endParaRPr lang="en-GB"/>
          </a:p>
        </p:txBody>
      </p:sp>
    </p:spTree>
    <p:extLst>
      <p:ext uri="{BB962C8B-B14F-4D97-AF65-F5344CB8AC3E}">
        <p14:creationId xmlns:p14="http://schemas.microsoft.com/office/powerpoint/2010/main" val="11463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AR requires the establishment of three elements: appropriation, property and property belonging to another. </a:t>
            </a:r>
          </a:p>
          <a:p>
            <a:r>
              <a:rPr lang="en-GB" dirty="0">
                <a:cs typeface="Calibri"/>
              </a:rPr>
              <a:t>The MR involves two elements: dishonestly and intention of permanently depriving</a:t>
            </a: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Treating</a:t>
            </a:r>
            <a:r>
              <a:rPr lang="en-GB" baseline="0" dirty="0"/>
              <a:t> something as your own</a:t>
            </a:r>
          </a:p>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7</a:t>
            </a:fld>
            <a:endParaRPr lang="en-GB"/>
          </a:p>
        </p:txBody>
      </p:sp>
    </p:spTree>
    <p:extLst>
      <p:ext uri="{BB962C8B-B14F-4D97-AF65-F5344CB8AC3E}">
        <p14:creationId xmlns:p14="http://schemas.microsoft.com/office/powerpoint/2010/main" val="3004245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8</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9</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10</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11</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12</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FB99B-E632-4E88-8534-739BC673361C}" type="slidenum">
              <a:rPr lang="en-GB" smtClean="0"/>
              <a:t>13</a:t>
            </a:fld>
            <a:endParaRPr lang="en-GB"/>
          </a:p>
        </p:txBody>
      </p:sp>
    </p:spTree>
    <p:extLst>
      <p:ext uri="{BB962C8B-B14F-4D97-AF65-F5344CB8AC3E}">
        <p14:creationId xmlns:p14="http://schemas.microsoft.com/office/powerpoint/2010/main" val="314341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14</a:t>
            </a:fld>
            <a:endParaRPr lang="en-GB"/>
          </a:p>
        </p:txBody>
      </p:sp>
    </p:spTree>
    <p:extLst>
      <p:ext uri="{BB962C8B-B14F-4D97-AF65-F5344CB8AC3E}">
        <p14:creationId xmlns:p14="http://schemas.microsoft.com/office/powerpoint/2010/main" val="2019388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2435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085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4289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60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902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218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4709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402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398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72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32570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4379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9179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687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8834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14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6/18/2024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263726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3.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6.m4a"/><Relationship Id="rId1" Type="http://schemas.openxmlformats.org/officeDocument/2006/relationships/audio" Target="NULL" TargetMode="Externa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property: Theft</a:t>
            </a:r>
          </a:p>
        </p:txBody>
      </p:sp>
      <p:sp>
        <p:nvSpPr>
          <p:cNvPr id="3" name="Subtitle 2"/>
          <p:cNvSpPr>
            <a:spLocks noGrp="1"/>
          </p:cNvSpPr>
          <p:nvPr>
            <p:ph type="subTitle" idx="1"/>
          </p:nvPr>
        </p:nvSpPr>
        <p:spPr>
          <a:xfrm>
            <a:off x="7855048" y="1871831"/>
            <a:ext cx="3084569" cy="3199806"/>
          </a:xfrm>
        </p:spPr>
        <p:txBody>
          <a:bodyPr anchor="ctr">
            <a:normAutofit/>
          </a:bodyPr>
          <a:lstStyle/>
          <a:p>
            <a:endParaRPr lang="en-GB">
              <a:solidFill>
                <a:schemeClr val="tx2">
                  <a:lumMod val="75000"/>
                </a:schemeClr>
              </a:solidFill>
            </a:endParaRPr>
          </a:p>
        </p:txBody>
      </p:sp>
      <p:sp>
        <p:nvSpPr>
          <p:cNvPr id="10" name="Rectangle 9">
            <a:extLst>
              <a:ext uri="{FF2B5EF4-FFF2-40B4-BE49-F238E27FC236}">
                <a16:creationId xmlns:a16="http://schemas.microsoft.com/office/drawing/2014/main" id="{A317EBE3-FF86-4DA1-BC9A-331F7F214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4D43EC1-35FA-4FC3-8526-F655CEB09D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7196"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652" y="186228"/>
            <a:ext cx="8911687" cy="1280890"/>
          </a:xfrm>
        </p:spPr>
        <p:txBody>
          <a:bodyPr/>
          <a:lstStyle/>
          <a:p>
            <a:r>
              <a:rPr lang="en-GB" dirty="0"/>
              <a:t>‘Beckham housekeepers arrested’</a:t>
            </a:r>
          </a:p>
        </p:txBody>
      </p:sp>
      <p:pic>
        <p:nvPicPr>
          <p:cNvPr id="4" name="Content Placeholder 3"/>
          <p:cNvPicPr>
            <a:picLocks noGrp="1" noChangeAspect="1"/>
          </p:cNvPicPr>
          <p:nvPr>
            <p:ph idx="1"/>
          </p:nvPr>
        </p:nvPicPr>
        <p:blipFill rotWithShape="1">
          <a:blip r:embed="rId5"/>
          <a:srcRect l="18144" t="10043" r="30123" b="10987"/>
          <a:stretch/>
        </p:blipFill>
        <p:spPr>
          <a:xfrm>
            <a:off x="1712891" y="940156"/>
            <a:ext cx="6439435" cy="5526381"/>
          </a:xfrm>
          <a:prstGeom prst="rect">
            <a:avLst/>
          </a:prstGeom>
        </p:spPr>
      </p:pic>
      <p:sp>
        <p:nvSpPr>
          <p:cNvPr id="5" name="TextBox 4"/>
          <p:cNvSpPr txBox="1"/>
          <p:nvPr/>
        </p:nvSpPr>
        <p:spPr>
          <a:xfrm>
            <a:off x="8349288" y="5615189"/>
            <a:ext cx="3078051" cy="646331"/>
          </a:xfrm>
          <a:prstGeom prst="rect">
            <a:avLst/>
          </a:prstGeom>
          <a:noFill/>
        </p:spPr>
        <p:txBody>
          <a:bodyPr wrap="square" rtlCol="0">
            <a:spAutoFit/>
          </a:bodyPr>
          <a:lstStyle/>
          <a:p>
            <a:r>
              <a:rPr lang="en-GB" i="1" dirty="0"/>
              <a:t>The Guardian </a:t>
            </a:r>
            <a:r>
              <a:rPr lang="en-GB" dirty="0"/>
              <a:t>website, 14 October 2008</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07081788"/>
      </p:ext>
    </p:extLst>
  </p:cSld>
  <p:clrMapOvr>
    <a:masterClrMapping/>
  </p:clrMapOvr>
  <mc:AlternateContent xmlns:mc="http://schemas.openxmlformats.org/markup-compatibility/2006" xmlns:p14="http://schemas.microsoft.com/office/powerpoint/2010/main">
    <mc:Choice Requires="p14">
      <p:transition spd="slow" p14:dur="2000" advTm="81235"/>
    </mc:Choice>
    <mc:Fallback xmlns="">
      <p:transition spd="slow" advTm="8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5527" y="685800"/>
            <a:ext cx="3649085" cy="5225422"/>
          </a:xfrm>
        </p:spPr>
        <p:txBody>
          <a:bodyPr anchor="ctr">
            <a:normAutofit/>
          </a:bodyPr>
          <a:lstStyle/>
          <a:p>
            <a:r>
              <a:rPr lang="en-GB" dirty="0"/>
              <a:t>‘Appropriates’</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101554" y="685800"/>
            <a:ext cx="5970162" cy="5225422"/>
          </a:xfrm>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2750" y="1261004"/>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2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3000" y="1238251"/>
            <a:ext cx="10795715" cy="50482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44472"/>
          </a:xfrm>
        </p:spPr>
        <p:txBody>
          <a:bodyPr/>
          <a:lstStyle/>
          <a:p>
            <a:r>
              <a:rPr lang="en-GB" dirty="0"/>
              <a:t>‘Property’</a:t>
            </a:r>
          </a:p>
        </p:txBody>
      </p:sp>
      <p:sp>
        <p:nvSpPr>
          <p:cNvPr id="3" name="Content Placeholder 2"/>
          <p:cNvSpPr>
            <a:spLocks noGrp="1"/>
          </p:cNvSpPr>
          <p:nvPr>
            <p:ph idx="1"/>
          </p:nvPr>
        </p:nvSpPr>
        <p:spPr>
          <a:xfrm>
            <a:off x="1379101" y="1257302"/>
            <a:ext cx="9847262" cy="4817919"/>
          </a:xfrm>
        </p:spPr>
        <p:txBody>
          <a:bodyPr vert="horz" lIns="91440" tIns="45720" rIns="91440" bIns="45720" rtlCol="0" anchor="t">
            <a:normAutofit fontScale="77500" lnSpcReduction="20000"/>
          </a:bodyPr>
          <a:lstStyle/>
          <a:p>
            <a:pPr marL="0" indent="0">
              <a:buNone/>
            </a:pPr>
            <a:endParaRPr lang="en-GB" sz="3000" b="1" dirty="0"/>
          </a:p>
          <a:p>
            <a:pPr marL="457200" lvl="1" indent="0">
              <a:buNone/>
            </a:pPr>
            <a:r>
              <a:rPr lang="en-GB" sz="3300" b="1" u="sng" dirty="0">
                <a:solidFill>
                  <a:srgbClr val="FF0000"/>
                </a:solidFill>
              </a:rPr>
              <a:t>Section 4(1) TA [1968] </a:t>
            </a:r>
            <a:r>
              <a:rPr lang="en-GB" sz="3300" dirty="0"/>
              <a:t>provides:</a:t>
            </a:r>
            <a:endParaRPr lang="en-GB" sz="3800" dirty="0"/>
          </a:p>
          <a:p>
            <a:pPr lvl="1"/>
            <a:r>
              <a:rPr lang="en-GB" sz="3300" dirty="0"/>
              <a:t>"Property" includes money and all other property, real or personal, including things in action and other intangible property (things which cannot be touched).</a:t>
            </a:r>
            <a:endParaRPr lang="en-GB" sz="3800" dirty="0"/>
          </a:p>
          <a:p>
            <a:pPr lvl="1"/>
            <a:r>
              <a:rPr lang="en-GB" sz="3300" dirty="0"/>
              <a:t>Money – identifiable and coins of any currency.  A cheque is not money it is a 'thing in action' </a:t>
            </a:r>
            <a:r>
              <a:rPr lang="en-GB" sz="3300" b="1" dirty="0"/>
              <a:t>(Davis [1988]) </a:t>
            </a:r>
          </a:p>
          <a:p>
            <a:pPr lvl="1"/>
            <a:r>
              <a:rPr lang="en-GB" sz="3300" dirty="0"/>
              <a:t>Personal property – all property that is not land, including jewellery, TV sets, vehicles, phones.  Include illegal drugs </a:t>
            </a:r>
            <a:r>
              <a:rPr lang="en-GB" sz="3300" b="1" dirty="0"/>
              <a:t>(Smith [2011])</a:t>
            </a:r>
            <a:endParaRPr lang="en-GB" sz="3300" dirty="0"/>
          </a:p>
          <a:p>
            <a:pPr lvl="1"/>
            <a:r>
              <a:rPr lang="en-GB" sz="3300" dirty="0"/>
              <a:t>Real property – land and buildings</a:t>
            </a:r>
          </a:p>
          <a:p>
            <a:pPr marL="914400" lvl="2"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8141518"/>
      </p:ext>
    </p:extLst>
  </p:cSld>
  <p:clrMapOvr>
    <a:masterClrMapping/>
  </p:clrMapOvr>
  <mc:AlternateContent xmlns:mc="http://schemas.openxmlformats.org/markup-compatibility/2006" xmlns:p14="http://schemas.microsoft.com/office/powerpoint/2010/main">
    <mc:Choice Requires="p14">
      <p:transition spd="slow" p14:dur="2000" advTm="192231"/>
    </mc:Choice>
    <mc:Fallback xmlns="">
      <p:transition spd="slow" advTm="19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2125573" y="1454727"/>
            <a:ext cx="8800382" cy="4653037"/>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 - subjective</a:t>
            </a:r>
          </a:p>
          <a:p>
            <a:pPr marL="457200" lvl="1" indent="0">
              <a:buNone/>
            </a:pPr>
            <a:r>
              <a:rPr lang="en-GB" sz="2400" b="1" dirty="0">
                <a:solidFill>
                  <a:srgbClr val="FF0000"/>
                </a:solidFill>
              </a:rPr>
              <a:t>Feely [1973] - objective</a:t>
            </a:r>
          </a:p>
          <a:p>
            <a:pPr marL="457200" lvl="1" indent="0">
              <a:buNone/>
            </a:pPr>
            <a:r>
              <a:rPr lang="en-GB" sz="2400" b="1" dirty="0">
                <a:solidFill>
                  <a:srgbClr val="FF0000"/>
                </a:solidFill>
              </a:rPr>
              <a:t>Ghosh [1982] – objective </a:t>
            </a:r>
            <a:r>
              <a:rPr lang="en-GB" sz="2400" b="1">
                <a:solidFill>
                  <a:srgbClr val="FF0000"/>
                </a:solidFill>
              </a:rPr>
              <a:t>and subjective</a:t>
            </a:r>
            <a:endParaRPr lang="en-GB" sz="2400" b="1" dirty="0">
              <a:solidFill>
                <a:srgbClr val="FF0000"/>
              </a:solidFill>
            </a:endParaRP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r>
              <a:rPr lang="en-GB" sz="2400" b="1" dirty="0">
                <a:solidFill>
                  <a:srgbClr val="FF0000"/>
                </a:solidFill>
              </a:rPr>
              <a:t>Hayes [2015]</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1473E-E4B0-4D85-9BFB-295DFA88D70A}"/>
              </a:ext>
            </a:extLst>
          </p:cNvPr>
          <p:cNvSpPr>
            <a:spLocks noGrp="1"/>
          </p:cNvSpPr>
          <p:nvPr>
            <p:ph type="title"/>
          </p:nvPr>
        </p:nvSpPr>
        <p:spPr>
          <a:xfrm>
            <a:off x="3373062" y="624110"/>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56" name="Rectangle 5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5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6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6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6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6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6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6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6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6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6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6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7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72" name="Group 71">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73"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74"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75"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76"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77"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78"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79"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80"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81"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82"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83"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84"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8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8FE56F0B-2CFE-470C-8C51-663DE1EA16B0}"/>
              </a:ext>
            </a:extLst>
          </p:cNvPr>
          <p:cNvSpPr>
            <a:spLocks noGrp="1"/>
          </p:cNvSpPr>
          <p:nvPr>
            <p:ph idx="1"/>
          </p:nvPr>
        </p:nvSpPr>
        <p:spPr>
          <a:xfrm>
            <a:off x="3373062" y="2133600"/>
            <a:ext cx="8131550" cy="3777622"/>
          </a:xfrm>
        </p:spPr>
        <p:txBody>
          <a:bodyPr vert="horz" lIns="91440" tIns="45720" rIns="91440" bIns="45720" rtlCol="0" anchor="t">
            <a:normAutofit lnSpcReduction="10000"/>
          </a:bodyPr>
          <a:lstStyle/>
          <a:p>
            <a:pPr marL="0" indent="0">
              <a:buNone/>
            </a:pPr>
            <a:r>
              <a:rPr lang="en-GB"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454-6355-46EF-9B57-86069268BC4A}"/>
              </a:ext>
            </a:extLst>
          </p:cNvPr>
          <p:cNvSpPr>
            <a:spLocks noGrp="1"/>
          </p:cNvSpPr>
          <p:nvPr>
            <p:ph type="title"/>
          </p:nvPr>
        </p:nvSpPr>
        <p:spPr/>
        <p:txBody>
          <a:bodyPr/>
          <a:lstStyle/>
          <a:p>
            <a:r>
              <a:rPr lang="en-GB" dirty="0"/>
              <a:t>Confirmation of dishonesty test was seen in: </a:t>
            </a:r>
          </a:p>
        </p:txBody>
      </p:sp>
      <p:sp>
        <p:nvSpPr>
          <p:cNvPr id="3" name="Content Placeholder 2">
            <a:extLst>
              <a:ext uri="{FF2B5EF4-FFF2-40B4-BE49-F238E27FC236}">
                <a16:creationId xmlns:a16="http://schemas.microsoft.com/office/drawing/2014/main" id="{B449D015-B185-43D9-90EC-08AA593DFEEC}"/>
              </a:ext>
            </a:extLst>
          </p:cNvPr>
          <p:cNvSpPr>
            <a:spLocks noGrp="1"/>
          </p:cNvSpPr>
          <p:nvPr>
            <p:ph idx="1"/>
          </p:nvPr>
        </p:nvSpPr>
        <p:spPr/>
        <p:txBody>
          <a:bodyPr/>
          <a:lstStyle/>
          <a:p>
            <a:r>
              <a:rPr lang="en-GB" sz="2800" b="1" dirty="0"/>
              <a:t>Barton and Booth [2020] EWCA Crim 575 </a:t>
            </a:r>
            <a:r>
              <a:rPr lang="en-GB" dirty="0"/>
              <a:t>(a conspiracy to defraud case) provides further confirmation, if it were needed, that the that the test for dishonesty in the criminal context was that set out by the Supreme Court in </a:t>
            </a:r>
            <a:r>
              <a:rPr lang="en-GB" dirty="0">
                <a:solidFill>
                  <a:srgbClr val="FF0000"/>
                </a:solidFill>
              </a:rPr>
              <a:t>Ivey v Genting Casinos UK [2017</a:t>
            </a:r>
            <a:r>
              <a:rPr lang="en-GB" dirty="0"/>
              <a:t>]. The requirements of this test are: </a:t>
            </a:r>
          </a:p>
          <a:p>
            <a:r>
              <a:rPr lang="en-GB" dirty="0"/>
              <a:t>• to determine D’s actual state of knowledge or belief as to the facts; and, • to ask whether their conduct was dishonest by the standards of ordinary decent people. </a:t>
            </a:r>
          </a:p>
        </p:txBody>
      </p:sp>
      <p:pic>
        <p:nvPicPr>
          <p:cNvPr id="4" name="Audio 3">
            <a:hlinkClick r:id="" action="ppaction://media"/>
            <a:extLst>
              <a:ext uri="{FF2B5EF4-FFF2-40B4-BE49-F238E27FC236}">
                <a16:creationId xmlns:a16="http://schemas.microsoft.com/office/drawing/2014/main" id="{84DC3A79-632F-47CC-A350-16A8C7823606}"/>
              </a:ext>
            </a:extLst>
          </p:cNvPr>
          <p:cNvPicPr>
            <a:picLocks noChangeAspect="1"/>
          </p:cNvPicPr>
          <p:nvPr>
            <a:audioFile r:link="rId1"/>
            <p:extLst>
              <p:ext uri="{DAA4B4D4-6D71-4841-9C94-3DE7FCFB9230}">
                <p14:media xmlns:p14="http://schemas.microsoft.com/office/powerpoint/2010/main" r:embed="rId2">
                  <p14:trim st="19781" end="616664.6757"/>
                </p14:media>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1693454"/>
      </p:ext>
    </p:extLst>
  </p:cSld>
  <p:clrMapOvr>
    <a:masterClrMapping/>
  </p:clrMapOvr>
  <mc:AlternateContent xmlns:mc="http://schemas.openxmlformats.org/markup-compatibility/2006" xmlns:p14="http://schemas.microsoft.com/office/powerpoint/2010/main">
    <mc:Choice Requires="p14">
      <p:transition spd="slow" p14:dur="2000" advTm="654352"/>
    </mc:Choice>
    <mc:Fallback xmlns="">
      <p:transition spd="slow" advTm="65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br>
              <a:rPr lang="en-GB" dirty="0"/>
            </a:b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5AD2334-A8E7-47A1-8B86-A100792E8B33}"/>
              </a:ext>
            </a:extLst>
          </p:cNvPr>
          <p:cNvSpPr>
            <a:spLocks noGrp="1"/>
          </p:cNvSpPr>
          <p:nvPr>
            <p:ph idx="1"/>
          </p:nvPr>
        </p:nvSpPr>
        <p:spPr>
          <a:xfrm>
            <a:off x="2172269" y="1443488"/>
            <a:ext cx="9087928" cy="4784036"/>
          </a:xfrm>
        </p:spPr>
        <p:txBody>
          <a:bodyPr vert="horz" lIns="91440" tIns="45720" rIns="91440" bIns="45720" rtlCol="0" anchor="t">
            <a:normAutofit/>
          </a:bodyPr>
          <a:lstStyle/>
          <a:p>
            <a:r>
              <a:rPr lang="en-GB"/>
              <a:t>Theft consists of 5 elements:</a:t>
            </a:r>
          </a:p>
          <a:p>
            <a:pPr marL="0" indent="0">
              <a:buNone/>
            </a:pPr>
            <a:r>
              <a:rPr lang="en-GB" b="1"/>
              <a:t>-  appropriation;</a:t>
            </a:r>
          </a:p>
          <a:p>
            <a:pPr marL="0" indent="0">
              <a:buNone/>
            </a:pPr>
            <a:r>
              <a:rPr lang="en-GB" b="1"/>
              <a:t>-  property;</a:t>
            </a:r>
          </a:p>
          <a:p>
            <a:pPr marL="0" indent="0">
              <a:buNone/>
            </a:pPr>
            <a:r>
              <a:rPr lang="en-GB" b="1"/>
              <a:t>- belonging to another;</a:t>
            </a:r>
          </a:p>
          <a:p>
            <a:pPr marL="0" indent="0">
              <a:buNone/>
            </a:pPr>
            <a:r>
              <a:rPr lang="en-GB" b="1"/>
              <a:t>- dishonesty;</a:t>
            </a:r>
          </a:p>
          <a:p>
            <a:pPr marL="0" indent="0">
              <a:buNone/>
            </a:pPr>
            <a:r>
              <a:rPr lang="en-GB" b="1"/>
              <a:t>- intention to permanently deprive.</a:t>
            </a:r>
            <a:endParaRPr lang="en-GB" b="1" dirty="0"/>
          </a:p>
          <a:p>
            <a:pPr marL="0" indent="0">
              <a:buNone/>
            </a:pPr>
            <a:endParaRPr lang="en-GB" dirty="0"/>
          </a:p>
          <a:p>
            <a:pPr marL="285750" indent="-285750"/>
            <a:r>
              <a:rPr lang="en-GB"/>
              <a:t>All these elements are further defined to a lesser or greater extent, in TA [1968]</a:t>
            </a:r>
          </a:p>
          <a:p>
            <a:pPr marL="285750" indent="-285750"/>
            <a:r>
              <a:rPr lang="en-GB" b="1"/>
              <a:t>Assumption: </a:t>
            </a:r>
            <a:r>
              <a:rPr lang="en-GB"/>
              <a:t>House of Lords have decided in Gomez [1993] and Hinks [2000] that an assumption of rights, still ocurs even when V consents to it, so that D appropriates property even when they acquire it by way of a 'gift'.</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DDF24CA-7DB7-44B5-AFC9-89C1BFB7FE58}"/>
              </a:ext>
            </a:extLst>
          </p:cNvPr>
          <p:cNvSpPr>
            <a:spLocks noGrp="1"/>
          </p:cNvSpPr>
          <p:nvPr>
            <p:ph idx="1"/>
          </p:nvPr>
        </p:nvSpPr>
        <p:spPr>
          <a:xfrm>
            <a:off x="1913477" y="1371600"/>
            <a:ext cx="9591135" cy="5287244"/>
          </a:xfrm>
        </p:spPr>
        <p:txBody>
          <a:bodyPr vert="horz" lIns="91440" tIns="45720" rIns="91440" bIns="45720" rtlCol="0" anchor="t">
            <a:normAutofit lnSpcReduction="10000"/>
          </a:bodyPr>
          <a:lstStyle/>
          <a:p>
            <a:r>
              <a:rPr lang="en-GB" b="1" dirty="0"/>
              <a:t>'Property'</a:t>
            </a:r>
            <a:r>
              <a:rPr lang="en-GB" dirty="0"/>
              <a:t> includes money and other </a:t>
            </a:r>
            <a:r>
              <a:rPr lang="en-GB" dirty="0" err="1"/>
              <a:t>intagible</a:t>
            </a:r>
            <a:r>
              <a:rPr lang="en-GB" dirty="0"/>
              <a:t>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now 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a:t>
            </a:r>
            <a:r>
              <a:rPr lang="en-GB" b="1" dirty="0" err="1"/>
              <a:t>retun</a:t>
            </a:r>
            <a:r>
              <a:rPr lang="en-GB" b="1" dirty="0"/>
              <a:t> the property.</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end="18381.4648"/>
                </p14:media>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1567</Words>
  <Application>Microsoft Office PowerPoint</Application>
  <PresentationFormat>Widescreen</PresentationFormat>
  <Paragraphs>124</Paragraphs>
  <Slides>16</Slides>
  <Notes>14</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Wisp</vt:lpstr>
      <vt:lpstr>Offences against property: Theft</vt:lpstr>
      <vt:lpstr>‘Beckham housekeepers arrested’</vt:lpstr>
      <vt:lpstr>Theft </vt:lpstr>
      <vt:lpstr>‘Appropriates’</vt:lpstr>
      <vt:lpstr>Appropriates</vt:lpstr>
      <vt:lpstr>Appropriation</vt:lpstr>
      <vt:lpstr>‘Property’</vt:lpstr>
      <vt:lpstr>‘Property’</vt:lpstr>
      <vt:lpstr>‘Belonging to another’ </vt:lpstr>
      <vt:lpstr>Theft: MENS REA</vt:lpstr>
      <vt:lpstr>‘Dishonesty’</vt:lpstr>
      <vt:lpstr>Dishonesty: Ivey [2017]- the new version of the Ghosh test</vt:lpstr>
      <vt:lpstr>Confirmation of dishonesty test was seen in: </vt:lpstr>
      <vt:lpstr>Theft</vt:lpstr>
      <vt:lpstr>Summary</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Laura Knight</cp:lastModifiedBy>
  <cp:revision>365</cp:revision>
  <cp:lastPrinted>2017-10-26T14:32:49Z</cp:lastPrinted>
  <dcterms:created xsi:type="dcterms:W3CDTF">2016-02-21T06:29:57Z</dcterms:created>
  <dcterms:modified xsi:type="dcterms:W3CDTF">2024-06-18T10:32:32Z</dcterms:modified>
</cp:coreProperties>
</file>