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98" r:id="rId5"/>
    <p:sldId id="300" r:id="rId6"/>
    <p:sldId id="301" r:id="rId7"/>
    <p:sldId id="310" r:id="rId8"/>
    <p:sldId id="302" r:id="rId9"/>
    <p:sldId id="311" r:id="rId10"/>
    <p:sldId id="313" r:id="rId11"/>
    <p:sldId id="303" r:id="rId12"/>
    <p:sldId id="304" r:id="rId13"/>
    <p:sldId id="309" r:id="rId14"/>
    <p:sldId id="305" r:id="rId15"/>
    <p:sldId id="306" r:id="rId16"/>
    <p:sldId id="307" r:id="rId17"/>
    <p:sldId id="314" r:id="rId18"/>
    <p:sldId id="30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02" autoAdjust="0"/>
    <p:restoredTop sz="93447" autoAdjust="0"/>
  </p:normalViewPr>
  <p:slideViewPr>
    <p:cSldViewPr snapToGrid="0">
      <p:cViewPr>
        <p:scale>
          <a:sx n="63" d="100"/>
          <a:sy n="63" d="100"/>
        </p:scale>
        <p:origin x="8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leigharran@gmail.com" userId="47714fccca7e551f" providerId="LiveId" clId="{7B4F969F-9FF5-49A3-9728-DE0C7FD4E483}"/>
    <pc:docChg chg="modSld">
      <pc:chgData name="sophieleigharran@gmail.com" userId="47714fccca7e551f" providerId="LiveId" clId="{7B4F969F-9FF5-49A3-9728-DE0C7FD4E483}" dt="2022-03-16T01:35:58.522" v="13" actId="20577"/>
      <pc:docMkLst>
        <pc:docMk/>
      </pc:docMkLst>
      <pc:sldChg chg="modSp mod">
        <pc:chgData name="sophieleigharran@gmail.com" userId="47714fccca7e551f" providerId="LiveId" clId="{7B4F969F-9FF5-49A3-9728-DE0C7FD4E483}" dt="2022-03-16T01:35:58.522" v="13" actId="20577"/>
        <pc:sldMkLst>
          <pc:docMk/>
          <pc:sldMk cId="280336187" sldId="310"/>
        </pc:sldMkLst>
        <pc:spChg chg="mod">
          <ac:chgData name="sophieleigharran@gmail.com" userId="47714fccca7e551f" providerId="LiveId" clId="{7B4F969F-9FF5-49A3-9728-DE0C7FD4E483}" dt="2022-03-16T01:35:58.522" v="13" actId="20577"/>
          <ac:spMkLst>
            <pc:docMk/>
            <pc:sldMk cId="280336187" sldId="310"/>
            <ac:spMk id="4" creationId="{AE37C314-1327-40BC-8128-7A48113C1FC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Evidence Based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Sophie-leigh arran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BMNS4006</a:t>
            </a:r>
          </a:p>
          <a:p>
            <a:pPr>
              <a:lnSpc>
                <a:spcPct val="100000"/>
              </a:lnSpc>
            </a:pP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Introduction.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AA50BD-6881-49CC-8732-EC19FFD36E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Evidence Based Practice – What is this?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 5 Stages of EBP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Areas in which it is used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Benefits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Disadvantages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Experiences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References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Question Time</a:t>
            </a:r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F52EE-A31F-430B-9AB2-C9BE31565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Evidence Based Practice?</a:t>
            </a:r>
          </a:p>
        </p:txBody>
      </p:sp>
      <p:pic>
        <p:nvPicPr>
          <p:cNvPr id="8" name="Content Placeholder 7" descr="Calendar&#10;&#10;Description automatically generated">
            <a:extLst>
              <a:ext uri="{FF2B5EF4-FFF2-40B4-BE49-F238E27FC236}">
                <a16:creationId xmlns:a16="http://schemas.microsoft.com/office/drawing/2014/main" id="{0AAADB28-2CA5-4AB7-BBEA-6E73219DB3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85440" y="2101216"/>
            <a:ext cx="6096000" cy="4068759"/>
          </a:xfrm>
        </p:spPr>
      </p:pic>
    </p:spTree>
    <p:extLst>
      <p:ext uri="{BB962C8B-B14F-4D97-AF65-F5344CB8AC3E}">
        <p14:creationId xmlns:p14="http://schemas.microsoft.com/office/powerpoint/2010/main" val="2949992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37C314-1327-40BC-8128-7A48113C1FC4}"/>
              </a:ext>
            </a:extLst>
          </p:cNvPr>
          <p:cNvSpPr txBox="1"/>
          <p:nvPr/>
        </p:nvSpPr>
        <p:spPr>
          <a:xfrm>
            <a:off x="1178560" y="863600"/>
            <a:ext cx="1012952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“As </a:t>
            </a:r>
            <a:r>
              <a:rPr lang="en-GB" sz="3200"/>
              <a:t>a human </a:t>
            </a:r>
            <a:r>
              <a:rPr lang="en-GB" sz="3200" dirty="0"/>
              <a:t>caring profession and a scientific discipline, nursing must engage in, report, and apply research. I do not think it is possible to separate the practice of nursing from its science.”</a:t>
            </a:r>
          </a:p>
          <a:p>
            <a:endParaRPr lang="en-GB" sz="3200" dirty="0"/>
          </a:p>
          <a:p>
            <a:r>
              <a:rPr lang="en-GB" sz="2400" dirty="0"/>
              <a:t>                                                                                                        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                                                                                                        (Pickler, 2018)</a:t>
            </a:r>
          </a:p>
        </p:txBody>
      </p:sp>
    </p:spTree>
    <p:extLst>
      <p:ext uri="{BB962C8B-B14F-4D97-AF65-F5344CB8AC3E}">
        <p14:creationId xmlns:p14="http://schemas.microsoft.com/office/powerpoint/2010/main" val="280336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, venn diagram&#10;&#10;Description automatically generated">
            <a:extLst>
              <a:ext uri="{FF2B5EF4-FFF2-40B4-BE49-F238E27FC236}">
                <a16:creationId xmlns:a16="http://schemas.microsoft.com/office/drawing/2014/main" id="{D0E3D283-F25E-4D23-8FB8-7070DB1FE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857" y="544900"/>
            <a:ext cx="7601903" cy="56869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FE949E-5F50-4F3A-BB5C-0D883FC8E999}"/>
              </a:ext>
            </a:extLst>
          </p:cNvPr>
          <p:cNvSpPr txBox="1"/>
          <p:nvPr/>
        </p:nvSpPr>
        <p:spPr>
          <a:xfrm>
            <a:off x="9017000" y="6365770"/>
            <a:ext cx="3266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(Levin and Feldman, 2006)</a:t>
            </a:r>
          </a:p>
        </p:txBody>
      </p:sp>
    </p:spTree>
    <p:extLst>
      <p:ext uri="{BB962C8B-B14F-4D97-AF65-F5344CB8AC3E}">
        <p14:creationId xmlns:p14="http://schemas.microsoft.com/office/powerpoint/2010/main" val="351741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DD8AE-61CA-4D4F-A3A0-F41B3A784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5 Stages of EBP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546A5-9258-41E8-B8EB-8769BE5D5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en-GB" sz="2800" dirty="0"/>
              <a:t>Formulating the question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800" dirty="0"/>
              <a:t>Searching for the best available evidence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800" dirty="0"/>
              <a:t>Critical analysis 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800" dirty="0"/>
              <a:t>Integrating the appraisal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800" dirty="0"/>
              <a:t>Evaluation and reflection</a:t>
            </a:r>
          </a:p>
        </p:txBody>
      </p:sp>
    </p:spTree>
    <p:extLst>
      <p:ext uri="{BB962C8B-B14F-4D97-AF65-F5344CB8AC3E}">
        <p14:creationId xmlns:p14="http://schemas.microsoft.com/office/powerpoint/2010/main" val="396313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A51234D-5CEE-43FF-BBEB-3041F9E7C07C}"/>
              </a:ext>
            </a:extLst>
          </p:cNvPr>
          <p:cNvSpPr txBox="1"/>
          <p:nvPr/>
        </p:nvSpPr>
        <p:spPr>
          <a:xfrm>
            <a:off x="8371115" y="5731326"/>
            <a:ext cx="38208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(</a:t>
            </a:r>
            <a:r>
              <a:rPr lang="en-GB" sz="2800" dirty="0" err="1"/>
              <a:t>Glasziou</a:t>
            </a:r>
            <a:r>
              <a:rPr lang="en-GB" sz="2800" dirty="0"/>
              <a:t> et al., 2005)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7E3F94E-A453-4346-8CEB-C916422209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743" y="196021"/>
            <a:ext cx="6477000" cy="5796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26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720E6-08E3-4BE8-A27E-0EB6DC97A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is it used?</a:t>
            </a:r>
          </a:p>
        </p:txBody>
      </p:sp>
      <p:pic>
        <p:nvPicPr>
          <p:cNvPr id="5" name="Content Placeholder 4" descr="A person holding a stethoscope&#10;&#10;Description automatically generated with low confidence">
            <a:extLst>
              <a:ext uri="{FF2B5EF4-FFF2-40B4-BE49-F238E27FC236}">
                <a16:creationId xmlns:a16="http://schemas.microsoft.com/office/drawing/2014/main" id="{A79546ED-8FA2-4691-B5D4-CD616BD40D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0932" y="2108200"/>
            <a:ext cx="5858748" cy="390583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7EB31F-AE5D-4C30-98B5-592E68FC3532}"/>
              </a:ext>
            </a:extLst>
          </p:cNvPr>
          <p:cNvSpPr txBox="1"/>
          <p:nvPr/>
        </p:nvSpPr>
        <p:spPr>
          <a:xfrm>
            <a:off x="6959600" y="2505670"/>
            <a:ext cx="4632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Health care sector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Used by all health care professionals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Used everyday</a:t>
            </a:r>
          </a:p>
        </p:txBody>
      </p:sp>
    </p:spTree>
    <p:extLst>
      <p:ext uri="{BB962C8B-B14F-4D97-AF65-F5344CB8AC3E}">
        <p14:creationId xmlns:p14="http://schemas.microsoft.com/office/powerpoint/2010/main" val="9379322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C14A3-CB36-4A5F-AB51-1C344B4F0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benefits?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99E24-FA5F-4B6E-83B2-10D3A1390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Help patients receive better care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More accurate diagnosis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Stays up to date with protocol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Increases patients recovery time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Understanding of the risks to treatments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Gives patients a role in planning their care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Ensures that resources are used appropriately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703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7C78F-C45B-4020-B16C-F35E5D2C2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disadvantages?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B54E4-9853-4694-A84C-E1B033EEB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600" dirty="0"/>
              <a:t>Time consuming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600" dirty="0"/>
              <a:t>Costly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600" dirty="0"/>
              <a:t>Individual needs and emotional neglect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600" dirty="0"/>
              <a:t>Insurance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600" dirty="0"/>
              <a:t>Limitations for creative solutions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55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9B55C-C899-495A-ACB3-28B833072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Experiences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FBF3242-9269-4280-89DB-C21E996BB4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68003" y="2209800"/>
            <a:ext cx="5218816" cy="3760788"/>
          </a:xfrm>
        </p:spPr>
      </p:pic>
    </p:spTree>
    <p:extLst>
      <p:ext uri="{BB962C8B-B14F-4D97-AF65-F5344CB8AC3E}">
        <p14:creationId xmlns:p14="http://schemas.microsoft.com/office/powerpoint/2010/main" val="185279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20D20-F5AD-4D8E-A211-F32BED4F7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D4C08FDF-ADE1-4A88-855E-93D0D33E76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24548" y="2108200"/>
            <a:ext cx="2003229" cy="3760788"/>
          </a:xfrm>
        </p:spPr>
      </p:pic>
    </p:spTree>
    <p:extLst>
      <p:ext uri="{BB962C8B-B14F-4D97-AF65-F5344CB8AC3E}">
        <p14:creationId xmlns:p14="http://schemas.microsoft.com/office/powerpoint/2010/main" val="26391020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D5BF0-A25C-49F8-B057-24E339CEE9A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86080" y="-403543"/>
            <a:ext cx="10058400" cy="1449388"/>
          </a:xfrm>
        </p:spPr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16217B4-8A9A-4FF7-BA88-339F2B030F2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86080" y="1295400"/>
            <a:ext cx="10058400" cy="37607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</a:rPr>
              <a:t>Berg, V. (2021).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Care Plans explained: What They Include and Why They Are Important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 [online] Homecare.co.uk. Available at: https://www.homecare.co.uk/advice/care-plans-explained-what-they-involve-and-why-they-are-important.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effectLst/>
                <a:latin typeface="Times New Roman" panose="02020603050405020304" pitchFamily="18" charset="0"/>
              </a:rPr>
              <a:t>Beyea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, S.C. and Mary Jo Slattery (2006).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Evidence-based practice in nursing : a guide to successful implementation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 Marblehead, Ma: </a:t>
            </a:r>
            <a:r>
              <a:rPr lang="en-GB" sz="1100" dirty="0" err="1">
                <a:effectLst/>
                <a:latin typeface="Times New Roman" panose="02020603050405020304" pitchFamily="18" charset="0"/>
              </a:rPr>
              <a:t>Hcpro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</a:rPr>
              <a:t>Clancy, C.M. and Cronin, K. (2005). Evidence-Based Decision Making: Global Evidence, Local Decisions.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Health Affairs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, 24(1), pp.151–162.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effectLst/>
                <a:latin typeface="Times New Roman" panose="02020603050405020304" pitchFamily="18" charset="0"/>
              </a:rPr>
              <a:t>Glasziou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, P., W Scott Richardson, Strauss, S.E., Sackett, D.L. and Haynes, B. (2005).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Evidence-based medicine : how to practice and teach EBM.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 Edinburgh: Elsevier Churchill Livingstone.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</a:rPr>
              <a:t>Indeed Career Guide. (2022).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5 Benefits of Evidence-Based Practice in Nursing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 [online] Available at: https://www.indeed.com/career-advice/career-development/benefits-of-evidence-based-practice-in-nursing.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</a:rPr>
              <a:t>Kay Neeley, C. (2019).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Purpose of Nursing Care Plans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 [online] Career Trend. Available at: https://careertrend.com/about-5510672-purpose-nursing-care-plans.html.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</a:rPr>
              <a:t>Killian, J., Morgan, B. and Gardener, C. (2017).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Lessons Learned From a System-wide Evidence-Based Practice Program Implementation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</a:rPr>
              <a:t>Knowles, M. (2019).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Evidence-Based Practice: Advantages &amp; Disadvantages - Video &amp; Lesson Transcript | Study.com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 [online] Study.com. Available at: https://study.com/academy/lesson/evidence-based-practice-advantages-disadvantages.html.</a:t>
            </a:r>
          </a:p>
        </p:txBody>
      </p:sp>
    </p:spTree>
    <p:extLst>
      <p:ext uri="{BB962C8B-B14F-4D97-AF65-F5344CB8AC3E}">
        <p14:creationId xmlns:p14="http://schemas.microsoft.com/office/powerpoint/2010/main" val="27667300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D5BF0-A25C-49F8-B057-24E339CEE9A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60400" y="-252413"/>
            <a:ext cx="11531600" cy="1450976"/>
          </a:xfrm>
        </p:spPr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16217B4-8A9A-4FF7-BA88-339F2B030F2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520" y="1356360"/>
            <a:ext cx="10058400" cy="376078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effectLst/>
                <a:latin typeface="Times New Roman" panose="02020603050405020304" pitchFamily="18" charset="0"/>
              </a:rPr>
              <a:t>Levin, R.F. and Feldman, H.R. (2006). </a:t>
            </a:r>
            <a:r>
              <a:rPr lang="en-GB" sz="4000" i="1" dirty="0">
                <a:effectLst/>
                <a:latin typeface="Times New Roman" panose="02020603050405020304" pitchFamily="18" charset="0"/>
              </a:rPr>
              <a:t>Teaching evidence-based practice in nursing : a guide for academic and clinical settings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. New York: Springer Pub. Co.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effectLst/>
                <a:latin typeface="Times New Roman" panose="02020603050405020304" pitchFamily="18" charset="0"/>
              </a:rPr>
              <a:t>Lyn Ed Gordon, Jennifer Ed Bradley, Nicole Ed Aue, Ariel Ed Holman and Research And Training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Center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 On Family Support And Children's Mental Health Portland State University (1600). </a:t>
            </a:r>
            <a:r>
              <a:rPr lang="en-GB" sz="4000" i="1" dirty="0">
                <a:effectLst/>
                <a:latin typeface="Times New Roman" panose="02020603050405020304" pitchFamily="18" charset="0"/>
              </a:rPr>
              <a:t>Building on Family Strengths: Research and Services in Support of Children and Their Families. Proceedings of the Building on Family Strengths Annual Conference (12th, Portland, Oregon, June 23-25, 2005)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. Research And Training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Center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 On Family Support And Children’s Mental Health.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Sw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 Fourth Avenue Suite 900, Portland, Or 1. Tel: 503-725-; Fax: 503-725-; E-Mail: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Rtcpubs@Pdx.Edu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; Web Site: Http://Www.Rtc.Pdx.Edu.</a:t>
            </a:r>
          </a:p>
          <a:p>
            <a:pPr>
              <a:lnSpc>
                <a:spcPct val="150000"/>
              </a:lnSpc>
            </a:pPr>
            <a:r>
              <a:rPr lang="en-GB" sz="4000" dirty="0" err="1">
                <a:effectLst/>
                <a:latin typeface="Times New Roman" panose="02020603050405020304" pitchFamily="18" charset="0"/>
              </a:rPr>
              <a:t>Nevo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I. and Slonim-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Nevo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V. (2011). The Myth of Evidence-Based Practice: Towards Evidence-Informed Practice. </a:t>
            </a:r>
            <a:r>
              <a:rPr lang="en-GB" sz="4000" i="1" dirty="0">
                <a:effectLst/>
                <a:latin typeface="Times New Roman" panose="02020603050405020304" pitchFamily="18" charset="0"/>
              </a:rPr>
              <a:t>British Journal of Social Work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41(6), pp.1176–1197.</a:t>
            </a:r>
          </a:p>
          <a:p>
            <a:pPr>
              <a:lnSpc>
                <a:spcPct val="150000"/>
              </a:lnSpc>
            </a:pPr>
            <a:r>
              <a:rPr lang="en-GB" sz="4000" dirty="0" err="1">
                <a:effectLst/>
                <a:latin typeface="Times New Roman" panose="02020603050405020304" pitchFamily="18" charset="0"/>
              </a:rPr>
              <a:t>nsc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. (2022). </a:t>
            </a:r>
            <a:r>
              <a:rPr lang="en-GB" sz="4000" i="1" dirty="0">
                <a:effectLst/>
                <a:latin typeface="Times New Roman" panose="02020603050405020304" pitchFamily="18" charset="0"/>
              </a:rPr>
              <a:t>Evidence-Based Practice in Nursing: Why It’s So Important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. [online] Available at: https://online.nsc.edu/nursing/rn-to-bsn/evidence-based-practice-in-nursing/.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effectLst/>
                <a:latin typeface="Times New Roman" panose="02020603050405020304" pitchFamily="18" charset="0"/>
              </a:rPr>
              <a:t>Pickler,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Rita.H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. (2018). </a:t>
            </a:r>
            <a:r>
              <a:rPr lang="en-GB" sz="4000" i="1" dirty="0">
                <a:effectLst/>
                <a:latin typeface="Times New Roman" panose="02020603050405020304" pitchFamily="18" charset="0"/>
              </a:rPr>
              <a:t>January/February 2018 - Volume 67 - Issue 1 : Nursing Research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. [online] journals.lww.com. Available at: https://journals.lww.com/nursingresearchonline/Fulltext/2018/01000/Honoring_the_Past.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effectLst/>
                <a:latin typeface="Times New Roman" panose="02020603050405020304" pitchFamily="18" charset="0"/>
              </a:rPr>
              <a:t>Rycroft-Malone, J., Seers, K.,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Titchen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A., Harvey, G.,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Kitson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A. and McCormack, B. (2004). What counts as evidence in evidence-based practice? </a:t>
            </a:r>
            <a:r>
              <a:rPr lang="en-GB" sz="4000" i="1" dirty="0">
                <a:effectLst/>
                <a:latin typeface="Times New Roman" panose="02020603050405020304" pitchFamily="18" charset="0"/>
              </a:rPr>
              <a:t>Journal of Advanced Nursing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47(1), pp.81–90.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effectLst/>
                <a:latin typeface="Times New Roman" panose="02020603050405020304" pitchFamily="18" charset="0"/>
              </a:rPr>
              <a:t>Sackett, D.L., Rosenberg, W.M.C., Gray, J.A.M., Haynes, R.B. and Richardson, W.S. (1996). Evidence based medicine: what it is and what it isn’t. </a:t>
            </a:r>
            <a:r>
              <a:rPr lang="en-GB" sz="4000" i="1" dirty="0">
                <a:effectLst/>
                <a:latin typeface="Times New Roman" panose="02020603050405020304" pitchFamily="18" charset="0"/>
              </a:rPr>
              <a:t>BMJ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312(7023), pp.71–72.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effectLst/>
                <a:latin typeface="Times New Roman" panose="02020603050405020304" pitchFamily="18" charset="0"/>
              </a:rPr>
              <a:t>SIMPSON, A., MILLER, C. and BOWERS, L. (2003). The history of the Care Programme Approach in England: Where did it go wrong? </a:t>
            </a:r>
            <a:r>
              <a:rPr lang="en-GB" sz="4000" i="1" dirty="0">
                <a:effectLst/>
                <a:latin typeface="Times New Roman" panose="02020603050405020304" pitchFamily="18" charset="0"/>
              </a:rPr>
              <a:t>Journal of Mental Health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12(5), pp.489–504.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effectLst/>
                <a:latin typeface="Times New Roman" panose="02020603050405020304" pitchFamily="18" charset="0"/>
              </a:rPr>
              <a:t>Warren, J.I., McLaughlin, M.,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Bardsley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J.,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Eich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J.,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Esche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C.A.,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Kropkowski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L. and </a:t>
            </a:r>
            <a:r>
              <a:rPr lang="en-GB" sz="4000" dirty="0" err="1">
                <a:effectLst/>
                <a:latin typeface="Times New Roman" panose="02020603050405020304" pitchFamily="18" charset="0"/>
              </a:rPr>
              <a:t>Risch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S. (2016). The Strengths and Challenges of Implementing EBP in Healthcare Systems. </a:t>
            </a:r>
            <a:r>
              <a:rPr lang="en-GB" sz="4000" i="1" dirty="0">
                <a:effectLst/>
                <a:latin typeface="Times New Roman" panose="02020603050405020304" pitchFamily="18" charset="0"/>
              </a:rPr>
              <a:t>Worldviews on Evidence-Based Nursing</a:t>
            </a:r>
            <a:r>
              <a:rPr lang="en-GB" sz="4000" dirty="0">
                <a:effectLst/>
                <a:latin typeface="Times New Roman" panose="02020603050405020304" pitchFamily="18" charset="0"/>
              </a:rPr>
              <a:t>, 13(1), pp.15–24.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6455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B8ADA-05A9-45FD-8147-D3ED2CE12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Time</a:t>
            </a:r>
          </a:p>
        </p:txBody>
      </p:sp>
      <p:pic>
        <p:nvPicPr>
          <p:cNvPr id="5" name="Content Placeholder 4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A93B65DB-731D-4449-A0C2-B470526085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90411" y="2291080"/>
            <a:ext cx="3730383" cy="3760788"/>
          </a:xfrm>
        </p:spPr>
      </p:pic>
    </p:spTree>
    <p:extLst>
      <p:ext uri="{BB962C8B-B14F-4D97-AF65-F5344CB8AC3E}">
        <p14:creationId xmlns:p14="http://schemas.microsoft.com/office/powerpoint/2010/main" val="384574771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2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www.w3.org/XML/1998/namespace"/>
    <ds:schemaRef ds:uri="http://schemas.microsoft.com/office/2006/documentManagement/types"/>
    <ds:schemaRef ds:uri="16c05727-aa75-4e4a-9b5f-8a80a1165891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71af3243-3dd4-4a8d-8c0d-dd76da1f02a5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{4280F9CA-245F-444E-9FF2-375E33D53E7D}tf22712842_win32</Template>
  <TotalTime>414</TotalTime>
  <Words>991</Words>
  <Application>Microsoft Office PowerPoint</Application>
  <PresentationFormat>Widescreen</PresentationFormat>
  <Paragraphs>70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Bookman Old Style</vt:lpstr>
      <vt:lpstr>Calibri</vt:lpstr>
      <vt:lpstr>Franklin Gothic Book</vt:lpstr>
      <vt:lpstr>Times New Roman</vt:lpstr>
      <vt:lpstr>Wingdings</vt:lpstr>
      <vt:lpstr>1_RetrospectVTI</vt:lpstr>
      <vt:lpstr>Evidence Based Practice</vt:lpstr>
      <vt:lpstr>Introduction. </vt:lpstr>
      <vt:lpstr>What is Evidence Based Practice?</vt:lpstr>
      <vt:lpstr>PowerPoint Presentation</vt:lpstr>
      <vt:lpstr>PowerPoint Presentation</vt:lpstr>
      <vt:lpstr>The 5 Stages of EBP</vt:lpstr>
      <vt:lpstr>PowerPoint Presentation</vt:lpstr>
      <vt:lpstr>Where is it used?</vt:lpstr>
      <vt:lpstr>What are the benefits?</vt:lpstr>
      <vt:lpstr>What are the disadvantages?</vt:lpstr>
      <vt:lpstr>Experiences</vt:lpstr>
      <vt:lpstr>Conclusion</vt:lpstr>
      <vt:lpstr>Reference List</vt:lpstr>
      <vt:lpstr>Reference List</vt:lpstr>
      <vt:lpstr>Question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 Based Practice</dc:title>
  <dc:creator>sophieleigharran@gmail.com</dc:creator>
  <cp:lastModifiedBy>sophieleigharran@gmail.com</cp:lastModifiedBy>
  <cp:revision>3</cp:revision>
  <dcterms:created xsi:type="dcterms:W3CDTF">2022-03-14T21:48:52Z</dcterms:created>
  <dcterms:modified xsi:type="dcterms:W3CDTF">2022-03-16T01:35:58Z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