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72" r:id="rId3"/>
    <p:sldId id="257" r:id="rId4"/>
    <p:sldId id="273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4" r:id="rId17"/>
    <p:sldId id="269" r:id="rId18"/>
    <p:sldId id="271" r:id="rId19"/>
    <p:sldId id="270" r:id="rId20"/>
  </p:sldIdLst>
  <p:sldSz cx="14630400" cy="8229600"/>
  <p:notesSz cx="8229600" cy="14630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322" autoAdjust="0"/>
  </p:normalViewPr>
  <p:slideViewPr>
    <p:cSldViewPr snapToGrid="0" snapToObjects="1">
      <p:cViewPr varScale="1">
        <p:scale>
          <a:sx n="58" d="100"/>
          <a:sy n="58" d="100"/>
        </p:scale>
        <p:origin x="7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46413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058884-5602-9610-7F35-AA9EC32FC7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41947B-CAB8-3884-A38F-11E77411B2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6FC35B-0290-8D4A-ED0B-B40EF20479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C3CE4C-B21E-8725-0631-13A22FBD130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26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1778D7-FF51-A276-CE02-5CB6E21BFF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CBEFD2-82C9-65F2-CE28-005E9F7871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AC55FF-B6D3-D4BE-C9E2-83F81F391DC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301FE4-4916-A7DB-48B6-1EC3B7DABFE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5649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AE4AA6-FDC8-6A6D-4F44-24974458C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381A47-E5F5-2690-D21F-C2472B3FA7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91CB19-858D-9594-2E57-AF459AB189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3384EE-222C-D61A-4F50-B3226298171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4029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05D6B-F3E2-D007-E417-A610798409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D0B49C-8683-CC06-F65D-0947AF25F0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031DC9-2A42-0B92-AB0B-7D8DA340E4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C2D411-FF9F-1538-1265-6915BED635D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4214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  <p:txBody>
          <a:bodyPr/>
          <a:lstStyle/>
          <a:p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.svg"/><Relationship Id="rId5" Type="http://schemas.openxmlformats.org/officeDocument/2006/relationships/image" Target="../media/image10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5.svg"/><Relationship Id="rId5" Type="http://schemas.openxmlformats.org/officeDocument/2006/relationships/image" Target="../media/image19.png"/><Relationship Id="rId4" Type="http://schemas.openxmlformats.org/officeDocument/2006/relationships/image" Target="../media/image23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cer.gov/publications/dictionaries/cancer-terms/def/kidney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doi.org/10.1371/journal.pmed.1003954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evidence.nihr.ac.uk/collection/dialysis-for-kidney-failure-evidence-to-improve-care/" TargetMode="External"/><Relationship Id="rId3" Type="http://schemas.openxmlformats.org/officeDocument/2006/relationships/hyperlink" Target="https://kidneyfailurerisk.co.uk/" TargetMode="External"/><Relationship Id="rId7" Type="http://schemas.openxmlformats.org/officeDocument/2006/relationships/hyperlink" Target="https://www.nice.org.uk/guidance/ng203/resources/visual-summary-chronic-kidney-disease-g15-a13-managing-proteinuria-pdf-9206256495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doi.org/10.2196/29197" TargetMode="External"/><Relationship Id="rId5" Type="http://schemas.openxmlformats.org/officeDocument/2006/relationships/hyperlink" Target="https://labmed.org.uk/our-resources/news/nice-ckd-assessment-and-guidelines.html" TargetMode="External"/><Relationship Id="rId4" Type="http://schemas.openxmlformats.org/officeDocument/2006/relationships/hyperlink" Target="https://www.kidneyresearchuk.org/wp-content/uploads/2023/06/Economics-of-Kidney-Disease-full-report_accessible.pdf" TargetMode="External"/><Relationship Id="rId9" Type="http://schemas.openxmlformats.org/officeDocument/2006/relationships/hyperlink" Target="https://www.truemeds.in/diseases/kidney/chronic-kidney-disease-17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85000"/>
            </a:srgbClr>
          </a:solidFill>
          <a:ln/>
        </p:spPr>
        <p:txBody>
          <a:bodyPr/>
          <a:lstStyle/>
          <a:p>
            <a:endParaRPr lang="en-IN" sz="25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2527102"/>
            <a:ext cx="5240179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25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Chronic Kidney Disease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793790" y="3444835"/>
            <a:ext cx="13042821" cy="3969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25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Student name</a:t>
            </a:r>
            <a:r>
              <a:rPr lang="en-US" sz="2500" b="1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: </a:t>
            </a:r>
            <a:r>
              <a:rPr lang="en-US" sz="2500" b="1" dirty="0" err="1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Nirav</a:t>
            </a:r>
            <a:r>
              <a:rPr lang="en-US" sz="2500" b="1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J. Mistry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93790" y="4065032"/>
            <a:ext cx="13042821" cy="3969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25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Student </a:t>
            </a:r>
            <a:r>
              <a:rPr lang="en-US" sz="2500" b="1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ID Number : 2436886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793790" y="4685228"/>
            <a:ext cx="13042821" cy="3969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25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</a:t>
            </a:r>
            <a:r>
              <a:rPr lang="en-US" sz="2500" b="1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odule </a:t>
            </a:r>
            <a:r>
              <a:rPr lang="en-US" sz="25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code and </a:t>
            </a:r>
            <a:r>
              <a:rPr lang="en-US" sz="2500" b="1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Title</a:t>
            </a:r>
            <a:r>
              <a:rPr lang="en-US" sz="25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: LCHS7003 and </a:t>
            </a:r>
            <a:r>
              <a:rPr lang="en-US" sz="2500" b="1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Component 2 individual </a:t>
            </a:r>
            <a:r>
              <a:rPr lang="en-US" sz="2500" b="1" dirty="0" err="1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presantation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793790" y="5305425"/>
            <a:ext cx="13042821" cy="39695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25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Lecture's name: </a:t>
            </a:r>
            <a:r>
              <a:rPr lang="en-US" sz="2500" b="1" dirty="0" err="1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Dr</a:t>
            </a:r>
            <a:r>
              <a:rPr lang="en-US" sz="25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</a:t>
            </a:r>
            <a:r>
              <a:rPr lang="en-US" sz="25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</a:t>
            </a:r>
            <a:r>
              <a:rPr lang="en-US" sz="2500" b="1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uhammed </a:t>
            </a:r>
            <a:r>
              <a:rPr lang="en-US" sz="2500" b="1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Khan</a:t>
            </a:r>
          </a:p>
          <a:p>
            <a:pPr marL="0" indent="0" algn="l">
              <a:lnSpc>
                <a:spcPts val="3100"/>
              </a:lnSpc>
              <a:buNone/>
            </a:pPr>
            <a:endParaRPr lang="en-US" sz="2500" b="1" dirty="0">
              <a:solidFill>
                <a:srgbClr val="090101"/>
              </a:solidFill>
              <a:latin typeface="Arial" panose="020B0604020202020204" pitchFamily="34" charset="0"/>
              <a:ea typeface="Hind Vadodara Bold" pitchFamily="34" charset="-122"/>
              <a:cs typeface="Arial" panose="020B0604020202020204" pitchFamily="34" charset="0"/>
            </a:endParaRPr>
          </a:p>
          <a:p>
            <a:pPr marL="0" indent="0" algn="l">
              <a:lnSpc>
                <a:spcPts val="3100"/>
              </a:lnSpc>
              <a:buNone/>
            </a:pPr>
            <a:r>
              <a:rPr lang="en-US" sz="2500" b="1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Submission Date: 10</a:t>
            </a:r>
            <a:r>
              <a:rPr lang="en-US" sz="2500" b="1" baseline="30000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th</a:t>
            </a:r>
            <a:r>
              <a:rPr lang="en-US" sz="2500" b="1" dirty="0" smtClean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December 2025</a:t>
            </a: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8BC471-0DB2-7622-0F20-BBA0D039C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607C99E0-BEE3-DC25-12C1-719404E1BA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>
            <a:extLst>
              <a:ext uri="{FF2B5EF4-FFF2-40B4-BE49-F238E27FC236}">
                <a16:creationId xmlns:a16="http://schemas.microsoft.com/office/drawing/2014/main" id="{772F9FEB-4B8F-BF7E-016F-2CC5954C147B}"/>
              </a:ext>
            </a:extLst>
          </p:cNvPr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85000"/>
            </a:srgbClr>
          </a:solidFill>
          <a:ln/>
        </p:spPr>
        <p:txBody>
          <a:bodyPr/>
          <a:lstStyle/>
          <a:p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E929A270-9C2A-93C1-8717-4DA45B3A5D73}"/>
              </a:ext>
            </a:extLst>
          </p:cNvPr>
          <p:cNvSpPr/>
          <p:nvPr/>
        </p:nvSpPr>
        <p:spPr>
          <a:xfrm>
            <a:off x="500103" y="267725"/>
            <a:ext cx="5240179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Table of Content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2CCDF652-917D-7E2F-DE4A-EAE17FD330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7298" y="995871"/>
            <a:ext cx="7236011" cy="4779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 to Chronic Kidney Disease 3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Definition, Symptoms &amp; </a:t>
            </a:r>
            <a:r>
              <a:rPr kumimoji="0" lang="en-US" altLang="en-US" sz="11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Aetiology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CKD 4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Prevalence of CKD in the UK &amp; Worldwide 5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Economic &amp; Social Burden of CKD 6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Diagnosis &amp; Initial Assessment 7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NICE &amp; UK Guidelines for CKD Management 8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Models &amp; Frameworks </a:t>
            </a:r>
            <a:r>
              <a:rPr kumimoji="0" lang="en-US" altLang="en-US" sz="11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Impoving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Outcomes 9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Treatment Options in the UK 10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Comorbidities Associated with CKD 11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Prevention Strategies for CKD 12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Skills, Values &amp; </a:t>
            </a:r>
            <a:r>
              <a:rPr kumimoji="0" lang="en-US" altLang="en-US" sz="11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for Co-productive Care 13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Comprehensive Model of </a:t>
            </a:r>
            <a:r>
              <a:rPr kumimoji="0" lang="en-US" altLang="en-US" sz="11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 in CKD 14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 &amp; Recommendations 15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 16-17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3907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87812" y="346010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A2B9F9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Introduction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87812" y="735463"/>
            <a:ext cx="10208062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Introduction to Chronic Kidney Disease (CKD)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87812" y="1653197"/>
            <a:ext cx="4215289" cy="2111335"/>
          </a:xfrm>
          <a:prstGeom prst="roundRect">
            <a:avLst>
              <a:gd name="adj" fmla="val 8460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90" y="185917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Definition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93790" y="2288395"/>
            <a:ext cx="380333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Chronic Kidney Disease (CKD) occurs when the kidneys have been damaged for at least 3 months (Sabatino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al.,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5001459" y="1653197"/>
            <a:ext cx="4215408" cy="2111335"/>
          </a:xfrm>
          <a:prstGeom prst="roundRect">
            <a:avLst>
              <a:gd name="adj" fmla="val 8460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207437" y="185917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Health Risks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207437" y="2288395"/>
            <a:ext cx="3803452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CKD enhances the risk of other health problems such as stroke and heart disease (Jankowski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.,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9415225" y="1653197"/>
            <a:ext cx="4215289" cy="2111335"/>
          </a:xfrm>
          <a:prstGeom prst="roundRect">
            <a:avLst>
              <a:gd name="adj" fmla="val 8460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621203" y="185917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Health Challenge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9621203" y="2288395"/>
            <a:ext cx="3803333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It is a serious health challenge due to its rising prevalence and strong link with hypertension and diabetes (Hezam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al.,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2024).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image2.jpg">
            <a:extLst>
              <a:ext uri="{FF2B5EF4-FFF2-40B4-BE49-F238E27FC236}">
                <a16:creationId xmlns:a16="http://schemas.microsoft.com/office/drawing/2014/main" id="{217A5520-F6A7-4EEB-F311-C36BFCAE8C7D}"/>
              </a:ext>
            </a:extLst>
          </p:cNvPr>
          <p:cNvPicPr/>
          <p:nvPr/>
        </p:nvPicPr>
        <p:blipFill>
          <a:blip r:embed="rId3"/>
          <a:srcRect t="5654" r="5604" b="7142"/>
          <a:stretch>
            <a:fillRect/>
          </a:stretch>
        </p:blipFill>
        <p:spPr>
          <a:xfrm>
            <a:off x="5691843" y="3970510"/>
            <a:ext cx="2077341" cy="2488658"/>
          </a:xfrm>
          <a:prstGeom prst="rect">
            <a:avLst/>
          </a:prstGeom>
          <a:ln/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0E2A9C7-5E16-F13B-3070-9970C6A0266C}"/>
              </a:ext>
            </a:extLst>
          </p:cNvPr>
          <p:cNvSpPr txBox="1"/>
          <p:nvPr/>
        </p:nvSpPr>
        <p:spPr>
          <a:xfrm>
            <a:off x="5330787" y="6491314"/>
            <a:ext cx="303847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1: Kidney</a:t>
            </a:r>
            <a:endParaRPr lang="en-IN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(Source: Cancer.gov, 2025)</a:t>
            </a:r>
            <a:endParaRPr lang="en-IN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6FF365-C004-5DFE-C396-ED8152698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>
            <a:extLst>
              <a:ext uri="{FF2B5EF4-FFF2-40B4-BE49-F238E27FC236}">
                <a16:creationId xmlns:a16="http://schemas.microsoft.com/office/drawing/2014/main" id="{6DAEBFD2-7182-78D5-7D64-BB48D0CBB421}"/>
              </a:ext>
            </a:extLst>
          </p:cNvPr>
          <p:cNvSpPr/>
          <p:nvPr/>
        </p:nvSpPr>
        <p:spPr>
          <a:xfrm>
            <a:off x="587812" y="799233"/>
            <a:ext cx="10208062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Target Audience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1BFADE06-94AC-08D7-3916-A73F4AB115EB}"/>
              </a:ext>
            </a:extLst>
          </p:cNvPr>
          <p:cNvSpPr/>
          <p:nvPr/>
        </p:nvSpPr>
        <p:spPr>
          <a:xfrm>
            <a:off x="435411" y="1754684"/>
            <a:ext cx="13094321" cy="2360116"/>
          </a:xfrm>
          <a:prstGeom prst="roundRect">
            <a:avLst>
              <a:gd name="adj" fmla="val 8460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DCA93607-E4F6-C117-C559-B19B64AC19A0}"/>
              </a:ext>
            </a:extLst>
          </p:cNvPr>
          <p:cNvSpPr/>
          <p:nvPr/>
        </p:nvSpPr>
        <p:spPr>
          <a:xfrm>
            <a:off x="793789" y="2288395"/>
            <a:ext cx="12735943" cy="47220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Different healthcare students such as medical, nursing, midwifery, and allied healthcare learners studying in long-term condition management.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Renal Specialists and MDT Members such as nephrologists, renal nurses, dietitians, pharmacists, social workers, and physiotherapists (Bian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2022).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Public Health Practitioners  such as professionals who working on prevention, population-level risk reduction, and screening programmes.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Healthcare planners and policy makers such as organisations shaping CKD pathways, and guidelines (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Vanholder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2023).</a:t>
            </a:r>
          </a:p>
        </p:txBody>
      </p:sp>
    </p:spTree>
    <p:extLst>
      <p:ext uri="{BB962C8B-B14F-4D97-AF65-F5344CB8AC3E}">
        <p14:creationId xmlns:p14="http://schemas.microsoft.com/office/powerpoint/2010/main" val="3795909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753433"/>
            <a:ext cx="7320082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Symptoms and Aetiology of CKD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2869525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124DF0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Clinical Definition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90" y="3439954"/>
            <a:ext cx="627935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CKD is defined by a persistent reduction in Glomerular Filtration Rate (GFR&lt; 60 ml/min/1.73 m²) (Filler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al.,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2024).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90" y="4273391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406FF4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Primary Causes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93790" y="4843820"/>
            <a:ext cx="6279356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Most of the CKD cases are the result of hypertension and diabetes.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564874" y="2869525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FCA9C7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Common Symptoms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564874" y="3439954"/>
            <a:ext cx="6279356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Some symptoms of CKD are: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564874" y="3936087"/>
            <a:ext cx="6279356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Tiredness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564874" y="4323040"/>
            <a:ext cx="6279356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Loss of appetite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7564874" y="4709993"/>
            <a:ext cx="6279356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Shortness of breath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564874" y="5096947"/>
            <a:ext cx="6279356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Anxiety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564874" y="5483900"/>
            <a:ext cx="6279356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Muscle cramps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image5.jpg" descr="Infographic showing symptoms of chronic kidney disease including fatigue, swollen limbs, nausea, foamy urine, loss of appetite, and blood in urine">
            <a:extLst>
              <a:ext uri="{FF2B5EF4-FFF2-40B4-BE49-F238E27FC236}">
                <a16:creationId xmlns:a16="http://schemas.microsoft.com/office/drawing/2014/main" id="{A34C623B-DDB5-A833-FC0D-EFA019C34DF5}"/>
              </a:ext>
            </a:extLst>
          </p:cNvPr>
          <p:cNvPicPr/>
          <p:nvPr/>
        </p:nvPicPr>
        <p:blipFill>
          <a:blip r:embed="rId3"/>
          <a:srcRect t="9205"/>
          <a:stretch>
            <a:fillRect/>
          </a:stretch>
        </p:blipFill>
        <p:spPr>
          <a:xfrm>
            <a:off x="10704552" y="2373511"/>
            <a:ext cx="3346752" cy="3983831"/>
          </a:xfrm>
          <a:prstGeom prst="rect">
            <a:avLst/>
          </a:prstGeom>
          <a:ln/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6EC606E-2F93-EBE9-F766-4A7FD719394E}"/>
              </a:ext>
            </a:extLst>
          </p:cNvPr>
          <p:cNvSpPr txBox="1"/>
          <p:nvPr/>
        </p:nvSpPr>
        <p:spPr>
          <a:xfrm>
            <a:off x="10359892" y="6352075"/>
            <a:ext cx="3846433" cy="876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2: Chronic Disease Symptoms</a:t>
            </a:r>
            <a:endParaRPr lang="en-IN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(Source: Truemeds.in, 2025)</a:t>
            </a:r>
            <a:endParaRPr lang="en-IN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793790" y="1161195"/>
            <a:ext cx="3212153" cy="7837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Global and UK Prevalence of CKD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2510909"/>
            <a:ext cx="3105507" cy="654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15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14.2%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1106091" y="3413879"/>
            <a:ext cx="2480905" cy="31015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Global Prevalence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93790" y="3843099"/>
            <a:ext cx="3105507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About 14.2 per cent of adults have chronic kidney disease (CKD) worldwide (Gla.ac.uk, 2025).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4147304" y="2510909"/>
            <a:ext cx="3105626" cy="6549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15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7.2M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4459605" y="3413879"/>
            <a:ext cx="2480905" cy="31015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UK Adults Affected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4147304" y="3843099"/>
            <a:ext cx="310562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A total of 7.2 million adults are affected due to CKD including all stages (Kidneycareuk.org, 2023).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793790" y="5018961"/>
            <a:ext cx="645914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Older people show a higher rate of CKD than any other group among the citizens of the UK.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7689892" y="3103959"/>
            <a:ext cx="6459141" cy="1478280"/>
          </a:xfrm>
          <a:prstGeom prst="roundRect">
            <a:avLst>
              <a:gd name="adj" fmla="val 12083"/>
            </a:avLst>
          </a:prstGeom>
          <a:solidFill>
            <a:srgbClr val="B7C9FA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8250" y="3406854"/>
            <a:ext cx="248007" cy="19835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8334615" y="3351847"/>
            <a:ext cx="5616059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Future Projection: According to the report of Kidneyresearchuk.org (2023), by 2033, the number of CKD patients could reach 7.6 million in the United Kingdom.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72453" y="56648"/>
            <a:ext cx="7965996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Economic and Social Burden of CKD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572453" y="1073560"/>
            <a:ext cx="4215289" cy="2141815"/>
          </a:xfrm>
          <a:prstGeom prst="roundRect">
            <a:avLst>
              <a:gd name="adj" fmla="val 5123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49593" y="1073560"/>
            <a:ext cx="91440" cy="2141815"/>
          </a:xfrm>
          <a:prstGeom prst="roundRect">
            <a:avLst>
              <a:gd name="adj" fmla="val 195349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862251" y="129477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Current NHS Costs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862251" y="1723999"/>
            <a:ext cx="3704273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CKD costs the NHS an estimated </a:t>
            </a:r>
            <a:r>
              <a:rPr lang="en-US" sz="1100" b="1" dirty="0">
                <a:solidFill>
                  <a:srgbClr val="124DF0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£7 billion per year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, and the major expenditure goes to dialysis and kidney transplants (Kidney Research UK, 2023).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986100" y="1073560"/>
            <a:ext cx="4215408" cy="2141815"/>
          </a:xfrm>
          <a:prstGeom prst="roundRect">
            <a:avLst>
              <a:gd name="adj" fmla="val 5123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963240" y="1073560"/>
            <a:ext cx="91440" cy="2141815"/>
          </a:xfrm>
          <a:prstGeom prst="roundRect">
            <a:avLst>
              <a:gd name="adj" fmla="val 195349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275898" y="1294779"/>
            <a:ext cx="2490549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Future Cost Projection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275898" y="1723999"/>
            <a:ext cx="3704392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The cost of CKD can be raised up to </a:t>
            </a:r>
            <a:r>
              <a:rPr lang="en-US" sz="1100" b="1" dirty="0">
                <a:solidFill>
                  <a:srgbClr val="FCA9C7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£13.9 billion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in the next 10 years (Kidney Research UK, 2023).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9399866" y="1073560"/>
            <a:ext cx="4215289" cy="2141815"/>
          </a:xfrm>
          <a:prstGeom prst="roundRect">
            <a:avLst>
              <a:gd name="adj" fmla="val 5123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9377006" y="1073560"/>
            <a:ext cx="91440" cy="2141815"/>
          </a:xfrm>
          <a:prstGeom prst="roundRect">
            <a:avLst>
              <a:gd name="adj" fmla="val 195349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9689664" y="129477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Dialysis Expenses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9689664" y="1723999"/>
            <a:ext cx="3704273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Dialysis costs </a:t>
            </a:r>
            <a:r>
              <a:rPr lang="en-US" sz="1100" b="1" dirty="0">
                <a:solidFill>
                  <a:srgbClr val="406FF4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£34,000 per patient per year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in the UK (NIHR Evidence, 2024).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572453" y="3537766"/>
            <a:ext cx="13042821" cy="32385"/>
          </a:xfrm>
          <a:prstGeom prst="rect">
            <a:avLst/>
          </a:prstGeom>
          <a:solidFill>
            <a:srgbClr val="090101">
              <a:alpha val="50000"/>
            </a:srgbClr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351116" y="3728584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A2B9F9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Social Impact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351116" y="4053754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Families face high social burdens such as caregiving responsibilities, emotional stress, and impacts on mental health (Jha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al.,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2023).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351116" y="4399887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CKD affects disadvantaged groups and widens the health inequalities across the UK.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image4.jpg">
            <a:extLst>
              <a:ext uri="{FF2B5EF4-FFF2-40B4-BE49-F238E27FC236}">
                <a16:creationId xmlns:a16="http://schemas.microsoft.com/office/drawing/2014/main" id="{A4E32CDA-9DE7-77F3-34EA-D264094480B9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9468446" y="3829713"/>
            <a:ext cx="3725080" cy="2945125"/>
          </a:xfrm>
          <a:prstGeom prst="rect">
            <a:avLst/>
          </a:prstGeom>
          <a:ln/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942C3591-61A7-13F4-0054-310CA6BFE82C}"/>
              </a:ext>
            </a:extLst>
          </p:cNvPr>
          <p:cNvSpPr txBox="1"/>
          <p:nvPr/>
        </p:nvSpPr>
        <p:spPr>
          <a:xfrm>
            <a:off x="9689664" y="6774838"/>
            <a:ext cx="3216071" cy="877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3: Impact of CKD</a:t>
            </a:r>
            <a:endParaRPr lang="en-IN" sz="1100" b="1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(Source: </a:t>
            </a:r>
            <a:r>
              <a:rPr lang="en-IN" sz="1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Faucon</a:t>
            </a:r>
            <a:r>
              <a:rPr lang="en-IN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2025)</a:t>
            </a:r>
            <a:endParaRPr lang="en-IN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8990" y="202962"/>
            <a:ext cx="8991005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Diagnosis and Initial Assessment of CKD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488990" y="1219875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dirty="0">
                <a:solidFill>
                  <a:srgbClr val="090101"/>
                </a:solidFill>
                <a:latin typeface="Arial" panose="020B0604020202020204" pitchFamily="34" charset="0"/>
                <a:ea typeface="Hind Vadodara Light" pitchFamily="34" charset="-122"/>
                <a:cs typeface="Arial" panose="020B0604020202020204" pitchFamily="34" charset="0"/>
              </a:rPr>
              <a:t>01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8990" y="1534200"/>
            <a:ext cx="6422231" cy="22860"/>
          </a:xfrm>
          <a:prstGeom prst="rect">
            <a:avLst/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488990" y="1679099"/>
            <a:ext cx="3653909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Creatinine &amp; eGFR Measurement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88990" y="2108319"/>
            <a:ext cx="642223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For initial assessment, creatinine is measured to calculate eGFR (Georgianos and Agarwal,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88990" y="2788787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dirty="0">
                <a:solidFill>
                  <a:srgbClr val="090101"/>
                </a:solidFill>
                <a:latin typeface="Arial" panose="020B0604020202020204" pitchFamily="34" charset="0"/>
                <a:ea typeface="Hind Vadodara Light" pitchFamily="34" charset="-122"/>
                <a:cs typeface="Arial" panose="020B0604020202020204" pitchFamily="34" charset="0"/>
              </a:rPr>
              <a:t>02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88990" y="3103112"/>
            <a:ext cx="6422231" cy="22860"/>
          </a:xfrm>
          <a:prstGeom prst="rect">
            <a:avLst/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488990" y="3248011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Urine ACR Test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88990" y="3677231"/>
            <a:ext cx="642223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The Urine Albumin-to-Creatinine Ratio (ACR) test is used to detect protein leakage and identify early kidney damage (Tolentino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, 2023).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88990" y="4935696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dirty="0">
                <a:solidFill>
                  <a:srgbClr val="090101"/>
                </a:solidFill>
                <a:latin typeface="Arial" panose="020B0604020202020204" pitchFamily="34" charset="0"/>
                <a:ea typeface="Hind Vadodara Light" pitchFamily="34" charset="-122"/>
                <a:cs typeface="Arial" panose="020B0604020202020204" pitchFamily="34" charset="0"/>
              </a:rPr>
              <a:t>03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488990" y="5250021"/>
            <a:ext cx="6422231" cy="22860"/>
          </a:xfrm>
          <a:prstGeom prst="rect">
            <a:avLst/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88990" y="5394920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Renal Ultrasound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88990" y="5824141"/>
            <a:ext cx="642223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Renal ultrasound imaging helps to examine kidney size, structure, and detect abnormalities (Urban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al.,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109579" y="1265263"/>
            <a:ext cx="198358" cy="248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dirty="0">
                <a:solidFill>
                  <a:srgbClr val="090101"/>
                </a:solidFill>
                <a:latin typeface="Arial" panose="020B0604020202020204" pitchFamily="34" charset="0"/>
                <a:ea typeface="Hind Vadodara Light" pitchFamily="34" charset="-122"/>
                <a:cs typeface="Arial" panose="020B0604020202020204" pitchFamily="34" charset="0"/>
              </a:rPr>
              <a:t>04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7109579" y="1579588"/>
            <a:ext cx="6422231" cy="22860"/>
          </a:xfrm>
          <a:prstGeom prst="rect">
            <a:avLst/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7109579" y="1724487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Risk Assessment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7109579" y="2153708"/>
            <a:ext cx="642223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UK primary care uses the Kidney Failure Risk Equation to detect risk progression and provide guidance (Irish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al.,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2023).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image1.png">
            <a:extLst>
              <a:ext uri="{FF2B5EF4-FFF2-40B4-BE49-F238E27FC236}">
                <a16:creationId xmlns:a16="http://schemas.microsoft.com/office/drawing/2014/main" id="{C2E1F6CB-04CB-E6B6-6C7D-3A35BD03652D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7113561" y="3028023"/>
            <a:ext cx="6026706" cy="2654195"/>
          </a:xfrm>
          <a:prstGeom prst="rect">
            <a:avLst/>
          </a:prstGeom>
          <a:ln/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F226E69-B905-54B1-25CF-A003388593EA}"/>
              </a:ext>
            </a:extLst>
          </p:cNvPr>
          <p:cNvSpPr txBox="1"/>
          <p:nvPr/>
        </p:nvSpPr>
        <p:spPr>
          <a:xfrm>
            <a:off x="7208758" y="5852073"/>
            <a:ext cx="4961466" cy="876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4: Kidney Failure Risk Calculation (KFRC)</a:t>
            </a:r>
            <a:endParaRPr lang="en-IN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(Source: Kidneyfailurerisk.co.uk, 2025)</a:t>
            </a:r>
            <a:endParaRPr lang="en-IN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279400" y="310436"/>
            <a:ext cx="7190661" cy="7939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NICE &amp; UK Guidelines for CKD Management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6348293" y="1093954"/>
            <a:ext cx="6893004" cy="7939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Important national guidance is the </a:t>
            </a:r>
            <a:r>
              <a:rPr lang="en-US" sz="1100" b="1" dirty="0">
                <a:solidFill>
                  <a:srgbClr val="124DF0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NICE guideline NG203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for CKD management and assessment (NICE,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6348293" y="2371555"/>
            <a:ext cx="39701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Treatment Recommendations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6348293" y="3041282"/>
            <a:ext cx="719066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Blood-pressure control, albuminuria reduction, diabetes control, and bone disorder management are among the treatments suggested by NICE.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6348293" y="3974017"/>
            <a:ext cx="4299466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A2B9F9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Quality Improvement Initiatives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6348293" y="4643744"/>
            <a:ext cx="719066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Kidney Quality Improvement Partnership (KQuIP) and NHS initiatives are implemented to improve CKD care (Thinkkidneys.nhs.uk, 2024).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image3.png">
            <a:extLst>
              <a:ext uri="{FF2B5EF4-FFF2-40B4-BE49-F238E27FC236}">
                <a16:creationId xmlns:a16="http://schemas.microsoft.com/office/drawing/2014/main" id="{E342EFFF-DD24-2F03-BB63-DC79E3B6F852}"/>
              </a:ext>
            </a:extLst>
          </p:cNvPr>
          <p:cNvPicPr/>
          <p:nvPr/>
        </p:nvPicPr>
        <p:blipFill>
          <a:blip r:embed="rId3"/>
          <a:srcRect/>
          <a:stretch>
            <a:fillRect/>
          </a:stretch>
        </p:blipFill>
        <p:spPr>
          <a:xfrm>
            <a:off x="105228" y="1004806"/>
            <a:ext cx="5656943" cy="4578205"/>
          </a:xfrm>
          <a:prstGeom prst="rect">
            <a:avLst/>
          </a:prstGeom>
          <a:ln/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A8919D5-E4EA-76C4-B6CD-F148AC9DC392}"/>
              </a:ext>
            </a:extLst>
          </p:cNvPr>
          <p:cNvSpPr txBox="1"/>
          <p:nvPr/>
        </p:nvSpPr>
        <p:spPr>
          <a:xfrm>
            <a:off x="474133" y="5594698"/>
            <a:ext cx="4504266" cy="876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5: Chronic kidney disease (G1-5, A1-3)</a:t>
            </a:r>
            <a:endParaRPr lang="en-IN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IN" sz="1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(Source: Nice.org.uk, 2025)</a:t>
            </a:r>
            <a:endParaRPr lang="en-IN" sz="11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 3">
            <a:extLst>
              <a:ext uri="{FF2B5EF4-FFF2-40B4-BE49-F238E27FC236}">
                <a16:creationId xmlns:a16="http://schemas.microsoft.com/office/drawing/2014/main" id="{5D693EFE-8C3E-50AD-DF1F-115D23794021}"/>
              </a:ext>
            </a:extLst>
          </p:cNvPr>
          <p:cNvSpPr/>
          <p:nvPr/>
        </p:nvSpPr>
        <p:spPr>
          <a:xfrm>
            <a:off x="6348292" y="610262"/>
            <a:ext cx="39701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Guidelines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22216"/>
            <a:ext cx="12169735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Models and Frameworks for Improving CKD Outcomes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3790" y="1939129"/>
            <a:ext cx="496133" cy="49613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537930" y="2056881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House of Care Model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1537930" y="2486102"/>
            <a:ext cx="5653207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The House of Care Model focuses on collaborative care planning between patients and healthcare professionals (Shukla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.,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439144" y="1939129"/>
            <a:ext cx="496133" cy="496133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8183285" y="2056881"/>
            <a:ext cx="328767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NHS Personalised Care Model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8183285" y="2486102"/>
            <a:ext cx="565332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The NHS Personalised Care Model supported self-care management for patients with CKD (McDonnell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., 2025).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3790" y="3835556"/>
            <a:ext cx="496133" cy="496133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1537930" y="3953309"/>
            <a:ext cx="4477107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Multidisciplinary Team (MDT) Approach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1537930" y="4382529"/>
            <a:ext cx="5653207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The Multidisciplinary Team (MDT) Approach combines nurses, nephrologists, pharmacists, and social care professionals to deliver coordinated care (Hansen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., 2025).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=""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439144" y="3835556"/>
            <a:ext cx="496133" cy="496133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8183285" y="3953309"/>
            <a:ext cx="3463409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Shared Decision-Making (SDM)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8183285" y="4382529"/>
            <a:ext cx="565332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The Shared Decision-Making (SDM) ensures patients are actively involved in choosing treatments and lifestyle strategies based on personal values (van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., 2023).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8">
            <a:extLst>
              <a:ext uri="{FF2B5EF4-FFF2-40B4-BE49-F238E27FC236}">
                <a16:creationId xmlns:a16="http://schemas.microsoft.com/office/drawing/2014/main" id="{20BAA718-BCCF-BAD4-2133-8D6BAFB35A3B}"/>
              </a:ext>
            </a:extLst>
          </p:cNvPr>
          <p:cNvSpPr/>
          <p:nvPr/>
        </p:nvSpPr>
        <p:spPr>
          <a:xfrm>
            <a:off x="359231" y="5802647"/>
            <a:ext cx="13477380" cy="7938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/>
        </p:spPr>
        <p:txBody>
          <a:bodyPr wrap="square" lIns="0" tIns="0" rIns="0" bIns="0" rtlCol="0" anchor="t"/>
          <a:lstStyle/>
          <a:p>
            <a:pPr lvl="0" algn="ctr"/>
            <a:r>
              <a:rPr lang="en-IN" sz="1100" b="1" dirty="0">
                <a:latin typeface="Arial" panose="020B0604020202020204" pitchFamily="34" charset="0"/>
                <a:cs typeface="Arial" panose="020B0604020202020204" pitchFamily="34" charset="0"/>
              </a:rPr>
              <a:t>These models can be implemented in practice by using a coordinated, patient-centred approach where healthcare teams work together with individuals.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192768"/>
            <a:ext cx="8297942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Treatment Options for CKD in the UK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209681"/>
            <a:ext cx="6521410" cy="79379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92148" y="3201829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Lifestyle Changes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992148" y="3631049"/>
            <a:ext cx="612469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The change in lifestyle is the first step in CKD treatment such as weight control, physical activity, and a healthier diet.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5200" y="2209681"/>
            <a:ext cx="6521410" cy="79379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513558" y="3201829"/>
            <a:ext cx="2529959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Anaemia Management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7513558" y="3631049"/>
            <a:ext cx="612469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Anaemia management includes iron therapy and EPO injections when haemoglobin levels fall (Gutiérrez,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790" y="4464487"/>
            <a:ext cx="6521410" cy="79379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92148" y="5456634"/>
            <a:ext cx="2852857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Mineral &amp; Bone Disorders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6"/>
          <p:cNvSpPr/>
          <p:nvPr/>
        </p:nvSpPr>
        <p:spPr>
          <a:xfrm>
            <a:off x="992148" y="5885855"/>
            <a:ext cx="612469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Mineral and bone disorders are managed using vitamin D supplements, calcium, and phosphate binders (Rysz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.,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5200" y="4464487"/>
            <a:ext cx="6521410" cy="793790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513558" y="5456634"/>
            <a:ext cx="300418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Conservative Management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8"/>
          <p:cNvSpPr/>
          <p:nvPr/>
        </p:nvSpPr>
        <p:spPr>
          <a:xfrm>
            <a:off x="7513558" y="5885855"/>
            <a:ext cx="6124694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Conservative kidney management is offered to elderly patients when dialysis may reduce rather than enhance the quality of life (Davison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, 2024).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4609" y="358777"/>
            <a:ext cx="7190661" cy="6842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Comorbidities Associated with CKD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94608" y="1301501"/>
            <a:ext cx="3496151" cy="2838807"/>
          </a:xfrm>
          <a:prstGeom prst="roundRect">
            <a:avLst>
              <a:gd name="adj" fmla="val 629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915826" y="1522719"/>
            <a:ext cx="3053715" cy="7441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FCA9C7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Cardiovascular Disease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915826" y="2385922"/>
            <a:ext cx="3053715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Cardiovascular disease is the most serious CKD comorbidity, and it increases the risk of a heart attack (Szlagor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, 2023).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4389117" y="1301501"/>
            <a:ext cx="3496151" cy="2838807"/>
          </a:xfrm>
          <a:prstGeom prst="roundRect">
            <a:avLst>
              <a:gd name="adj" fmla="val 6292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610335" y="1522719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7095F6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Mental Health Issues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610335" y="2013852"/>
            <a:ext cx="3053715" cy="1905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Mental health issues such as depression and anxiety are common due to chronic symptoms, treatment burden, and decreased quality of life (Dziubek et al.,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94608" y="4338666"/>
            <a:ext cx="7190661" cy="1568648"/>
          </a:xfrm>
          <a:prstGeom prst="roundRect">
            <a:avLst>
              <a:gd name="adj" fmla="val 11387"/>
            </a:avLst>
          </a:prstGeom>
          <a:solidFill>
            <a:srgbClr val="FFFFFF">
              <a:alpha val="95000"/>
            </a:srgbClr>
          </a:solidFill>
          <a:ln w="2286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915826" y="4559884"/>
            <a:ext cx="370974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C6E7BD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Bone and Mineral Disorders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15826" y="5051017"/>
            <a:ext cx="6748224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Bone and mineral disorders arise from disrupted calcium–phosphate balance and low vitamin D activation.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769AFC1-90F5-C322-A33B-ADD95E8DC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8511" y="612461"/>
            <a:ext cx="5466522" cy="4631635"/>
          </a:xfrm>
          <a:prstGeom prst="rect">
            <a:avLst/>
          </a:prstGeom>
        </p:spPr>
      </p:pic>
      <p:sp>
        <p:nvSpPr>
          <p:cNvPr id="15" name="Rectangle 1">
            <a:extLst>
              <a:ext uri="{FF2B5EF4-FFF2-40B4-BE49-F238E27FC236}">
                <a16:creationId xmlns:a16="http://schemas.microsoft.com/office/drawing/2014/main" id="{797EC20B-75EE-2F83-5A06-5F6BD941C2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89142" y="5507120"/>
            <a:ext cx="3701144" cy="600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100" b="1" dirty="0"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Figure 6: Comorbidities Associated with CKD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(Source: Reszke </a:t>
            </a:r>
            <a:r>
              <a:rPr kumimoji="0" lang="en-US" altLang="en-US" sz="1100" b="0" i="1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984409"/>
            <a:ext cx="8384262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Prevention of Chronic Kidney Disease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1091446" y="2795111"/>
            <a:ext cx="3917513" cy="198358"/>
          </a:xfrm>
          <a:prstGeom prst="roundRect">
            <a:avLst>
              <a:gd name="adj" fmla="val 90053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93790" y="2596634"/>
            <a:ext cx="595313" cy="595313"/>
          </a:xfrm>
          <a:prstGeom prst="roundRect">
            <a:avLst>
              <a:gd name="adj" fmla="val 76800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2618" y="2745462"/>
            <a:ext cx="297656" cy="29765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92148" y="3390305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Primary Prevention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992148" y="3819525"/>
            <a:ext cx="3818573" cy="1587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The primary prevention can be maintained by following a healthy lifestyle and regular checkups for high-risk diseases such as hypertension and diabetes (NHS Choices, 2020).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5505093" y="2497455"/>
            <a:ext cx="3917633" cy="198358"/>
          </a:xfrm>
          <a:prstGeom prst="roundRect">
            <a:avLst>
              <a:gd name="adj" fmla="val 90053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5207437" y="2298978"/>
            <a:ext cx="595313" cy="595313"/>
          </a:xfrm>
          <a:prstGeom prst="roundRect">
            <a:avLst>
              <a:gd name="adj" fmla="val 76800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56265" y="2447806"/>
            <a:ext cx="297656" cy="297656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5405795" y="309264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Secondary Prevention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8"/>
          <p:cNvSpPr/>
          <p:nvPr/>
        </p:nvSpPr>
        <p:spPr>
          <a:xfrm>
            <a:off x="5405795" y="3521869"/>
            <a:ext cx="3818692" cy="1270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Secondary prevention can be early detection of GP settings using eGFR, blood pressure monitoring, and urine ACR.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9918859" y="2199799"/>
            <a:ext cx="3917513" cy="198358"/>
          </a:xfrm>
          <a:prstGeom prst="roundRect">
            <a:avLst>
              <a:gd name="adj" fmla="val 90053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0"/>
          <p:cNvSpPr/>
          <p:nvPr/>
        </p:nvSpPr>
        <p:spPr>
          <a:xfrm>
            <a:off x="9621203" y="2001322"/>
            <a:ext cx="595313" cy="595313"/>
          </a:xfrm>
          <a:prstGeom prst="roundRect">
            <a:avLst>
              <a:gd name="adj" fmla="val 76800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=""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70031" y="2150150"/>
            <a:ext cx="297656" cy="297656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9819561" y="2794992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Tertiary Prevention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2"/>
          <p:cNvSpPr/>
          <p:nvPr/>
        </p:nvSpPr>
        <p:spPr>
          <a:xfrm>
            <a:off x="9819561" y="3224213"/>
            <a:ext cx="3818573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Slow CKD progression and managing complications are the tertiary prevention strategies of CKD.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3"/>
          <p:cNvSpPr/>
          <p:nvPr/>
        </p:nvSpPr>
        <p:spPr>
          <a:xfrm>
            <a:off x="793790" y="5927972"/>
            <a:ext cx="13042821" cy="32385"/>
          </a:xfrm>
          <a:prstGeom prst="rect">
            <a:avLst/>
          </a:prstGeom>
          <a:solidFill>
            <a:srgbClr val="090101">
              <a:alpha val="50000"/>
            </a:srgbClr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4"/>
          <p:cNvSpPr/>
          <p:nvPr/>
        </p:nvSpPr>
        <p:spPr>
          <a:xfrm>
            <a:off x="793790" y="6257925"/>
            <a:ext cx="3200638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A2B9F9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Public Health Initiatives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5"/>
          <p:cNvSpPr/>
          <p:nvPr/>
        </p:nvSpPr>
        <p:spPr>
          <a:xfrm>
            <a:off x="793790" y="6927652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A few public-health initiatives such as awareness campaigns, NHS Health Checks, and community-based programs, are helpful for CKD patients.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75216"/>
            <a:ext cx="11098530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Co-productive Care: Skills, Values and Behaviours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793790" y="1792129"/>
            <a:ext cx="446484" cy="446484"/>
          </a:xfrm>
          <a:prstGeom prst="roundRect">
            <a:avLst>
              <a:gd name="adj" fmla="val 40008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438632" y="1860352"/>
            <a:ext cx="2943344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Collaborative Goal Setting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438632" y="2289572"/>
            <a:ext cx="12397978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Collaboratively set goals with patients to promote engagement and shared decision-making (Ominyi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al.,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2025).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793790" y="3003947"/>
            <a:ext cx="446484" cy="446484"/>
          </a:xfrm>
          <a:prstGeom prst="roundRect">
            <a:avLst>
              <a:gd name="adj" fmla="val 40008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438632" y="3072170"/>
            <a:ext cx="3112532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Empathy &amp; Active Listening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438632" y="3501390"/>
            <a:ext cx="12397978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Demonstrate empathy and actively listen to understand the experiences of the patients.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793790" y="4215765"/>
            <a:ext cx="446484" cy="446484"/>
          </a:xfrm>
          <a:prstGeom prst="roundRect">
            <a:avLst>
              <a:gd name="adj" fmla="val 40008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1438632" y="4283988"/>
            <a:ext cx="2480905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Cultural Competence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438632" y="4713208"/>
            <a:ext cx="12397978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Apply cultural competence to provide care that respects diverse backgrounds and beliefs.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793790" y="5427583"/>
            <a:ext cx="446484" cy="446484"/>
          </a:xfrm>
          <a:prstGeom prst="roundRect">
            <a:avLst>
              <a:gd name="adj" fmla="val 40008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1438632" y="5495806"/>
            <a:ext cx="3694628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Non-Judgmental Communication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438632" y="5925026"/>
            <a:ext cx="12397978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Communicate in a non-judgmental way to build trust and encourage openness.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793790" y="6639401"/>
            <a:ext cx="446484" cy="446484"/>
          </a:xfrm>
          <a:prstGeom prst="roundRect">
            <a:avLst>
              <a:gd name="adj" fmla="val 40008"/>
            </a:avLst>
          </a:prstGeom>
          <a:solidFill>
            <a:srgbClr val="CFDBFC"/>
          </a:solidFill>
          <a:ln w="7620">
            <a:solidFill>
              <a:srgbClr val="B5C1E2"/>
            </a:solidFill>
            <a:prstDash val="solid"/>
          </a:ln>
          <a:effectLst>
            <a:outerShdw dist="17780" dir="2700000" algn="bl" rotWithShape="0">
              <a:srgbClr val="B5C1E2">
                <a:alpha val="100000"/>
              </a:srgbClr>
            </a:outerShdw>
          </a:effectLst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1438632" y="6707624"/>
            <a:ext cx="2924056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Motivational Interviewing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438632" y="7136844"/>
            <a:ext cx="12397978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Use motivational interviewing to support patients in making behavioural changes.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5763935" y="821174"/>
            <a:ext cx="8223171" cy="1005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Application of the Comprehensive Model of Personalised Care Using all six components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5763936" y="1568878"/>
            <a:ext cx="80367" cy="80367"/>
          </a:xfrm>
          <a:prstGeom prst="roundRect">
            <a:avLst>
              <a:gd name="adj" fmla="val 568890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6005037" y="1483450"/>
            <a:ext cx="2620804" cy="2513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Supported Self-Management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6005037" y="1831232"/>
            <a:ext cx="7982069" cy="514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Supported self-management empowers patients to monitor symptoms, manage medications, and maintain lifestyle changes (Markossian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al.,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5763936" y="2752835"/>
            <a:ext cx="80367" cy="80367"/>
          </a:xfrm>
          <a:prstGeom prst="roundRect">
            <a:avLst>
              <a:gd name="adj" fmla="val 568890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6005037" y="2667408"/>
            <a:ext cx="2200513" cy="2513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Shared Decision-Making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6005037" y="3015189"/>
            <a:ext cx="7982069" cy="514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Shared decision-making ensures that treatment decisions align with the patient's values and improve adherence (Frazier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al.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, 2022).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5763936" y="3936793"/>
            <a:ext cx="80367" cy="80367"/>
          </a:xfrm>
          <a:prstGeom prst="roundRect">
            <a:avLst>
              <a:gd name="adj" fmla="val 568890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6005037" y="3851365"/>
            <a:ext cx="2448997" cy="2513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Personalised Care Planning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005037" y="4199147"/>
            <a:ext cx="7982069" cy="514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Personalised care and support planning provide care to individual as per their requirement and reduce complications (de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., 2021).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5763936" y="5120750"/>
            <a:ext cx="80367" cy="80367"/>
          </a:xfrm>
          <a:prstGeom prst="roundRect">
            <a:avLst>
              <a:gd name="adj" fmla="val 568890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6005037" y="5035323"/>
            <a:ext cx="2010608" cy="2513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Social Prescribing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6005037" y="5383104"/>
            <a:ext cx="7982069" cy="514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Social prescribing connects patients to community resources, mental health services, and support groups (Wilson </a:t>
            </a:r>
            <a:r>
              <a:rPr lang="en-US" sz="1100" b="1" i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et al</a:t>
            </a: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., 2024).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3"/>
          <p:cNvSpPr/>
          <p:nvPr/>
        </p:nvSpPr>
        <p:spPr>
          <a:xfrm>
            <a:off x="5763936" y="6304708"/>
            <a:ext cx="80367" cy="80367"/>
          </a:xfrm>
          <a:prstGeom prst="roundRect">
            <a:avLst>
              <a:gd name="adj" fmla="val 568890"/>
            </a:avLst>
          </a:prstGeom>
          <a:solidFill>
            <a:srgbClr val="A2B9F9"/>
          </a:solidFill>
          <a:ln/>
        </p:spPr>
        <p:txBody>
          <a:bodyPr/>
          <a:lstStyle/>
          <a:p>
            <a:endParaRPr lang="en-IN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6005037" y="6219280"/>
            <a:ext cx="2544604" cy="2513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Choice of Specialist Services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6005037" y="6567062"/>
            <a:ext cx="7982069" cy="2572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The choice of specialist services provides access to nephrology, dietetics, or mental health care as required.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DC4E7E2-EF25-A621-6CD8-2E0DE15CC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679" y="1052210"/>
            <a:ext cx="5466522" cy="392595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4134879-68A7-A2C5-43BA-6C31CD1E2B89}"/>
              </a:ext>
            </a:extLst>
          </p:cNvPr>
          <p:cNvSpPr txBox="1"/>
          <p:nvPr/>
        </p:nvSpPr>
        <p:spPr>
          <a:xfrm>
            <a:off x="655983" y="5640398"/>
            <a:ext cx="351245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Figure 7: C</a:t>
            </a:r>
            <a:r>
              <a:rPr lang="en-US" sz="1100" b="1" dirty="0"/>
              <a:t>are of adults with advanced CKD</a:t>
            </a:r>
            <a:endParaRPr 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(Source: Shrestha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., 2024)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473F1B-E479-45A0-5B8B-1B529BB7F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34F23458-83E5-DB11-84F2-126D97F38B33}"/>
              </a:ext>
            </a:extLst>
          </p:cNvPr>
          <p:cNvSpPr/>
          <p:nvPr/>
        </p:nvSpPr>
        <p:spPr>
          <a:xfrm>
            <a:off x="616202" y="461366"/>
            <a:ext cx="8223171" cy="633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Evaluation of CKD Management Approaches  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BFE294B7-3F56-3C1D-FB86-5A6E437B76E8}"/>
              </a:ext>
            </a:extLst>
          </p:cNvPr>
          <p:cNvSpPr/>
          <p:nvPr/>
        </p:nvSpPr>
        <p:spPr>
          <a:xfrm>
            <a:off x="616201" y="1094544"/>
            <a:ext cx="12944523" cy="24904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lvl="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Biomedical models focus on clinical markers (Burgos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2021).</a:t>
            </a:r>
          </a:p>
          <a:p>
            <a:pPr marL="285750" lvl="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Holistic and person-centred approaches address wider lifestyle and psychosocial needs.</a:t>
            </a:r>
          </a:p>
          <a:p>
            <a:pPr marL="285750" lvl="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Guidelines such as NICE NG203 and the House of Care are evidence-based but are inconsistently implemented across UK services (Labmed.org.uk, 2021).</a:t>
            </a:r>
          </a:p>
          <a:p>
            <a:pPr marL="285750" lvl="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Significant gaps are still exists such as delayed diagnosis, workforce pressures, and inequalities.</a:t>
            </a:r>
          </a:p>
        </p:txBody>
      </p:sp>
    </p:spTree>
    <p:extLst>
      <p:ext uri="{BB962C8B-B14F-4D97-AF65-F5344CB8AC3E}">
        <p14:creationId xmlns:p14="http://schemas.microsoft.com/office/powerpoint/2010/main" val="11755612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214801"/>
            <a:ext cx="7708463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1100" b="1" dirty="0">
                <a:solidFill>
                  <a:srgbClr val="3F6FF3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Conclusion and Recommendations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3330893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124DF0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Key Findings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90" y="3901321"/>
            <a:ext cx="627935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CKD is a high-prevalence and progressive chronic disease, and has comorbidities and a high cost to both the economy and society.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90" y="4605814"/>
            <a:ext cx="627935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Screening, risk assessment, and lifestyle changes decrease the development of the disease.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93790" y="5310307"/>
            <a:ext cx="627935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Combining MDT, shared decision-making, and self-management enhances the outcomes and patient satisfaction.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564874" y="3330893"/>
            <a:ext cx="2977039" cy="3720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900"/>
              </a:lnSpc>
              <a:buNone/>
            </a:pPr>
            <a:r>
              <a:rPr lang="en-US" sz="1100" b="1" dirty="0">
                <a:solidFill>
                  <a:srgbClr val="FCA9C7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Recommendations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564874" y="3901321"/>
            <a:ext cx="6279356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Improve primary care detection, use personalised care models, reinforce patient education, and minimise health inequalities.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564874" y="4605814"/>
            <a:ext cx="6279356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500"/>
              </a:lnSpc>
              <a:buSzPct val="100000"/>
              <a:buChar char="•"/>
            </a:pPr>
            <a:r>
              <a:rPr lang="en-US" sz="1100" b="1" dirty="0">
                <a:solidFill>
                  <a:srgbClr val="090101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Implement AI-based risk predictive models, increase community screening programs, and use telemedicine as a tool of remote monitoring.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1DE23A-DE68-1E8C-C278-6223F7C0A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D7688E12-B193-A0DC-10EC-F2A954C47644}"/>
              </a:ext>
            </a:extLst>
          </p:cNvPr>
          <p:cNvSpPr/>
          <p:nvPr/>
        </p:nvSpPr>
        <p:spPr>
          <a:xfrm>
            <a:off x="248055" y="-384617"/>
            <a:ext cx="1204686" cy="124039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750"/>
              </a:lnSpc>
              <a:buNone/>
            </a:pPr>
            <a:r>
              <a:rPr lang="en-US" sz="1100" b="1" dirty="0">
                <a:solidFill>
                  <a:srgbClr val="A2B9F9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References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420C35F5-DF1A-2CFC-A88D-0CA37BB3C567}"/>
              </a:ext>
            </a:extLst>
          </p:cNvPr>
          <p:cNvSpPr/>
          <p:nvPr/>
        </p:nvSpPr>
        <p:spPr>
          <a:xfrm>
            <a:off x="248055" y="622980"/>
            <a:ext cx="14134290" cy="60318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Bian, Z., Zhang, Q., Shen, L. and Chen, S., 2022. The influence of multidisciplinary team clinic on the prognosis of patients with chronic kidney disease.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Experimental Biology and Medicine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247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(10), pp.815-821. DOI: 10.1177/15353702221077937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Burgos-Calderón, R.,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Depine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S.Á. and Aroca-Martínez, G., 2021. Population kidney health. A new paradigm for chronic kidney disease management.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(13), p.6786.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Cancer.gov., 2025. Kidney. Available at: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https://www.cancer.gov/publications/dictionaries/cancer-terms/def/kidney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Davison, S.N., Pommer, W., Brown, M.A., Douglas, C.A., Gelfand, S.L., Gueco, I.P., Hole, B.D., Homma, S.,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Kazancıoğlu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R.T., Kitamura, H. and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Koubar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S.H., 2024. Conservative kidney management and kidney supportive care: core components of integrated care for people with kidney failure.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Kidney international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105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(1), pp.35-45. https://doi.org/10.1016/j.kint.2023.10.001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de Jong, Y., van der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Willik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E.M.,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Milders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J., Meuleman, Y., Morton, R.L., Dekker, F.W. and van Diepen, M., 2021. Person centred care provision and care planning in chronic kidney disease: which outcomes matter? A systematic review and thematic synthesis of qualitative studies: Care planning in CKD: which outcomes matter?.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BMC nephrology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(1), p.309. https://doi.org/10.1186/s12882-021-02489-6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Dziubek, W., Pawlaczyk, W., Rogowski, L.,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Stefanska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M., Golebiowski, T.,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Mazanowska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O., Krajewska, M.,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Kusztal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M. and Kowalska, J., 2021. Assessment of depression and anxiety in patients with chronic kidney disease and after kidney transplantation—a comparative analysis.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(19), p.10517. https://doi.org/10.3390/ijerph181910517</a:t>
            </a:r>
          </a:p>
          <a:p>
            <a:pPr algn="just"/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Faucon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A.L., 2025. CKD beyond the clinic: a holistic projection of its global burden.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Kidney International Reports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https://doi.org/10.1016/j.ekir.2025.06.031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Filler, G., Ahmad, F., Bhayana, V., Díaz González de Ferris, M.E. and Sharma, A.P., 2024. Limitations of U25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CKiD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and CKD-EPI eGFR formulae in patients 2–20 years of age with measured GFR&gt; 60 mL/min/1.73 m2—a cross-sectional study. </a:t>
            </a:r>
            <a:r>
              <a:rPr lang="en-IN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 Nephrology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39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(4), pp.1169-1176. https://doi.org/10.21203/rs.3.rs-3132710/v1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Fletcher, B.R., Damery, S.,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Aiyegbusi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O.L., Anderson, N., Calvert, M.,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Cockwell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P., Ferguson, J., Horton, M., Paap, M.C., Sidey-Gibbons, C. and Slade, A., 2022. Symptom burden and health-related quality of life in chronic kidney disease: a global systematic review and meta-analysis. </a:t>
            </a:r>
            <a:r>
              <a:rPr lang="en-IN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 medicine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(4), p.e1003954.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https://doi.org/10.1371/journal.pmed.1003954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Frazier, R., Levine, S.,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Porteny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Tighiouart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H., Wong, J.B., Isakova, T., Koch-Weser, S., Gordon, E.J., Weiner, D.E. and Ladin, K., 2022. Shared decision making among older adults with advanced CKD.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kidney diseases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80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(5), pp.599-609. https://doi.org/10.1053/j.ajkd.2022.02.017</a:t>
            </a:r>
          </a:p>
          <a:p>
            <a:pPr algn="just"/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Georgianos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P.I. and Agarwal, R., 2021. Hypertension in chronic kidney disease (CKD): diagnosis, classification, and therapeutic targets.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hypertension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(4), pp.318-326. doi:10.1093/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ajh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/hpaa209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Gla.ac.uk. (2025).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University of Glasgow - University news - Chronic Kidney Disease now affects more than 780 million people worldwide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https://www.gla.ac.uk/news/headline_1223348_en.html.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Gutiérrez, O.M., 2021. Treatment of iron deficiency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anemia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in CKD and end-stage kidney disease.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Kidney International Reports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(9), pp.2261-2269. https://doi.org/10.1016/j.ekir.2021.05.020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Hansen, D., Jørgensen, H.S., Andersen, T.L., Ferreira, A.C., Ferreira, A., de Jongh, R.,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Keronen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S., Kröger, H.,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Lafage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-Proust, M.H.,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Martola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L. and Poole, K.E., 2025. Multidisciplinary team approach for CKD-associated osteoporosis.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Nephrology Dialysis Transplantation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(1), pp.48-59. https://doi.org/10.1093/ndt/gfae197</a:t>
            </a:r>
          </a:p>
          <a:p>
            <a:pPr algn="just"/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Hezam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A.A.M.,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Shaghdar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H.B.M. and Chen, L., 2024. The connection between hypertension and diabetes and their role in heart and kidney disease development.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Research in Medical Sciences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29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(1), p.22. DOI: 10.4103/jrms.jrms_470_23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Irish, G.L., Cuthbertson, L., Kitsos, A., Saunder, T., Clayton, P.A. and Jose, M.D., 2023. The kidney failure risk equation predicts kidney failure: validation in an Australian cohort.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Nephrology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28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(6), pp.328-335. DOI: 10.1111/nep.14160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Jankowski, J.,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Floege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Fliser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D., Böhm, M. and Marx, N., 2021. Cardiovascular disease in chronic kidney disease: pathophysiological insights and therapeutic options.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Circulation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143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(11), pp.1157-1172. DOI: 10.1161/CIRCULATIONAHA.120.050686 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Jha, V., Al-Ghamdi, S.M., Li, G., Wu, M.S.,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Stafylas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Retat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L., Card-Gowers, J., Barone, S., Cabrera, C. and Garcia Sanchez, J.J., 2023. Global economic burden associated with chronic kidney disease: a pragmatic review of medical costs for the inside CKD research programme.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Advances in Therapy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40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(10), pp.4405-4420. https://doi.org/10.1007/s12325-023-02608-9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Jones, P., Karim Sulaiman, S., Gamage, K.N.,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Tokas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T.,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Jamnadass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E. and Somani, B.K., 2021. Do lifestyle factors including smoking, alcohol, and exercise impact your risk of developing kidney stone disease? Outcomes of a systematic review.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endourology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35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(1), pp.1-7. DOI: 10.1089/end.2020.0378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Kidney Care UK., 2025.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Bloody Amazing Kidneys campaign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https://kidneycareuk.org/bloody-amazing-kidneys/.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Kidney research UK., 2023.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Kidney disease is a public health emergency that threatens to overwhelm the NHS, major new report reveals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[online] Kidney Research UK. Available at: https://www.kidneyresearchuk.org/2023/06/05/kidney-disease-is-a-public-health-emergency-that-threatens-to-overwhelm-the-nhs-major-new-report-reveals/.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200000"/>
              </a:lnSpc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75130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06868" y="-559143"/>
            <a:ext cx="3653931" cy="7105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750"/>
              </a:lnSpc>
              <a:buNone/>
            </a:pPr>
            <a:r>
              <a:rPr lang="en-US" sz="1100" b="1" dirty="0">
                <a:solidFill>
                  <a:srgbClr val="A2B9F9"/>
                </a:solidFill>
                <a:latin typeface="Arial" panose="020B0604020202020204" pitchFamily="34" charset="0"/>
                <a:ea typeface="Hind Vadodara Bold" pitchFamily="34" charset="-122"/>
                <a:cs typeface="Arial" panose="020B0604020202020204" pitchFamily="34" charset="0"/>
              </a:rPr>
              <a:t>References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206868" y="412628"/>
            <a:ext cx="13042821" cy="57506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Kidneycareuk.org., 2023.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Facts about Kidneys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Kidney Care UK. Available at: https://kidneycareuk.org/kidney-disease-information/about-kidney-health/facts-about-kidneys/.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Kidneyfailurerisk.co.uk., 2025. Kidney Failure Risk Calculation. Available at: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https://kidneyfailurerisk.co.uk/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Kidneyresearchuk.org., 2023).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Kidney disease: A UK public health Emergency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https://www.kidneyresearchuk.org/wp-content/uploads/2023/06/Economics-of-Kidney-Disease-full-report_accessible.pdf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Labmed.org.uk (2021).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NICE Chronic Kidney Disease: assessment and guidelines.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https://labmed.org.uk/our-resources/news/nice-ckd-assessment-and-guidelines.html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Markossian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T.W., Boyda, J., Taylor, J.,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Etingen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B.,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Modave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F., Price, R. and Kramer, H.J., 2021. A mobile app to support self-management of chronic kidney disease: development study.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JMIR human factors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(4), p.e29197.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https://doi.org/10.2196/29197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McDonnell, T., Banks, R.E., Taal, M.W.,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Vuilleumier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N. and Kalra, P.A., 2025. Personalised Care in CKD: Moving Beyond Traditional Biomarkers.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Nephron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[online] pp.1–26.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://doi.org/10.1159/000543640.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NHS Choices., 2020.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Prevention - Chronic kidney disease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[online] NHS. Available at: https://www.nhs.uk/conditions/kidney-disease/prevention/.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NICE., 2021.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disease: Assessment and Management | Guidance | NICE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[online]. Available at: https://www.nice.org.uk/guidance/ng203.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Nice.org.uk., 2025.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 (G1-5, A1-3)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https://www.nice.org.uk/guidance/ng203/resources/visual-summary-chronic-kidney-disease-g15-a13-managing-proteinuria-pdf-9206256495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 NIHR Evidence., 2024.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Dialysis for kidney failure: evidence to improve care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https://evidence.nihr.ac.uk/collection/dialysis-for-kidney-failure-evidence-to-improve-care/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Ominyi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J., Clifton, A. and Chima, U., 2025. Co‐Producing Evidence‐Based Care: Nurses' and Patients' Lived Experiences in Long‐Term Condition Management.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Advanced Nursing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https://doi.org/10.1111/jan.70127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Reszke, R.,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Kiliś-Pstrusińska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K. and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Szepietowski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J.C. (2021). Chronic Kidney Disease-Associated Itch (CKD-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aI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) in Children—A Narrative Review. Toxins, 13(7), p.450.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://doi.org/10.3390/toxins13070450.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Rysz, J., Franczyk, B., Rokicki, R. and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Gluba-Brzózka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A., 2021. The influence of dietary interventions on chronic kidney Disease–Mineral and bone disorder (CKD-MBD).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Nutrients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(6), p.2065. https://doi.org/10.3390/nu13062065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Sabatino, A., Cuppari, L.,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Stenvinkel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P., Lindholm, B. and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Avesani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C.M., 2021. Sarcopenia in chronic kidney disease: what have we learned so far?.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nephrology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34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(4), pp.1347-1372. https://doi.org/10.1007/s40620-020-00840-y</a:t>
            </a: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Shrestha, S., Haq, K., Malhotra, D. and Patel, D.M. (2024). Care of Adults with Advanced Chronic Kidney Disease. Journal of Clinical Medicine, [online] 13(15), pp.4378–4378.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://doi.org/10.3390/jcm13154378.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Shukla, A.M.,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Bozorgmehri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S., Ruchi, R., Mohandas, R., Hale-Gallardo, J.L.,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Ozrazgat-Baslanti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T., Orozco, T., Segal, M.S. and Jia, H., 2021. Utilization of CMS pre-ESRD Kidney Disease Education services and its associations with the home dialysis therapies.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Peritoneal Dialysis International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41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(5), pp.453-462. doi:10.1177/0896860820975586.</a:t>
            </a:r>
          </a:p>
          <a:p>
            <a:pPr algn="just"/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Szlagor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Dybiec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Młynarska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E., Rysz, J. and Franczyk, B., 2023. Chronic kidney disease as a comorbidity in heart failure.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Molecular Sciences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24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(3), p.2988. https://doi.org/10.3390/ijms24032988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Tangri, N., Priest, S., Zara, A., Long, B.R., Chen, J., Rao, N.,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Froguel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C.E., Robson, B., Guldemond, N., Eckelman, M. and Moura, A.F., 2025. Impact of improved diagnosis and treatment on holistic CKD burden.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Kidney International Reports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(8), p.2608. https://doi.org/10.1016/j.ekir.2025.05.039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Thinkkidneys.nhs.uk., 2024. </a:t>
            </a:r>
            <a:r>
              <a:rPr lang="en-IN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KQuIP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 Home - The Kidney Quality Improvement Partnership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https://www.thinkkidneys.nhs.uk/kquip/home/ [Accessed 8 Dec. 2025].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Tolentino, L.J., Maluf, C.B., Gonçalves, L.G., Barreto, S.M.,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Fiqueiredo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R.C. and Vidigal, P.G., 2023. Urine Albumin-to-Creatinine Ratio (ACR) in the First Morning Void: Influence of Collection time and Urine Retention time.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Complementary and Internal Medicine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(1), pp.127-135. DOI: 10.58349/IJCIM.1.4.2023.00119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Truemeds.in., 2025.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Chronic kidney disease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https://www.truemeds.in/diseases/kidney/chronic-kidney-disease-170</a:t>
            </a: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Urban, M.W., Rule, A.D., Atwell, T.D. and Chen, S., 2021. Novel uses of ultrasound to assess kidney mechanical properties.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Kidney360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(9), pp.1531-1539. DOI: 10.34067/KID.0002942021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van der Horst, D.E., Hofstra, N., van Uden-Kraan, C.F.,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Stiggelbout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A.M., van den </a:t>
            </a:r>
            <a:r>
              <a:rPr lang="en-IN" sz="1100" dirty="0" err="1">
                <a:latin typeface="Arial" panose="020B0604020202020204" pitchFamily="34" charset="0"/>
                <a:cs typeface="Arial" panose="020B0604020202020204" pitchFamily="34" charset="0"/>
              </a:rPr>
              <a:t>Dorpel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M.A., Pieterse, A.H. and Bos, W.J.W., 2023. Shared decision making in health care visits for CKD: patients’ decisional role preferences and experiences.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Kidney Diseases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82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(6), pp.677-686. https://doi.org/10.1053/j.ajkd.2023.04.012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Wilson, A., Doherty, J. and Noble, H., 2025, June. A qualitative exploration of social prescribing for people living with kidney disease. In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UK Kidney Week 2025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algn="just"/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Wilson, A., Doherty, J., Galway, K. and Noble, H., 2024, June. Exploring understanding and experience of social prescribing for people with kidney disease: a mixed methods study. In </a:t>
            </a:r>
            <a:r>
              <a:rPr lang="en-IN" sz="1100" i="1" dirty="0">
                <a:latin typeface="Arial" panose="020B0604020202020204" pitchFamily="34" charset="0"/>
                <a:cs typeface="Arial" panose="020B0604020202020204" pitchFamily="34" charset="0"/>
              </a:rPr>
              <a:t>5th International Social Prescribing Conference 2024</a:t>
            </a:r>
            <a:r>
              <a:rPr lang="en-IN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200000"/>
              </a:lnSpc>
            </a:pPr>
            <a:endParaRPr lang="en-IN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2826</Words>
  <Application>Microsoft Office PowerPoint</Application>
  <PresentationFormat>Custom</PresentationFormat>
  <Paragraphs>239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Hind Vadodara Bold</vt:lpstr>
      <vt:lpstr>Hind Vadodara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2025-12-09T08:05:22Z</dcterms:created>
  <dcterms:modified xsi:type="dcterms:W3CDTF">2025-12-10T09:43:03Z</dcterms:modified>
</cp:coreProperties>
</file>