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8"/>
  </p:notesMasterIdLst>
  <p:handoutMasterIdLst>
    <p:handoutMasterId r:id="rId69"/>
  </p:handoutMasterIdLst>
  <p:sldIdLst>
    <p:sldId id="262" r:id="rId2"/>
    <p:sldId id="639" r:id="rId3"/>
    <p:sldId id="670" r:id="rId4"/>
    <p:sldId id="664" r:id="rId5"/>
    <p:sldId id="665" r:id="rId6"/>
    <p:sldId id="667" r:id="rId7"/>
    <p:sldId id="668" r:id="rId8"/>
    <p:sldId id="669" r:id="rId9"/>
    <p:sldId id="666" r:id="rId10"/>
    <p:sldId id="662" r:id="rId11"/>
    <p:sldId id="619" r:id="rId12"/>
    <p:sldId id="620" r:id="rId13"/>
    <p:sldId id="621" r:id="rId14"/>
    <p:sldId id="622" r:id="rId15"/>
    <p:sldId id="623" r:id="rId16"/>
    <p:sldId id="624" r:id="rId17"/>
    <p:sldId id="627" r:id="rId18"/>
    <p:sldId id="628" r:id="rId19"/>
    <p:sldId id="635" r:id="rId20"/>
    <p:sldId id="636" r:id="rId21"/>
    <p:sldId id="637" r:id="rId22"/>
    <p:sldId id="638" r:id="rId23"/>
    <p:sldId id="663" r:id="rId24"/>
    <p:sldId id="588" r:id="rId25"/>
    <p:sldId id="589" r:id="rId26"/>
    <p:sldId id="590" r:id="rId27"/>
    <p:sldId id="591" r:id="rId28"/>
    <p:sldId id="597" r:id="rId29"/>
    <p:sldId id="598" r:id="rId30"/>
    <p:sldId id="599" r:id="rId31"/>
    <p:sldId id="600" r:id="rId32"/>
    <p:sldId id="601" r:id="rId33"/>
    <p:sldId id="602" r:id="rId34"/>
    <p:sldId id="603" r:id="rId35"/>
    <p:sldId id="604" r:id="rId36"/>
    <p:sldId id="605" r:id="rId37"/>
    <p:sldId id="606" r:id="rId38"/>
    <p:sldId id="607" r:id="rId39"/>
    <p:sldId id="608" r:id="rId40"/>
    <p:sldId id="609" r:id="rId41"/>
    <p:sldId id="610" r:id="rId42"/>
    <p:sldId id="611" r:id="rId43"/>
    <p:sldId id="612" r:id="rId44"/>
    <p:sldId id="613" r:id="rId45"/>
    <p:sldId id="614" r:id="rId46"/>
    <p:sldId id="615" r:id="rId47"/>
    <p:sldId id="616" r:id="rId48"/>
    <p:sldId id="617" r:id="rId49"/>
    <p:sldId id="618" r:id="rId50"/>
    <p:sldId id="661" r:id="rId51"/>
    <p:sldId id="640" r:id="rId52"/>
    <p:sldId id="641" r:id="rId53"/>
    <p:sldId id="643" r:id="rId54"/>
    <p:sldId id="644" r:id="rId55"/>
    <p:sldId id="645" r:id="rId56"/>
    <p:sldId id="646" r:id="rId57"/>
    <p:sldId id="647" r:id="rId58"/>
    <p:sldId id="648" r:id="rId59"/>
    <p:sldId id="649" r:id="rId60"/>
    <p:sldId id="650" r:id="rId61"/>
    <p:sldId id="654" r:id="rId62"/>
    <p:sldId id="655" r:id="rId63"/>
    <p:sldId id="656" r:id="rId64"/>
    <p:sldId id="657" r:id="rId65"/>
    <p:sldId id="659" r:id="rId66"/>
    <p:sldId id="660" r:id="rId6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288" autoAdjust="0"/>
    <p:restoredTop sz="94674"/>
  </p:normalViewPr>
  <p:slideViewPr>
    <p:cSldViewPr>
      <p:cViewPr varScale="1">
        <p:scale>
          <a:sx n="91" d="100"/>
          <a:sy n="91" d="100"/>
        </p:scale>
        <p:origin x="858"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30/01/2018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30/01/2018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860878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844282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9371335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964598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627578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968915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084311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475159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158309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61286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30/01/2018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blogs.hbr.org/2013/01/what-is-entrepreneurship/"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s://jigsaw.vitalsource.com/books/9781119086369/content/id/ch01fig01"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s://jigsaw.vitalsource.com/books/9781119086369/content/id/bm01bib69"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International Entrepreneurship</a:t>
            </a:r>
          </a:p>
          <a:p>
            <a:endParaRPr lang="en-GB" dirty="0">
              <a:solidFill>
                <a:schemeClr val="bg1"/>
              </a:solidFill>
            </a:endParaRPr>
          </a:p>
          <a:p>
            <a:r>
              <a:rPr lang="en-US" altLang="en-US" sz="2400" dirty="0">
                <a:solidFill>
                  <a:schemeClr val="bg1"/>
                </a:solidFill>
                <a:latin typeface="Verdana" charset="0"/>
              </a:rPr>
              <a:t>Identifying and </a:t>
            </a:r>
            <a:r>
              <a:rPr lang="en-US" altLang="en-US" sz="2400" dirty="0" smtClean="0">
                <a:solidFill>
                  <a:schemeClr val="bg1"/>
                </a:solidFill>
                <a:latin typeface="Verdana" charset="0"/>
              </a:rPr>
              <a:t>Analysing</a:t>
            </a:r>
            <a:endParaRPr lang="en-US" altLang="en-US" sz="2400" dirty="0">
              <a:solidFill>
                <a:schemeClr val="bg1"/>
              </a:solidFill>
              <a:latin typeface="Verdana" charset="0"/>
            </a:endParaRPr>
          </a:p>
          <a:p>
            <a:r>
              <a:rPr lang="en-US" altLang="en-US" sz="2400" dirty="0">
                <a:solidFill>
                  <a:schemeClr val="bg1"/>
                </a:solidFill>
                <a:latin typeface="Verdana" charset="0"/>
              </a:rPr>
              <a:t>Domestic </a:t>
            </a:r>
            <a:endParaRPr lang="en-US" altLang="en-US" sz="2400" dirty="0" smtClean="0">
              <a:solidFill>
                <a:schemeClr val="bg1"/>
              </a:solidFill>
              <a:latin typeface="Verdana" charset="0"/>
            </a:endParaRPr>
          </a:p>
          <a:p>
            <a:r>
              <a:rPr lang="en-US" altLang="en-US" sz="2400" dirty="0" smtClean="0">
                <a:solidFill>
                  <a:schemeClr val="bg1"/>
                </a:solidFill>
                <a:latin typeface="Verdana" charset="0"/>
              </a:rPr>
              <a:t>and </a:t>
            </a:r>
          </a:p>
          <a:p>
            <a:r>
              <a:rPr lang="en-US" altLang="en-US" sz="2400" dirty="0" smtClean="0">
                <a:solidFill>
                  <a:schemeClr val="bg1"/>
                </a:solidFill>
                <a:latin typeface="Verdana" charset="0"/>
              </a:rPr>
              <a:t>International </a:t>
            </a:r>
            <a:r>
              <a:rPr lang="en-US" altLang="en-US" sz="2400" dirty="0">
                <a:solidFill>
                  <a:schemeClr val="bg1"/>
                </a:solidFill>
                <a:latin typeface="Verdana" charset="0"/>
              </a:rPr>
              <a:t>Opportunities</a:t>
            </a: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themes</a:t>
            </a:r>
            <a:endParaRPr lang="en-GB" dirty="0"/>
          </a:p>
        </p:txBody>
      </p:sp>
      <p:sp>
        <p:nvSpPr>
          <p:cNvPr id="3" name="Content Placeholder 2"/>
          <p:cNvSpPr>
            <a:spLocks noGrp="1"/>
          </p:cNvSpPr>
          <p:nvPr>
            <p:ph idx="1"/>
          </p:nvPr>
        </p:nvSpPr>
        <p:spPr/>
        <p:txBody>
          <a:bodyPr/>
          <a:lstStyle/>
          <a:p>
            <a:r>
              <a:rPr lang="en-GB" dirty="0" smtClean="0"/>
              <a:t>What is Entrepreneurship?</a:t>
            </a:r>
          </a:p>
          <a:p>
            <a:endParaRPr lang="en-GB" dirty="0"/>
          </a:p>
          <a:p>
            <a:r>
              <a:rPr lang="en-GB" dirty="0" smtClean="0"/>
              <a:t>What is International Entrepreneurship?</a:t>
            </a:r>
          </a:p>
          <a:p>
            <a:endParaRPr lang="en-GB" dirty="0"/>
          </a:p>
          <a:p>
            <a:r>
              <a:rPr lang="en-GB" dirty="0"/>
              <a:t>What is Creativity &amp; Innovation?</a:t>
            </a:r>
          </a:p>
          <a:p>
            <a:endParaRPr lang="en-GB" dirty="0"/>
          </a:p>
        </p:txBody>
      </p:sp>
    </p:spTree>
    <p:extLst>
      <p:ext uri="{BB962C8B-B14F-4D97-AF65-F5344CB8AC3E}">
        <p14:creationId xmlns:p14="http://schemas.microsoft.com/office/powerpoint/2010/main" val="500981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Entrepreneurship?</a:t>
            </a:r>
            <a:endParaRPr lang="en-GB" dirty="0"/>
          </a:p>
        </p:txBody>
      </p:sp>
      <p:sp>
        <p:nvSpPr>
          <p:cNvPr id="3" name="Content Placeholder 2"/>
          <p:cNvSpPr>
            <a:spLocks noGrp="1"/>
          </p:cNvSpPr>
          <p:nvPr>
            <p:ph idx="1"/>
          </p:nvPr>
        </p:nvSpPr>
        <p:spPr/>
        <p:txBody>
          <a:bodyPr/>
          <a:lstStyle/>
          <a:p>
            <a:r>
              <a:rPr lang="en-GB" dirty="0" smtClean="0"/>
              <a:t>Definition?</a:t>
            </a:r>
            <a:endParaRPr lang="en-GB" dirty="0"/>
          </a:p>
        </p:txBody>
      </p:sp>
    </p:spTree>
    <p:extLst>
      <p:ext uri="{BB962C8B-B14F-4D97-AF65-F5344CB8AC3E}">
        <p14:creationId xmlns:p14="http://schemas.microsoft.com/office/powerpoint/2010/main" val="495310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pPr marL="0" indent="0">
              <a:buNone/>
            </a:pPr>
            <a:r>
              <a:rPr lang="en-US" sz="3200" i="1" dirty="0"/>
              <a:t>“Entrepreneurship is the pursuit of opportunity without regard to resources currently controlled” </a:t>
            </a:r>
            <a:endParaRPr lang="en-US" sz="3200" i="1" dirty="0" smtClean="0"/>
          </a:p>
          <a:p>
            <a:pPr marL="228600" lvl="1" indent="0" algn="r">
              <a:buNone/>
            </a:pPr>
            <a:r>
              <a:rPr lang="en-US" i="1" dirty="0" smtClean="0"/>
              <a:t>Harvard </a:t>
            </a:r>
            <a:r>
              <a:rPr lang="en-US" i="1" dirty="0"/>
              <a:t>Business School professor Howard </a:t>
            </a:r>
            <a:r>
              <a:rPr lang="en-US" i="1" dirty="0" smtClean="0"/>
              <a:t>Stevenson</a:t>
            </a:r>
          </a:p>
          <a:p>
            <a:pPr marL="228600" lvl="1" indent="0" algn="r">
              <a:buNone/>
            </a:pPr>
            <a:endParaRPr lang="en-US" i="1" dirty="0" smtClean="0"/>
          </a:p>
          <a:p>
            <a:pPr marL="228600" lvl="1" indent="0" algn="r">
              <a:buNone/>
            </a:pPr>
            <a:endParaRPr lang="en-US" i="1" dirty="0"/>
          </a:p>
          <a:p>
            <a:pPr marL="228600" lvl="1" indent="0">
              <a:buNone/>
            </a:pPr>
            <a:r>
              <a:rPr lang="en-GB" dirty="0">
                <a:hlinkClick r:id="rId2"/>
              </a:rPr>
              <a:t>http://blogs.hbr.org/2013/01/what-is-entrepreneurship/</a:t>
            </a:r>
            <a:endParaRPr lang="en-GB" dirty="0"/>
          </a:p>
          <a:p>
            <a:pPr marL="228600" lvl="1" indent="0" algn="r">
              <a:buNone/>
            </a:pPr>
            <a:endParaRPr lang="en-US" dirty="0" smtClean="0"/>
          </a:p>
          <a:p>
            <a:pPr marL="228600" lvl="1" indent="0" algn="r">
              <a:buNone/>
            </a:pPr>
            <a:endParaRPr lang="en-US" dirty="0"/>
          </a:p>
        </p:txBody>
      </p:sp>
    </p:spTree>
    <p:extLst>
      <p:ext uri="{BB962C8B-B14F-4D97-AF65-F5344CB8AC3E}">
        <p14:creationId xmlns:p14="http://schemas.microsoft.com/office/powerpoint/2010/main" val="6232397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t>“An </a:t>
            </a:r>
            <a:r>
              <a:rPr lang="en-US" dirty="0"/>
              <a:t>entrepreneur sees an opportunity which others do not fully recognise, to meet an unsatisfied demand or to radically improve the performance of an existing business. They have unquenchable self-belief that this opportunity can be made real through hard work, commitment and the adaptability to learn the lessons of the market along the </a:t>
            </a:r>
            <a:r>
              <a:rPr lang="en-US" dirty="0" smtClean="0"/>
              <a:t>way”.</a:t>
            </a:r>
          </a:p>
          <a:p>
            <a:pPr marL="0" indent="0" algn="r">
              <a:buNone/>
            </a:pPr>
            <a:r>
              <a:rPr lang="en-US" dirty="0" smtClean="0"/>
              <a:t>Chris Oakley OBE</a:t>
            </a:r>
            <a:endParaRPr lang="en-US" dirty="0"/>
          </a:p>
        </p:txBody>
      </p:sp>
    </p:spTree>
    <p:extLst>
      <p:ext uri="{BB962C8B-B14F-4D97-AF65-F5344CB8AC3E}">
        <p14:creationId xmlns:p14="http://schemas.microsoft.com/office/powerpoint/2010/main" val="25779638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rmAutofit fontScale="90000"/>
          </a:bodyPr>
          <a:lstStyle/>
          <a:p>
            <a:pPr eaLnBrk="1" hangingPunct="1"/>
            <a:r>
              <a:rPr lang="en-GB" dirty="0" smtClean="0"/>
              <a:t>Broad and Narrow </a:t>
            </a:r>
            <a:br>
              <a:rPr lang="en-GB" dirty="0" smtClean="0"/>
            </a:br>
            <a:r>
              <a:rPr lang="en-GB" dirty="0" smtClean="0"/>
              <a:t>Meanings</a:t>
            </a:r>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None/>
              <a:defRPr/>
            </a:pPr>
            <a:r>
              <a:rPr lang="en-GB" dirty="0" smtClean="0"/>
              <a:t>Two approaches to the word ‘enterprise’: </a:t>
            </a:r>
          </a:p>
          <a:p>
            <a:pPr eaLnBrk="1" fontAlgn="auto" hangingPunct="1">
              <a:spcBef>
                <a:spcPts val="1200"/>
              </a:spcBef>
              <a:spcAft>
                <a:spcPts val="0"/>
              </a:spcAft>
              <a:buFont typeface="Arial" pitchFamily="34" charset="0"/>
              <a:buChar char="•"/>
              <a:defRPr/>
            </a:pPr>
            <a:r>
              <a:rPr lang="en-GB" dirty="0" smtClean="0"/>
              <a:t>A ‘narrow’ one which regards enterprise as business entrepreneurialism, and sees its development within education as enabling young people to learn about business start-up and management.</a:t>
            </a:r>
          </a:p>
          <a:p>
            <a:pPr eaLnBrk="1" fontAlgn="auto" hangingPunct="1">
              <a:spcBef>
                <a:spcPts val="1200"/>
              </a:spcBef>
              <a:spcAft>
                <a:spcPts val="0"/>
              </a:spcAft>
              <a:buFont typeface="Arial" pitchFamily="34" charset="0"/>
              <a:buChar char="•"/>
              <a:defRPr/>
            </a:pPr>
            <a:r>
              <a:rPr lang="en-GB" dirty="0" smtClean="0"/>
              <a:t>A ‘broad’ one which regards enterprise as a group of qualities and competencies that enable individuals, organisations, communities, societies and cultures to be flexible, creative, and adaptable in the face of, and as contributors to, rapid social and economic change.</a:t>
            </a:r>
            <a:endParaRPr lang="en-GB" dirty="0"/>
          </a:p>
        </p:txBody>
      </p:sp>
    </p:spTree>
    <p:extLst>
      <p:ext uri="{BB962C8B-B14F-4D97-AF65-F5344CB8AC3E}">
        <p14:creationId xmlns:p14="http://schemas.microsoft.com/office/powerpoint/2010/main" val="2993142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Oval 10"/>
          <p:cNvSpPr>
            <a:spLocks noChangeArrowheads="1"/>
          </p:cNvSpPr>
          <p:nvPr/>
        </p:nvSpPr>
        <p:spPr bwMode="auto">
          <a:xfrm>
            <a:off x="1714500" y="1643063"/>
            <a:ext cx="6929438" cy="4572000"/>
          </a:xfrm>
          <a:prstGeom prst="ellipse">
            <a:avLst/>
          </a:prstGeom>
          <a:solidFill>
            <a:srgbClr val="FFFFFF"/>
          </a:solidFill>
          <a:ln w="9525">
            <a:solidFill>
              <a:srgbClr val="000000"/>
            </a:solidFill>
            <a:round/>
            <a:headEnd/>
            <a:tailEnd/>
          </a:ln>
        </p:spPr>
        <p:txBody>
          <a:bodyPr/>
          <a:lstStyle/>
          <a:p>
            <a:endParaRPr lang="en-GB" dirty="0"/>
          </a:p>
        </p:txBody>
      </p:sp>
      <p:sp>
        <p:nvSpPr>
          <p:cNvPr id="8195" name="Oval 8"/>
          <p:cNvSpPr>
            <a:spLocks noChangeArrowheads="1"/>
          </p:cNvSpPr>
          <p:nvPr/>
        </p:nvSpPr>
        <p:spPr bwMode="auto">
          <a:xfrm>
            <a:off x="2286000" y="2500313"/>
            <a:ext cx="5929313" cy="3735387"/>
          </a:xfrm>
          <a:prstGeom prst="ellipse">
            <a:avLst/>
          </a:prstGeom>
          <a:solidFill>
            <a:srgbClr val="FFFFFF"/>
          </a:solidFill>
          <a:ln w="9525">
            <a:solidFill>
              <a:srgbClr val="000000"/>
            </a:solidFill>
            <a:round/>
            <a:headEnd/>
            <a:tailEnd/>
          </a:ln>
        </p:spPr>
        <p:txBody>
          <a:bodyPr/>
          <a:lstStyle/>
          <a:p>
            <a:endParaRPr lang="en-GB" dirty="0"/>
          </a:p>
        </p:txBody>
      </p:sp>
      <p:sp>
        <p:nvSpPr>
          <p:cNvPr id="8196" name="Oval 6"/>
          <p:cNvSpPr>
            <a:spLocks noChangeArrowheads="1"/>
          </p:cNvSpPr>
          <p:nvPr/>
        </p:nvSpPr>
        <p:spPr bwMode="auto">
          <a:xfrm>
            <a:off x="2786063" y="3286125"/>
            <a:ext cx="5072062" cy="2898775"/>
          </a:xfrm>
          <a:prstGeom prst="ellipse">
            <a:avLst/>
          </a:prstGeom>
          <a:solidFill>
            <a:srgbClr val="FFFFFF"/>
          </a:solidFill>
          <a:ln w="9525">
            <a:solidFill>
              <a:srgbClr val="000000"/>
            </a:solidFill>
            <a:round/>
            <a:headEnd/>
            <a:tailEnd/>
          </a:ln>
        </p:spPr>
        <p:txBody>
          <a:bodyPr/>
          <a:lstStyle/>
          <a:p>
            <a:endParaRPr lang="en-GB" dirty="0"/>
          </a:p>
        </p:txBody>
      </p:sp>
      <p:sp>
        <p:nvSpPr>
          <p:cNvPr id="8197" name="Oval 4"/>
          <p:cNvSpPr>
            <a:spLocks noChangeArrowheads="1"/>
          </p:cNvSpPr>
          <p:nvPr/>
        </p:nvSpPr>
        <p:spPr bwMode="auto">
          <a:xfrm>
            <a:off x="3500438" y="4071938"/>
            <a:ext cx="3643312" cy="2143125"/>
          </a:xfrm>
          <a:prstGeom prst="ellipse">
            <a:avLst/>
          </a:prstGeom>
          <a:solidFill>
            <a:srgbClr val="FFFFFF"/>
          </a:solidFill>
          <a:ln w="9525">
            <a:solidFill>
              <a:srgbClr val="000000"/>
            </a:solidFill>
            <a:round/>
            <a:headEnd/>
            <a:tailEnd/>
          </a:ln>
        </p:spPr>
        <p:txBody>
          <a:bodyPr/>
          <a:lstStyle/>
          <a:p>
            <a:endParaRPr lang="en-GB" dirty="0"/>
          </a:p>
        </p:txBody>
      </p:sp>
      <p:sp>
        <p:nvSpPr>
          <p:cNvPr id="8198" name="Oval 2"/>
          <p:cNvSpPr>
            <a:spLocks noChangeArrowheads="1"/>
          </p:cNvSpPr>
          <p:nvPr/>
        </p:nvSpPr>
        <p:spPr bwMode="auto">
          <a:xfrm>
            <a:off x="4143375" y="4857750"/>
            <a:ext cx="2357438" cy="1357313"/>
          </a:xfrm>
          <a:prstGeom prst="ellipse">
            <a:avLst/>
          </a:prstGeom>
          <a:solidFill>
            <a:srgbClr val="FFFFFF"/>
          </a:solidFill>
          <a:ln w="9525">
            <a:solidFill>
              <a:srgbClr val="000000"/>
            </a:solidFill>
            <a:round/>
            <a:headEnd/>
            <a:tailEnd/>
          </a:ln>
        </p:spPr>
        <p:txBody>
          <a:bodyPr/>
          <a:lstStyle/>
          <a:p>
            <a:endParaRPr lang="en-GB" dirty="0"/>
          </a:p>
        </p:txBody>
      </p:sp>
      <p:sp>
        <p:nvSpPr>
          <p:cNvPr id="8199" name="Title 1"/>
          <p:cNvSpPr>
            <a:spLocks noGrp="1"/>
          </p:cNvSpPr>
          <p:nvPr>
            <p:ph type="title"/>
          </p:nvPr>
        </p:nvSpPr>
        <p:spPr/>
        <p:txBody>
          <a:bodyPr anchor="ctr"/>
          <a:lstStyle/>
          <a:p>
            <a:r>
              <a:rPr lang="en-GB" sz="3600" dirty="0" smtClean="0">
                <a:solidFill>
                  <a:schemeClr val="accent6"/>
                </a:solidFill>
                <a:latin typeface="Arial" charset="0"/>
                <a:cs typeface="Arial" charset="0"/>
              </a:rPr>
              <a:t>A Categorisation</a:t>
            </a:r>
            <a:endParaRPr lang="en-GB" sz="3600" dirty="0" smtClean="0">
              <a:solidFill>
                <a:schemeClr val="accent6"/>
              </a:solidFill>
            </a:endParaRPr>
          </a:p>
        </p:txBody>
      </p:sp>
      <p:graphicFrame>
        <p:nvGraphicFramePr>
          <p:cNvPr id="3" name="Table 2"/>
          <p:cNvGraphicFramePr>
            <a:graphicFrameLocks noGrp="1"/>
          </p:cNvGraphicFramePr>
          <p:nvPr/>
        </p:nvGraphicFramePr>
        <p:xfrm>
          <a:off x="2285984" y="1785926"/>
          <a:ext cx="6172200" cy="4714877"/>
        </p:xfrm>
        <a:graphic>
          <a:graphicData uri="http://schemas.openxmlformats.org/drawingml/2006/table">
            <a:tbl>
              <a:tblPr/>
              <a:tblGrid>
                <a:gridCol w="6172200"/>
              </a:tblGrid>
              <a:tr h="78581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The application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of enterprising attributes	</a:t>
                      </a:r>
                    </a:p>
                  </a:txBody>
                  <a:tcPr marL="68580" marR="68580" marT="0" marB="0" horzOverflow="overflow">
                    <a:lnL>
                      <a:noFill/>
                    </a:lnL>
                    <a:lnR>
                      <a:noFill/>
                    </a:lnR>
                    <a:lnT>
                      <a:noFill/>
                    </a:lnT>
                    <a:lnB>
                      <a:noFill/>
                    </a:lnB>
                    <a:lnTlToBr>
                      <a:noFill/>
                    </a:lnTlToBr>
                    <a:lnBlToTr>
                      <a:noFill/>
                    </a:lnBlToTr>
                    <a:noFill/>
                  </a:tcPr>
                </a:tc>
              </a:tr>
              <a:tr h="785813">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Applying enterprising</a:t>
                      </a:r>
                    </a:p>
                    <a:p>
                      <a:pPr marL="0" marR="0" lvl="0" indent="0" algn="ctr" defTabSz="914400" rtl="0" eaLnBrk="1" fontAlgn="base" latinLnBrk="0" hangingPunct="1">
                        <a:lnSpc>
                          <a:spcPct val="100000"/>
                        </a:lnSpc>
                        <a:spcBef>
                          <a:spcPct val="0"/>
                        </a:spcBef>
                        <a:spcAft>
                          <a:spcPts val="60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attributes in an economic context</a:t>
                      </a:r>
                    </a:p>
                  </a:txBody>
                  <a:tcPr marL="68580" marR="68580" marT="0" marB="0" horzOverflow="overflow">
                    <a:lnL>
                      <a:noFill/>
                    </a:lnL>
                    <a:lnR>
                      <a:noFill/>
                    </a:lnR>
                    <a:lnT>
                      <a:noFill/>
                    </a:lnT>
                    <a:lnB>
                      <a:noFill/>
                    </a:lnB>
                    <a:lnTlToBr>
                      <a:noFill/>
                    </a:lnTlToBr>
                    <a:lnBlToTr>
                      <a:noFill/>
                    </a:lnBlToTr>
                    <a:noFill/>
                  </a:tcPr>
                </a:tc>
              </a:tr>
              <a:tr h="785813">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Business venture/</a:t>
                      </a:r>
                    </a:p>
                    <a:p>
                      <a:pPr marL="0" marR="0" lvl="0" indent="0" algn="ctr" defTabSz="914400" rtl="0" eaLnBrk="1" fontAlgn="base" latinLnBrk="0" hangingPunct="1">
                        <a:lnSpc>
                          <a:spcPct val="100000"/>
                        </a:lnSpc>
                        <a:spcBef>
                          <a:spcPct val="0"/>
                        </a:spcBef>
                        <a:spcAft>
                          <a:spcPts val="60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self-employment</a:t>
                      </a:r>
                    </a:p>
                  </a:txBody>
                  <a:tcPr marL="68580" marR="68580" marT="0" marB="0" horzOverflow="overflow">
                    <a:lnL>
                      <a:noFill/>
                    </a:lnL>
                    <a:lnR>
                      <a:noFill/>
                    </a:lnR>
                    <a:lnT>
                      <a:noFill/>
                    </a:lnT>
                    <a:lnB>
                      <a:noFill/>
                    </a:lnB>
                    <a:lnTlToBr>
                      <a:noFill/>
                    </a:lnTlToBr>
                    <a:lnBlToTr>
                      <a:noFill/>
                    </a:lnBlToTr>
                    <a:noFill/>
                  </a:tcPr>
                </a:tc>
              </a:tr>
              <a:tr h="785813">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Novel business</a:t>
                      </a:r>
                    </a:p>
                    <a:p>
                      <a:pPr marL="0" marR="0" lvl="0" indent="0" algn="ctr" defTabSz="914400" rtl="0" eaLnBrk="1" fontAlgn="base" latinLnBrk="0" hangingPunct="1">
                        <a:lnSpc>
                          <a:spcPct val="100000"/>
                        </a:lnSpc>
                        <a:spcBef>
                          <a:spcPct val="0"/>
                        </a:spcBef>
                        <a:spcAft>
                          <a:spcPts val="60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formation and/or growth</a:t>
                      </a:r>
                    </a:p>
                  </a:txBody>
                  <a:tcPr marL="68580" marR="68580" marT="0" marB="0" horzOverflow="overflow">
                    <a:lnL>
                      <a:noFill/>
                    </a:lnL>
                    <a:lnR>
                      <a:noFill/>
                    </a:lnR>
                    <a:lnT>
                      <a:noFill/>
                    </a:lnT>
                    <a:lnB>
                      <a:noFill/>
                    </a:lnB>
                    <a:lnTlToBr>
                      <a:noFill/>
                    </a:lnTlToBr>
                    <a:lnBlToTr>
                      <a:noFill/>
                    </a:lnBlToTr>
                    <a:noFill/>
                  </a:tcPr>
                </a:tc>
              </a:tr>
              <a:tr h="157162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High-tech,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fast-growth,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high-added value,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business</a:t>
                      </a:r>
                    </a:p>
                  </a:txBody>
                  <a:tcPr marL="68580" marR="68580" marT="0" marB="0" horzOverflow="overflow">
                    <a:lnL>
                      <a:noFill/>
                    </a:lnL>
                    <a:lnR>
                      <a:noFill/>
                    </a:lnR>
                    <a:lnT>
                      <a:noFill/>
                    </a:lnT>
                    <a:lnB>
                      <a:noFill/>
                    </a:lnB>
                    <a:lnTlToBr>
                      <a:noFill/>
                    </a:lnTlToBr>
                    <a:lnBlToTr>
                      <a:noFill/>
                    </a:lnBlToTr>
                    <a:noFill/>
                  </a:tcPr>
                </a:tc>
              </a:tr>
            </a:tbl>
          </a:graphicData>
        </a:graphic>
      </p:graphicFrame>
      <p:cxnSp>
        <p:nvCxnSpPr>
          <p:cNvPr id="8211" name="AutoShape 9"/>
          <p:cNvCxnSpPr>
            <a:cxnSpLocks noChangeShapeType="1"/>
          </p:cNvCxnSpPr>
          <p:nvPr/>
        </p:nvCxnSpPr>
        <p:spPr bwMode="auto">
          <a:xfrm flipV="1">
            <a:off x="1285875" y="2143125"/>
            <a:ext cx="2286000" cy="46038"/>
          </a:xfrm>
          <a:prstGeom prst="straightConnector1">
            <a:avLst/>
          </a:prstGeom>
          <a:noFill/>
          <a:ln w="38100">
            <a:solidFill>
              <a:srgbClr val="7F7F7F"/>
            </a:solidFill>
            <a:round/>
            <a:headEnd/>
            <a:tailEnd type="triangle" w="med" len="med"/>
          </a:ln>
        </p:spPr>
      </p:cxnSp>
      <p:cxnSp>
        <p:nvCxnSpPr>
          <p:cNvPr id="8212" name="AutoShape 5"/>
          <p:cNvCxnSpPr>
            <a:cxnSpLocks noChangeShapeType="1"/>
          </p:cNvCxnSpPr>
          <p:nvPr/>
        </p:nvCxnSpPr>
        <p:spPr bwMode="auto">
          <a:xfrm flipV="1">
            <a:off x="1285875" y="2857500"/>
            <a:ext cx="2500313" cy="71438"/>
          </a:xfrm>
          <a:prstGeom prst="straightConnector1">
            <a:avLst/>
          </a:prstGeom>
          <a:noFill/>
          <a:ln w="38100">
            <a:solidFill>
              <a:srgbClr val="7F7F7F"/>
            </a:solidFill>
            <a:round/>
            <a:headEnd/>
            <a:tailEnd type="triangle" w="med" len="med"/>
          </a:ln>
        </p:spPr>
      </p:cxnSp>
      <p:cxnSp>
        <p:nvCxnSpPr>
          <p:cNvPr id="8213" name="AutoShape 3"/>
          <p:cNvCxnSpPr>
            <a:cxnSpLocks noChangeShapeType="1"/>
          </p:cNvCxnSpPr>
          <p:nvPr/>
        </p:nvCxnSpPr>
        <p:spPr bwMode="auto">
          <a:xfrm flipV="1">
            <a:off x="1285875" y="3714750"/>
            <a:ext cx="2714625" cy="71438"/>
          </a:xfrm>
          <a:prstGeom prst="straightConnector1">
            <a:avLst/>
          </a:prstGeom>
          <a:noFill/>
          <a:ln w="38100">
            <a:solidFill>
              <a:srgbClr val="7F7F7F"/>
            </a:solidFill>
            <a:round/>
            <a:headEnd/>
            <a:tailEnd type="triangle" w="med" len="med"/>
          </a:ln>
        </p:spPr>
      </p:cxnSp>
      <p:cxnSp>
        <p:nvCxnSpPr>
          <p:cNvPr id="8214" name="AutoShape 1"/>
          <p:cNvCxnSpPr>
            <a:cxnSpLocks noChangeShapeType="1"/>
          </p:cNvCxnSpPr>
          <p:nvPr/>
        </p:nvCxnSpPr>
        <p:spPr bwMode="auto">
          <a:xfrm flipV="1">
            <a:off x="1357313" y="4470400"/>
            <a:ext cx="2928937" cy="46038"/>
          </a:xfrm>
          <a:prstGeom prst="straightConnector1">
            <a:avLst/>
          </a:prstGeom>
          <a:noFill/>
          <a:ln w="38100">
            <a:solidFill>
              <a:srgbClr val="7F7F7F"/>
            </a:solidFill>
            <a:round/>
            <a:headEnd/>
            <a:tailEnd type="triangle" w="med" len="med"/>
          </a:ln>
        </p:spPr>
      </p:cxnSp>
      <p:cxnSp>
        <p:nvCxnSpPr>
          <p:cNvPr id="8215" name="AutoShape 7"/>
          <p:cNvCxnSpPr>
            <a:cxnSpLocks noChangeShapeType="1"/>
          </p:cNvCxnSpPr>
          <p:nvPr/>
        </p:nvCxnSpPr>
        <p:spPr bwMode="auto">
          <a:xfrm flipV="1">
            <a:off x="1357313" y="5214938"/>
            <a:ext cx="3143250" cy="46037"/>
          </a:xfrm>
          <a:prstGeom prst="straightConnector1">
            <a:avLst/>
          </a:prstGeom>
          <a:noFill/>
          <a:ln w="38100">
            <a:solidFill>
              <a:srgbClr val="7F7F7F"/>
            </a:solidFill>
            <a:round/>
            <a:headEnd/>
            <a:tailEnd type="triangle" w="med" len="med"/>
          </a:ln>
        </p:spPr>
      </p:cxnSp>
      <p:sp>
        <p:nvSpPr>
          <p:cNvPr id="8216" name="Rectangle 11"/>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endParaRPr lang="en-US" dirty="0"/>
          </a:p>
        </p:txBody>
      </p:sp>
      <p:sp>
        <p:nvSpPr>
          <p:cNvPr id="8217" name="Rectangle 12"/>
          <p:cNvSpPr>
            <a:spLocks noChangeArrowheads="1"/>
          </p:cNvSpPr>
          <p:nvPr/>
        </p:nvSpPr>
        <p:spPr bwMode="auto">
          <a:xfrm>
            <a:off x="0" y="457200"/>
            <a:ext cx="9144000" cy="0"/>
          </a:xfrm>
          <a:prstGeom prst="rect">
            <a:avLst/>
          </a:prstGeom>
          <a:noFill/>
          <a:ln w="9525">
            <a:noFill/>
            <a:miter lim="800000"/>
            <a:headEnd/>
            <a:tailEnd/>
          </a:ln>
        </p:spPr>
        <p:txBody>
          <a:bodyPr wrap="none" anchor="ctr">
            <a:spAutoFit/>
          </a:bodyPr>
          <a:lstStyle/>
          <a:p>
            <a:endParaRPr lang="en-US" dirty="0"/>
          </a:p>
        </p:txBody>
      </p:sp>
      <p:sp>
        <p:nvSpPr>
          <p:cNvPr id="8218" name="Rectangle 13"/>
          <p:cNvSpPr>
            <a:spLocks noChangeArrowheads="1"/>
          </p:cNvSpPr>
          <p:nvPr/>
        </p:nvSpPr>
        <p:spPr bwMode="auto">
          <a:xfrm>
            <a:off x="0" y="457200"/>
            <a:ext cx="9144000" cy="457200"/>
          </a:xfrm>
          <a:prstGeom prst="rect">
            <a:avLst/>
          </a:prstGeom>
          <a:noFill/>
          <a:ln w="9525">
            <a:noFill/>
            <a:miter lim="800000"/>
            <a:headEnd/>
            <a:tailEnd/>
          </a:ln>
        </p:spPr>
        <p:txBody>
          <a:bodyPr wrap="none" anchor="ctr">
            <a:spAutoFit/>
          </a:bodyPr>
          <a:lstStyle/>
          <a:p>
            <a:endParaRPr lang="en-US" dirty="0"/>
          </a:p>
        </p:txBody>
      </p:sp>
      <p:graphicFrame>
        <p:nvGraphicFramePr>
          <p:cNvPr id="17" name="Table 16"/>
          <p:cNvGraphicFramePr>
            <a:graphicFrameLocks noGrp="1"/>
          </p:cNvGraphicFramePr>
          <p:nvPr/>
        </p:nvGraphicFramePr>
        <p:xfrm>
          <a:off x="357158" y="1785926"/>
          <a:ext cx="928694" cy="4143404"/>
        </p:xfrm>
        <a:graphic>
          <a:graphicData uri="http://schemas.openxmlformats.org/drawingml/2006/table">
            <a:tbl>
              <a:tblPr firstRow="1" bandRow="1">
                <a:tableStyleId>{5C22544A-7EE6-4342-B048-85BDC9FD1C3A}</a:tableStyleId>
              </a:tblPr>
              <a:tblGrid>
                <a:gridCol w="928694"/>
              </a:tblGrid>
              <a:tr h="4143404">
                <a:tc>
                  <a:txBody>
                    <a:bodyPr/>
                    <a:lstStyle/>
                    <a:p>
                      <a:pPr>
                        <a:spcBef>
                          <a:spcPts val="1000"/>
                        </a:spcBef>
                      </a:pPr>
                      <a:r>
                        <a:rPr lang="en-GB" sz="4400" b="0" dirty="0" smtClean="0">
                          <a:solidFill>
                            <a:schemeClr val="bg1">
                              <a:lumMod val="65000"/>
                            </a:schemeClr>
                          </a:solidFill>
                          <a:latin typeface="Arial" pitchFamily="34" charset="0"/>
                          <a:cs typeface="Arial" pitchFamily="34" charset="0"/>
                        </a:rPr>
                        <a:t>E1</a:t>
                      </a:r>
                    </a:p>
                    <a:p>
                      <a:pPr>
                        <a:spcBef>
                          <a:spcPts val="1000"/>
                        </a:spcBef>
                      </a:pPr>
                      <a:r>
                        <a:rPr lang="en-GB" sz="4400" b="0" dirty="0" smtClean="0">
                          <a:solidFill>
                            <a:schemeClr val="bg1">
                              <a:lumMod val="65000"/>
                            </a:schemeClr>
                          </a:solidFill>
                          <a:latin typeface="Arial" pitchFamily="34" charset="0"/>
                          <a:cs typeface="Arial" pitchFamily="34" charset="0"/>
                        </a:rPr>
                        <a:t>E2</a:t>
                      </a:r>
                    </a:p>
                    <a:p>
                      <a:pPr>
                        <a:spcBef>
                          <a:spcPts val="1000"/>
                        </a:spcBef>
                      </a:pPr>
                      <a:r>
                        <a:rPr lang="en-GB" sz="4400" b="0" dirty="0" smtClean="0">
                          <a:solidFill>
                            <a:schemeClr val="bg1">
                              <a:lumMod val="65000"/>
                            </a:schemeClr>
                          </a:solidFill>
                          <a:latin typeface="Arial" pitchFamily="34" charset="0"/>
                          <a:cs typeface="Arial" pitchFamily="34" charset="0"/>
                        </a:rPr>
                        <a:t>E3</a:t>
                      </a:r>
                    </a:p>
                    <a:p>
                      <a:pPr>
                        <a:spcBef>
                          <a:spcPts val="1000"/>
                        </a:spcBef>
                      </a:pPr>
                      <a:r>
                        <a:rPr lang="en-GB" sz="4400" b="0" dirty="0" smtClean="0">
                          <a:solidFill>
                            <a:schemeClr val="bg1">
                              <a:lumMod val="65000"/>
                            </a:schemeClr>
                          </a:solidFill>
                          <a:latin typeface="Arial" pitchFamily="34" charset="0"/>
                          <a:cs typeface="Arial" pitchFamily="34" charset="0"/>
                        </a:rPr>
                        <a:t>E4</a:t>
                      </a:r>
                    </a:p>
                    <a:p>
                      <a:pPr>
                        <a:spcBef>
                          <a:spcPts val="1000"/>
                        </a:spcBef>
                      </a:pPr>
                      <a:r>
                        <a:rPr lang="en-GB" sz="4400" b="0" dirty="0" smtClean="0">
                          <a:solidFill>
                            <a:schemeClr val="bg1">
                              <a:lumMod val="65000"/>
                            </a:schemeClr>
                          </a:solidFill>
                          <a:latin typeface="Arial" pitchFamily="34" charset="0"/>
                          <a:cs typeface="Arial" pitchFamily="34" charset="0"/>
                        </a:rPr>
                        <a:t>E5</a:t>
                      </a:r>
                      <a:endParaRPr lang="en-GB" sz="4400" b="0" dirty="0">
                        <a:solidFill>
                          <a:schemeClr val="bg1">
                            <a:lumMod val="65000"/>
                          </a:schemeClr>
                        </a:solidFill>
                        <a:latin typeface="Arial" pitchFamily="34" charset="0"/>
                        <a:cs typeface="Arial" pitchFamily="34" charset="0"/>
                      </a:endParaRPr>
                    </a:p>
                  </a:txBody>
                  <a:tcPr>
                    <a:noFill/>
                  </a:tcPr>
                </a:tc>
              </a:tr>
            </a:tbl>
          </a:graphicData>
        </a:graphic>
      </p:graphicFrame>
      <p:sp>
        <p:nvSpPr>
          <p:cNvPr id="2" name="TextBox 1"/>
          <p:cNvSpPr txBox="1"/>
          <p:nvPr/>
        </p:nvSpPr>
        <p:spPr>
          <a:xfrm>
            <a:off x="6948264" y="6184900"/>
            <a:ext cx="1080120" cy="646331"/>
          </a:xfrm>
          <a:prstGeom prst="rect">
            <a:avLst/>
          </a:prstGeom>
          <a:noFill/>
        </p:spPr>
        <p:txBody>
          <a:bodyPr wrap="square" rtlCol="0">
            <a:spAutoFit/>
          </a:bodyPr>
          <a:lstStyle/>
          <a:p>
            <a:r>
              <a:rPr lang="en-US" dirty="0" smtClean="0"/>
              <a:t>Bridge, 2010</a:t>
            </a:r>
            <a:endParaRPr lang="en-US" dirty="0"/>
          </a:p>
        </p:txBody>
      </p:sp>
    </p:spTree>
    <p:extLst>
      <p:ext uri="{BB962C8B-B14F-4D97-AF65-F5344CB8AC3E}">
        <p14:creationId xmlns:p14="http://schemas.microsoft.com/office/powerpoint/2010/main" val="1104743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2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21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2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2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Summary of Definitions</a:t>
            </a:r>
            <a:endParaRPr lang="en-US" dirty="0"/>
          </a:p>
        </p:txBody>
      </p:sp>
      <p:sp>
        <p:nvSpPr>
          <p:cNvPr id="3" name="Content Placeholder 2"/>
          <p:cNvSpPr>
            <a:spLocks noGrp="1"/>
          </p:cNvSpPr>
          <p:nvPr>
            <p:ph idx="1"/>
          </p:nvPr>
        </p:nvSpPr>
        <p:spPr/>
        <p:txBody>
          <a:bodyPr>
            <a:normAutofit fontScale="77500" lnSpcReduction="20000"/>
          </a:bodyPr>
          <a:lstStyle/>
          <a:p>
            <a:pPr lvl="0"/>
            <a:r>
              <a:rPr lang="en-GB" dirty="0" smtClean="0"/>
              <a:t>The </a:t>
            </a:r>
            <a:r>
              <a:rPr lang="en-GB" dirty="0"/>
              <a:t>words enterprise and entrepreneurship have become popular labels. </a:t>
            </a:r>
          </a:p>
          <a:p>
            <a:pPr lvl="0"/>
            <a:r>
              <a:rPr lang="en-GB" dirty="0" smtClean="0"/>
              <a:t>The </a:t>
            </a:r>
            <a:r>
              <a:rPr lang="en-GB" dirty="0"/>
              <a:t>way that the terms ‘enterprise’ and ‘entrepreneurship’ are used indicates that they now have a wide continuum of meanings. </a:t>
            </a:r>
            <a:endParaRPr lang="en-US" dirty="0"/>
          </a:p>
          <a:p>
            <a:pPr lvl="0"/>
            <a:r>
              <a:rPr lang="en-GB" dirty="0"/>
              <a:t>Different uses have been described as the narrow and broad </a:t>
            </a:r>
            <a:r>
              <a:rPr lang="en-GB" dirty="0" smtClean="0"/>
              <a:t>meanings</a:t>
            </a:r>
            <a:endParaRPr lang="en-US" dirty="0"/>
          </a:p>
          <a:p>
            <a:pPr lvl="0"/>
            <a:r>
              <a:rPr lang="en-GB" dirty="0"/>
              <a:t>In recent years even narrower definitions of entrepreneurship have been </a:t>
            </a:r>
            <a:r>
              <a:rPr lang="en-GB" dirty="0" smtClean="0"/>
              <a:t>suggested</a:t>
            </a:r>
            <a:r>
              <a:rPr lang="en-GB" dirty="0"/>
              <a:t>.</a:t>
            </a:r>
            <a:endParaRPr lang="en-US" dirty="0"/>
          </a:p>
          <a:p>
            <a:pPr lvl="0"/>
            <a:r>
              <a:rPr lang="en-GB" dirty="0"/>
              <a:t>Enterprise and entrepreneurship are varied </a:t>
            </a:r>
            <a:r>
              <a:rPr lang="en-GB" dirty="0" smtClean="0"/>
              <a:t>concepts</a:t>
            </a:r>
            <a:r>
              <a:rPr lang="en-GB" smtClean="0"/>
              <a:t>.  </a:t>
            </a:r>
            <a:endParaRPr lang="en-US" dirty="0"/>
          </a:p>
        </p:txBody>
      </p:sp>
    </p:spTree>
    <p:extLst>
      <p:ext uri="{BB962C8B-B14F-4D97-AF65-F5344CB8AC3E}">
        <p14:creationId xmlns:p14="http://schemas.microsoft.com/office/powerpoint/2010/main" val="32097837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372200" y="4509120"/>
            <a:ext cx="2448272" cy="1512168"/>
          </a:xfrm>
          <a:prstGeom prst="rect">
            <a:avLst/>
          </a:prstGeom>
          <a:gradFill flip="none" rotWithShape="1">
            <a:gsLst>
              <a:gs pos="0">
                <a:schemeClr val="tx1"/>
              </a:gs>
              <a:gs pos="50000">
                <a:schemeClr val="accent1">
                  <a:tint val="44500"/>
                  <a:satMod val="160000"/>
                </a:schemeClr>
              </a:gs>
              <a:gs pos="100000">
                <a:schemeClr val="accent1">
                  <a:tint val="23500"/>
                  <a:satMod val="16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6372200" y="3284984"/>
            <a:ext cx="2448272" cy="108012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372200" y="1916832"/>
            <a:ext cx="2376264" cy="10801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6372200" y="1556792"/>
            <a:ext cx="2376264" cy="36004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normAutofit fontScale="90000"/>
          </a:bodyPr>
          <a:lstStyle/>
          <a:p>
            <a:r>
              <a:rPr lang="en-GB" dirty="0" smtClean="0">
                <a:solidFill>
                  <a:schemeClr val="accent6"/>
                </a:solidFill>
              </a:rPr>
              <a:t>Three Models of </a:t>
            </a:r>
            <a:br>
              <a:rPr lang="en-GB" dirty="0" smtClean="0">
                <a:solidFill>
                  <a:schemeClr val="accent6"/>
                </a:solidFill>
              </a:rPr>
            </a:br>
            <a:r>
              <a:rPr lang="en-GB" dirty="0" smtClean="0">
                <a:solidFill>
                  <a:schemeClr val="accent6"/>
                </a:solidFill>
              </a:rPr>
              <a:t>Entrepreneurship Potential</a:t>
            </a:r>
            <a:endParaRPr lang="en-US" dirty="0">
              <a:solidFill>
                <a:schemeClr val="accent6"/>
              </a:solidFill>
            </a:endParaRPr>
          </a:p>
        </p:txBody>
      </p:sp>
      <p:sp>
        <p:nvSpPr>
          <p:cNvPr id="3" name="Content Placeholder 2"/>
          <p:cNvSpPr>
            <a:spLocks noGrp="1"/>
          </p:cNvSpPr>
          <p:nvPr>
            <p:ph idx="1"/>
          </p:nvPr>
        </p:nvSpPr>
        <p:spPr>
          <a:xfrm>
            <a:off x="457200" y="2708920"/>
            <a:ext cx="8229600" cy="3417243"/>
          </a:xfrm>
        </p:spPr>
        <p:txBody>
          <a:bodyPr>
            <a:normAutofit/>
          </a:bodyPr>
          <a:lstStyle/>
          <a:p>
            <a:pPr>
              <a:buNone/>
            </a:pPr>
            <a:endParaRPr lang="en-US" dirty="0" smtClean="0"/>
          </a:p>
          <a:p>
            <a:endParaRPr lang="en-US" dirty="0"/>
          </a:p>
        </p:txBody>
      </p:sp>
      <p:graphicFrame>
        <p:nvGraphicFramePr>
          <p:cNvPr id="4" name="Table 3"/>
          <p:cNvGraphicFramePr>
            <a:graphicFrameLocks noGrp="1"/>
          </p:cNvGraphicFramePr>
          <p:nvPr/>
        </p:nvGraphicFramePr>
        <p:xfrm>
          <a:off x="251520" y="1556791"/>
          <a:ext cx="8712968" cy="5125820"/>
        </p:xfrm>
        <a:graphic>
          <a:graphicData uri="http://schemas.openxmlformats.org/drawingml/2006/table">
            <a:tbl>
              <a:tblPr firstRow="1" bandRow="1">
                <a:tableStyleId>{5C22544A-7EE6-4342-B048-85BDC9FD1C3A}</a:tableStyleId>
              </a:tblPr>
              <a:tblGrid>
                <a:gridCol w="5976664"/>
                <a:gridCol w="2736304"/>
              </a:tblGrid>
              <a:tr h="16561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b="0" u="sng" noProof="0" dirty="0" smtClean="0">
                          <a:solidFill>
                            <a:schemeClr val="tx1"/>
                          </a:solidFill>
                        </a:rPr>
                        <a:t>Model A</a:t>
                      </a:r>
                      <a:r>
                        <a:rPr lang="en-GB" sz="2000" b="0" noProof="0" dirty="0" smtClean="0">
                          <a:solidFill>
                            <a:schemeClr val="tx1"/>
                          </a:solidFill>
                        </a:rPr>
                        <a:t> presents a black and white perspective, consistent with the case for nature. It assumes that people are either entrepreneurs or they are not. </a:t>
                      </a:r>
                      <a:endParaRPr lang="en-GB" sz="2000" b="0" noProof="0" dirty="0">
                        <a:solidFill>
                          <a:schemeClr val="tx1"/>
                        </a:solidFill>
                      </a:endParaRPr>
                    </a:p>
                  </a:txBody>
                  <a:tcPr>
                    <a:noFill/>
                  </a:tcPr>
                </a:tc>
                <a:tc>
                  <a:txBody>
                    <a:bodyPr/>
                    <a:lstStyle/>
                    <a:p>
                      <a:pPr algn="ctr"/>
                      <a:r>
                        <a:rPr lang="en-GB" sz="2000" noProof="0" dirty="0" smtClean="0"/>
                        <a:t>Entrepreneurs</a:t>
                      </a:r>
                    </a:p>
                    <a:p>
                      <a:pPr algn="ctr"/>
                      <a:endParaRPr lang="en-GB" sz="2000" noProof="0" dirty="0" smtClean="0">
                        <a:solidFill>
                          <a:schemeClr val="tx1"/>
                        </a:solidFill>
                      </a:endParaRPr>
                    </a:p>
                    <a:p>
                      <a:pPr algn="ctr"/>
                      <a:r>
                        <a:rPr lang="en-GB" sz="2000" noProof="0" dirty="0" smtClean="0">
                          <a:solidFill>
                            <a:schemeClr val="tx1"/>
                          </a:solidFill>
                        </a:rPr>
                        <a:t>Non Entrepreneurs</a:t>
                      </a:r>
                      <a:endParaRPr lang="en-GB" sz="2000" noProof="0" dirty="0">
                        <a:solidFill>
                          <a:schemeClr val="tx1"/>
                        </a:solidFill>
                      </a:endParaRPr>
                    </a:p>
                  </a:txBody>
                  <a:tcPr>
                    <a:noFill/>
                  </a:tcPr>
                </a:tc>
              </a:tr>
              <a:tr h="1244595">
                <a:tc>
                  <a:txBody>
                    <a:bodyPr/>
                    <a:lstStyle/>
                    <a:p>
                      <a:r>
                        <a:rPr lang="en-GB" sz="2000" b="0" u="sng" noProof="0" dirty="0" smtClean="0">
                          <a:solidFill>
                            <a:schemeClr val="tx1"/>
                          </a:solidFill>
                        </a:rPr>
                        <a:t>Model B</a:t>
                      </a:r>
                      <a:r>
                        <a:rPr lang="en-GB" sz="2000" b="0" noProof="0" dirty="0" smtClean="0">
                          <a:solidFill>
                            <a:schemeClr val="tx1"/>
                          </a:solidFill>
                        </a:rPr>
                        <a:t> is consistent with the nurture argument. It suggests that</a:t>
                      </a:r>
                      <a:r>
                        <a:rPr lang="en-GB" sz="2000" b="0" baseline="0" noProof="0" dirty="0" smtClean="0">
                          <a:solidFill>
                            <a:schemeClr val="tx1"/>
                          </a:solidFill>
                        </a:rPr>
                        <a:t> e</a:t>
                      </a:r>
                      <a:r>
                        <a:rPr lang="en-GB" sz="2000" b="0" noProof="0" dirty="0" smtClean="0">
                          <a:solidFill>
                            <a:schemeClr val="tx1"/>
                          </a:solidFill>
                        </a:rPr>
                        <a:t>veryone has an equal capacity to be an entrepreneur.</a:t>
                      </a:r>
                      <a:endParaRPr lang="en-GB" sz="2000" b="0" noProof="0" dirty="0">
                        <a:solidFill>
                          <a:schemeClr val="tx1"/>
                        </a:solidFill>
                      </a:endParaRPr>
                    </a:p>
                  </a:txBody>
                  <a:tcPr>
                    <a:no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2000" noProof="0" dirty="0" smtClean="0">
                        <a:solidFill>
                          <a:schemeClr val="tx1"/>
                        </a:solidFill>
                      </a:endParaRPr>
                    </a:p>
                    <a:p>
                      <a:pPr marL="0" marR="0" indent="0" algn="ctr" defTabSz="914400" rtl="0" eaLnBrk="1" fontAlgn="auto" latinLnBrk="0" hangingPunct="1">
                        <a:lnSpc>
                          <a:spcPct val="100000"/>
                        </a:lnSpc>
                        <a:spcBef>
                          <a:spcPts val="1200"/>
                        </a:spcBef>
                        <a:spcAft>
                          <a:spcPts val="0"/>
                        </a:spcAft>
                        <a:buClrTx/>
                        <a:buSzTx/>
                        <a:buFontTx/>
                        <a:buNone/>
                        <a:tabLst/>
                        <a:defRPr/>
                      </a:pPr>
                      <a:r>
                        <a:rPr lang="en-GB" sz="2000" noProof="0" dirty="0" smtClean="0">
                          <a:solidFill>
                            <a:schemeClr val="tx1"/>
                          </a:solidFill>
                        </a:rPr>
                        <a:t>Everyone</a:t>
                      </a:r>
                    </a:p>
                    <a:p>
                      <a:pPr algn="ctr"/>
                      <a:endParaRPr lang="en-GB" sz="2000" noProof="0" dirty="0">
                        <a:solidFill>
                          <a:schemeClr val="tx1"/>
                        </a:solidFill>
                      </a:endParaRPr>
                    </a:p>
                  </a:txBody>
                  <a:tcPr>
                    <a:noFill/>
                  </a:tcPr>
                </a:tc>
              </a:tr>
              <a:tr h="1630491">
                <a:tc>
                  <a:txBody>
                    <a:bodyPr/>
                    <a:lstStyle/>
                    <a:p>
                      <a:pPr>
                        <a:spcBef>
                          <a:spcPts val="1800"/>
                        </a:spcBef>
                      </a:pPr>
                      <a:r>
                        <a:rPr lang="en-GB" sz="2000" b="0" u="sng" noProof="0" dirty="0" smtClean="0">
                          <a:solidFill>
                            <a:schemeClr val="tx1"/>
                          </a:solidFill>
                        </a:rPr>
                        <a:t>Model C</a:t>
                      </a:r>
                      <a:r>
                        <a:rPr lang="en-GB" sz="2000" b="0" noProof="0" dirty="0" smtClean="0">
                          <a:solidFill>
                            <a:schemeClr val="tx1"/>
                          </a:solidFill>
                        </a:rPr>
                        <a:t> suggests that entrepreneurship potential lies in a spectrum with some people having little or no potential and some people having much potential.  </a:t>
                      </a:r>
                      <a:endParaRPr lang="en-GB" sz="2000" b="0" noProof="0" dirty="0">
                        <a:solidFill>
                          <a:schemeClr val="tx1"/>
                        </a:solidFill>
                      </a:endParaRPr>
                    </a:p>
                  </a:txBody>
                  <a:tcPr>
                    <a:noFill/>
                  </a:tcPr>
                </a:tc>
                <a:tc>
                  <a:txBody>
                    <a:bodyPr/>
                    <a:lstStyle/>
                    <a:p>
                      <a:pPr algn="ctr">
                        <a:spcBef>
                          <a:spcPts val="600"/>
                        </a:spcBef>
                      </a:pPr>
                      <a:r>
                        <a:rPr lang="en-GB" sz="2000" noProof="0" dirty="0" smtClean="0">
                          <a:solidFill>
                            <a:schemeClr val="bg1"/>
                          </a:solidFill>
                        </a:rPr>
                        <a:t>Instinctive Entrepreneurs</a:t>
                      </a:r>
                    </a:p>
                    <a:p>
                      <a:pPr algn="ctr">
                        <a:spcBef>
                          <a:spcPts val="2400"/>
                        </a:spcBef>
                      </a:pPr>
                      <a:r>
                        <a:rPr lang="en-GB" sz="2000" noProof="0" dirty="0" smtClean="0">
                          <a:solidFill>
                            <a:schemeClr val="tx1"/>
                          </a:solidFill>
                        </a:rPr>
                        <a:t>Potential Entrepreneurs </a:t>
                      </a:r>
                    </a:p>
                    <a:p>
                      <a:pPr algn="ctr">
                        <a:spcBef>
                          <a:spcPts val="2400"/>
                        </a:spcBef>
                      </a:pPr>
                      <a:r>
                        <a:rPr lang="en-GB" sz="2000" noProof="0" dirty="0" smtClean="0">
                          <a:solidFill>
                            <a:schemeClr val="tx1"/>
                          </a:solidFill>
                        </a:rPr>
                        <a:t>Non Entrepreneurs</a:t>
                      </a:r>
                      <a:endParaRPr lang="en-GB" sz="2000" noProof="0" dirty="0">
                        <a:solidFill>
                          <a:schemeClr val="tx1"/>
                        </a:solidFill>
                      </a:endParaRPr>
                    </a:p>
                  </a:txBody>
                  <a:tcPr>
                    <a:noFill/>
                  </a:tcPr>
                </a:tc>
              </a:tr>
            </a:tbl>
          </a:graphicData>
        </a:graphic>
      </p:graphicFrame>
    </p:spTree>
    <p:extLst>
      <p:ext uri="{BB962C8B-B14F-4D97-AF65-F5344CB8AC3E}">
        <p14:creationId xmlns:p14="http://schemas.microsoft.com/office/powerpoint/2010/main" val="933010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solidFill>
                  <a:schemeClr val="bg1"/>
                </a:solidFill>
              </a:rPr>
              <a:t>Entrepreneurship</a:t>
            </a:r>
            <a:endParaRPr lang="en-GB" dirty="0">
              <a:solidFill>
                <a:schemeClr val="bg1"/>
              </a:solidFill>
            </a:endParaRPr>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039611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Nature and Development of Entrepreneurship</a:t>
            </a:r>
          </a:p>
        </p:txBody>
      </p:sp>
      <p:sp>
        <p:nvSpPr>
          <p:cNvPr id="116739" name="Shape 116738"/>
          <p:cNvSpPr>
            <a:spLocks noGrp="1" noChangeArrowheads="1"/>
          </p:cNvSpPr>
          <p:nvPr>
            <p:ph type="body" idx="4294967295"/>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2500" lnSpcReduction="20000"/>
          </a:bodyPr>
          <a:lstStyle/>
          <a:p>
            <a:r>
              <a:rPr lang="en-US" altLang="en-US" dirty="0"/>
              <a:t>Entrepreneur – An individual who takes initiative to bundle resources in </a:t>
            </a:r>
            <a:r>
              <a:rPr lang="en-US" altLang="en-US" b="1" dirty="0"/>
              <a:t>innovative</a:t>
            </a:r>
            <a:r>
              <a:rPr lang="en-US" altLang="en-US" dirty="0"/>
              <a:t> ways and is willing to bear the </a:t>
            </a:r>
            <a:r>
              <a:rPr lang="en-US" altLang="en-US" b="1" dirty="0"/>
              <a:t>risk</a:t>
            </a:r>
            <a:r>
              <a:rPr lang="en-US" altLang="en-US" dirty="0"/>
              <a:t> and/or uncertainty to act.</a:t>
            </a:r>
          </a:p>
          <a:p>
            <a:r>
              <a:rPr lang="en-US" altLang="en-US" dirty="0"/>
              <a:t>Being an entrepreneur today:</a:t>
            </a:r>
          </a:p>
          <a:p>
            <a:pPr lvl="1"/>
            <a:r>
              <a:rPr lang="en-US" altLang="en-US" dirty="0"/>
              <a:t>Involves creation process.</a:t>
            </a:r>
          </a:p>
          <a:p>
            <a:pPr lvl="1"/>
            <a:r>
              <a:rPr lang="en-US" altLang="en-US" dirty="0"/>
              <a:t>Requires devotion of time and effort. </a:t>
            </a:r>
          </a:p>
          <a:p>
            <a:pPr lvl="1"/>
            <a:r>
              <a:rPr lang="en-US" altLang="en-US" dirty="0"/>
              <a:t>Involves rewards of being an entrepreneur. </a:t>
            </a:r>
          </a:p>
          <a:p>
            <a:pPr lvl="1"/>
            <a:r>
              <a:rPr lang="en-US" altLang="en-US" dirty="0"/>
              <a:t>Requires assumption of necessary risks.</a:t>
            </a:r>
          </a:p>
        </p:txBody>
      </p:sp>
    </p:spTree>
    <p:extLst>
      <p:ext uri="{BB962C8B-B14F-4D97-AF65-F5344CB8AC3E}">
        <p14:creationId xmlns:p14="http://schemas.microsoft.com/office/powerpoint/2010/main" val="13415417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normAutofit fontScale="90000"/>
          </a:bodyPr>
          <a:lstStyle/>
          <a:p>
            <a:r>
              <a:rPr lang="en-US" altLang="en-US"/>
              <a:t>Nature and Development of Entrepreneurship</a:t>
            </a:r>
            <a:r>
              <a:rPr lang="en-US" altLang="en-US" sz="3200"/>
              <a:t> </a:t>
            </a:r>
            <a:r>
              <a:rPr lang="en-US" altLang="en-US" sz="2400"/>
              <a:t>(cont.)</a:t>
            </a:r>
          </a:p>
        </p:txBody>
      </p:sp>
      <p:sp>
        <p:nvSpPr>
          <p:cNvPr id="93187" name="Rectangle 3"/>
          <p:cNvSpPr>
            <a:spLocks noGrp="1" noChangeArrowheads="1"/>
          </p:cNvSpPr>
          <p:nvPr>
            <p:ph type="body" idx="1"/>
          </p:nvPr>
        </p:nvSpPr>
        <p:spPr/>
        <p:txBody>
          <a:bodyPr/>
          <a:lstStyle/>
          <a:p>
            <a:r>
              <a:rPr lang="en-US" altLang="en-US" dirty="0"/>
              <a:t>Entrepreneurial action</a:t>
            </a:r>
            <a:r>
              <a:rPr lang="en-US" altLang="en-US" i="1" dirty="0"/>
              <a:t> - </a:t>
            </a:r>
            <a:r>
              <a:rPr lang="en-US" altLang="en-US" dirty="0" smtClean="0"/>
              <a:t>Behaviour </a:t>
            </a:r>
            <a:r>
              <a:rPr lang="en-US" altLang="en-US" dirty="0"/>
              <a:t>in response to a judgmental decision under uncertainty about a possible opportunity for profit.</a:t>
            </a:r>
          </a:p>
          <a:p>
            <a:endParaRPr lang="en-US" altLang="en-US" dirty="0"/>
          </a:p>
        </p:txBody>
      </p:sp>
    </p:spTree>
    <p:extLst>
      <p:ext uri="{BB962C8B-B14F-4D97-AF65-F5344CB8AC3E}">
        <p14:creationId xmlns:p14="http://schemas.microsoft.com/office/powerpoint/2010/main" val="11823590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Table 1.1 - Aspects of the Entrepreneurial Process</a:t>
            </a:r>
          </a:p>
        </p:txBody>
      </p:sp>
      <p:pic>
        <p:nvPicPr>
          <p:cNvPr id="33797" name="Picture 5" descr="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650" y="1581150"/>
            <a:ext cx="8658225" cy="4906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7037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The Entrepreneurial Process</a:t>
            </a:r>
          </a:p>
        </p:txBody>
      </p:sp>
      <p:sp>
        <p:nvSpPr>
          <p:cNvPr id="116739" name="Shape 116738"/>
          <p:cNvSpPr>
            <a:spLocks noGrp="1" noChangeArrowheads="1"/>
          </p:cNvSpPr>
          <p:nvPr>
            <p:ph type="body" idx="4294967295"/>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85000" lnSpcReduction="20000"/>
          </a:bodyPr>
          <a:lstStyle/>
          <a:p>
            <a:r>
              <a:rPr lang="en-US" altLang="en-US"/>
              <a:t>Opportunity identification</a:t>
            </a:r>
            <a:r>
              <a:rPr lang="en-US" altLang="en-US">
                <a:solidFill>
                  <a:srgbClr val="FF3300"/>
                </a:solidFill>
              </a:rPr>
              <a:t> </a:t>
            </a:r>
            <a:r>
              <a:rPr lang="en-US" altLang="en-US"/>
              <a:t>-</a:t>
            </a:r>
            <a:r>
              <a:rPr lang="en-US" altLang="en-US">
                <a:solidFill>
                  <a:srgbClr val="FF3300"/>
                </a:solidFill>
              </a:rPr>
              <a:t> </a:t>
            </a:r>
            <a:r>
              <a:rPr lang="en-US" altLang="en-US"/>
              <a:t>The process by which an entrepreneur comes up with the opportunity for a new venture.</a:t>
            </a:r>
          </a:p>
          <a:p>
            <a:r>
              <a:rPr lang="en-US" altLang="en-US"/>
              <a:t>Market size and the length of the window of  opportunity are the primary bases for determining risks and rewards.</a:t>
            </a:r>
          </a:p>
          <a:p>
            <a:r>
              <a:rPr lang="en-US" altLang="en-US"/>
              <a:t>Window of opportunity - The time period available for creating the new venture.</a:t>
            </a:r>
          </a:p>
          <a:p>
            <a:r>
              <a:rPr lang="en-US" altLang="en-US"/>
              <a:t>Business plan - The description of the future direction of the business.</a:t>
            </a:r>
          </a:p>
        </p:txBody>
      </p:sp>
    </p:spTree>
    <p:extLst>
      <p:ext uri="{BB962C8B-B14F-4D97-AF65-F5344CB8AC3E}">
        <p14:creationId xmlns:p14="http://schemas.microsoft.com/office/powerpoint/2010/main" val="8068062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0038"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How Entrepreneurs Think</a:t>
            </a:r>
          </a:p>
        </p:txBody>
      </p:sp>
      <p:sp>
        <p:nvSpPr>
          <p:cNvPr id="116739" name="Shape 116738"/>
          <p:cNvSpPr>
            <a:spLocks noGrp="1" noChangeArrowheads="1"/>
          </p:cNvSpPr>
          <p:nvPr>
            <p:ph type="body" idx="4294967295"/>
          </p:nvPr>
        </p:nvSpPr>
        <p:spPr>
          <a:xfrm>
            <a:off x="304800" y="1600200"/>
            <a:ext cx="8434388"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dirty="0"/>
              <a:t>Entrepreneurs in particular situations may think differently when faced with a different task or decision environment.</a:t>
            </a:r>
          </a:p>
          <a:p>
            <a:r>
              <a:rPr lang="en-US" altLang="en-US" dirty="0"/>
              <a:t>Given the nature of their decision-making environment, entrepreneurs need to sometimes: </a:t>
            </a:r>
          </a:p>
          <a:p>
            <a:pPr lvl="1"/>
            <a:r>
              <a:rPr lang="en-US" altLang="en-US" dirty="0" smtClean="0"/>
              <a:t>Effectuate: put things into being: Act/do</a:t>
            </a:r>
            <a:endParaRPr lang="en-US" altLang="en-US" dirty="0"/>
          </a:p>
          <a:p>
            <a:pPr lvl="1"/>
            <a:r>
              <a:rPr lang="en-US" altLang="en-US" dirty="0"/>
              <a:t>Be cognitively adaptable.</a:t>
            </a:r>
          </a:p>
          <a:p>
            <a:pPr lvl="1"/>
            <a:r>
              <a:rPr lang="en-US" altLang="en-US" dirty="0"/>
              <a:t>Learn from failure.</a:t>
            </a:r>
          </a:p>
        </p:txBody>
      </p:sp>
    </p:spTree>
    <p:extLst>
      <p:ext uri="{BB962C8B-B14F-4D97-AF65-F5344CB8AC3E}">
        <p14:creationId xmlns:p14="http://schemas.microsoft.com/office/powerpoint/2010/main" val="7583228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34388"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lnSpcReduction="10000"/>
          </a:bodyPr>
          <a:lstStyle/>
          <a:p>
            <a:pPr>
              <a:lnSpc>
                <a:spcPct val="90000"/>
              </a:lnSpc>
            </a:pPr>
            <a:r>
              <a:rPr lang="en-US" altLang="en-US" dirty="0"/>
              <a:t>Causal </a:t>
            </a:r>
            <a:r>
              <a:rPr lang="en-US" altLang="en-US" dirty="0" smtClean="0"/>
              <a:t>process (Plan)</a:t>
            </a:r>
            <a:endParaRPr lang="en-US" altLang="en-US" dirty="0"/>
          </a:p>
          <a:p>
            <a:pPr lvl="1">
              <a:lnSpc>
                <a:spcPct val="90000"/>
              </a:lnSpc>
            </a:pPr>
            <a:r>
              <a:rPr lang="en-US" altLang="en-US" dirty="0"/>
              <a:t>Starts with a desired outcome.</a:t>
            </a:r>
          </a:p>
          <a:p>
            <a:pPr lvl="1">
              <a:lnSpc>
                <a:spcPct val="90000"/>
              </a:lnSpc>
            </a:pPr>
            <a:r>
              <a:rPr lang="en-US" altLang="en-US" dirty="0"/>
              <a:t>Focuses on the means to generate that outcome.</a:t>
            </a:r>
          </a:p>
          <a:p>
            <a:pPr>
              <a:lnSpc>
                <a:spcPct val="90000"/>
              </a:lnSpc>
            </a:pPr>
            <a:r>
              <a:rPr lang="en-US" altLang="en-US" dirty="0"/>
              <a:t>Effectuation </a:t>
            </a:r>
            <a:r>
              <a:rPr lang="en-US" altLang="en-US" dirty="0" smtClean="0"/>
              <a:t>process (Develop)</a:t>
            </a:r>
            <a:endParaRPr lang="en-US" altLang="en-US" dirty="0"/>
          </a:p>
          <a:p>
            <a:pPr lvl="1">
              <a:lnSpc>
                <a:spcPct val="90000"/>
              </a:lnSpc>
            </a:pPr>
            <a:r>
              <a:rPr lang="en-US" altLang="en-US" dirty="0"/>
              <a:t>Starts with what one has (who they are, what they know, and whom they know).</a:t>
            </a:r>
          </a:p>
          <a:p>
            <a:pPr lvl="1">
              <a:lnSpc>
                <a:spcPct val="90000"/>
              </a:lnSpc>
            </a:pPr>
            <a:r>
              <a:rPr lang="en-US" altLang="en-US" dirty="0"/>
              <a:t>Selects among possible outcomes.</a:t>
            </a:r>
          </a:p>
          <a:p>
            <a:pPr>
              <a:lnSpc>
                <a:spcPct val="90000"/>
              </a:lnSpc>
            </a:pPr>
            <a:r>
              <a:rPr lang="en-US" altLang="en-US" dirty="0"/>
              <a:t>Entrepreneurial mind-set involves the ability to rapidly sense, act, and mobilize, even under uncertain conditions.</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How Entrepreneurs Think </a:t>
            </a:r>
            <a:r>
              <a:rPr lang="en-US" altLang="en-US" sz="2400"/>
              <a:t>(cont.)</a:t>
            </a:r>
          </a:p>
        </p:txBody>
      </p:sp>
    </p:spTree>
    <p:extLst>
      <p:ext uri="{BB962C8B-B14F-4D97-AF65-F5344CB8AC3E}">
        <p14:creationId xmlns:p14="http://schemas.microsoft.com/office/powerpoint/2010/main" val="14514127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pPr lvl="1"/>
            <a:r>
              <a:rPr lang="en-US" altLang="en-US"/>
              <a:t>Entrepreneurs who are able to increase cognitive adaptability have an improved ability to:</a:t>
            </a:r>
          </a:p>
          <a:p>
            <a:pPr lvl="2"/>
            <a:r>
              <a:rPr lang="en-US" altLang="en-US"/>
              <a:t>Adapt to new situations.</a:t>
            </a:r>
          </a:p>
          <a:p>
            <a:pPr lvl="2"/>
            <a:r>
              <a:rPr lang="en-US" altLang="en-US"/>
              <a:t>Be creative.</a:t>
            </a:r>
          </a:p>
          <a:p>
            <a:pPr lvl="2"/>
            <a:r>
              <a:rPr lang="en-US" altLang="en-US"/>
              <a:t>Communicate one’s reasoning behind a particular response.</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How Entrepreneurs Think </a:t>
            </a:r>
            <a:r>
              <a:rPr lang="en-US" altLang="en-US" sz="2400"/>
              <a:t>(cont.)</a:t>
            </a:r>
          </a:p>
        </p:txBody>
      </p:sp>
    </p:spTree>
    <p:extLst>
      <p:ext uri="{BB962C8B-B14F-4D97-AF65-F5344CB8AC3E}">
        <p14:creationId xmlns:p14="http://schemas.microsoft.com/office/powerpoint/2010/main" val="17859432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Learning from Business Failure</a:t>
            </a:r>
          </a:p>
          <a:p>
            <a:pPr lvl="1"/>
            <a:r>
              <a:rPr lang="en-US" altLang="en-US"/>
              <a:t>Uncertainty, changing conditions, and insufficient experience can contribute to failure among entrepreneurial firms.</a:t>
            </a:r>
          </a:p>
          <a:p>
            <a:pPr lvl="1"/>
            <a:r>
              <a:rPr lang="en-US" altLang="en-US"/>
              <a:t>An entrepreneur’s motivation is not simply from personal profit but from:</a:t>
            </a:r>
          </a:p>
          <a:p>
            <a:pPr lvl="2"/>
            <a:r>
              <a:rPr lang="en-US" altLang="en-US"/>
              <a:t>Loyalty to a product.</a:t>
            </a:r>
          </a:p>
          <a:p>
            <a:pPr lvl="2"/>
            <a:r>
              <a:rPr lang="en-US" altLang="en-US"/>
              <a:t>Loyalty to a market and customers.</a:t>
            </a:r>
          </a:p>
          <a:p>
            <a:pPr lvl="2"/>
            <a:r>
              <a:rPr lang="en-US" altLang="en-US"/>
              <a:t>Personal growth.</a:t>
            </a:r>
          </a:p>
          <a:p>
            <a:pPr lvl="2"/>
            <a:r>
              <a:rPr lang="en-US" altLang="en-US"/>
              <a:t>The need to prove oneself.</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How Entrepreneurs Think </a:t>
            </a:r>
            <a:r>
              <a:rPr lang="en-US" altLang="en-US" sz="2400"/>
              <a:t>(cont.)</a:t>
            </a:r>
          </a:p>
        </p:txBody>
      </p:sp>
    </p:spTree>
    <p:extLst>
      <p:ext uri="{BB962C8B-B14F-4D97-AF65-F5344CB8AC3E}">
        <p14:creationId xmlns:p14="http://schemas.microsoft.com/office/powerpoint/2010/main" val="19740578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1625"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Ethics and Social Responsibility of Entrepreneurs</a:t>
            </a:r>
          </a:p>
        </p:txBody>
      </p:sp>
      <p:sp>
        <p:nvSpPr>
          <p:cNvPr id="116739" name="Shape 116738"/>
          <p:cNvSpPr>
            <a:spLocks noGrp="1" noChangeArrowheads="1"/>
          </p:cNvSpPr>
          <p:nvPr>
            <p:ph type="body" idx="4294967295"/>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2500" lnSpcReduction="20000"/>
          </a:bodyPr>
          <a:lstStyle/>
          <a:p>
            <a:r>
              <a:rPr lang="en-US" altLang="en-US"/>
              <a:t>Entrepreneurs usually develop an internal ethical code.</a:t>
            </a:r>
          </a:p>
          <a:p>
            <a:r>
              <a:rPr lang="en-US" altLang="en-US"/>
              <a:t>Personal value systems tend to be influenced by:</a:t>
            </a:r>
          </a:p>
          <a:p>
            <a:pPr lvl="1"/>
            <a:r>
              <a:rPr lang="en-US" altLang="en-US"/>
              <a:t>Peer pressure.</a:t>
            </a:r>
          </a:p>
          <a:p>
            <a:pPr lvl="1"/>
            <a:r>
              <a:rPr lang="en-US" altLang="en-US"/>
              <a:t>General social norms in the community.</a:t>
            </a:r>
          </a:p>
          <a:p>
            <a:pPr lvl="1"/>
            <a:r>
              <a:rPr lang="en-US" altLang="en-US"/>
              <a:t>Pressures from their competitors. </a:t>
            </a:r>
          </a:p>
          <a:p>
            <a:r>
              <a:rPr lang="en-US" altLang="en-US"/>
              <a:t>Business ethics - The study of behavior and morals in a business situation.</a:t>
            </a:r>
          </a:p>
          <a:p>
            <a:pPr>
              <a:buFont typeface="Wingdings" charset="2"/>
              <a:buNone/>
            </a:pPr>
            <a:endParaRPr lang="en-US" altLang="en-US"/>
          </a:p>
          <a:p>
            <a:endParaRPr lang="en-US" altLang="en-US"/>
          </a:p>
        </p:txBody>
      </p:sp>
    </p:spTree>
    <p:extLst>
      <p:ext uri="{BB962C8B-B14F-4D97-AF65-F5344CB8AC3E}">
        <p14:creationId xmlns:p14="http://schemas.microsoft.com/office/powerpoint/2010/main" val="2556341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1625"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pPr algn="ctr"/>
            <a:r>
              <a:rPr lang="en-US" altLang="en-US"/>
              <a:t>Role of Entrepreneurship in</a:t>
            </a:r>
            <a:br>
              <a:rPr lang="en-US" altLang="en-US"/>
            </a:br>
            <a:r>
              <a:rPr lang="en-US" altLang="en-US"/>
              <a:t>Economic Development</a:t>
            </a:r>
          </a:p>
        </p:txBody>
      </p:sp>
      <p:sp>
        <p:nvSpPr>
          <p:cNvPr id="116739" name="Shape 116738"/>
          <p:cNvSpPr>
            <a:spLocks noGrp="1" noChangeArrowheads="1"/>
          </p:cNvSpPr>
          <p:nvPr>
            <p:ph type="body" idx="4294967295"/>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Innovation is depicted as a key to economic development.</a:t>
            </a:r>
          </a:p>
          <a:p>
            <a:pPr lvl="1"/>
            <a:r>
              <a:rPr lang="en-US" altLang="en-US"/>
              <a:t>Product-evolution process - Process through which innovation is developed and commercialized.</a:t>
            </a:r>
          </a:p>
          <a:p>
            <a:pPr lvl="1"/>
            <a:r>
              <a:rPr lang="en-US" altLang="en-US">
                <a:latin typeface="Times-Roman" charset="0"/>
              </a:rPr>
              <a:t>Iterative synthesis - </a:t>
            </a:r>
            <a:r>
              <a:rPr lang="en-US" altLang="en-US"/>
              <a:t>The intersection of knowledge and social need that starts the product development process.</a:t>
            </a:r>
          </a:p>
        </p:txBody>
      </p:sp>
    </p:spTree>
    <p:extLst>
      <p:ext uri="{BB962C8B-B14F-4D97-AF65-F5344CB8AC3E}">
        <p14:creationId xmlns:p14="http://schemas.microsoft.com/office/powerpoint/2010/main" val="3012302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normAutofit fontScale="90000"/>
          </a:bodyPr>
          <a:lstStyle/>
          <a:p>
            <a:r>
              <a:rPr lang="en-US" altLang="en-US"/>
              <a:t>Role of Entrepreneurship in Economic Development</a:t>
            </a:r>
            <a:r>
              <a:rPr lang="en-US" altLang="en-US" sz="3200"/>
              <a:t> </a:t>
            </a:r>
            <a:r>
              <a:rPr lang="en-US" altLang="en-US" sz="2400"/>
              <a:t>(cont.)</a:t>
            </a:r>
          </a:p>
        </p:txBody>
      </p:sp>
      <p:sp>
        <p:nvSpPr>
          <p:cNvPr id="94211" name="Rectangle 3"/>
          <p:cNvSpPr>
            <a:spLocks noGrp="1" noChangeArrowheads="1"/>
          </p:cNvSpPr>
          <p:nvPr>
            <p:ph type="body" idx="1"/>
          </p:nvPr>
        </p:nvSpPr>
        <p:spPr/>
        <p:txBody>
          <a:bodyPr/>
          <a:lstStyle/>
          <a:p>
            <a:r>
              <a:rPr lang="en-US" altLang="en-US"/>
              <a:t>Three types of innovation:</a:t>
            </a:r>
          </a:p>
          <a:p>
            <a:pPr lvl="1"/>
            <a:r>
              <a:rPr lang="en-US" altLang="en-US"/>
              <a:t>Ordinary - New products with little technological change.</a:t>
            </a:r>
          </a:p>
          <a:p>
            <a:pPr lvl="1"/>
            <a:r>
              <a:rPr lang="en-US" altLang="en-US"/>
              <a:t>Technological – New products with significant technological advancement.</a:t>
            </a:r>
          </a:p>
          <a:p>
            <a:pPr lvl="1"/>
            <a:r>
              <a:rPr lang="en-US" altLang="en-US"/>
              <a:t>Breakthrough – New products with some technological change.</a:t>
            </a:r>
          </a:p>
          <a:p>
            <a:endParaRPr lang="en-US" altLang="en-US"/>
          </a:p>
        </p:txBody>
      </p:sp>
    </p:spTree>
    <p:extLst>
      <p:ext uri="{BB962C8B-B14F-4D97-AF65-F5344CB8AC3E}">
        <p14:creationId xmlns:p14="http://schemas.microsoft.com/office/powerpoint/2010/main" val="76951486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ChangeArrowheads="1"/>
          </p:cNvSpPr>
          <p:nvPr/>
        </p:nvSpPr>
        <p:spPr bwMode="auto">
          <a:xfrm>
            <a:off x="301625" y="301625"/>
            <a:ext cx="8455025" cy="1069975"/>
          </a:xfrm>
          <a:prstGeom prst="rect">
            <a:avLst/>
          </a:prstGeom>
          <a:solidFill>
            <a:schemeClr val="bg1"/>
          </a:solidFill>
          <a:ln>
            <a:noFill/>
          </a:ln>
          <a:extLst>
            <a:ext uri="{91240B29-F687-4F45-9708-019B960494DF}">
              <a14:hiddenLine xmlns:a14="http://schemas.microsoft.com/office/drawing/2010/main" w="9525">
                <a:solidFill>
                  <a:srgbClr val="174E73"/>
                </a:solidFill>
                <a:miter lim="800000"/>
                <a:headEnd/>
                <a:tailEnd/>
              </a14:hiddenLine>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Figure 1.1 - Product Evolution</a:t>
            </a:r>
          </a:p>
        </p:txBody>
      </p:sp>
      <p:pic>
        <p:nvPicPr>
          <p:cNvPr id="63495" name="Picture 7" descr="6"/>
          <p:cNvPicPr preferRelativeResize="0">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950" y="1582738"/>
            <a:ext cx="8712200" cy="485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98138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solidFill>
                  <a:schemeClr val="bg1"/>
                </a:solidFill>
              </a:rPr>
              <a:t>International Entrepreneurship</a:t>
            </a:r>
            <a:endParaRPr lang="en-GB" dirty="0">
              <a:solidFill>
                <a:schemeClr val="bg1"/>
              </a:solidFill>
            </a:endParaRP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016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0038"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a:bodyPr>
          <a:lstStyle/>
          <a:p>
            <a:r>
              <a:rPr lang="en-US" altLang="en-US" dirty="0" smtClean="0"/>
              <a:t>International Entrepreneurship</a:t>
            </a:r>
            <a:endParaRPr lang="en-US" altLang="en-US" dirty="0"/>
          </a:p>
        </p:txBody>
      </p:sp>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lnSpcReduction="10000"/>
          </a:bodyPr>
          <a:lstStyle/>
          <a:p>
            <a:r>
              <a:rPr lang="en-US" altLang="en-US" dirty="0"/>
              <a:t>Entrepreneurs find it difficult to both manage and expand the venture they created. </a:t>
            </a:r>
          </a:p>
          <a:p>
            <a:r>
              <a:rPr lang="en-US" altLang="en-US" dirty="0"/>
              <a:t>To expand a venture, entrepreneurs need to: </a:t>
            </a:r>
          </a:p>
          <a:p>
            <a:pPr lvl="1"/>
            <a:r>
              <a:rPr lang="en-US" altLang="en-US" dirty="0"/>
              <a:t>Identify opportunities for domestic and international expansion.</a:t>
            </a:r>
          </a:p>
          <a:p>
            <a:pPr lvl="1"/>
            <a:r>
              <a:rPr lang="en-US" altLang="en-US" dirty="0"/>
              <a:t>Develop different management skills.</a:t>
            </a:r>
          </a:p>
          <a:p>
            <a:pPr lvl="1"/>
            <a:r>
              <a:rPr lang="en-US" altLang="en-US" dirty="0"/>
              <a:t>Infuse new entrepreneurial spirit (intrapreneurship).</a:t>
            </a:r>
          </a:p>
        </p:txBody>
      </p:sp>
    </p:spTree>
    <p:extLst>
      <p:ext uri="{BB962C8B-B14F-4D97-AF65-F5344CB8AC3E}">
        <p14:creationId xmlns:p14="http://schemas.microsoft.com/office/powerpoint/2010/main" val="11104046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lnSpcReduction="10000"/>
          </a:bodyPr>
          <a:lstStyle/>
          <a:p>
            <a:r>
              <a:rPr lang="en-US" altLang="en-US"/>
              <a:t>Factors contributing to international expansion:</a:t>
            </a:r>
          </a:p>
          <a:p>
            <a:pPr lvl="1"/>
            <a:r>
              <a:rPr lang="en-US" altLang="en-US"/>
              <a:t>Opening up of controlled economies to market-oriented enterprise.</a:t>
            </a:r>
          </a:p>
          <a:p>
            <a:pPr lvl="1"/>
            <a:r>
              <a:rPr lang="en-US" altLang="en-US"/>
              <a:t>Self-interest of organizations as well as the impact of external events and forces. </a:t>
            </a:r>
          </a:p>
          <a:p>
            <a:pPr lvl="1"/>
            <a:r>
              <a:rPr lang="en-US" altLang="en-US"/>
              <a:t>Developing countries need training and education as well as infrastructure to support their development and growth in the next century.</a:t>
            </a:r>
          </a:p>
          <a:p>
            <a:endParaRPr lang="en-US" altLang="en-US"/>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Introduction </a:t>
            </a:r>
            <a:r>
              <a:rPr lang="en-US" altLang="en-US" sz="2400"/>
              <a:t>(cont.)</a:t>
            </a:r>
          </a:p>
        </p:txBody>
      </p:sp>
    </p:spTree>
    <p:extLst>
      <p:ext uri="{BB962C8B-B14F-4D97-AF65-F5344CB8AC3E}">
        <p14:creationId xmlns:p14="http://schemas.microsoft.com/office/powerpoint/2010/main" val="93879962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noFill/>
        </p:spPr>
        <p:txBody>
          <a:bodyPr>
            <a:normAutofit fontScale="90000"/>
          </a:bodyPr>
          <a:lstStyle/>
          <a:p>
            <a:r>
              <a:rPr lang="en-US" altLang="en-US"/>
              <a:t>Opportunity Recognition and the Opportunity Assessment Plan</a:t>
            </a:r>
          </a:p>
        </p:txBody>
      </p:sp>
      <p:sp>
        <p:nvSpPr>
          <p:cNvPr id="38915" name="Rectangle 3"/>
          <p:cNvSpPr>
            <a:spLocks noGrp="1" noChangeArrowheads="1"/>
          </p:cNvSpPr>
          <p:nvPr>
            <p:ph type="body" idx="1"/>
          </p:nvPr>
        </p:nvSpPr>
        <p:spPr>
          <a:noFill/>
        </p:spPr>
        <p:txBody>
          <a:bodyPr>
            <a:normAutofit fontScale="92500" lnSpcReduction="20000"/>
          </a:bodyPr>
          <a:lstStyle/>
          <a:p>
            <a:r>
              <a:rPr lang="en-US" altLang="en-US"/>
              <a:t>The key to successful domestic and international entrepreneurship is to develop an idea that has a market with a need for the product or service idea conceived.</a:t>
            </a:r>
          </a:p>
          <a:p>
            <a:r>
              <a:rPr lang="en-US" altLang="en-US"/>
              <a:t>Opportunity assessment is often best accomplished by developing an opportunity assessment plan.</a:t>
            </a:r>
          </a:p>
          <a:p>
            <a:r>
              <a:rPr lang="en-US" altLang="en-US"/>
              <a:t>An opportunity assessment plan is not</a:t>
            </a:r>
            <a:r>
              <a:rPr lang="en-US" altLang="en-US" i="1"/>
              <a:t> </a:t>
            </a:r>
            <a:r>
              <a:rPr lang="en-US" altLang="en-US"/>
              <a:t>a business plan.</a:t>
            </a:r>
          </a:p>
          <a:p>
            <a:endParaRPr lang="en-US" altLang="en-US"/>
          </a:p>
          <a:p>
            <a:pPr lvl="1"/>
            <a:endParaRPr lang="en-US" altLang="en-US"/>
          </a:p>
        </p:txBody>
      </p:sp>
    </p:spTree>
    <p:extLst>
      <p:ext uri="{BB962C8B-B14F-4D97-AF65-F5344CB8AC3E}">
        <p14:creationId xmlns:p14="http://schemas.microsoft.com/office/powerpoint/2010/main" val="84299328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p:txBody>
          <a:bodyPr>
            <a:normAutofit fontScale="85000" lnSpcReduction="10000"/>
          </a:bodyPr>
          <a:lstStyle/>
          <a:p>
            <a:r>
              <a:rPr lang="en-US" altLang="en-US"/>
              <a:t>An opportunity assessment plan has four sections:</a:t>
            </a:r>
          </a:p>
          <a:p>
            <a:pPr lvl="1"/>
            <a:r>
              <a:rPr lang="en-US" altLang="en-US"/>
              <a:t>The first section develops the idea, analyzes competitive products and companies, and identifies the unique selling propositions.</a:t>
            </a:r>
          </a:p>
          <a:p>
            <a:pPr lvl="1"/>
            <a:r>
              <a:rPr lang="en-US" altLang="en-US"/>
              <a:t>The second section focuses on the market—its size, trends, characteristics, and growth rate.</a:t>
            </a:r>
          </a:p>
          <a:p>
            <a:pPr lvl="1"/>
            <a:r>
              <a:rPr lang="en-US" altLang="en-US"/>
              <a:t>The third section focuses on the entrepreneur’s and management team’s skills and experience.</a:t>
            </a:r>
          </a:p>
          <a:p>
            <a:pPr lvl="1"/>
            <a:r>
              <a:rPr lang="en-US" altLang="en-US"/>
              <a:t>The final section develops a time line indicating the steps to successfully launch the venture.</a:t>
            </a:r>
          </a:p>
        </p:txBody>
      </p:sp>
      <p:sp>
        <p:nvSpPr>
          <p:cNvPr id="39941" name="Rectangle 5"/>
          <p:cNvSpPr>
            <a:spLocks noGrp="1" noChangeArrowheads="1"/>
          </p:cNvSpPr>
          <p:nvPr>
            <p:ph type="title"/>
          </p:nvPr>
        </p:nvSpPr>
        <p:spPr>
          <a:noFill/>
          <a:ln/>
        </p:spPr>
        <p:txBody>
          <a:bodyPr>
            <a:normAutofit fontScale="90000"/>
          </a:bodyPr>
          <a:lstStyle/>
          <a:p>
            <a:r>
              <a:rPr lang="en-US" altLang="en-US"/>
              <a:t>Opportunity Recognition and the Opportunity Assessment Plan </a:t>
            </a:r>
            <a:r>
              <a:rPr lang="en-US" altLang="en-US" sz="2400"/>
              <a:t>(cont.)</a:t>
            </a:r>
          </a:p>
        </p:txBody>
      </p:sp>
    </p:spTree>
    <p:extLst>
      <p:ext uri="{BB962C8B-B14F-4D97-AF65-F5344CB8AC3E}">
        <p14:creationId xmlns:p14="http://schemas.microsoft.com/office/powerpoint/2010/main" val="123855535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0038"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The Nature of International Entrepreneurship</a:t>
            </a:r>
          </a:p>
        </p:txBody>
      </p:sp>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2500"/>
          </a:bodyPr>
          <a:lstStyle/>
          <a:p>
            <a:r>
              <a:rPr lang="en-US" altLang="en-US"/>
              <a:t>International entrepreneurship is the process of an entrepreneur conducting business activities across national boundaries.</a:t>
            </a:r>
          </a:p>
          <a:p>
            <a:pPr lvl="1"/>
            <a:r>
              <a:rPr lang="en-US" altLang="en-US"/>
              <a:t>The activities necessary for ascertaining and satisfying the needs and wants of target consumers take place in more than one country.</a:t>
            </a:r>
          </a:p>
          <a:p>
            <a:r>
              <a:rPr lang="en-US" altLang="en-US"/>
              <a:t>With a commercial history of only 300 years, the United States is a relative newcomer to the international business arena. </a:t>
            </a:r>
          </a:p>
          <a:p>
            <a:endParaRPr lang="en-US" altLang="en-US"/>
          </a:p>
        </p:txBody>
      </p:sp>
    </p:spTree>
    <p:extLst>
      <p:ext uri="{BB962C8B-B14F-4D97-AF65-F5344CB8AC3E}">
        <p14:creationId xmlns:p14="http://schemas.microsoft.com/office/powerpoint/2010/main" val="141369526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0038"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The Importance of International Business to the Firm</a:t>
            </a:r>
          </a:p>
        </p:txBody>
      </p:sp>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International business has become increasingly important to firms of all sizes.</a:t>
            </a:r>
          </a:p>
          <a:p>
            <a:r>
              <a:rPr lang="en-US" altLang="en-US"/>
              <a:t>A successful entrepreneur must be able to: </a:t>
            </a:r>
          </a:p>
          <a:p>
            <a:pPr lvl="1"/>
            <a:r>
              <a:rPr lang="en-US" altLang="en-US"/>
              <a:t>Fully understand the difference between domestic and international business.</a:t>
            </a:r>
          </a:p>
          <a:p>
            <a:pPr lvl="1"/>
            <a:r>
              <a:rPr lang="en-US" altLang="en-US"/>
              <a:t>Respond accordingly thereby successfully “going global.”</a:t>
            </a:r>
          </a:p>
          <a:p>
            <a:pPr>
              <a:buFont typeface="Wingdings" charset="2"/>
              <a:buNone/>
            </a:pPr>
            <a:endParaRPr lang="en-US" altLang="en-US"/>
          </a:p>
        </p:txBody>
      </p:sp>
    </p:spTree>
    <p:extLst>
      <p:ext uri="{BB962C8B-B14F-4D97-AF65-F5344CB8AC3E}">
        <p14:creationId xmlns:p14="http://schemas.microsoft.com/office/powerpoint/2010/main" val="21721483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0038"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International versus Domestic Entrepreneurship</a:t>
            </a:r>
          </a:p>
        </p:txBody>
      </p:sp>
      <p:sp>
        <p:nvSpPr>
          <p:cNvPr id="116739" name="Shape 116738"/>
          <p:cNvSpPr>
            <a:spLocks noGrp="1" noChangeArrowheads="1"/>
          </p:cNvSpPr>
          <p:nvPr>
            <p:ph type="body" idx="4294967295"/>
          </p:nvPr>
        </p:nvSpPr>
        <p:spPr>
          <a:xfrm>
            <a:off x="301625" y="1598613"/>
            <a:ext cx="8455025" cy="4725987"/>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lnSpcReduction="10000"/>
          </a:bodyPr>
          <a:lstStyle/>
          <a:p>
            <a:pPr>
              <a:lnSpc>
                <a:spcPct val="90000"/>
              </a:lnSpc>
            </a:pPr>
            <a:r>
              <a:rPr lang="en-US" altLang="en-US"/>
              <a:t>Economics</a:t>
            </a:r>
          </a:p>
          <a:p>
            <a:pPr lvl="1">
              <a:lnSpc>
                <a:spcPct val="90000"/>
              </a:lnSpc>
            </a:pPr>
            <a:r>
              <a:rPr lang="en-US" altLang="en-US"/>
              <a:t>In a domestic business strategy, the entire country is organized under a single economic system and has the same currency.</a:t>
            </a:r>
          </a:p>
          <a:p>
            <a:pPr lvl="1">
              <a:lnSpc>
                <a:spcPct val="90000"/>
              </a:lnSpc>
            </a:pPr>
            <a:r>
              <a:rPr lang="en-US" altLang="en-US"/>
              <a:t>Creating a business strategy for a multicountry area means dealing with differences in: </a:t>
            </a:r>
          </a:p>
          <a:p>
            <a:pPr lvl="2">
              <a:lnSpc>
                <a:spcPct val="90000"/>
              </a:lnSpc>
            </a:pPr>
            <a:r>
              <a:rPr lang="en-US" altLang="en-US"/>
              <a:t>Levels of economic development.</a:t>
            </a:r>
          </a:p>
          <a:p>
            <a:pPr lvl="2">
              <a:lnSpc>
                <a:spcPct val="90000"/>
              </a:lnSpc>
            </a:pPr>
            <a:r>
              <a:rPr lang="en-US" altLang="en-US"/>
              <a:t>Currency valuations.</a:t>
            </a:r>
          </a:p>
          <a:p>
            <a:pPr lvl="2">
              <a:lnSpc>
                <a:spcPct val="90000"/>
              </a:lnSpc>
            </a:pPr>
            <a:r>
              <a:rPr lang="en-US" altLang="en-US"/>
              <a:t>Government regulations.</a:t>
            </a:r>
          </a:p>
          <a:p>
            <a:pPr lvl="2">
              <a:lnSpc>
                <a:spcPct val="90000"/>
              </a:lnSpc>
            </a:pPr>
            <a:r>
              <a:rPr lang="en-US" altLang="en-US"/>
              <a:t>Banking, venture capital, marketing, and distribution systems.</a:t>
            </a:r>
          </a:p>
          <a:p>
            <a:pPr>
              <a:lnSpc>
                <a:spcPct val="90000"/>
              </a:lnSpc>
              <a:buFont typeface="Wingdings" charset="2"/>
              <a:buNone/>
            </a:pPr>
            <a:r>
              <a:rPr lang="en-US" altLang="en-US"/>
              <a:t> </a:t>
            </a:r>
          </a:p>
          <a:p>
            <a:pPr>
              <a:lnSpc>
                <a:spcPct val="90000"/>
              </a:lnSpc>
            </a:pPr>
            <a:endParaRPr lang="en-US" altLang="en-US"/>
          </a:p>
        </p:txBody>
      </p:sp>
    </p:spTree>
    <p:extLst>
      <p:ext uri="{BB962C8B-B14F-4D97-AF65-F5344CB8AC3E}">
        <p14:creationId xmlns:p14="http://schemas.microsoft.com/office/powerpoint/2010/main" val="749833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Stage of Economic Development</a:t>
            </a:r>
          </a:p>
          <a:p>
            <a:pPr lvl="1"/>
            <a:r>
              <a:rPr lang="en-US" altLang="en-US"/>
              <a:t>Certain factors significantly impact a firm’s ability to successfully engage in international business such as:</a:t>
            </a:r>
          </a:p>
          <a:p>
            <a:pPr lvl="2"/>
            <a:r>
              <a:rPr lang="en-US" altLang="en-US"/>
              <a:t>Fundamental infrastructures.</a:t>
            </a:r>
          </a:p>
          <a:p>
            <a:pPr lvl="2"/>
            <a:r>
              <a:rPr lang="en-US" altLang="en-US"/>
              <a:t>Banking facilities and systems.</a:t>
            </a:r>
          </a:p>
          <a:p>
            <a:pPr lvl="2"/>
            <a:r>
              <a:rPr lang="en-US" altLang="en-US"/>
              <a:t>Educational systems.</a:t>
            </a:r>
          </a:p>
          <a:p>
            <a:pPr lvl="2"/>
            <a:r>
              <a:rPr lang="en-US" altLang="en-US"/>
              <a:t>Legal system.</a:t>
            </a:r>
          </a:p>
          <a:p>
            <a:pPr lvl="2"/>
            <a:r>
              <a:rPr lang="en-US" altLang="en-US"/>
              <a:t>Business ethics and norms.</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International versus Domestic Entrepreneurship </a:t>
            </a:r>
            <a:r>
              <a:rPr lang="en-US" altLang="en-US" sz="2400"/>
              <a:t>(cont.)</a:t>
            </a:r>
          </a:p>
        </p:txBody>
      </p:sp>
    </p:spTree>
    <p:extLst>
      <p:ext uri="{BB962C8B-B14F-4D97-AF65-F5344CB8AC3E}">
        <p14:creationId xmlns:p14="http://schemas.microsoft.com/office/powerpoint/2010/main" val="14703975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Balance of Payments Current Account</a:t>
            </a:r>
          </a:p>
          <a:p>
            <a:pPr lvl="1"/>
            <a:r>
              <a:rPr lang="en-US" altLang="en-US"/>
              <a:t>With the present system of flexible exchange rates, a country’s current account (the difference between the value of a country’s imports and exports over time) affects the valuation of its currency. </a:t>
            </a:r>
          </a:p>
          <a:p>
            <a:pPr lvl="1"/>
            <a:r>
              <a:rPr lang="en-US" altLang="en-US"/>
              <a:t>The valuation of one country’s currency affects business transactions between countries. </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International versus Domestic Entrepreneurship </a:t>
            </a:r>
            <a:r>
              <a:rPr lang="en-US" altLang="en-US" sz="2400"/>
              <a:t>(cont.)</a:t>
            </a:r>
          </a:p>
        </p:txBody>
      </p:sp>
    </p:spTree>
    <p:extLst>
      <p:ext uri="{BB962C8B-B14F-4D97-AF65-F5344CB8AC3E}">
        <p14:creationId xmlns:p14="http://schemas.microsoft.com/office/powerpoint/2010/main" val="187798590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Type of System</a:t>
            </a:r>
          </a:p>
          <a:p>
            <a:pPr lvl="1"/>
            <a:r>
              <a:rPr lang="en-US" altLang="en-US"/>
              <a:t>Difficulties in doing business in economies that are developing, or in transition. </a:t>
            </a:r>
          </a:p>
          <a:p>
            <a:pPr lvl="1"/>
            <a:r>
              <a:rPr lang="en-US" altLang="en-US"/>
              <a:t>Use of barter or third-party arrangements in these countries to increase business activity.</a:t>
            </a:r>
          </a:p>
          <a:p>
            <a:pPr lvl="2"/>
            <a:r>
              <a:rPr lang="en-US" altLang="en-US"/>
              <a:t>Barter - A method of payment using nonmoney items.</a:t>
            </a:r>
          </a:p>
          <a:p>
            <a:pPr lvl="2"/>
            <a:r>
              <a:rPr lang="en-US" altLang="en-US"/>
              <a:t>Third-party arrangements - Paying for goods indirectly through another source.</a:t>
            </a:r>
          </a:p>
          <a:p>
            <a:pPr lvl="2"/>
            <a:endParaRPr lang="en-US" altLang="en-US"/>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International versus Domestic Entrepreneurship </a:t>
            </a:r>
            <a:r>
              <a:rPr lang="en-US" altLang="en-US" sz="2400"/>
              <a:t>(cont.)</a:t>
            </a:r>
          </a:p>
        </p:txBody>
      </p:sp>
    </p:spTree>
    <p:extLst>
      <p:ext uri="{BB962C8B-B14F-4D97-AF65-F5344CB8AC3E}">
        <p14:creationId xmlns:p14="http://schemas.microsoft.com/office/powerpoint/2010/main" val="174199579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Political-Legal Environment</a:t>
            </a:r>
          </a:p>
          <a:p>
            <a:pPr lvl="1"/>
            <a:r>
              <a:rPr lang="en-US" altLang="en-US"/>
              <a:t>Political risk analysis - An assessment of a country’s political policies and its stability prior to entry.</a:t>
            </a:r>
          </a:p>
          <a:p>
            <a:pPr lvl="1"/>
            <a:r>
              <a:rPr lang="en-US" altLang="en-US"/>
              <a:t>Types of political risks: </a:t>
            </a:r>
          </a:p>
          <a:p>
            <a:pPr lvl="2"/>
            <a:r>
              <a:rPr lang="en-US" altLang="en-US"/>
              <a:t>Operating risk.</a:t>
            </a:r>
          </a:p>
          <a:p>
            <a:pPr lvl="2"/>
            <a:r>
              <a:rPr lang="en-US" altLang="en-US"/>
              <a:t>Transfer risk.</a:t>
            </a:r>
          </a:p>
          <a:p>
            <a:pPr lvl="2"/>
            <a:r>
              <a:rPr lang="en-US" altLang="en-US"/>
              <a:t>Ownership risk .</a:t>
            </a:r>
          </a:p>
          <a:p>
            <a:pPr lvl="2"/>
            <a:r>
              <a:rPr lang="en-US" altLang="en-US"/>
              <a:t>Conflict and changes in the solvency of the country.</a:t>
            </a:r>
          </a:p>
          <a:p>
            <a:pPr lvl="1"/>
            <a:endParaRPr lang="en-US" altLang="en-US"/>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International versus Domestic Entrepreneurship </a:t>
            </a:r>
            <a:r>
              <a:rPr lang="en-US" altLang="en-US" sz="2400"/>
              <a:t>(cont.)</a:t>
            </a:r>
          </a:p>
        </p:txBody>
      </p:sp>
    </p:spTree>
    <p:extLst>
      <p:ext uri="{BB962C8B-B14F-4D97-AF65-F5344CB8AC3E}">
        <p14:creationId xmlns:p14="http://schemas.microsoft.com/office/powerpoint/2010/main" val="107880062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lnSpcReduction="10000"/>
          </a:bodyPr>
          <a:lstStyle/>
          <a:p>
            <a:pPr lvl="1"/>
            <a:r>
              <a:rPr lang="en-US" altLang="en-US"/>
              <a:t>A country’s legal system regulates:</a:t>
            </a:r>
          </a:p>
          <a:p>
            <a:pPr lvl="2"/>
            <a:r>
              <a:rPr lang="en-US" altLang="en-US"/>
              <a:t>Its business practices.</a:t>
            </a:r>
          </a:p>
          <a:p>
            <a:pPr lvl="2"/>
            <a:r>
              <a:rPr lang="en-US" altLang="en-US"/>
              <a:t>The manner in which business transactions are executed.</a:t>
            </a:r>
          </a:p>
          <a:p>
            <a:pPr lvl="2"/>
            <a:r>
              <a:rPr lang="en-US" altLang="en-US"/>
              <a:t>The rights and obligations involved in any business transaction between parties.</a:t>
            </a:r>
          </a:p>
          <a:p>
            <a:pPr lvl="1"/>
            <a:r>
              <a:rPr lang="en-US" altLang="en-US"/>
              <a:t>Critical areas for every entrepreneur: </a:t>
            </a:r>
          </a:p>
          <a:p>
            <a:pPr lvl="2"/>
            <a:r>
              <a:rPr lang="en-US" altLang="en-US"/>
              <a:t>Property rights.</a:t>
            </a:r>
          </a:p>
          <a:p>
            <a:pPr lvl="2"/>
            <a:r>
              <a:rPr lang="en-US" altLang="en-US"/>
              <a:t>Contract law.</a:t>
            </a:r>
          </a:p>
          <a:p>
            <a:pPr lvl="2"/>
            <a:r>
              <a:rPr lang="en-US" altLang="en-US"/>
              <a:t>Product safety.</a:t>
            </a:r>
          </a:p>
          <a:p>
            <a:pPr lvl="2"/>
            <a:r>
              <a:rPr lang="en-US" altLang="en-US"/>
              <a:t>Product liability.</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International versus Domestic Entrepreneurship </a:t>
            </a:r>
            <a:r>
              <a:rPr lang="en-US" altLang="en-US" sz="2400"/>
              <a:t>(cont.)</a:t>
            </a:r>
          </a:p>
        </p:txBody>
      </p:sp>
    </p:spTree>
    <p:extLst>
      <p:ext uri="{BB962C8B-B14F-4D97-AF65-F5344CB8AC3E}">
        <p14:creationId xmlns:p14="http://schemas.microsoft.com/office/powerpoint/2010/main" val="1977231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Language</a:t>
            </a:r>
          </a:p>
          <a:p>
            <a:pPr lvl="1"/>
            <a:r>
              <a:rPr lang="en-US" altLang="en-US"/>
              <a:t>One of the biggest problems for the entrepreneur is finding a translator. </a:t>
            </a:r>
          </a:p>
          <a:p>
            <a:pPr lvl="1"/>
            <a:r>
              <a:rPr lang="en-US" altLang="en-US"/>
              <a:t>Significant problems can occur with careless translation.</a:t>
            </a:r>
          </a:p>
          <a:p>
            <a:pPr lvl="1"/>
            <a:r>
              <a:rPr lang="en-US" altLang="en-US"/>
              <a:t>Care should be taken to hire a translator whose native tongue is the target language and whose expertise matches that of the original authors.</a:t>
            </a:r>
          </a:p>
          <a:p>
            <a:endParaRPr lang="en-US" altLang="en-US"/>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International versus Domestic Entrepreneurship </a:t>
            </a:r>
            <a:r>
              <a:rPr lang="en-US" altLang="en-US" sz="2400"/>
              <a:t>(cont.)</a:t>
            </a:r>
          </a:p>
        </p:txBody>
      </p:sp>
    </p:spTree>
    <p:extLst>
      <p:ext uri="{BB962C8B-B14F-4D97-AF65-F5344CB8AC3E}">
        <p14:creationId xmlns:p14="http://schemas.microsoft.com/office/powerpoint/2010/main" val="97620031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noFill/>
        </p:spPr>
        <p:txBody>
          <a:bodyPr/>
          <a:lstStyle/>
          <a:p>
            <a:r>
              <a:rPr lang="en-US" altLang="en-US"/>
              <a:t>Technological Environment</a:t>
            </a:r>
          </a:p>
        </p:txBody>
      </p:sp>
      <p:sp>
        <p:nvSpPr>
          <p:cNvPr id="53251" name="Rectangle 3"/>
          <p:cNvSpPr>
            <a:spLocks noGrp="1" noChangeArrowheads="1"/>
          </p:cNvSpPr>
          <p:nvPr>
            <p:ph type="body" idx="1"/>
          </p:nvPr>
        </p:nvSpPr>
        <p:spPr/>
        <p:txBody>
          <a:bodyPr/>
          <a:lstStyle/>
          <a:p>
            <a:r>
              <a:rPr lang="en-US" altLang="en-US"/>
              <a:t>The variation and availability of technology are often surprising, particularly to an entrepreneur from a developed country. </a:t>
            </a:r>
          </a:p>
          <a:p>
            <a:r>
              <a:rPr lang="en-US" altLang="en-US"/>
              <a:t>New products in a country are created based on the conditions and infrastructure operant in that country.</a:t>
            </a:r>
          </a:p>
        </p:txBody>
      </p:sp>
    </p:spTree>
    <p:extLst>
      <p:ext uri="{BB962C8B-B14F-4D97-AF65-F5344CB8AC3E}">
        <p14:creationId xmlns:p14="http://schemas.microsoft.com/office/powerpoint/2010/main" val="22364793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0038"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Figure 5.1 - Various Aspects of Culture</a:t>
            </a:r>
          </a:p>
        </p:txBody>
      </p:sp>
      <p:sp>
        <p:nvSpPr>
          <p:cNvPr id="19473" name="TextBox 19472"/>
          <p:cNvSpPr txBox="1">
            <a:spLocks noChangeArrowheads="1"/>
          </p:cNvSpPr>
          <p:nvPr/>
        </p:nvSpPr>
        <p:spPr bwMode="auto">
          <a:xfrm>
            <a:off x="6938963" y="6137275"/>
            <a:ext cx="16287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US" altLang="en-US" sz="1200">
                <a:solidFill>
                  <a:schemeClr val="bg1"/>
                </a:solidFill>
              </a:rPr>
              <a:t>Figure 5.1</a:t>
            </a:r>
          </a:p>
        </p:txBody>
      </p:sp>
      <p:pic>
        <p:nvPicPr>
          <p:cNvPr id="19478" name="Picture 22" descr="cu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574800"/>
            <a:ext cx="8678863" cy="475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441087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0038"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Available Distribution Systems</a:t>
            </a:r>
          </a:p>
        </p:txBody>
      </p:sp>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lnSpcReduction="10000"/>
          </a:bodyPr>
          <a:lstStyle/>
          <a:p>
            <a:r>
              <a:rPr lang="en-US" altLang="en-US"/>
              <a:t>Factors to be considered in determining the distribution system for a country:</a:t>
            </a:r>
          </a:p>
          <a:p>
            <a:pPr lvl="1"/>
            <a:r>
              <a:rPr lang="en-US" altLang="en-US"/>
              <a:t>Overall sales potential.</a:t>
            </a:r>
          </a:p>
          <a:p>
            <a:pPr lvl="1"/>
            <a:r>
              <a:rPr lang="en-US" altLang="en-US"/>
              <a:t>Amount and type of competition.</a:t>
            </a:r>
          </a:p>
          <a:p>
            <a:pPr lvl="1"/>
            <a:r>
              <a:rPr lang="en-US" altLang="en-US"/>
              <a:t>Cost of the product.</a:t>
            </a:r>
          </a:p>
          <a:p>
            <a:pPr lvl="1"/>
            <a:r>
              <a:rPr lang="en-US" altLang="en-US"/>
              <a:t>Geographical size and density.</a:t>
            </a:r>
          </a:p>
          <a:p>
            <a:pPr lvl="1"/>
            <a:r>
              <a:rPr lang="en-US" altLang="en-US"/>
              <a:t>Investment policies. </a:t>
            </a:r>
          </a:p>
          <a:p>
            <a:pPr lvl="1"/>
            <a:r>
              <a:rPr lang="en-US" altLang="en-US"/>
              <a:t>Exchange rates and controls.</a:t>
            </a:r>
          </a:p>
          <a:p>
            <a:pPr lvl="1"/>
            <a:r>
              <a:rPr lang="en-US" altLang="en-US"/>
              <a:t>Level of political risk.</a:t>
            </a:r>
          </a:p>
          <a:p>
            <a:pPr lvl="1"/>
            <a:r>
              <a:rPr lang="en-US" altLang="en-US"/>
              <a:t>Overall marketing plan.</a:t>
            </a:r>
          </a:p>
        </p:txBody>
      </p:sp>
    </p:spTree>
    <p:extLst>
      <p:ext uri="{BB962C8B-B14F-4D97-AF65-F5344CB8AC3E}">
        <p14:creationId xmlns:p14="http://schemas.microsoft.com/office/powerpoint/2010/main" val="64010743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en-US"/>
              <a:t>Motivations to Go Global</a:t>
            </a:r>
          </a:p>
        </p:txBody>
      </p:sp>
      <p:sp>
        <p:nvSpPr>
          <p:cNvPr id="47107" name="Rectangle 3"/>
          <p:cNvSpPr>
            <a:spLocks noGrp="1" noChangeArrowheads="1"/>
          </p:cNvSpPr>
          <p:nvPr>
            <p:ph type="body" idx="1"/>
          </p:nvPr>
        </p:nvSpPr>
        <p:spPr/>
        <p:txBody>
          <a:bodyPr>
            <a:normAutofit fontScale="85000" lnSpcReduction="20000"/>
          </a:bodyPr>
          <a:lstStyle/>
          <a:p>
            <a:r>
              <a:rPr lang="en-US" altLang="en-US"/>
              <a:t>Profits.</a:t>
            </a:r>
          </a:p>
          <a:p>
            <a:r>
              <a:rPr lang="en-US" altLang="en-US"/>
              <a:t>Competitive pressures.</a:t>
            </a:r>
          </a:p>
          <a:p>
            <a:r>
              <a:rPr lang="en-US" altLang="en-US"/>
              <a:t>Unique product(s) or service(s).</a:t>
            </a:r>
          </a:p>
          <a:p>
            <a:r>
              <a:rPr lang="en-US" altLang="en-US"/>
              <a:t>Excess production capacity.</a:t>
            </a:r>
          </a:p>
          <a:p>
            <a:r>
              <a:rPr lang="en-US" altLang="en-US"/>
              <a:t>Declining home country sales.</a:t>
            </a:r>
          </a:p>
          <a:p>
            <a:r>
              <a:rPr lang="en-US" altLang="en-US"/>
              <a:t>Unique market opportunity.</a:t>
            </a:r>
          </a:p>
          <a:p>
            <a:r>
              <a:rPr lang="en-US" altLang="en-US"/>
              <a:t>Economies of scale.</a:t>
            </a:r>
          </a:p>
          <a:p>
            <a:r>
              <a:rPr lang="en-US" altLang="en-US"/>
              <a:t>Technological advantage.</a:t>
            </a:r>
          </a:p>
          <a:p>
            <a:r>
              <a:rPr lang="en-US" altLang="en-US"/>
              <a:t>Tax benefits.</a:t>
            </a:r>
          </a:p>
          <a:p>
            <a:endParaRPr lang="en-US" altLang="en-US"/>
          </a:p>
        </p:txBody>
      </p:sp>
    </p:spTree>
    <p:extLst>
      <p:ext uri="{BB962C8B-B14F-4D97-AF65-F5344CB8AC3E}">
        <p14:creationId xmlns:p14="http://schemas.microsoft.com/office/powerpoint/2010/main" val="15399881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fontScale="90000"/>
          </a:bodyPr>
          <a:lstStyle/>
          <a:p>
            <a:r>
              <a:rPr lang="en-US" altLang="en-US"/>
              <a:t>Strategic Effects of Going Global</a:t>
            </a:r>
          </a:p>
        </p:txBody>
      </p:sp>
      <p:sp>
        <p:nvSpPr>
          <p:cNvPr id="48131" name="Rectangle 3"/>
          <p:cNvSpPr>
            <a:spLocks noGrp="1" noChangeArrowheads="1"/>
          </p:cNvSpPr>
          <p:nvPr>
            <p:ph type="body" idx="1"/>
          </p:nvPr>
        </p:nvSpPr>
        <p:spPr/>
        <p:txBody>
          <a:bodyPr/>
          <a:lstStyle/>
          <a:p>
            <a:r>
              <a:rPr lang="en-US" altLang="en-US"/>
              <a:t>Physical and psychological closeness to the international market affects the way business occurs.</a:t>
            </a:r>
          </a:p>
          <a:p>
            <a:r>
              <a:rPr lang="en-US" altLang="en-US"/>
              <a:t>Cultural variables, language, and legal factors can make a foreign market that is geographically close seem psychologically distant.</a:t>
            </a:r>
          </a:p>
        </p:txBody>
      </p:sp>
    </p:spTree>
    <p:extLst>
      <p:ext uri="{BB962C8B-B14F-4D97-AF65-F5344CB8AC3E}">
        <p14:creationId xmlns:p14="http://schemas.microsoft.com/office/powerpoint/2010/main" val="110854526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p:cNvSpPr>
            <a:spLocks noGrp="1" noChangeArrowheads="1"/>
          </p:cNvSpPr>
          <p:nvPr>
            <p:ph type="body" idx="1"/>
          </p:nvPr>
        </p:nvSpPr>
        <p:spPr/>
        <p:txBody>
          <a:bodyPr>
            <a:normAutofit lnSpcReduction="10000"/>
          </a:bodyPr>
          <a:lstStyle/>
          <a:p>
            <a:r>
              <a:rPr lang="en-US" altLang="en-US"/>
              <a:t>Issues involved in psychological distance:</a:t>
            </a:r>
          </a:p>
          <a:p>
            <a:pPr lvl="1"/>
            <a:r>
              <a:rPr lang="en-US" altLang="en-US"/>
              <a:t>The distance envisioned by the entrepreneur may be based more on perception than reality. </a:t>
            </a:r>
          </a:p>
          <a:p>
            <a:pPr lvl="1"/>
            <a:r>
              <a:rPr lang="en-US" altLang="en-US"/>
              <a:t>Closer psychological proximity makes it easier for an entrepreneurial firm to enter a market. </a:t>
            </a:r>
          </a:p>
          <a:p>
            <a:pPr lvl="1"/>
            <a:r>
              <a:rPr lang="en-US" altLang="en-US"/>
              <a:t>There are more similarities than differences between individual entrepreneurs regardless of the country.</a:t>
            </a:r>
          </a:p>
          <a:p>
            <a:endParaRPr lang="en-US" altLang="en-US"/>
          </a:p>
        </p:txBody>
      </p:sp>
      <p:sp>
        <p:nvSpPr>
          <p:cNvPr id="71684" name="Rectangle 4"/>
          <p:cNvSpPr>
            <a:spLocks noGrp="1" noChangeArrowheads="1"/>
          </p:cNvSpPr>
          <p:nvPr>
            <p:ph type="title"/>
          </p:nvPr>
        </p:nvSpPr>
        <p:spPr>
          <a:noFill/>
          <a:ln/>
        </p:spPr>
        <p:txBody>
          <a:bodyPr>
            <a:normAutofit fontScale="90000"/>
          </a:bodyPr>
          <a:lstStyle/>
          <a:p>
            <a:r>
              <a:rPr lang="en-US" altLang="en-US"/>
              <a:t>Strategic Effects of Going Global </a:t>
            </a:r>
            <a:r>
              <a:rPr lang="en-US" altLang="en-US" sz="2400"/>
              <a:t>(cont.)</a:t>
            </a:r>
          </a:p>
        </p:txBody>
      </p:sp>
    </p:spTree>
    <p:extLst>
      <p:ext uri="{BB962C8B-B14F-4D97-AF65-F5344CB8AC3E}">
        <p14:creationId xmlns:p14="http://schemas.microsoft.com/office/powerpoint/2010/main" val="189963113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en-US"/>
              <a:t>Foreign Market Selection</a:t>
            </a:r>
          </a:p>
        </p:txBody>
      </p:sp>
      <p:sp>
        <p:nvSpPr>
          <p:cNvPr id="49155" name="Rectangle 3"/>
          <p:cNvSpPr>
            <a:spLocks noGrp="1" noChangeArrowheads="1"/>
          </p:cNvSpPr>
          <p:nvPr>
            <p:ph type="body" idx="1"/>
          </p:nvPr>
        </p:nvSpPr>
        <p:spPr/>
        <p:txBody>
          <a:bodyPr>
            <a:normAutofit fontScale="92500" lnSpcReduction="20000"/>
          </a:bodyPr>
          <a:lstStyle/>
          <a:p>
            <a:r>
              <a:rPr lang="en-US" altLang="en-US"/>
              <a:t>One good market selection model employs a five-step approach:</a:t>
            </a:r>
          </a:p>
          <a:p>
            <a:pPr lvl="1"/>
            <a:r>
              <a:rPr lang="en-US" altLang="en-US"/>
              <a:t>Develop appropriate indicators.</a:t>
            </a:r>
          </a:p>
          <a:p>
            <a:pPr lvl="1"/>
            <a:r>
              <a:rPr lang="en-US" altLang="en-US"/>
              <a:t>Collect data and convert into comparable indicators.</a:t>
            </a:r>
          </a:p>
          <a:p>
            <a:pPr lvl="1"/>
            <a:r>
              <a:rPr lang="en-US" altLang="en-US"/>
              <a:t>Establish an appropriate weight for each indicator.</a:t>
            </a:r>
          </a:p>
          <a:p>
            <a:pPr lvl="1"/>
            <a:r>
              <a:rPr lang="en-US" altLang="en-US"/>
              <a:t>Analyze the data.</a:t>
            </a:r>
          </a:p>
          <a:p>
            <a:pPr lvl="1"/>
            <a:r>
              <a:rPr lang="en-US" altLang="en-US"/>
              <a:t>Select the appropriate market from the market rankings.</a:t>
            </a:r>
          </a:p>
          <a:p>
            <a:pPr lvl="1">
              <a:buFont typeface="Wingdings" charset="2"/>
              <a:buNone/>
            </a:pPr>
            <a:endParaRPr lang="en-US" altLang="en-US"/>
          </a:p>
        </p:txBody>
      </p:sp>
    </p:spTree>
    <p:extLst>
      <p:ext uri="{BB962C8B-B14F-4D97-AF65-F5344CB8AC3E}">
        <p14:creationId xmlns:p14="http://schemas.microsoft.com/office/powerpoint/2010/main" val="46102196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ltLang="en-US"/>
              <a:t>Entrepreneurial Entry Strategies</a:t>
            </a:r>
          </a:p>
        </p:txBody>
      </p:sp>
      <p:sp>
        <p:nvSpPr>
          <p:cNvPr id="50179" name="Rectangle 3"/>
          <p:cNvSpPr>
            <a:spLocks noGrp="1" noChangeArrowheads="1"/>
          </p:cNvSpPr>
          <p:nvPr>
            <p:ph type="body" idx="1"/>
          </p:nvPr>
        </p:nvSpPr>
        <p:spPr/>
        <p:txBody>
          <a:bodyPr/>
          <a:lstStyle/>
          <a:p>
            <a:r>
              <a:rPr lang="en-US" altLang="en-US"/>
              <a:t>Exporting</a:t>
            </a:r>
          </a:p>
          <a:p>
            <a:pPr lvl="1"/>
            <a:r>
              <a:rPr lang="en-US" altLang="en-US"/>
              <a:t>Indirect exporting.</a:t>
            </a:r>
          </a:p>
          <a:p>
            <a:pPr lvl="1"/>
            <a:r>
              <a:rPr lang="en-US" altLang="en-US"/>
              <a:t>Direct exporting. </a:t>
            </a:r>
          </a:p>
          <a:p>
            <a:r>
              <a:rPr lang="en-US" altLang="en-US"/>
              <a:t>Nonequity Arrangements</a:t>
            </a:r>
          </a:p>
          <a:p>
            <a:pPr lvl="1"/>
            <a:r>
              <a:rPr lang="en-US" altLang="en-US"/>
              <a:t>Licensing. </a:t>
            </a:r>
          </a:p>
          <a:p>
            <a:pPr lvl="1"/>
            <a:r>
              <a:rPr lang="en-US" altLang="en-US"/>
              <a:t>Turn-key projects. </a:t>
            </a:r>
          </a:p>
          <a:p>
            <a:pPr lvl="1"/>
            <a:r>
              <a:rPr lang="en-US" altLang="en-US"/>
              <a:t>Management contracts.</a:t>
            </a:r>
          </a:p>
        </p:txBody>
      </p:sp>
    </p:spTree>
    <p:extLst>
      <p:ext uri="{BB962C8B-B14F-4D97-AF65-F5344CB8AC3E}">
        <p14:creationId xmlns:p14="http://schemas.microsoft.com/office/powerpoint/2010/main" val="27510015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US" altLang="en-US"/>
              <a:t>Entrepreneurial Entry Strategies </a:t>
            </a:r>
            <a:r>
              <a:rPr lang="en-US" altLang="en-US" sz="2400"/>
              <a:t>(cont.)</a:t>
            </a:r>
          </a:p>
        </p:txBody>
      </p:sp>
      <p:sp>
        <p:nvSpPr>
          <p:cNvPr id="55299" name="Rectangle 3"/>
          <p:cNvSpPr>
            <a:spLocks noGrp="1" noChangeArrowheads="1"/>
          </p:cNvSpPr>
          <p:nvPr>
            <p:ph type="body" idx="1"/>
          </p:nvPr>
        </p:nvSpPr>
        <p:spPr/>
        <p:txBody>
          <a:bodyPr>
            <a:normAutofit fontScale="92500" lnSpcReduction="20000"/>
          </a:bodyPr>
          <a:lstStyle/>
          <a:p>
            <a:r>
              <a:rPr lang="en-US" altLang="en-US"/>
              <a:t>Direct Foreign Investment</a:t>
            </a:r>
          </a:p>
          <a:p>
            <a:pPr lvl="1"/>
            <a:r>
              <a:rPr lang="en-US" altLang="en-US"/>
              <a:t>Minority Interests.</a:t>
            </a:r>
          </a:p>
          <a:p>
            <a:pPr lvl="1"/>
            <a:r>
              <a:rPr lang="en-US" altLang="en-US"/>
              <a:t>Joint Ventures.</a:t>
            </a:r>
          </a:p>
          <a:p>
            <a:pPr lvl="1"/>
            <a:r>
              <a:rPr lang="en-US" altLang="en-US"/>
              <a:t>Majority Interest.</a:t>
            </a:r>
          </a:p>
          <a:p>
            <a:pPr lvl="1"/>
            <a:r>
              <a:rPr lang="en-US" altLang="en-US"/>
              <a:t>Mergers:</a:t>
            </a:r>
          </a:p>
          <a:p>
            <a:pPr lvl="2"/>
            <a:r>
              <a:rPr lang="en-US" altLang="en-US"/>
              <a:t>Horizontal merger.</a:t>
            </a:r>
          </a:p>
          <a:p>
            <a:pPr lvl="2"/>
            <a:r>
              <a:rPr lang="en-US" altLang="en-US"/>
              <a:t>Vertical merger.</a:t>
            </a:r>
          </a:p>
          <a:p>
            <a:pPr lvl="2"/>
            <a:r>
              <a:rPr lang="en-US" altLang="en-US"/>
              <a:t>Product extension merger.</a:t>
            </a:r>
          </a:p>
          <a:p>
            <a:pPr lvl="2"/>
            <a:r>
              <a:rPr lang="en-US" altLang="en-US"/>
              <a:t>Market extension merger.</a:t>
            </a:r>
          </a:p>
          <a:p>
            <a:pPr lvl="2"/>
            <a:r>
              <a:rPr lang="en-US" altLang="en-US"/>
              <a:t>Diversified activity merger.</a:t>
            </a:r>
          </a:p>
          <a:p>
            <a:endParaRPr lang="en-US" altLang="en-US"/>
          </a:p>
        </p:txBody>
      </p:sp>
    </p:spTree>
    <p:extLst>
      <p:ext uri="{BB962C8B-B14F-4D97-AF65-F5344CB8AC3E}">
        <p14:creationId xmlns:p14="http://schemas.microsoft.com/office/powerpoint/2010/main" val="7594586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altLang="en-US"/>
              <a:t>Entrepreneurial Partnering</a:t>
            </a:r>
          </a:p>
        </p:txBody>
      </p:sp>
      <p:sp>
        <p:nvSpPr>
          <p:cNvPr id="52227" name="Rectangle 3"/>
          <p:cNvSpPr>
            <a:spLocks noGrp="1" noChangeArrowheads="1"/>
          </p:cNvSpPr>
          <p:nvPr>
            <p:ph type="body" idx="1"/>
          </p:nvPr>
        </p:nvSpPr>
        <p:spPr/>
        <p:txBody>
          <a:bodyPr>
            <a:normAutofit fontScale="92500" lnSpcReduction="10000"/>
          </a:bodyPr>
          <a:lstStyle/>
          <a:p>
            <a:r>
              <a:rPr lang="en-US" altLang="en-US"/>
              <a:t>Foreign entrepreneurs know the country and culture.</a:t>
            </a:r>
          </a:p>
          <a:p>
            <a:pPr lvl="1"/>
            <a:r>
              <a:rPr lang="en-US" altLang="en-US"/>
              <a:t>They can facilitate business transactions and update the entrepreneur on business, economic, and political conditions.</a:t>
            </a:r>
          </a:p>
          <a:p>
            <a:r>
              <a:rPr lang="en-US" altLang="en-US"/>
              <a:t>Good partners share the entrepreneur’s vision, are unlikely to exploit the partnership, and can help the entrepreneur achieve his or her goals. </a:t>
            </a:r>
          </a:p>
          <a:p>
            <a:endParaRPr lang="en-US" altLang="en-US"/>
          </a:p>
        </p:txBody>
      </p:sp>
    </p:spTree>
    <p:extLst>
      <p:ext uri="{BB962C8B-B14F-4D97-AF65-F5344CB8AC3E}">
        <p14:creationId xmlns:p14="http://schemas.microsoft.com/office/powerpoint/2010/main" val="81688354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idx="4294967295"/>
          </p:nvPr>
        </p:nvSpPr>
        <p:spPr>
          <a:xfrm>
            <a:off x="300038" y="301625"/>
            <a:ext cx="8455025" cy="1069975"/>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Barriers to International Trade</a:t>
            </a:r>
          </a:p>
        </p:txBody>
      </p:sp>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General Agreement on Tariffs and Trade (GATT)</a:t>
            </a:r>
          </a:p>
          <a:p>
            <a:pPr lvl="1"/>
            <a:r>
              <a:rPr lang="en-US" altLang="en-US"/>
              <a:t>Established in 1947 under U.S. leadership; includes over 100 nations. </a:t>
            </a:r>
          </a:p>
          <a:p>
            <a:pPr lvl="1"/>
            <a:r>
              <a:rPr lang="en-US" altLang="en-US"/>
              <a:t>Objective - To liberalize trade by eliminating or reducing tariffs, subsidies, and import quotas. </a:t>
            </a:r>
          </a:p>
        </p:txBody>
      </p:sp>
    </p:spTree>
    <p:extLst>
      <p:ext uri="{BB962C8B-B14F-4D97-AF65-F5344CB8AC3E}">
        <p14:creationId xmlns:p14="http://schemas.microsoft.com/office/powerpoint/2010/main" val="49876873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598613"/>
            <a:ext cx="8455025" cy="4725987"/>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2500" lnSpcReduction="10000"/>
          </a:bodyPr>
          <a:lstStyle/>
          <a:p>
            <a:r>
              <a:rPr lang="en-US" altLang="en-US"/>
              <a:t>Increasing Protectionist Attitudes</a:t>
            </a:r>
          </a:p>
          <a:p>
            <a:pPr lvl="1"/>
            <a:r>
              <a:rPr lang="en-US" altLang="en-US"/>
              <a:t>Support of GATT resulted in:</a:t>
            </a:r>
          </a:p>
          <a:p>
            <a:pPr lvl="2"/>
            <a:r>
              <a:rPr lang="en-US" altLang="en-US"/>
              <a:t>Strain on the world trading system and the economic success of countries perceived as not playing by rules.</a:t>
            </a:r>
          </a:p>
          <a:p>
            <a:pPr lvl="2"/>
            <a:r>
              <a:rPr lang="en-US" altLang="en-US"/>
              <a:t>Establishment of bilateral voluntary export restraints to circumvent GATT. </a:t>
            </a:r>
          </a:p>
          <a:p>
            <a:r>
              <a:rPr lang="en-US" altLang="en-US"/>
              <a:t>Trade Blocs and Free Trade Areas</a:t>
            </a:r>
          </a:p>
          <a:p>
            <a:pPr lvl="1"/>
            <a:r>
              <a:rPr lang="en-US" altLang="en-US"/>
              <a:t>Free Trade Area (FTA). </a:t>
            </a:r>
          </a:p>
          <a:p>
            <a:pPr lvl="1"/>
            <a:r>
              <a:rPr lang="en-US" altLang="en-US"/>
              <a:t>North American Free Trade Agreement (NAFTA).</a:t>
            </a:r>
          </a:p>
          <a:p>
            <a:pPr lvl="1"/>
            <a:r>
              <a:rPr lang="en-US" altLang="en-US"/>
              <a:t>Treaty of Asunción – Mercosur trade zone.</a:t>
            </a:r>
          </a:p>
          <a:p>
            <a:pPr lvl="1"/>
            <a:r>
              <a:rPr lang="en-US" altLang="en-US"/>
              <a:t>European Community (EC).</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Barriers to International Trade </a:t>
            </a:r>
            <a:r>
              <a:rPr lang="en-US" altLang="en-US" sz="2400"/>
              <a:t>(cont.)</a:t>
            </a:r>
          </a:p>
        </p:txBody>
      </p:sp>
    </p:spTree>
    <p:extLst>
      <p:ext uri="{BB962C8B-B14F-4D97-AF65-F5344CB8AC3E}">
        <p14:creationId xmlns:p14="http://schemas.microsoft.com/office/powerpoint/2010/main" val="117748851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9" name="Shape 116738"/>
          <p:cNvSpPr>
            <a:spLocks noGrp="1" noChangeArrowheads="1"/>
          </p:cNvSpPr>
          <p:nvPr>
            <p:ph type="body" idx="4294967295"/>
          </p:nvPr>
        </p:nvSpPr>
        <p:spPr>
          <a:xfrm>
            <a:off x="304800" y="1600200"/>
            <a:ext cx="8455025" cy="4724400"/>
          </a:xfrm>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lnSpcReduction="10000"/>
          </a:bodyPr>
          <a:lstStyle/>
          <a:p>
            <a:r>
              <a:rPr lang="en-US" altLang="en-US" dirty="0"/>
              <a:t>Entrepreneur’s Strategy and Trade Barriers</a:t>
            </a:r>
          </a:p>
          <a:p>
            <a:pPr lvl="1"/>
            <a:r>
              <a:rPr lang="en-US" altLang="en-US" dirty="0"/>
              <a:t>Trade barriers increase entrepreneurs’ costs of exporting products or </a:t>
            </a:r>
            <a:r>
              <a:rPr lang="en-US" altLang="en-US" dirty="0" err="1"/>
              <a:t>semifinished</a:t>
            </a:r>
            <a:r>
              <a:rPr lang="en-US" altLang="en-US" dirty="0"/>
              <a:t> products to a country. </a:t>
            </a:r>
          </a:p>
          <a:p>
            <a:pPr lvl="1"/>
            <a:r>
              <a:rPr lang="en-US" altLang="en-US" dirty="0"/>
              <a:t>Voluntary export restraints may limit entrepreneurs’ ability to sell products in a country from production facilities outside the country.</a:t>
            </a:r>
          </a:p>
          <a:p>
            <a:pPr lvl="1"/>
            <a:r>
              <a:rPr lang="en-US" altLang="en-US" dirty="0"/>
              <a:t>Entrepreneurs may have to locate assembly or production facilities in a country to conform to local content regulations.</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dirty="0"/>
              <a:t>Barriers to International Trade </a:t>
            </a:r>
            <a:r>
              <a:rPr lang="en-US" altLang="en-US" sz="2400" dirty="0"/>
              <a:t>(cont.)</a:t>
            </a:r>
          </a:p>
        </p:txBody>
      </p:sp>
    </p:spTree>
    <p:extLst>
      <p:ext uri="{BB962C8B-B14F-4D97-AF65-F5344CB8AC3E}">
        <p14:creationId xmlns:p14="http://schemas.microsoft.com/office/powerpoint/2010/main" val="98771492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Creativity &amp; Innovation</a:t>
            </a:r>
            <a:endParaRPr lang="en-GB" dirty="0">
              <a:solidFill>
                <a:schemeClr val="bg1"/>
              </a:solidFill>
            </a:endParaRP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61225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Innovation</a:t>
            </a:r>
            <a:endParaRPr lang="en-US" dirty="0"/>
          </a:p>
        </p:txBody>
      </p:sp>
      <p:sp>
        <p:nvSpPr>
          <p:cNvPr id="27650" name="Content Placeholder 2"/>
          <p:cNvSpPr>
            <a:spLocks noGrp="1"/>
          </p:cNvSpPr>
          <p:nvPr>
            <p:ph idx="1"/>
          </p:nvPr>
        </p:nvSpPr>
        <p:spPr/>
        <p:txBody>
          <a:bodyPr/>
          <a:lstStyle/>
          <a:p>
            <a:r>
              <a:rPr lang="en-US" altLang="en-US" smtClean="0"/>
              <a:t>Innovation means different things to different people. </a:t>
            </a:r>
          </a:p>
          <a:p>
            <a:r>
              <a:rPr lang="en-US" altLang="en-US" smtClean="0"/>
              <a:t>Creativity is an essential building block for innovation.</a:t>
            </a:r>
          </a:p>
          <a:p>
            <a:r>
              <a:rPr lang="en-US" altLang="en-US" smtClean="0"/>
              <a:t>Widely accepted definition:</a:t>
            </a:r>
          </a:p>
          <a:p>
            <a:r>
              <a:rPr lang="en-US" altLang="en-US" sz="2400" smtClean="0"/>
              <a:t>Innovation = creativity + (successful) implementation</a:t>
            </a:r>
          </a:p>
        </p:txBody>
      </p:sp>
    </p:spTree>
    <p:extLst>
      <p:ext uri="{BB962C8B-B14F-4D97-AF65-F5344CB8AC3E}">
        <p14:creationId xmlns:p14="http://schemas.microsoft.com/office/powerpoint/2010/main" val="397441534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Innovation</a:t>
            </a:r>
            <a:endParaRPr lang="en-US" dirty="0"/>
          </a:p>
        </p:txBody>
      </p:sp>
      <p:sp>
        <p:nvSpPr>
          <p:cNvPr id="28674" name="Content Placeholder 2"/>
          <p:cNvSpPr>
            <a:spLocks noGrp="1"/>
          </p:cNvSpPr>
          <p:nvPr>
            <p:ph idx="1"/>
          </p:nvPr>
        </p:nvSpPr>
        <p:spPr/>
        <p:txBody>
          <a:bodyPr/>
          <a:lstStyle/>
          <a:p>
            <a:endParaRPr lang="en-US" altLang="en-US" smtClean="0"/>
          </a:p>
          <a:p>
            <a:r>
              <a:rPr lang="en-US" altLang="en-US" smtClean="0"/>
              <a:t>Or:</a:t>
            </a:r>
          </a:p>
          <a:p>
            <a:pPr lvl="1"/>
            <a:r>
              <a:rPr lang="en-US" altLang="en-US" smtClean="0"/>
              <a:t>Innovation = creativity with a purpose</a:t>
            </a:r>
          </a:p>
          <a:p>
            <a:endParaRPr lang="en-US" altLang="en-US" smtClean="0"/>
          </a:p>
          <a:p>
            <a:r>
              <a:rPr lang="en-US" altLang="en-US" smtClean="0"/>
              <a:t>Creativity alone, to come up with ideas, is not enough. In order to reap the benefits one needs to do something with it.</a:t>
            </a:r>
          </a:p>
          <a:p>
            <a:endParaRPr lang="en-US" altLang="en-US" smtClean="0"/>
          </a:p>
        </p:txBody>
      </p:sp>
    </p:spTree>
    <p:extLst>
      <p:ext uri="{BB962C8B-B14F-4D97-AF65-F5344CB8AC3E}">
        <p14:creationId xmlns:p14="http://schemas.microsoft.com/office/powerpoint/2010/main" val="39541934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Invention/Creativity</a:t>
            </a:r>
            <a:endParaRPr lang="en-US" dirty="0"/>
          </a:p>
        </p:txBody>
      </p:sp>
      <p:sp>
        <p:nvSpPr>
          <p:cNvPr id="29698" name="Content Placeholder 2"/>
          <p:cNvSpPr>
            <a:spLocks noGrp="1"/>
          </p:cNvSpPr>
          <p:nvPr>
            <p:ph idx="1"/>
          </p:nvPr>
        </p:nvSpPr>
        <p:spPr/>
        <p:txBody>
          <a:bodyPr>
            <a:normAutofit lnSpcReduction="10000"/>
          </a:bodyPr>
          <a:lstStyle/>
          <a:p>
            <a:r>
              <a:rPr lang="en-US" altLang="en-US" smtClean="0"/>
              <a:t>Many great inventors who were not able to reap the benefits of their labour:</a:t>
            </a:r>
          </a:p>
          <a:p>
            <a:pPr lvl="1"/>
            <a:r>
              <a:rPr lang="en-US" altLang="en-US" smtClean="0"/>
              <a:t>X-ray scanner, invented by EMI but made a commercial success by General Electric, </a:t>
            </a:r>
          </a:p>
          <a:p>
            <a:pPr lvl="1"/>
            <a:r>
              <a:rPr lang="en-US" altLang="en-US" smtClean="0"/>
              <a:t>Video Recorders which had been invented by Ampex/Sony but were successfully commercialised by Matsushita</a:t>
            </a:r>
          </a:p>
          <a:p>
            <a:pPr lvl="1"/>
            <a:r>
              <a:rPr lang="en-US" altLang="en-US" smtClean="0"/>
              <a:t>The vacuum cleaner, invented by a Mr Spengler but commercialised by Hoover</a:t>
            </a:r>
          </a:p>
        </p:txBody>
      </p:sp>
    </p:spTree>
    <p:extLst>
      <p:ext uri="{BB962C8B-B14F-4D97-AF65-F5344CB8AC3E}">
        <p14:creationId xmlns:p14="http://schemas.microsoft.com/office/powerpoint/2010/main" val="172856019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Implementation</a:t>
            </a:r>
            <a:endParaRPr lang="en-US" dirty="0"/>
          </a:p>
        </p:txBody>
      </p:sp>
      <p:sp>
        <p:nvSpPr>
          <p:cNvPr id="30722" name="Content Placeholder 2"/>
          <p:cNvSpPr>
            <a:spLocks noGrp="1"/>
          </p:cNvSpPr>
          <p:nvPr>
            <p:ph idx="1"/>
          </p:nvPr>
        </p:nvSpPr>
        <p:spPr/>
        <p:txBody>
          <a:bodyPr/>
          <a:lstStyle/>
          <a:p>
            <a:r>
              <a:rPr lang="en-US" altLang="en-US" smtClean="0"/>
              <a:t>Implementation – putting ideas into practice – is made up of three aspects: </a:t>
            </a:r>
          </a:p>
          <a:p>
            <a:pPr lvl="1"/>
            <a:r>
              <a:rPr lang="en-US" altLang="en-US" smtClean="0"/>
              <a:t>Idea selection</a:t>
            </a:r>
          </a:p>
          <a:p>
            <a:pPr lvl="1"/>
            <a:r>
              <a:rPr lang="en-US" altLang="en-US" smtClean="0"/>
              <a:t>Idea development </a:t>
            </a:r>
          </a:p>
          <a:p>
            <a:pPr lvl="1"/>
            <a:r>
              <a:rPr lang="en-US" altLang="en-US" smtClean="0"/>
              <a:t>Commercialisation </a:t>
            </a:r>
          </a:p>
        </p:txBody>
      </p:sp>
    </p:spTree>
    <p:extLst>
      <p:ext uri="{BB962C8B-B14F-4D97-AF65-F5344CB8AC3E}">
        <p14:creationId xmlns:p14="http://schemas.microsoft.com/office/powerpoint/2010/main" val="359364218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Implementation</a:t>
            </a:r>
            <a:endParaRPr lang="en-US" dirty="0"/>
          </a:p>
        </p:txBody>
      </p:sp>
      <p:sp>
        <p:nvSpPr>
          <p:cNvPr id="31746" name="Content Placeholder 2"/>
          <p:cNvSpPr>
            <a:spLocks noGrp="1"/>
          </p:cNvSpPr>
          <p:nvPr>
            <p:ph idx="1"/>
          </p:nvPr>
        </p:nvSpPr>
        <p:spPr/>
        <p:txBody>
          <a:bodyPr>
            <a:normAutofit fontScale="92500" lnSpcReduction="20000"/>
          </a:bodyPr>
          <a:lstStyle/>
          <a:p>
            <a:r>
              <a:rPr lang="en-US" altLang="en-US" smtClean="0"/>
              <a:t>What do organisations need to achieve implementation? </a:t>
            </a:r>
          </a:p>
          <a:p>
            <a:r>
              <a:rPr lang="en-US" altLang="en-US" smtClean="0"/>
              <a:t>They need processes, procedures and structures that allow the timely and effective execution of projects; implementation is about team effort. </a:t>
            </a:r>
          </a:p>
          <a:p>
            <a:r>
              <a:rPr lang="en-US" altLang="en-US" smtClean="0"/>
              <a:t>But even companies that have all the right processes, procedures and structures in place are often unable to be innovative.</a:t>
            </a:r>
          </a:p>
          <a:p>
            <a:endParaRPr lang="en-US" altLang="en-US" smtClean="0"/>
          </a:p>
        </p:txBody>
      </p:sp>
    </p:spTree>
    <p:extLst>
      <p:ext uri="{BB962C8B-B14F-4D97-AF65-F5344CB8AC3E}">
        <p14:creationId xmlns:p14="http://schemas.microsoft.com/office/powerpoint/2010/main" val="338376721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CREATIVITY</a:t>
            </a:r>
            <a:endParaRPr lang="en-US" dirty="0"/>
          </a:p>
        </p:txBody>
      </p:sp>
      <p:sp>
        <p:nvSpPr>
          <p:cNvPr id="32770" name="Content Placeholder 2"/>
          <p:cNvSpPr>
            <a:spLocks noGrp="1"/>
          </p:cNvSpPr>
          <p:nvPr>
            <p:ph idx="1"/>
          </p:nvPr>
        </p:nvSpPr>
        <p:spPr/>
        <p:txBody>
          <a:bodyPr/>
          <a:lstStyle/>
          <a:p>
            <a:r>
              <a:rPr lang="en-US" altLang="en-US" smtClean="0"/>
              <a:t>If implementation is putting an idea into practice, </a:t>
            </a:r>
            <a:r>
              <a:rPr lang="en-US" altLang="en-US" b="1" smtClean="0"/>
              <a:t>creativity is coming up with the idea in the first place</a:t>
            </a:r>
            <a:r>
              <a:rPr lang="en-US" altLang="en-US" smtClean="0"/>
              <a:t>. </a:t>
            </a:r>
          </a:p>
          <a:p>
            <a:r>
              <a:rPr lang="en-US" altLang="en-US" smtClean="0"/>
              <a:t>Creativity is an essential part of innovation – it is the point of departure.</a:t>
            </a:r>
          </a:p>
          <a:p>
            <a:r>
              <a:rPr lang="en-GB" altLang="en-US" i="1" smtClean="0">
                <a:ea typeface="MS PGothic" panose="020B0600070205080204" pitchFamily="34" charset="-128"/>
              </a:rPr>
              <a:t>Creativity is the process through which new and useful ideas are generated.</a:t>
            </a:r>
          </a:p>
          <a:p>
            <a:endParaRPr lang="en-US" altLang="en-US" smtClean="0"/>
          </a:p>
        </p:txBody>
      </p:sp>
    </p:spTree>
    <p:extLst>
      <p:ext uri="{BB962C8B-B14F-4D97-AF65-F5344CB8AC3E}">
        <p14:creationId xmlns:p14="http://schemas.microsoft.com/office/powerpoint/2010/main" val="3700773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CREATIVITY</a:t>
            </a:r>
            <a:endParaRPr lang="en-US" dirty="0"/>
          </a:p>
        </p:txBody>
      </p:sp>
      <p:sp>
        <p:nvSpPr>
          <p:cNvPr id="33794" name="Content Placeholder 2"/>
          <p:cNvSpPr>
            <a:spLocks noGrp="1"/>
          </p:cNvSpPr>
          <p:nvPr>
            <p:ph idx="1"/>
          </p:nvPr>
        </p:nvSpPr>
        <p:spPr/>
        <p:txBody>
          <a:bodyPr>
            <a:normAutofit fontScale="92500" lnSpcReduction="20000"/>
          </a:bodyPr>
          <a:lstStyle/>
          <a:p>
            <a:r>
              <a:rPr lang="en-US" altLang="en-US" smtClean="0"/>
              <a:t>One of the big concerns for many companies is therefore how to generate more and better ideas – how to become more creative. </a:t>
            </a:r>
          </a:p>
          <a:p>
            <a:r>
              <a:rPr lang="en-US" altLang="en-US" smtClean="0"/>
              <a:t>Consider a few things about creativity:</a:t>
            </a:r>
          </a:p>
          <a:p>
            <a:pPr lvl="1"/>
            <a:r>
              <a:rPr lang="en-US" altLang="en-US" smtClean="0"/>
              <a:t>As opposed to commonly held opinion, creativity – the act of coming up with an idea–is an inherently individual act. It is the development of an idea and its implementation where the team is needed.</a:t>
            </a:r>
            <a:br>
              <a:rPr lang="en-US" altLang="en-US" smtClean="0"/>
            </a:br>
            <a:endParaRPr lang="en-US" altLang="en-US" smtClean="0"/>
          </a:p>
          <a:p>
            <a:endParaRPr lang="en-US" altLang="en-US" smtClean="0"/>
          </a:p>
        </p:txBody>
      </p:sp>
    </p:spTree>
    <p:extLst>
      <p:ext uri="{BB962C8B-B14F-4D97-AF65-F5344CB8AC3E}">
        <p14:creationId xmlns:p14="http://schemas.microsoft.com/office/powerpoint/2010/main" val="37874611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CREATIVITY</a:t>
            </a:r>
            <a:endParaRPr lang="en-US" dirty="0"/>
          </a:p>
        </p:txBody>
      </p:sp>
      <p:sp>
        <p:nvSpPr>
          <p:cNvPr id="34818" name="Content Placeholder 2"/>
          <p:cNvSpPr>
            <a:spLocks noGrp="1"/>
          </p:cNvSpPr>
          <p:nvPr>
            <p:ph idx="1"/>
          </p:nvPr>
        </p:nvSpPr>
        <p:spPr/>
        <p:txBody>
          <a:bodyPr>
            <a:normAutofit fontScale="85000" lnSpcReduction="10000"/>
          </a:bodyPr>
          <a:lstStyle/>
          <a:p>
            <a:pPr lvl="1"/>
            <a:r>
              <a:rPr lang="en-US" altLang="en-US" smtClean="0"/>
              <a:t> Creativity has little to do with the ‘flash of inspiration out of the blue’. To quote John Hunt, Visiting Professor for Organisational Behaviour at London Business School, “Creativity is not something where someone who has never worked in that field suddenly gets this marvellous idea. Creativity is relating a concept to a particular body of knowledge.</a:t>
            </a:r>
          </a:p>
          <a:p>
            <a:pPr lvl="1"/>
            <a:r>
              <a:rPr lang="en-US" altLang="en-US" smtClean="0"/>
              <a:t>While certain people are more creative on their own accord than others, creativity can be stimulated and supported through training, and by creating the right work environment and atmosphere</a:t>
            </a:r>
          </a:p>
          <a:p>
            <a:pPr lvl="1"/>
            <a:endParaRPr lang="en-US" altLang="en-US" smtClean="0"/>
          </a:p>
        </p:txBody>
      </p:sp>
    </p:spTree>
    <p:extLst>
      <p:ext uri="{BB962C8B-B14F-4D97-AF65-F5344CB8AC3E}">
        <p14:creationId xmlns:p14="http://schemas.microsoft.com/office/powerpoint/2010/main" val="314574177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CREATIVITY IN THE Workplace</a:t>
            </a:r>
            <a:endParaRPr lang="en-US" dirty="0"/>
          </a:p>
        </p:txBody>
      </p:sp>
      <p:sp>
        <p:nvSpPr>
          <p:cNvPr id="35842" name="Content Placeholder 2"/>
          <p:cNvSpPr>
            <a:spLocks noGrp="1"/>
          </p:cNvSpPr>
          <p:nvPr>
            <p:ph idx="1"/>
          </p:nvPr>
        </p:nvSpPr>
        <p:spPr/>
        <p:txBody>
          <a:bodyPr/>
          <a:lstStyle/>
          <a:p>
            <a:r>
              <a:rPr lang="en-US" altLang="en-US" smtClean="0"/>
              <a:t>In her research Harvard Business School Professor Theresa Amabile identified certain characteristics that support creativity in the workplace (see </a:t>
            </a:r>
            <a:r>
              <a:rPr lang="en-US" altLang="en-US" b="1" smtClean="0">
                <a:hlinkClick r:id="rId2"/>
              </a:rPr>
              <a:t>Figure 1.1</a:t>
            </a:r>
            <a:r>
              <a:rPr lang="en-US" altLang="en-US" smtClean="0"/>
              <a:t>).</a:t>
            </a:r>
            <a:br>
              <a:rPr lang="en-US" altLang="en-US" smtClean="0"/>
            </a:br>
            <a:endParaRPr lang="en-US" altLang="en-US" smtClean="0"/>
          </a:p>
          <a:p>
            <a:endParaRPr lang="en-US" altLang="en-US" smtClean="0"/>
          </a:p>
        </p:txBody>
      </p:sp>
    </p:spTree>
    <p:extLst>
      <p:ext uri="{BB962C8B-B14F-4D97-AF65-F5344CB8AC3E}">
        <p14:creationId xmlns:p14="http://schemas.microsoft.com/office/powerpoint/2010/main" val="329526181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KEYS MODEL</a:t>
            </a:r>
            <a:endParaRPr lang="en-US" dirty="0"/>
          </a:p>
        </p:txBody>
      </p:sp>
      <p:pic>
        <p:nvPicPr>
          <p:cNvPr id="3686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22450" y="2638425"/>
            <a:ext cx="5505450" cy="3101975"/>
          </a:xfrm>
        </p:spPr>
      </p:pic>
    </p:spTree>
    <p:extLst>
      <p:ext uri="{BB962C8B-B14F-4D97-AF65-F5344CB8AC3E}">
        <p14:creationId xmlns:p14="http://schemas.microsoft.com/office/powerpoint/2010/main" val="114669885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smtClean="0"/>
              <a:t>CREATIVITY v. IMPLEMENTATION</a:t>
            </a:r>
            <a:endParaRPr lang="en-US" dirty="0"/>
          </a:p>
        </p:txBody>
      </p:sp>
      <p:sp>
        <p:nvSpPr>
          <p:cNvPr id="40962" name="Content Placeholder 2"/>
          <p:cNvSpPr>
            <a:spLocks noGrp="1"/>
          </p:cNvSpPr>
          <p:nvPr>
            <p:ph idx="1"/>
          </p:nvPr>
        </p:nvSpPr>
        <p:spPr/>
        <p:txBody>
          <a:bodyPr>
            <a:normAutofit fontScale="70000" lnSpcReduction="20000"/>
          </a:bodyPr>
          <a:lstStyle/>
          <a:p>
            <a:r>
              <a:rPr lang="en-US" altLang="en-US" smtClean="0"/>
              <a:t>Creativity is less straightforward than implementation, it is not about a new process or establishing a new structure. To be creative people have to think differently. </a:t>
            </a:r>
          </a:p>
          <a:p>
            <a:r>
              <a:rPr lang="en-US" altLang="en-US" smtClean="0"/>
              <a:t>To be innovative people have to behave differently. And to be successful organisations have to employ people that think and behave differently. Creativity is about being different, thinking laterally, making new connections. </a:t>
            </a:r>
          </a:p>
          <a:p>
            <a:r>
              <a:rPr lang="en-US" altLang="en-US" smtClean="0"/>
              <a:t>Organisations that want to embrace innovation therefore need to find ways of reconciling the tension that lies in the juxtaposition of creativity and implementation.</a:t>
            </a:r>
          </a:p>
          <a:p>
            <a:endParaRPr lang="en-US" altLang="en-US" smtClean="0"/>
          </a:p>
        </p:txBody>
      </p:sp>
    </p:spTree>
    <p:extLst>
      <p:ext uri="{BB962C8B-B14F-4D97-AF65-F5344CB8AC3E}">
        <p14:creationId xmlns:p14="http://schemas.microsoft.com/office/powerpoint/2010/main" val="123768151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Levels of Innovation</a:t>
            </a:r>
            <a:endParaRPr lang="en-US" dirty="0"/>
          </a:p>
        </p:txBody>
      </p:sp>
      <p:sp>
        <p:nvSpPr>
          <p:cNvPr id="41986" name="Content Placeholder 2"/>
          <p:cNvSpPr>
            <a:spLocks noGrp="1"/>
          </p:cNvSpPr>
          <p:nvPr>
            <p:ph idx="1"/>
          </p:nvPr>
        </p:nvSpPr>
        <p:spPr/>
        <p:txBody>
          <a:bodyPr/>
          <a:lstStyle/>
          <a:p>
            <a:r>
              <a:rPr lang="en-US" altLang="en-US" smtClean="0"/>
              <a:t>While there is generally agreement on the components of innovation, that is creativity and implementation, there is often disagreement about what deserves the title ‘innovation’. Redesign of packaging? to the introduction of hydrogen-powered cars? </a:t>
            </a:r>
          </a:p>
        </p:txBody>
      </p:sp>
    </p:spTree>
    <p:extLst>
      <p:ext uri="{BB962C8B-B14F-4D97-AF65-F5344CB8AC3E}">
        <p14:creationId xmlns:p14="http://schemas.microsoft.com/office/powerpoint/2010/main" val="426097708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Disruptive Technology</a:t>
            </a:r>
            <a:endParaRPr lang="en-US" dirty="0"/>
          </a:p>
        </p:txBody>
      </p:sp>
      <p:sp>
        <p:nvSpPr>
          <p:cNvPr id="43010" name="Content Placeholder 2"/>
          <p:cNvSpPr>
            <a:spLocks noGrp="1"/>
          </p:cNvSpPr>
          <p:nvPr>
            <p:ph idx="1"/>
          </p:nvPr>
        </p:nvSpPr>
        <p:spPr/>
        <p:txBody>
          <a:bodyPr>
            <a:normAutofit fontScale="77500" lnSpcReduction="20000"/>
          </a:bodyPr>
          <a:lstStyle/>
          <a:p>
            <a:r>
              <a:rPr lang="en-US" altLang="en-US" smtClean="0"/>
              <a:t>Christensen (</a:t>
            </a:r>
            <a:r>
              <a:rPr lang="en-US" altLang="en-US" b="1" smtClean="0">
                <a:hlinkClick r:id="rId2"/>
              </a:rPr>
              <a:t>1997</a:t>
            </a:r>
            <a:r>
              <a:rPr lang="en-US" altLang="en-US" smtClean="0"/>
              <a:t>) comments on disruptive innovation: “A technology, product or process that creeps up from below an existing business and threatens to displace it. Typically the disrupter offers lower performance and less functionality at a much lower price. </a:t>
            </a:r>
          </a:p>
          <a:p>
            <a:r>
              <a:rPr lang="en-US" altLang="en-US" smtClean="0"/>
              <a:t>The product or process is good enough for a meaningful number of customers – indeed, some don’t need the older version’s higher functionality and welcome the disruption’s simplicity.  And gradually, the new product or process improves to the point where it displaces the incumbent</a:t>
            </a:r>
          </a:p>
        </p:txBody>
      </p:sp>
    </p:spTree>
    <p:extLst>
      <p:ext uri="{BB962C8B-B14F-4D97-AF65-F5344CB8AC3E}">
        <p14:creationId xmlns:p14="http://schemas.microsoft.com/office/powerpoint/2010/main" val="114949007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t>Disruptive Technology</a:t>
            </a:r>
          </a:p>
        </p:txBody>
      </p:sp>
      <p:sp>
        <p:nvSpPr>
          <p:cNvPr id="44034" name="Content Placeholder 2"/>
          <p:cNvSpPr>
            <a:spLocks noGrp="1"/>
          </p:cNvSpPr>
          <p:nvPr>
            <p:ph idx="1"/>
          </p:nvPr>
        </p:nvSpPr>
        <p:spPr/>
        <p:txBody>
          <a:bodyPr>
            <a:normAutofit fontScale="92500" lnSpcReduction="20000"/>
          </a:bodyPr>
          <a:lstStyle/>
          <a:p>
            <a:r>
              <a:rPr lang="en-US" altLang="en-US" smtClean="0"/>
              <a:t>Walsh and Kirchhoff (2000) build on this by saying: “Disruptive technologies generate discontinuous innovations that require users/adopters to significantly change their behaviour in order to use the innovation.” </a:t>
            </a:r>
          </a:p>
          <a:p>
            <a:r>
              <a:rPr lang="en-US" altLang="en-US" smtClean="0"/>
              <a:t>Discontinuous innovation can also be referred to as breakthrough, radical or disruptive and is innovation that, if adopted, requires a significant change in behavior.</a:t>
            </a:r>
          </a:p>
        </p:txBody>
      </p:sp>
    </p:spTree>
    <p:extLst>
      <p:ext uri="{BB962C8B-B14F-4D97-AF65-F5344CB8AC3E}">
        <p14:creationId xmlns:p14="http://schemas.microsoft.com/office/powerpoint/2010/main" val="41822832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endParaRPr lang="en-US"/>
          </a:p>
        </p:txBody>
      </p:sp>
      <p:pic>
        <p:nvPicPr>
          <p:cNvPr id="4608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4300" y="549275"/>
            <a:ext cx="9029700" cy="5505450"/>
          </a:xfrm>
        </p:spPr>
      </p:pic>
    </p:spTree>
    <p:extLst>
      <p:ext uri="{BB962C8B-B14F-4D97-AF65-F5344CB8AC3E}">
        <p14:creationId xmlns:p14="http://schemas.microsoft.com/office/powerpoint/2010/main" val="780608405"/>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iPod</a:t>
            </a:r>
            <a:endParaRPr lang="en-US" dirty="0"/>
          </a:p>
        </p:txBody>
      </p:sp>
      <p:sp>
        <p:nvSpPr>
          <p:cNvPr id="47106" name="Content Placeholder 2"/>
          <p:cNvSpPr>
            <a:spLocks noGrp="1"/>
          </p:cNvSpPr>
          <p:nvPr>
            <p:ph idx="1"/>
          </p:nvPr>
        </p:nvSpPr>
        <p:spPr/>
        <p:txBody>
          <a:bodyPr/>
          <a:lstStyle/>
          <a:p>
            <a:r>
              <a:rPr lang="en-US" altLang="en-US" smtClean="0"/>
              <a:t>Apple’s iPod is an example hereof. The iPod combines innovation of </a:t>
            </a:r>
            <a:r>
              <a:rPr lang="en-US" altLang="en-US" b="1" smtClean="0"/>
              <a:t>product</a:t>
            </a:r>
            <a:r>
              <a:rPr lang="en-US" altLang="en-US" smtClean="0"/>
              <a:t> – the iPod itself, </a:t>
            </a:r>
            <a:r>
              <a:rPr lang="en-US" altLang="en-US" b="1" smtClean="0"/>
              <a:t>service</a:t>
            </a:r>
            <a:r>
              <a:rPr lang="en-US" altLang="en-US" smtClean="0"/>
              <a:t> and </a:t>
            </a:r>
            <a:r>
              <a:rPr lang="en-US" altLang="en-US" b="1" smtClean="0"/>
              <a:t>process</a:t>
            </a:r>
            <a:r>
              <a:rPr lang="en-US" altLang="en-US" smtClean="0"/>
              <a:t> – the downloading of music, as well as the </a:t>
            </a:r>
            <a:r>
              <a:rPr lang="en-US" altLang="en-US" b="1" smtClean="0"/>
              <a:t>business model </a:t>
            </a:r>
            <a:r>
              <a:rPr lang="en-US" altLang="en-US" smtClean="0"/>
              <a:t>– how money is made out of it.</a:t>
            </a:r>
          </a:p>
        </p:txBody>
      </p:sp>
    </p:spTree>
    <p:extLst>
      <p:ext uri="{BB962C8B-B14F-4D97-AF65-F5344CB8AC3E}">
        <p14:creationId xmlns:p14="http://schemas.microsoft.com/office/powerpoint/2010/main" val="216677719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12222</TotalTime>
  <Words>2851</Words>
  <Application>Microsoft Office PowerPoint</Application>
  <PresentationFormat>On-screen Show (4:3)</PresentationFormat>
  <Paragraphs>340</Paragraphs>
  <Slides>66</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66</vt:i4>
      </vt:variant>
    </vt:vector>
  </HeadingPairs>
  <TitlesOfParts>
    <vt:vector size="75" baseType="lpstr">
      <vt:lpstr>MS PGothic</vt:lpstr>
      <vt:lpstr>Arial</vt:lpstr>
      <vt:lpstr>Calibri</vt:lpstr>
      <vt:lpstr>Myriad Pro</vt:lpstr>
      <vt:lpstr>Times New Roman</vt:lpstr>
      <vt:lpstr>Times-Roman</vt:lpstr>
      <vt:lpstr>Verdana</vt:lpstr>
      <vt:lpstr>Wingdings</vt:lpstr>
      <vt:lpstr>20140311PresentationUWTSDTemplate</vt:lpstr>
      <vt:lpstr>  </vt:lpstr>
      <vt:lpstr>Key themes</vt:lpstr>
      <vt:lpstr>What is Entrepreneurship?</vt:lpstr>
      <vt:lpstr>PowerPoint Presentation</vt:lpstr>
      <vt:lpstr>PowerPoint Presentation</vt:lpstr>
      <vt:lpstr>Broad and Narrow  Meanings</vt:lpstr>
      <vt:lpstr>A Categorisation</vt:lpstr>
      <vt:lpstr>Summary of Definitions</vt:lpstr>
      <vt:lpstr>Three Models of  Entrepreneurship Potential</vt:lpstr>
      <vt:lpstr>Entrepreneurship</vt:lpstr>
      <vt:lpstr>Nature and Development of Entrepreneurship</vt:lpstr>
      <vt:lpstr>Nature and Development of Entrepreneurship (cont.)</vt:lpstr>
      <vt:lpstr>Table 1.1 - Aspects of the Entrepreneurial Process</vt:lpstr>
      <vt:lpstr>The Entrepreneurial Process</vt:lpstr>
      <vt:lpstr>How Entrepreneurs Think</vt:lpstr>
      <vt:lpstr>PowerPoint Presentation</vt:lpstr>
      <vt:lpstr>PowerPoint Presentation</vt:lpstr>
      <vt:lpstr>PowerPoint Presentation</vt:lpstr>
      <vt:lpstr>Ethics and Social Responsibility of Entrepreneurs</vt:lpstr>
      <vt:lpstr>Role of Entrepreneurship in Economic Development</vt:lpstr>
      <vt:lpstr>Role of Entrepreneurship in Economic Development (cont.)</vt:lpstr>
      <vt:lpstr>PowerPoint Presentation</vt:lpstr>
      <vt:lpstr>International Entrepreneurship</vt:lpstr>
      <vt:lpstr>International Entrepreneurship</vt:lpstr>
      <vt:lpstr>PowerPoint Presentation</vt:lpstr>
      <vt:lpstr>Opportunity Recognition and the Opportunity Assessment Plan</vt:lpstr>
      <vt:lpstr>Opportunity Recognition and the Opportunity Assessment Plan (cont.)</vt:lpstr>
      <vt:lpstr>The Nature of International Entrepreneurship</vt:lpstr>
      <vt:lpstr>The Importance of International Business to the Firm</vt:lpstr>
      <vt:lpstr>International versus Domestic Entrepreneurship</vt:lpstr>
      <vt:lpstr>PowerPoint Presentation</vt:lpstr>
      <vt:lpstr>PowerPoint Presentation</vt:lpstr>
      <vt:lpstr>PowerPoint Presentation</vt:lpstr>
      <vt:lpstr>PowerPoint Presentation</vt:lpstr>
      <vt:lpstr>PowerPoint Presentation</vt:lpstr>
      <vt:lpstr>PowerPoint Presentation</vt:lpstr>
      <vt:lpstr>Technological Environment</vt:lpstr>
      <vt:lpstr>Figure 5.1 - Various Aspects of Culture</vt:lpstr>
      <vt:lpstr>Available Distribution Systems</vt:lpstr>
      <vt:lpstr>Motivations to Go Global</vt:lpstr>
      <vt:lpstr>Strategic Effects of Going Global</vt:lpstr>
      <vt:lpstr>Strategic Effects of Going Global (cont.)</vt:lpstr>
      <vt:lpstr>Foreign Market Selection</vt:lpstr>
      <vt:lpstr>Entrepreneurial Entry Strategies</vt:lpstr>
      <vt:lpstr>Entrepreneurial Entry Strategies (cont.)</vt:lpstr>
      <vt:lpstr>Entrepreneurial Partnering</vt:lpstr>
      <vt:lpstr>Barriers to International Trade</vt:lpstr>
      <vt:lpstr>PowerPoint Presentation</vt:lpstr>
      <vt:lpstr>PowerPoint Presentation</vt:lpstr>
      <vt:lpstr>Creativity &amp; Innovation</vt:lpstr>
      <vt:lpstr>Innovation</vt:lpstr>
      <vt:lpstr>Innovation</vt:lpstr>
      <vt:lpstr>Invention/Creativity</vt:lpstr>
      <vt:lpstr>Implementation</vt:lpstr>
      <vt:lpstr>Implementation</vt:lpstr>
      <vt:lpstr>CREATIVITY</vt:lpstr>
      <vt:lpstr>CREATIVITY</vt:lpstr>
      <vt:lpstr>CREATIVITY</vt:lpstr>
      <vt:lpstr>CREATIVITY IN THE Workplace</vt:lpstr>
      <vt:lpstr>KEYS MODEL</vt:lpstr>
      <vt:lpstr>CREATIVITY v. IMPLEMENTATION</vt:lpstr>
      <vt:lpstr>Levels of Innovation</vt:lpstr>
      <vt:lpstr>Disruptive Technology</vt:lpstr>
      <vt:lpstr>Disruptive Technology</vt:lpstr>
      <vt:lpstr>PowerPoint Presentation</vt:lpstr>
      <vt:lpstr>iPod</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313</cp:revision>
  <cp:lastPrinted>2016-02-08T18:19:33Z</cp:lastPrinted>
  <dcterms:created xsi:type="dcterms:W3CDTF">2015-05-19T15:55:27Z</dcterms:created>
  <dcterms:modified xsi:type="dcterms:W3CDTF">2018-01-30T12:48:03Z</dcterms:modified>
</cp:coreProperties>
</file>