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12"/>
  </p:notesMasterIdLst>
  <p:sldIdLst>
    <p:sldId id="256" r:id="rId2"/>
    <p:sldId id="257" r:id="rId3"/>
    <p:sldId id="265" r:id="rId4"/>
    <p:sldId id="258" r:id="rId5"/>
    <p:sldId id="259" r:id="rId6"/>
    <p:sldId id="260" r:id="rId7"/>
    <p:sldId id="261" r:id="rId8"/>
    <p:sldId id="262" r:id="rId9"/>
    <p:sldId id="264" r:id="rId10"/>
    <p:sldId id="266"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655BDC-B8D8-93E9-A139-D60A056CDC91}" v="3149" dt="2020-05-17T17:57:33.3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9AE6A7-240C-4B11-84B8-4B0F5B26C7E9}" type="datetimeFigureOut">
              <a:rPr lang="en-GB"/>
              <a:t>17/05/2020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CAF1A5-2E45-4579-9890-7C5C3262DADD}" type="slidenum">
              <a:rPr lang="en-GB"/>
              <a:t>‹#›</a:t>
            </a:fld>
            <a:endParaRPr lang="en-GB"/>
          </a:p>
        </p:txBody>
      </p:sp>
    </p:spTree>
    <p:extLst>
      <p:ext uri="{BB962C8B-B14F-4D97-AF65-F5344CB8AC3E}">
        <p14:creationId xmlns:p14="http://schemas.microsoft.com/office/powerpoint/2010/main" val="3651612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Financial analysis.</a:t>
            </a:r>
            <a:endParaRPr lang="en-US" dirty="0">
              <a:cs typeface="Calibri"/>
            </a:endParaRPr>
          </a:p>
        </p:txBody>
      </p:sp>
      <p:sp>
        <p:nvSpPr>
          <p:cNvPr id="4" name="Slide Number Placeholder 3"/>
          <p:cNvSpPr>
            <a:spLocks noGrp="1"/>
          </p:cNvSpPr>
          <p:nvPr>
            <p:ph type="sldNum" sz="quarter" idx="5"/>
          </p:nvPr>
        </p:nvSpPr>
        <p:spPr/>
        <p:txBody>
          <a:bodyPr/>
          <a:lstStyle/>
          <a:p>
            <a:fld id="{54CAF1A5-2E45-4579-9890-7C5C3262DADD}" type="slidenum">
              <a:rPr lang="en-GB"/>
              <a:t>7</a:t>
            </a:fld>
            <a:endParaRPr lang="en-GB"/>
          </a:p>
        </p:txBody>
      </p:sp>
    </p:spTree>
    <p:extLst>
      <p:ext uri="{BB962C8B-B14F-4D97-AF65-F5344CB8AC3E}">
        <p14:creationId xmlns:p14="http://schemas.microsoft.com/office/powerpoint/2010/main" val="1140724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3763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4174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892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6284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2603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5759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2490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0628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5449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2708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4915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5/17/2020</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1156657876"/>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24" r:id="rId6"/>
    <p:sldLayoutId id="2147483720" r:id="rId7"/>
    <p:sldLayoutId id="2147483721" r:id="rId8"/>
    <p:sldLayoutId id="2147483722" r:id="rId9"/>
    <p:sldLayoutId id="2147483723" r:id="rId10"/>
    <p:sldLayoutId id="2147483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brighthr.com/articles/equality-and-discrimination/equality-and-diversity-in-the-workplace" TargetMode="External"/><Relationship Id="rId13" Type="http://schemas.openxmlformats.org/officeDocument/2006/relationships/hyperlink" Target="https://www.managementstudyguide.com/theory-x-y-motivation.htm" TargetMode="External"/><Relationship Id="rId3" Type="http://schemas.openxmlformats.org/officeDocument/2006/relationships/hyperlink" Target="https://www.cardiff-airport.com/about-us/" TargetMode="External"/><Relationship Id="rId7" Type="http://schemas.openxmlformats.org/officeDocument/2006/relationships/hyperlink" Target="https://www.cardiff-airport.com/uploads/Candidate%20briefing%20pack%20fire%20section%20Nov%202017.pdf" TargetMode="External"/><Relationship Id="rId12" Type="http://schemas.openxmlformats.org/officeDocument/2006/relationships/hyperlink" Target="https://www.belbin.com/about/belbin-team-role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gov.wales/cardiff-airport" TargetMode="External"/><Relationship Id="rId11" Type="http://schemas.openxmlformats.org/officeDocument/2006/relationships/hyperlink" Target="https://business.senedd.wales/documents/.pdf" TargetMode="External"/><Relationship Id="rId5" Type="http://schemas.openxmlformats.org/officeDocument/2006/relationships/hyperlink" Target="https://www.abta.com/tips-and-advice/brexit-advice-for-travellers" TargetMode="External"/><Relationship Id="rId10" Type="http://schemas.openxmlformats.org/officeDocument/2006/relationships/hyperlink" Target="https://www.managementstudyguide.com/herzbergs-theory-motivation.htm" TargetMode="External"/><Relationship Id="rId4" Type="http://schemas.openxmlformats.org/officeDocument/2006/relationships/hyperlink" Target="http://www.aci.aero/Media/aci/downloads/ACI_APM_Guidebook_2_2012.pdf" TargetMode="External"/><Relationship Id="rId9" Type="http://schemas.openxmlformats.org/officeDocument/2006/relationships/hyperlink" Target="https://centreforaviation.com/analysis/reports/flybe-part-1-the-market-addresses-gap-left-by-uk-regional-airline-5165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6B678481-F9C7-4A81-8975-2712C6481B40}"/>
              </a:ext>
            </a:extLst>
          </p:cNvPr>
          <p:cNvPicPr>
            <a:picLocks noChangeAspect="1"/>
          </p:cNvPicPr>
          <p:nvPr/>
        </p:nvPicPr>
        <p:blipFill rotWithShape="1">
          <a:blip r:embed="rId4"/>
          <a:srcRect t="15413"/>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62962" y="403493"/>
            <a:ext cx="7114490" cy="2011465"/>
          </a:xfrm>
        </p:spPr>
        <p:txBody>
          <a:bodyPr anchor="b">
            <a:normAutofit/>
          </a:bodyPr>
          <a:lstStyle/>
          <a:p>
            <a:r>
              <a:rPr lang="en-GB" sz="3800" dirty="0">
                <a:cs typeface="Calibri Light"/>
              </a:rPr>
              <a:t>Management in practice.</a:t>
            </a:r>
            <a:br>
              <a:rPr lang="en-GB" sz="3800" dirty="0">
                <a:cs typeface="Calibri Light"/>
              </a:rPr>
            </a:br>
            <a:r>
              <a:rPr lang="en-GB" sz="3800" dirty="0">
                <a:cs typeface="Calibri Light"/>
              </a:rPr>
              <a:t>Cardiff Airport</a:t>
            </a:r>
            <a:br>
              <a:rPr lang="en-GB" sz="3800" dirty="0">
                <a:cs typeface="Calibri Light"/>
              </a:rPr>
            </a:br>
            <a:r>
              <a:rPr lang="en-GB" sz="3800" dirty="0">
                <a:cs typeface="Calibri Light"/>
              </a:rPr>
              <a:t>Nina Allen </a:t>
            </a:r>
          </a:p>
        </p:txBody>
      </p:sp>
      <p:sp>
        <p:nvSpPr>
          <p:cNvPr id="3" name="Subtitle 2"/>
          <p:cNvSpPr>
            <a:spLocks noGrp="1"/>
          </p:cNvSpPr>
          <p:nvPr>
            <p:ph type="subTitle" idx="1"/>
          </p:nvPr>
        </p:nvSpPr>
        <p:spPr>
          <a:xfrm>
            <a:off x="463603" y="2411750"/>
            <a:ext cx="4023359" cy="1208141"/>
          </a:xfrm>
        </p:spPr>
        <p:txBody>
          <a:bodyPr vert="horz" lIns="91440" tIns="45720" rIns="91440" bIns="45720" rtlCol="0" anchor="t">
            <a:normAutofit/>
          </a:bodyPr>
          <a:lstStyle/>
          <a:p>
            <a:endParaRPr lang="en-GB" dirty="0">
              <a:cs typeface="Calibri"/>
            </a:endParaRPr>
          </a:p>
        </p:txBody>
      </p:sp>
      <p:pic>
        <p:nvPicPr>
          <p:cNvPr id="5" name="Recorded Sound">
            <a:hlinkClick r:id="" action="ppaction://media"/>
            <a:extLst>
              <a:ext uri="{FF2B5EF4-FFF2-40B4-BE49-F238E27FC236}">
                <a16:creationId xmlns:a16="http://schemas.microsoft.com/office/drawing/2014/main" id="{4CAF655C-B25C-4C68-9B91-B77A61160B3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40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EE71C5-E0BF-44DB-8927-325D0D5A157A}"/>
              </a:ext>
            </a:extLst>
          </p:cNvPr>
          <p:cNvSpPr>
            <a:spLocks noGrp="1"/>
          </p:cNvSpPr>
          <p:nvPr>
            <p:ph type="title"/>
          </p:nvPr>
        </p:nvSpPr>
        <p:spPr>
          <a:xfrm>
            <a:off x="5990017" y="142216"/>
            <a:ext cx="5004319" cy="839237"/>
          </a:xfrm>
        </p:spPr>
        <p:txBody>
          <a:bodyPr anchor="b">
            <a:normAutofit/>
          </a:bodyPr>
          <a:lstStyle/>
          <a:p>
            <a:r>
              <a:rPr lang="en-GB" sz="5400"/>
              <a:t>Introduction.</a:t>
            </a:r>
          </a:p>
        </p:txBody>
      </p:sp>
      <p:sp>
        <p:nvSpPr>
          <p:cNvPr id="49" name="Rectangle 4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379CC252-C708-4E5C-A823-ED26A5CC652F}"/>
              </a:ext>
            </a:extLst>
          </p:cNvPr>
          <p:cNvPicPr>
            <a:picLocks noChangeAspect="1"/>
          </p:cNvPicPr>
          <p:nvPr/>
        </p:nvPicPr>
        <p:blipFill rotWithShape="1">
          <a:blip r:embed="rId2"/>
          <a:srcRect l="26318" r="18204"/>
          <a:stretch/>
        </p:blipFill>
        <p:spPr>
          <a:xfrm>
            <a:off x="279143" y="299509"/>
            <a:ext cx="5221625" cy="6258983"/>
          </a:xfrm>
          <a:prstGeom prst="rect">
            <a:avLst/>
          </a:prstGeom>
        </p:spPr>
      </p:pic>
      <p:sp>
        <p:nvSpPr>
          <p:cNvPr id="42" name="Content Placeholder 7">
            <a:extLst>
              <a:ext uri="{FF2B5EF4-FFF2-40B4-BE49-F238E27FC236}">
                <a16:creationId xmlns:a16="http://schemas.microsoft.com/office/drawing/2014/main" id="{8D055C7A-5711-441C-9572-34635A00491B}"/>
              </a:ext>
            </a:extLst>
          </p:cNvPr>
          <p:cNvSpPr>
            <a:spLocks noGrp="1"/>
          </p:cNvSpPr>
          <p:nvPr>
            <p:ph idx="1"/>
          </p:nvPr>
        </p:nvSpPr>
        <p:spPr>
          <a:xfrm>
            <a:off x="6090659" y="1107545"/>
            <a:ext cx="5311738" cy="5608237"/>
          </a:xfrm>
        </p:spPr>
        <p:txBody>
          <a:bodyPr anchor="t">
            <a:normAutofit fontScale="85000" lnSpcReduction="20000"/>
          </a:bodyPr>
          <a:lstStyle/>
          <a:p>
            <a:pPr marL="0" indent="0">
              <a:buNone/>
            </a:pPr>
            <a:r>
              <a:rPr lang="en-US" sz="1800" dirty="0"/>
              <a:t>Cardiff airport is the only international airport in Wales. It has a long history and was previously under private ownership of "</a:t>
            </a:r>
            <a:r>
              <a:rPr lang="en-US" sz="1800" dirty="0" err="1"/>
              <a:t>Albertis</a:t>
            </a:r>
            <a:r>
              <a:rPr lang="en-US" sz="1800" dirty="0"/>
              <a:t>" before the Welsh assembly </a:t>
            </a:r>
            <a:r>
              <a:rPr lang="en-US" sz="1800" dirty="0" err="1"/>
              <a:t>governemnt</a:t>
            </a:r>
            <a:r>
              <a:rPr lang="en-US" sz="1800" dirty="0"/>
              <a:t> acquisitioned the airport under public ownership.</a:t>
            </a:r>
          </a:p>
          <a:p>
            <a:pPr marL="0" indent="0">
              <a:buNone/>
            </a:pPr>
            <a:endParaRPr lang="en-US" sz="1800" dirty="0"/>
          </a:p>
          <a:p>
            <a:pPr marL="0" indent="0">
              <a:buNone/>
            </a:pPr>
            <a:r>
              <a:rPr lang="en-US" sz="1800" dirty="0"/>
              <a:t>Airport operation facts.</a:t>
            </a:r>
          </a:p>
          <a:p>
            <a:pPr marL="285750" indent="-285750"/>
            <a:r>
              <a:rPr lang="en-US" sz="1800" dirty="0">
                <a:ea typeface="+mn-lt"/>
                <a:cs typeface="+mn-lt"/>
              </a:rPr>
              <a:t>Cardiff airport is the gateway to Wales.</a:t>
            </a:r>
          </a:p>
          <a:p>
            <a:pPr marL="285750" indent="-285750"/>
            <a:r>
              <a:rPr lang="en-US" sz="1800" dirty="0">
                <a:ea typeface="+mn-lt"/>
                <a:cs typeface="+mn-lt"/>
              </a:rPr>
              <a:t>Over 50 direct routes.</a:t>
            </a:r>
          </a:p>
          <a:p>
            <a:pPr marL="285750" indent="-285750"/>
            <a:r>
              <a:rPr lang="en-US" sz="1800" dirty="0">
                <a:ea typeface="+mn-lt"/>
                <a:cs typeface="+mn-lt"/>
              </a:rPr>
              <a:t>Over 900 connecting destinations.</a:t>
            </a:r>
          </a:p>
          <a:p>
            <a:pPr marL="285750" indent="-285750"/>
            <a:r>
              <a:rPr lang="en-US" sz="1800" dirty="0">
                <a:ea typeface="+mn-lt"/>
                <a:cs typeface="+mn-lt"/>
              </a:rPr>
              <a:t>Handles over a million passengers per year.</a:t>
            </a:r>
          </a:p>
          <a:p>
            <a:pPr marL="285750" indent="-285750"/>
            <a:r>
              <a:rPr lang="en-US" sz="1800" dirty="0">
                <a:ea typeface="+mn-lt"/>
                <a:cs typeface="+mn-lt"/>
              </a:rPr>
              <a:t>The airport is situated approximately 30 minutes from Wales capital city </a:t>
            </a:r>
            <a:r>
              <a:rPr lang="en-US" sz="1800" dirty="0" err="1">
                <a:ea typeface="+mn-lt"/>
                <a:cs typeface="+mn-lt"/>
              </a:rPr>
              <a:t>centre</a:t>
            </a:r>
            <a:r>
              <a:rPr lang="en-US" sz="1800" dirty="0">
                <a:ea typeface="+mn-lt"/>
                <a:cs typeface="+mn-lt"/>
              </a:rPr>
              <a:t> of Cardiff. </a:t>
            </a:r>
          </a:p>
          <a:p>
            <a:pPr marL="285750" indent="-285750"/>
            <a:r>
              <a:rPr lang="en-US" sz="1800" dirty="0">
                <a:ea typeface="+mn-lt"/>
                <a:cs typeface="+mn-lt"/>
              </a:rPr>
              <a:t>Period of private ownership. With a peak of two million customers in 2007, numbers then fell dramatically in 2012 to just above one million.</a:t>
            </a:r>
          </a:p>
          <a:p>
            <a:pPr marL="285750" indent="-285750"/>
            <a:r>
              <a:rPr lang="en-US" sz="1800" dirty="0">
                <a:ea typeface="+mn-lt"/>
                <a:cs typeface="+mn-lt"/>
              </a:rPr>
              <a:t>March 2013 the airport was acquired by the Welsh assembly government and a board of non-executive directors (About Us. 2020). The purchase of the airport by the Welsh assembly government was done so with the intention of </a:t>
            </a:r>
            <a:r>
              <a:rPr lang="en-US" sz="1800" b="1" dirty="0">
                <a:ea typeface="+mn-lt"/>
                <a:cs typeface="+mn-lt"/>
              </a:rPr>
              <a:t>“supporting wales, encouraging tourism and boosting the economy”,</a:t>
            </a:r>
            <a:r>
              <a:rPr lang="en-US" sz="1800" dirty="0">
                <a:ea typeface="+mn-lt"/>
                <a:cs typeface="+mn-lt"/>
              </a:rPr>
              <a:t> and has since experienced various changes to reach these goals (</a:t>
            </a:r>
            <a:r>
              <a:rPr lang="en-US" sz="1800" dirty="0" err="1">
                <a:ea typeface="+mn-lt"/>
                <a:cs typeface="+mn-lt"/>
              </a:rPr>
              <a:t>Senedd</a:t>
            </a:r>
            <a:r>
              <a:rPr lang="en-US" sz="1800" dirty="0">
                <a:ea typeface="+mn-lt"/>
                <a:cs typeface="+mn-lt"/>
              </a:rPr>
              <a:t>, 2020). </a:t>
            </a:r>
            <a:endParaRPr lang="en-US" sz="1800"/>
          </a:p>
          <a:p>
            <a:pPr marL="285750" indent="-285750"/>
            <a:endParaRPr lang="en-US" sz="1800" dirty="0"/>
          </a:p>
          <a:p>
            <a:pPr marL="0" indent="0">
              <a:buNone/>
            </a:pPr>
            <a:endParaRPr lang="en-US" sz="1800" dirty="0"/>
          </a:p>
        </p:txBody>
      </p:sp>
      <p:cxnSp>
        <p:nvCxnSpPr>
          <p:cNvPr id="51" name="Straight Connector 5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5837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0">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B87572-65E1-480A-B524-255A7D33838E}"/>
              </a:ext>
            </a:extLst>
          </p:cNvPr>
          <p:cNvSpPr>
            <a:spLocks noGrp="1"/>
          </p:cNvSpPr>
          <p:nvPr>
            <p:ph type="title"/>
          </p:nvPr>
        </p:nvSpPr>
        <p:spPr>
          <a:xfrm>
            <a:off x="6234432" y="214104"/>
            <a:ext cx="4429225" cy="594822"/>
          </a:xfrm>
        </p:spPr>
        <p:txBody>
          <a:bodyPr anchor="b">
            <a:normAutofit fontScale="90000"/>
          </a:bodyPr>
          <a:lstStyle/>
          <a:p>
            <a:r>
              <a:rPr lang="en-GB" sz="2000" b="1" dirty="0"/>
              <a:t>How to analyse and manage performance.</a:t>
            </a:r>
          </a:p>
        </p:txBody>
      </p:sp>
      <p:sp>
        <p:nvSpPr>
          <p:cNvPr id="14" name="Rectangle 12">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F37C56F0-C7E9-4C6F-896A-043BC759486D}"/>
              </a:ext>
            </a:extLst>
          </p:cNvPr>
          <p:cNvPicPr>
            <a:picLocks noChangeAspect="1"/>
          </p:cNvPicPr>
          <p:nvPr/>
        </p:nvPicPr>
        <p:blipFill rotWithShape="1">
          <a:blip r:embed="rId2"/>
          <a:srcRect l="26318" r="18204"/>
          <a:stretch/>
        </p:blipFill>
        <p:spPr>
          <a:xfrm>
            <a:off x="279143" y="299509"/>
            <a:ext cx="5221625" cy="6258983"/>
          </a:xfrm>
          <a:prstGeom prst="rect">
            <a:avLst/>
          </a:prstGeom>
        </p:spPr>
      </p:pic>
      <p:sp>
        <p:nvSpPr>
          <p:cNvPr id="16" name="Content Placeholder 7">
            <a:extLst>
              <a:ext uri="{FF2B5EF4-FFF2-40B4-BE49-F238E27FC236}">
                <a16:creationId xmlns:a16="http://schemas.microsoft.com/office/drawing/2014/main" id="{A276A76A-E76D-4DF9-BC1A-445E0E69E9AB}"/>
              </a:ext>
            </a:extLst>
          </p:cNvPr>
          <p:cNvSpPr>
            <a:spLocks noGrp="1"/>
          </p:cNvSpPr>
          <p:nvPr>
            <p:ph idx="1"/>
          </p:nvPr>
        </p:nvSpPr>
        <p:spPr>
          <a:xfrm>
            <a:off x="6234432" y="963772"/>
            <a:ext cx="5081702" cy="5593860"/>
          </a:xfrm>
        </p:spPr>
        <p:txBody>
          <a:bodyPr anchor="t">
            <a:normAutofit lnSpcReduction="10000"/>
          </a:bodyPr>
          <a:lstStyle/>
          <a:p>
            <a:r>
              <a:rPr lang="en-US" sz="1800">
                <a:ea typeface="+mn-lt"/>
                <a:cs typeface="+mn-lt"/>
              </a:rPr>
              <a:t>Making the correct managerial decisions is vital, by critically analysing the environment of an organisation both internally and externally, more clear and viable decisions can be made. The result of having a clear understanding of the internal and external environment of an organisation can also benefit the organisation in its strategies. Understanding the value of an organisation and how it could mutually benefit the wider economy allows for synergy between stakeholders. An organisation such as Cardiff airport must evaluate different aspects of its environment when making important organisational decisions, there are internal and external factors which can impact an organisation and its autonomy in decision making. These factors can be organised and addressed by using various business models to assess the internal and external environment of a company (Worthington et al. 2018).</a:t>
            </a:r>
            <a:endParaRPr lang="en-US" sz="1800"/>
          </a:p>
        </p:txBody>
      </p:sp>
      <p:cxnSp>
        <p:nvCxnSpPr>
          <p:cNvPr id="17" name="Straight Connector 1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4215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D236ACB-584B-4398-B256-A9A811CEAE5D}"/>
              </a:ext>
            </a:extLst>
          </p:cNvPr>
          <p:cNvSpPr txBox="1"/>
          <p:nvPr/>
        </p:nvSpPr>
        <p:spPr>
          <a:xfrm>
            <a:off x="6090659" y="-1557"/>
            <a:ext cx="4414848" cy="59482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2000" b="1" kern="1200" dirty="0">
                <a:latin typeface="+mj-lt"/>
                <a:ea typeface="+mj-ea"/>
                <a:cs typeface="+mj-cs"/>
              </a:rPr>
              <a:t>Economic analysis - PESTLE</a:t>
            </a:r>
          </a:p>
        </p:txBody>
      </p:sp>
      <p:sp>
        <p:nvSpPr>
          <p:cNvPr id="18" name="Rectangle 17">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46EFEBDD-597E-4958-9575-6C1E592A8AE0}"/>
              </a:ext>
            </a:extLst>
          </p:cNvPr>
          <p:cNvPicPr>
            <a:picLocks noGrp="1" noChangeAspect="1"/>
          </p:cNvPicPr>
          <p:nvPr>
            <p:ph idx="1"/>
          </p:nvPr>
        </p:nvPicPr>
        <p:blipFill rotWithShape="1">
          <a:blip r:embed="rId2"/>
          <a:srcRect l="26318" r="18204"/>
          <a:stretch/>
        </p:blipFill>
        <p:spPr>
          <a:xfrm>
            <a:off x="279143" y="299509"/>
            <a:ext cx="5221625" cy="6258983"/>
          </a:xfrm>
          <a:prstGeom prst="rect">
            <a:avLst/>
          </a:prstGeom>
        </p:spPr>
      </p:pic>
      <p:sp>
        <p:nvSpPr>
          <p:cNvPr id="6" name="TextBox 5">
            <a:extLst>
              <a:ext uri="{FF2B5EF4-FFF2-40B4-BE49-F238E27FC236}">
                <a16:creationId xmlns:a16="http://schemas.microsoft.com/office/drawing/2014/main" id="{12456346-2520-4582-9DF2-633DF19145EC}"/>
              </a:ext>
            </a:extLst>
          </p:cNvPr>
          <p:cNvSpPr txBox="1"/>
          <p:nvPr/>
        </p:nvSpPr>
        <p:spPr>
          <a:xfrm>
            <a:off x="6004395" y="704980"/>
            <a:ext cx="5656795" cy="601080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b="1"/>
              <a:t>Political -  APD, Brexit, Travel sanctions.</a:t>
            </a:r>
            <a:endParaRPr lang="en-US" b="1" dirty="0"/>
          </a:p>
          <a:p>
            <a:pPr indent="-228600">
              <a:lnSpc>
                <a:spcPct val="90000"/>
              </a:lnSpc>
              <a:spcAft>
                <a:spcPts val="600"/>
              </a:spcAft>
              <a:buFont typeface="Arial" panose="020B0604020202020204" pitchFamily="34" charset="0"/>
              <a:buChar char="•"/>
            </a:pPr>
            <a:r>
              <a:rPr lang="en-US" b="1"/>
              <a:t>Economical – APD, Airline failures,</a:t>
            </a:r>
            <a:r>
              <a:rPr lang="en-US" b="1" dirty="0"/>
              <a:t> </a:t>
            </a:r>
            <a:r>
              <a:rPr lang="en-US" b="1"/>
              <a:t>Boost to Welsh economy.</a:t>
            </a:r>
            <a:endParaRPr lang="en-US" b="1" dirty="0"/>
          </a:p>
          <a:p>
            <a:pPr indent="-228600">
              <a:lnSpc>
                <a:spcPct val="90000"/>
              </a:lnSpc>
              <a:spcAft>
                <a:spcPts val="600"/>
              </a:spcAft>
              <a:buFont typeface="Arial" panose="020B0604020202020204" pitchFamily="34" charset="0"/>
              <a:buChar char="•"/>
            </a:pPr>
            <a:r>
              <a:rPr lang="en-US" b="1"/>
              <a:t>Social – Wales as a holiday destination, increased employment opportunities, Vanity project with taxpayer loans.</a:t>
            </a:r>
            <a:endParaRPr lang="en-US" b="1" dirty="0"/>
          </a:p>
          <a:p>
            <a:pPr indent="-228600">
              <a:lnSpc>
                <a:spcPct val="90000"/>
              </a:lnSpc>
              <a:spcAft>
                <a:spcPts val="600"/>
              </a:spcAft>
              <a:buFont typeface="Arial" panose="020B0604020202020204" pitchFamily="34" charset="0"/>
              <a:buChar char="•"/>
            </a:pPr>
            <a:r>
              <a:rPr lang="en-US" b="1"/>
              <a:t>Technological – Social media, tech problems, tech innovations. - mention</a:t>
            </a:r>
            <a:endParaRPr lang="en-US" b="1" dirty="0"/>
          </a:p>
          <a:p>
            <a:pPr indent="-228600">
              <a:lnSpc>
                <a:spcPct val="90000"/>
              </a:lnSpc>
              <a:spcAft>
                <a:spcPts val="600"/>
              </a:spcAft>
              <a:buFont typeface="Arial" panose="020B0604020202020204" pitchFamily="34" charset="0"/>
              <a:buChar char="•"/>
            </a:pPr>
            <a:r>
              <a:rPr lang="en-US" b="1"/>
              <a:t>Legal – Health and safety, sky agreement, environmental laws. - mention</a:t>
            </a:r>
            <a:endParaRPr lang="en-US" b="1" dirty="0"/>
          </a:p>
          <a:p>
            <a:pPr indent="-228600">
              <a:lnSpc>
                <a:spcPct val="90000"/>
              </a:lnSpc>
              <a:spcAft>
                <a:spcPts val="600"/>
              </a:spcAft>
              <a:buFont typeface="Arial" panose="020B0604020202020204" pitchFamily="34" charset="0"/>
              <a:buChar char="•"/>
            </a:pPr>
            <a:r>
              <a:rPr lang="en-US" b="1"/>
              <a:t>Environmental – CO2, situated in a less urbanised area, detriment to environment. - mention.</a:t>
            </a:r>
            <a:endParaRPr lang="en-US" b="1" dirty="0"/>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9321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09FE1DCD-46EE-421E-9E28-C83BB8AB0D2C}"/>
              </a:ext>
            </a:extLst>
          </p:cNvPr>
          <p:cNvPicPr>
            <a:picLocks noChangeAspect="1"/>
          </p:cNvPicPr>
          <p:nvPr/>
        </p:nvPicPr>
        <p:blipFill rotWithShape="1">
          <a:blip r:embed="rId2"/>
          <a:srcRect t="13305"/>
          <a:stretch/>
        </p:blipFill>
        <p:spPr>
          <a:xfrm>
            <a:off x="279143" y="299508"/>
            <a:ext cx="5221625" cy="3010397"/>
          </a:xfrm>
          <a:prstGeom prst="rect">
            <a:avLst/>
          </a:prstGeom>
        </p:spPr>
      </p:pic>
      <p:sp>
        <p:nvSpPr>
          <p:cNvPr id="15" name="Content Placeholder 14">
            <a:extLst>
              <a:ext uri="{FF2B5EF4-FFF2-40B4-BE49-F238E27FC236}">
                <a16:creationId xmlns:a16="http://schemas.microsoft.com/office/drawing/2014/main" id="{44EA0BA9-6369-4A60-AFC5-C49DBD5CC0DF}"/>
              </a:ext>
            </a:extLst>
          </p:cNvPr>
          <p:cNvSpPr>
            <a:spLocks noGrp="1"/>
          </p:cNvSpPr>
          <p:nvPr>
            <p:ph idx="1"/>
          </p:nvPr>
        </p:nvSpPr>
        <p:spPr>
          <a:xfrm>
            <a:off x="6392583" y="1050036"/>
            <a:ext cx="4434721" cy="5306313"/>
          </a:xfrm>
        </p:spPr>
        <p:txBody>
          <a:bodyPr anchor="t">
            <a:normAutofit/>
          </a:bodyPr>
          <a:lstStyle/>
          <a:p>
            <a:r>
              <a:rPr lang="en-GB" sz="1800" b="1"/>
              <a:t>Strengths -  Growth, diversify, Qatar, provides jobs and benefits economy, government owned, pays real living wage.</a:t>
            </a:r>
            <a:endParaRPr lang="en-GB" sz="1800" b="1" dirty="0"/>
          </a:p>
          <a:p>
            <a:r>
              <a:rPr lang="en-GB" sz="1800" b="1"/>
              <a:t>Weaknesses – Transport and infrastructure link-ups, leakages, underperformed, lacks connectivity.</a:t>
            </a:r>
            <a:endParaRPr lang="en-GB" sz="1800" b="1" dirty="0"/>
          </a:p>
          <a:p>
            <a:r>
              <a:rPr lang="en-GB" sz="1800" b="1"/>
              <a:t>Opportunities – Market Wales, improve transport and infrastructure, establish more routes, at relatively early stages under new ownership.</a:t>
            </a:r>
            <a:endParaRPr lang="en-GB" sz="1800" b="1" dirty="0"/>
          </a:p>
          <a:p>
            <a:r>
              <a:rPr lang="en-GB" sz="1800" b="1"/>
              <a:t>Threats – Competitors, Airlines failing,</a:t>
            </a:r>
            <a:r>
              <a:rPr lang="en-GB" sz="1800" b="1" dirty="0"/>
              <a:t> </a:t>
            </a:r>
            <a:r>
              <a:rPr lang="en-GB" sz="1800" b="1"/>
              <a:t>APD, Terrorism, Pandemics.</a:t>
            </a:r>
            <a:endParaRPr lang="en-GB" sz="1800"/>
          </a:p>
        </p:txBody>
      </p:sp>
      <p:cxnSp>
        <p:nvCxnSpPr>
          <p:cNvPr id="22" name="Straight Connector 2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3893"/>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39AE356-0ED3-45F8-BF50-D1F5E92E8966}"/>
              </a:ext>
            </a:extLst>
          </p:cNvPr>
          <p:cNvSpPr txBox="1"/>
          <p:nvPr/>
        </p:nvSpPr>
        <p:spPr>
          <a:xfrm>
            <a:off x="6392173" y="296174"/>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000" b="1" dirty="0"/>
              <a:t>SWOT ANALYSIS</a:t>
            </a:r>
            <a:endParaRPr lang="en-GB" sz="2000" b="1"/>
          </a:p>
        </p:txBody>
      </p:sp>
    </p:spTree>
    <p:extLst>
      <p:ext uri="{BB962C8B-B14F-4D97-AF65-F5344CB8AC3E}">
        <p14:creationId xmlns:p14="http://schemas.microsoft.com/office/powerpoint/2010/main" val="736553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83718C8-EB87-4F34-BC1B-2EB8F28562E3}"/>
              </a:ext>
            </a:extLst>
          </p:cNvPr>
          <p:cNvSpPr txBox="1"/>
          <p:nvPr/>
        </p:nvSpPr>
        <p:spPr>
          <a:xfrm>
            <a:off x="6392583" y="501651"/>
            <a:ext cx="4434720" cy="72421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fontScale="92500" lnSpcReduction="10000"/>
          </a:bodyPr>
          <a:lstStyle/>
          <a:p>
            <a:pPr>
              <a:lnSpc>
                <a:spcPct val="90000"/>
              </a:lnSpc>
              <a:spcBef>
                <a:spcPct val="0"/>
              </a:spcBef>
              <a:spcAft>
                <a:spcPts val="600"/>
              </a:spcAft>
            </a:pPr>
            <a:r>
              <a:rPr lang="en-US" sz="5400" b="1" kern="1200">
                <a:solidFill>
                  <a:schemeClr val="tx1"/>
                </a:solidFill>
                <a:latin typeface="+mj-lt"/>
                <a:ea typeface="+mj-ea"/>
                <a:cs typeface="+mj-cs"/>
              </a:rPr>
              <a:t>KPI's</a:t>
            </a:r>
          </a:p>
        </p:txBody>
      </p:sp>
      <p:sp>
        <p:nvSpPr>
          <p:cNvPr id="34" name="Rectangle 33">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12F1807E-D3F3-4C0E-B344-A839423EC44F}"/>
              </a:ext>
            </a:extLst>
          </p:cNvPr>
          <p:cNvPicPr>
            <a:picLocks noChangeAspect="1"/>
          </p:cNvPicPr>
          <p:nvPr/>
        </p:nvPicPr>
        <p:blipFill rotWithShape="1">
          <a:blip r:embed="rId2"/>
          <a:srcRect t="13305"/>
          <a:stretch/>
        </p:blipFill>
        <p:spPr>
          <a:xfrm>
            <a:off x="279143" y="299508"/>
            <a:ext cx="5221625" cy="3010397"/>
          </a:xfrm>
          <a:prstGeom prst="rect">
            <a:avLst/>
          </a:prstGeom>
        </p:spPr>
      </p:pic>
      <p:sp>
        <p:nvSpPr>
          <p:cNvPr id="28" name="Content Placeholder 28">
            <a:extLst>
              <a:ext uri="{FF2B5EF4-FFF2-40B4-BE49-F238E27FC236}">
                <a16:creationId xmlns:a16="http://schemas.microsoft.com/office/drawing/2014/main" id="{89031584-13CB-4ECB-A239-85FFCE60413F}"/>
              </a:ext>
            </a:extLst>
          </p:cNvPr>
          <p:cNvSpPr>
            <a:spLocks noGrp="1"/>
          </p:cNvSpPr>
          <p:nvPr>
            <p:ph idx="1"/>
          </p:nvPr>
        </p:nvSpPr>
        <p:spPr>
          <a:xfrm>
            <a:off x="6205678" y="1308829"/>
            <a:ext cx="5225475" cy="5191293"/>
          </a:xfrm>
        </p:spPr>
        <p:txBody>
          <a:bodyPr vert="horz" lIns="91440" tIns="45720" rIns="91440" bIns="45720" rtlCol="0" anchor="t">
            <a:normAutofit/>
          </a:bodyPr>
          <a:lstStyle/>
          <a:p>
            <a:r>
              <a:rPr lang="en-US" sz="1800"/>
              <a:t>Passenger numbers</a:t>
            </a:r>
          </a:p>
          <a:p>
            <a:r>
              <a:rPr lang="en-US" sz="1800"/>
              <a:t>Customer satisfaction</a:t>
            </a:r>
            <a:endParaRPr lang="en-US" sz="1800" dirty="0"/>
          </a:p>
          <a:p>
            <a:r>
              <a:rPr lang="en-US" sz="1800"/>
              <a:t>Customer retention</a:t>
            </a:r>
            <a:endParaRPr lang="en-US" sz="1800" dirty="0"/>
          </a:p>
          <a:p>
            <a:r>
              <a:rPr lang="en-US" sz="1800"/>
              <a:t>Employee turnover</a:t>
            </a:r>
            <a:endParaRPr lang="en-US" sz="1800" dirty="0"/>
          </a:p>
          <a:p>
            <a:r>
              <a:rPr lang="en-US" sz="1800"/>
              <a:t>Employee satisfaction</a:t>
            </a:r>
          </a:p>
          <a:p>
            <a:r>
              <a:rPr lang="en-US" sz="1800"/>
              <a:t>Productivity</a:t>
            </a:r>
          </a:p>
          <a:p>
            <a:r>
              <a:rPr lang="en-US" sz="1800"/>
              <a:t>Efficiency</a:t>
            </a:r>
          </a:p>
          <a:p>
            <a:r>
              <a:rPr lang="en-US" sz="1800"/>
              <a:t>Marketing performance</a:t>
            </a:r>
            <a:endParaRPr lang="en-US" sz="1800" dirty="0"/>
          </a:p>
          <a:p>
            <a:r>
              <a:rPr lang="en-US" sz="1800"/>
              <a:t>Financial performance – ratio analysis.</a:t>
            </a:r>
            <a:endParaRPr lang="en-US" sz="1800" dirty="0"/>
          </a:p>
          <a:p>
            <a:endParaRPr lang="en-US" sz="1800" dirty="0"/>
          </a:p>
        </p:txBody>
      </p:sp>
      <p:cxnSp>
        <p:nvCxnSpPr>
          <p:cNvPr id="36" name="Straight Connector 35">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3893"/>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5972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F12E759-2455-49DF-943A-4F7E971FFD0D}"/>
              </a:ext>
            </a:extLst>
          </p:cNvPr>
          <p:cNvSpPr txBox="1"/>
          <p:nvPr/>
        </p:nvSpPr>
        <p:spPr>
          <a:xfrm>
            <a:off x="-3599681" y="7359651"/>
            <a:ext cx="4429225" cy="379163"/>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2000" b="1" kern="1200" dirty="0">
                <a:latin typeface="+mj-lt"/>
                <a:ea typeface="+mj-ea"/>
                <a:cs typeface="+mj-cs"/>
              </a:rPr>
              <a:t>Financial analysis</a:t>
            </a:r>
          </a:p>
        </p:txBody>
      </p:sp>
      <p:sp>
        <p:nvSpPr>
          <p:cNvPr id="20" name="Rectangle 1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Content Placeholder 10">
            <a:extLst>
              <a:ext uri="{FF2B5EF4-FFF2-40B4-BE49-F238E27FC236}">
                <a16:creationId xmlns:a16="http://schemas.microsoft.com/office/drawing/2014/main" id="{2063B171-9AA7-4B96-912A-E79A27D7F187}"/>
              </a:ext>
            </a:extLst>
          </p:cNvPr>
          <p:cNvGraphicFramePr>
            <a:graphicFrameLocks noGrp="1"/>
          </p:cNvGraphicFramePr>
          <p:nvPr>
            <p:ph idx="1"/>
            <p:extLst>
              <p:ext uri="{D42A27DB-BD31-4B8C-83A1-F6EECF244321}">
                <p14:modId xmlns:p14="http://schemas.microsoft.com/office/powerpoint/2010/main" val="2709206507"/>
              </p:ext>
            </p:extLst>
          </p:nvPr>
        </p:nvGraphicFramePr>
        <p:xfrm>
          <a:off x="0" y="654051"/>
          <a:ext cx="12145698" cy="6705600"/>
        </p:xfrm>
        <a:graphic>
          <a:graphicData uri="http://schemas.openxmlformats.org/drawingml/2006/table">
            <a:tbl>
              <a:tblPr firstRow="1" firstCol="1" bandRow="1">
                <a:tableStyleId>{5C22544A-7EE6-4342-B048-85BDC9FD1C3A}</a:tableStyleId>
              </a:tblPr>
              <a:tblGrid>
                <a:gridCol w="3072430">
                  <a:extLst>
                    <a:ext uri="{9D8B030D-6E8A-4147-A177-3AD203B41FA5}">
                      <a16:colId xmlns:a16="http://schemas.microsoft.com/office/drawing/2014/main" val="173499836"/>
                    </a:ext>
                  </a:extLst>
                </a:gridCol>
                <a:gridCol w="4656651">
                  <a:extLst>
                    <a:ext uri="{9D8B030D-6E8A-4147-A177-3AD203B41FA5}">
                      <a16:colId xmlns:a16="http://schemas.microsoft.com/office/drawing/2014/main" val="335528396"/>
                    </a:ext>
                  </a:extLst>
                </a:gridCol>
                <a:gridCol w="4416617">
                  <a:extLst>
                    <a:ext uri="{9D8B030D-6E8A-4147-A177-3AD203B41FA5}">
                      <a16:colId xmlns:a16="http://schemas.microsoft.com/office/drawing/2014/main" val="50257586"/>
                    </a:ext>
                  </a:extLst>
                </a:gridCol>
              </a:tblGrid>
              <a:tr h="0">
                <a:tc>
                  <a:txBody>
                    <a:bodyPr/>
                    <a:lstStyle/>
                    <a:p>
                      <a:pPr algn="ctr">
                        <a:spcAft>
                          <a:spcPts val="0"/>
                        </a:spcAft>
                      </a:pPr>
                      <a:r>
                        <a:rPr lang="en-GB" sz="1100">
                          <a:effectLst/>
                        </a:rPr>
                        <a:t> Ratios</a:t>
                      </a:r>
                      <a:endParaRPr lang="en-GB" sz="1100" dirty="0">
                        <a:effectLst/>
                      </a:endParaRPr>
                    </a:p>
                  </a:txBody>
                  <a:tcPr marL="68580" marR="68580" marT="0" marB="0"/>
                </a:tc>
                <a:tc>
                  <a:txBody>
                    <a:bodyPr/>
                    <a:lstStyle/>
                    <a:p>
                      <a:pPr algn="ctr">
                        <a:spcAft>
                          <a:spcPts val="0"/>
                        </a:spcAft>
                      </a:pPr>
                      <a:r>
                        <a:rPr lang="en-GB" sz="1100">
                          <a:effectLst/>
                        </a:rPr>
                        <a:t>   2018</a:t>
                      </a:r>
                      <a:endParaRPr lang="en-GB" sz="1100" dirty="0">
                        <a:effectLst/>
                      </a:endParaRPr>
                    </a:p>
                  </a:txBody>
                  <a:tcPr marL="68580" marR="68580" marT="0" marB="0"/>
                </a:tc>
                <a:tc>
                  <a:txBody>
                    <a:bodyPr/>
                    <a:lstStyle/>
                    <a:p>
                      <a:pPr algn="ctr">
                        <a:spcAft>
                          <a:spcPts val="0"/>
                        </a:spcAft>
                      </a:pPr>
                      <a:r>
                        <a:rPr lang="en-GB" sz="1100">
                          <a:effectLst/>
                        </a:rPr>
                        <a:t>2019</a:t>
                      </a:r>
                      <a:endParaRPr lang="en-GB" sz="1100" dirty="0">
                        <a:effectLst/>
                      </a:endParaRPr>
                    </a:p>
                  </a:txBody>
                  <a:tcPr marL="68580" marR="68580" marT="0" marB="0"/>
                </a:tc>
                <a:extLst>
                  <a:ext uri="{0D108BD9-81ED-4DB2-BD59-A6C34878D82A}">
                    <a16:rowId xmlns:a16="http://schemas.microsoft.com/office/drawing/2014/main" val="1456126219"/>
                  </a:ext>
                </a:extLst>
              </a:tr>
              <a:tr h="0">
                <a:tc>
                  <a:txBody>
                    <a:bodyPr/>
                    <a:lstStyle/>
                    <a:p>
                      <a:pPr>
                        <a:spcAft>
                          <a:spcPts val="0"/>
                        </a:spcAft>
                      </a:pPr>
                      <a:r>
                        <a:rPr lang="en-GB" sz="1100">
                          <a:effectLst/>
                        </a:rPr>
                        <a:t>Gross profit margin.</a:t>
                      </a:r>
                      <a:endParaRPr lang="en-GB" sz="1100" dirty="0">
                        <a:effectLst/>
                      </a:endParaRPr>
                    </a:p>
                    <a:p>
                      <a:pPr>
                        <a:spcAft>
                          <a:spcPts val="0"/>
                        </a:spcAft>
                      </a:pPr>
                      <a:r>
                        <a:rPr lang="en-GB" sz="1100">
                          <a:effectLst/>
                        </a:rPr>
                        <a:t>(Gross profit x 100 / sales)</a:t>
                      </a:r>
                      <a:endParaRPr lang="en-GB" sz="1100" dirty="0">
                        <a:effectLst/>
                      </a:endParaRPr>
                    </a:p>
                  </a:txBody>
                  <a:tcPr marL="68580" marR="68580" marT="0" marB="0"/>
                </a:tc>
                <a:tc>
                  <a:txBody>
                    <a:bodyPr/>
                    <a:lstStyle/>
                    <a:p>
                      <a:pPr algn="ctr">
                        <a:spcAft>
                          <a:spcPts val="0"/>
                        </a:spcAft>
                      </a:pPr>
                      <a:r>
                        <a:rPr lang="en-GB" sz="1100">
                          <a:effectLst/>
                        </a:rPr>
                        <a:t>£15,985 x 100 = £1,598,500/ £17,907 </a:t>
                      </a:r>
                      <a:endParaRPr lang="en-GB" sz="1100" dirty="0">
                        <a:effectLst/>
                      </a:endParaRPr>
                    </a:p>
                    <a:p>
                      <a:pPr algn="ctr">
                        <a:spcAft>
                          <a:spcPts val="0"/>
                        </a:spcAft>
                      </a:pPr>
                      <a:endParaRPr lang="en-GB" sz="1100" dirty="0">
                        <a:effectLst/>
                      </a:endParaRPr>
                    </a:p>
                    <a:p>
                      <a:pPr algn="ctr">
                        <a:spcAft>
                          <a:spcPts val="0"/>
                        </a:spcAft>
                      </a:pPr>
                      <a:r>
                        <a:rPr lang="en-GB" sz="1100">
                          <a:effectLst/>
                        </a:rPr>
                        <a:t>= 89.26%</a:t>
                      </a:r>
                      <a:endParaRPr lang="en-GB" sz="1100" dirty="0">
                        <a:effectLst/>
                      </a:endParaRPr>
                    </a:p>
                  </a:txBody>
                  <a:tcPr marL="68580" marR="68580" marT="0" marB="0"/>
                </a:tc>
                <a:tc>
                  <a:txBody>
                    <a:bodyPr/>
                    <a:lstStyle/>
                    <a:p>
                      <a:pPr algn="ctr">
                        <a:spcAft>
                          <a:spcPts val="0"/>
                        </a:spcAft>
                      </a:pPr>
                      <a:r>
                        <a:rPr lang="en-GB" sz="1100">
                          <a:effectLst/>
                        </a:rPr>
                        <a:t> £18,897 x 100 =</a:t>
                      </a:r>
                      <a:endParaRPr lang="en-GB" sz="1100" dirty="0">
                        <a:effectLst/>
                      </a:endParaRPr>
                    </a:p>
                    <a:p>
                      <a:pPr algn="ctr">
                        <a:spcAft>
                          <a:spcPts val="0"/>
                        </a:spcAft>
                      </a:pPr>
                      <a:r>
                        <a:rPr lang="en-GB" sz="1100">
                          <a:effectLst/>
                        </a:rPr>
                        <a:t>£1,889,700/ £20,869</a:t>
                      </a:r>
                      <a:endParaRPr lang="en-GB" sz="1100" dirty="0">
                        <a:effectLst/>
                      </a:endParaRPr>
                    </a:p>
                    <a:p>
                      <a:pPr algn="ctr">
                        <a:spcAft>
                          <a:spcPts val="0"/>
                        </a:spcAft>
                      </a:pPr>
                      <a:endParaRPr lang="en-GB" sz="1100" dirty="0">
                        <a:effectLst/>
                      </a:endParaRPr>
                    </a:p>
                    <a:p>
                      <a:pPr algn="ctr">
                        <a:spcAft>
                          <a:spcPts val="0"/>
                        </a:spcAft>
                      </a:pPr>
                      <a:r>
                        <a:rPr lang="en-GB" sz="1100">
                          <a:effectLst/>
                        </a:rPr>
                        <a:t> = 90.55%</a:t>
                      </a:r>
                      <a:endParaRPr lang="en-GB" sz="1100" dirty="0">
                        <a:effectLst/>
                      </a:endParaRPr>
                    </a:p>
                  </a:txBody>
                  <a:tcPr marL="68580" marR="68580" marT="0" marB="0"/>
                </a:tc>
                <a:extLst>
                  <a:ext uri="{0D108BD9-81ED-4DB2-BD59-A6C34878D82A}">
                    <a16:rowId xmlns:a16="http://schemas.microsoft.com/office/drawing/2014/main" val="1043491958"/>
                  </a:ext>
                </a:extLst>
              </a:tr>
              <a:tr h="0">
                <a:tc>
                  <a:txBody>
                    <a:bodyPr/>
                    <a:lstStyle/>
                    <a:p>
                      <a:pPr>
                        <a:spcAft>
                          <a:spcPts val="0"/>
                        </a:spcAft>
                      </a:pPr>
                      <a:r>
                        <a:rPr lang="en-GB" sz="1100">
                          <a:effectLst/>
                        </a:rPr>
                        <a:t>Net profit margin.</a:t>
                      </a:r>
                      <a:endParaRPr lang="en-GB" sz="1100" dirty="0">
                        <a:effectLst/>
                      </a:endParaRPr>
                    </a:p>
                    <a:p>
                      <a:pPr>
                        <a:spcAft>
                          <a:spcPts val="0"/>
                        </a:spcAft>
                      </a:pPr>
                      <a:r>
                        <a:rPr lang="en-GB" sz="1100">
                          <a:effectLst/>
                        </a:rPr>
                        <a:t>Net profit/ sales.</a:t>
                      </a:r>
                      <a:endParaRPr lang="en-GB" sz="1100" dirty="0">
                        <a:effectLst/>
                      </a:endParaRPr>
                    </a:p>
                    <a:p>
                      <a:pPr>
                        <a:spcAft>
                          <a:spcPts val="0"/>
                        </a:spcAft>
                      </a:pPr>
                      <a:endParaRPr lang="en-GB" sz="1100" dirty="0">
                        <a:effectLst/>
                      </a:endParaRPr>
                    </a:p>
                  </a:txBody>
                  <a:tcPr marL="68580" marR="68580" marT="0" marB="0"/>
                </a:tc>
                <a:tc>
                  <a:txBody>
                    <a:bodyPr/>
                    <a:lstStyle/>
                    <a:p>
                      <a:pPr>
                        <a:spcAft>
                          <a:spcPts val="0"/>
                        </a:spcAft>
                      </a:pPr>
                      <a:r>
                        <a:rPr lang="en-GB" sz="1100">
                          <a:effectLst/>
                        </a:rPr>
                        <a:t>  - £27,810 x 100 = </a:t>
                      </a:r>
                      <a:endParaRPr lang="en-GB" sz="1100" dirty="0">
                        <a:effectLst/>
                      </a:endParaRPr>
                    </a:p>
                    <a:p>
                      <a:pPr>
                        <a:spcAft>
                          <a:spcPts val="0"/>
                        </a:spcAft>
                      </a:pPr>
                      <a:r>
                        <a:rPr lang="en-GB" sz="1100">
                          <a:effectLst/>
                        </a:rPr>
                        <a:t>-£278,100/ £17,907</a:t>
                      </a:r>
                      <a:endParaRPr lang="en-GB" sz="1100" dirty="0">
                        <a:effectLst/>
                      </a:endParaRPr>
                    </a:p>
                    <a:p>
                      <a:pPr>
                        <a:spcAft>
                          <a:spcPts val="0"/>
                        </a:spcAft>
                      </a:pPr>
                      <a:endParaRPr lang="en-GB" sz="1100" dirty="0">
                        <a:effectLst/>
                      </a:endParaRPr>
                    </a:p>
                    <a:p>
                      <a:pPr algn="ctr">
                        <a:spcAft>
                          <a:spcPts val="0"/>
                        </a:spcAft>
                      </a:pPr>
                      <a:r>
                        <a:rPr lang="en-GB" sz="1100">
                          <a:effectLst/>
                        </a:rPr>
                        <a:t>= -155.30</a:t>
                      </a:r>
                      <a:endParaRPr lang="en-GB" sz="1100" dirty="0">
                        <a:effectLst/>
                      </a:endParaRPr>
                    </a:p>
                  </a:txBody>
                  <a:tcPr marL="68580" marR="68580" marT="0" marB="0"/>
                </a:tc>
                <a:tc>
                  <a:txBody>
                    <a:bodyPr/>
                    <a:lstStyle/>
                    <a:p>
                      <a:pPr algn="ctr">
                        <a:spcAft>
                          <a:spcPts val="0"/>
                        </a:spcAft>
                      </a:pPr>
                      <a:r>
                        <a:rPr lang="en-GB" sz="1100">
                          <a:effectLst/>
                        </a:rPr>
                        <a:t> -£47,130 x 100 = </a:t>
                      </a:r>
                      <a:endParaRPr lang="en-GB" sz="1100" dirty="0">
                        <a:effectLst/>
                      </a:endParaRPr>
                    </a:p>
                    <a:p>
                      <a:pPr algn="ctr">
                        <a:spcAft>
                          <a:spcPts val="0"/>
                        </a:spcAft>
                      </a:pPr>
                      <a:r>
                        <a:rPr lang="en-GB" sz="1100">
                          <a:effectLst/>
                        </a:rPr>
                        <a:t>-£471,300/ £20,869</a:t>
                      </a:r>
                      <a:endParaRPr lang="en-GB" sz="1100" dirty="0">
                        <a:effectLst/>
                      </a:endParaRPr>
                    </a:p>
                    <a:p>
                      <a:pPr>
                        <a:spcAft>
                          <a:spcPts val="0"/>
                        </a:spcAft>
                      </a:pPr>
                      <a:endParaRPr lang="en-GB" sz="1100" dirty="0">
                        <a:effectLst/>
                      </a:endParaRPr>
                    </a:p>
                    <a:p>
                      <a:pPr algn="ctr">
                        <a:spcAft>
                          <a:spcPts val="0"/>
                        </a:spcAft>
                      </a:pPr>
                      <a:r>
                        <a:rPr lang="en-GB" sz="1100">
                          <a:effectLst/>
                        </a:rPr>
                        <a:t> = -225.83</a:t>
                      </a:r>
                      <a:endParaRPr lang="en-GB" sz="1100" dirty="0">
                        <a:effectLst/>
                      </a:endParaRPr>
                    </a:p>
                  </a:txBody>
                  <a:tcPr marL="68580" marR="68580" marT="0" marB="0"/>
                </a:tc>
                <a:extLst>
                  <a:ext uri="{0D108BD9-81ED-4DB2-BD59-A6C34878D82A}">
                    <a16:rowId xmlns:a16="http://schemas.microsoft.com/office/drawing/2014/main" val="3710394188"/>
                  </a:ext>
                </a:extLst>
              </a:tr>
              <a:tr h="0">
                <a:tc>
                  <a:txBody>
                    <a:bodyPr/>
                    <a:lstStyle/>
                    <a:p>
                      <a:pPr>
                        <a:spcAft>
                          <a:spcPts val="0"/>
                        </a:spcAft>
                      </a:pPr>
                      <a:r>
                        <a:rPr lang="en-GB" sz="1100">
                          <a:effectLst/>
                        </a:rPr>
                        <a:t>ROCE</a:t>
                      </a:r>
                      <a:endParaRPr lang="en-GB" sz="1100" dirty="0">
                        <a:effectLst/>
                      </a:endParaRPr>
                    </a:p>
                    <a:p>
                      <a:pPr>
                        <a:spcAft>
                          <a:spcPts val="0"/>
                        </a:spcAft>
                      </a:pPr>
                      <a:r>
                        <a:rPr lang="en-GB" sz="1100">
                          <a:effectLst/>
                        </a:rPr>
                        <a:t>Net profit + interest x 100</a:t>
                      </a:r>
                      <a:endParaRPr lang="en-GB" sz="1100" dirty="0">
                        <a:effectLst/>
                      </a:endParaRPr>
                    </a:p>
                    <a:p>
                      <a:pPr>
                        <a:spcAft>
                          <a:spcPts val="0"/>
                        </a:spcAft>
                      </a:pPr>
                      <a:r>
                        <a:rPr lang="en-GB" sz="1100">
                          <a:effectLst/>
                        </a:rPr>
                        <a:t>/ Total assets less current liabilities.</a:t>
                      </a:r>
                      <a:endParaRPr lang="en-GB" sz="1100" dirty="0">
                        <a:effectLst/>
                      </a:endParaRPr>
                    </a:p>
                  </a:txBody>
                  <a:tcPr marL="68580" marR="68580" marT="0" marB="0"/>
                </a:tc>
                <a:tc>
                  <a:txBody>
                    <a:bodyPr/>
                    <a:lstStyle/>
                    <a:p>
                      <a:pPr>
                        <a:spcAft>
                          <a:spcPts val="0"/>
                        </a:spcAft>
                      </a:pPr>
                      <a:r>
                        <a:rPr lang="en-GB" sz="1100">
                          <a:effectLst/>
                        </a:rPr>
                        <a:t> -£27,810 + 1477</a:t>
                      </a:r>
                      <a:endParaRPr lang="en-GB" sz="1100" dirty="0">
                        <a:effectLst/>
                      </a:endParaRPr>
                    </a:p>
                    <a:p>
                      <a:pPr>
                        <a:spcAft>
                          <a:spcPts val="0"/>
                        </a:spcAft>
                      </a:pPr>
                      <a:endParaRPr lang="en-GB" sz="1100" dirty="0">
                        <a:effectLst/>
                      </a:endParaRPr>
                    </a:p>
                    <a:p>
                      <a:pPr>
                        <a:spcAft>
                          <a:spcPts val="0"/>
                        </a:spcAft>
                      </a:pPr>
                      <a:endParaRPr lang="en-GB" sz="1100" dirty="0">
                        <a:effectLst/>
                      </a:endParaRPr>
                    </a:p>
                    <a:p>
                      <a:pPr algn="ctr">
                        <a:spcAft>
                          <a:spcPts val="0"/>
                        </a:spcAft>
                      </a:pPr>
                      <a:r>
                        <a:rPr lang="en-GB" sz="1100">
                          <a:effectLst/>
                        </a:rPr>
                        <a:t>= -43.26</a:t>
                      </a:r>
                      <a:endParaRPr lang="en-GB" sz="1100" dirty="0">
                        <a:effectLst/>
                      </a:endParaRPr>
                    </a:p>
                  </a:txBody>
                  <a:tcPr marL="68580" marR="68580" marT="0" marB="0"/>
                </a:tc>
                <a:tc>
                  <a:txBody>
                    <a:bodyPr/>
                    <a:lstStyle/>
                    <a:p>
                      <a:pPr>
                        <a:spcAft>
                          <a:spcPts val="0"/>
                        </a:spcAft>
                      </a:pPr>
                      <a:r>
                        <a:rPr lang="en-GB" sz="1100">
                          <a:effectLst/>
                        </a:rPr>
                        <a:t>-£47,130 + £1902 x 100 / £51,443</a:t>
                      </a:r>
                      <a:endParaRPr lang="en-GB" sz="1100" dirty="0">
                        <a:effectLst/>
                      </a:endParaRPr>
                    </a:p>
                    <a:p>
                      <a:pPr>
                        <a:spcAft>
                          <a:spcPts val="0"/>
                        </a:spcAft>
                      </a:pPr>
                      <a:endParaRPr lang="en-GB" sz="1100" dirty="0">
                        <a:effectLst/>
                      </a:endParaRPr>
                    </a:p>
                    <a:p>
                      <a:pPr algn="ctr">
                        <a:spcAft>
                          <a:spcPts val="0"/>
                        </a:spcAft>
                      </a:pPr>
                      <a:r>
                        <a:rPr lang="en-GB" sz="1100">
                          <a:effectLst/>
                        </a:rPr>
                        <a:t>= -95.31</a:t>
                      </a:r>
                      <a:endParaRPr lang="en-GB" sz="1100" dirty="0">
                        <a:effectLst/>
                      </a:endParaRPr>
                    </a:p>
                  </a:txBody>
                  <a:tcPr marL="68580" marR="68580" marT="0" marB="0"/>
                </a:tc>
                <a:extLst>
                  <a:ext uri="{0D108BD9-81ED-4DB2-BD59-A6C34878D82A}">
                    <a16:rowId xmlns:a16="http://schemas.microsoft.com/office/drawing/2014/main" val="3617820879"/>
                  </a:ext>
                </a:extLst>
              </a:tr>
              <a:tr h="0">
                <a:tc>
                  <a:txBody>
                    <a:bodyPr/>
                    <a:lstStyle/>
                    <a:p>
                      <a:pPr>
                        <a:spcAft>
                          <a:spcPts val="0"/>
                        </a:spcAft>
                      </a:pPr>
                      <a:r>
                        <a:rPr lang="en-GB" sz="1100">
                          <a:effectLst/>
                        </a:rPr>
                        <a:t>Total assets turnover.</a:t>
                      </a:r>
                      <a:endParaRPr lang="en-GB" sz="1100" dirty="0">
                        <a:effectLst/>
                      </a:endParaRPr>
                    </a:p>
                    <a:p>
                      <a:pPr>
                        <a:spcAft>
                          <a:spcPts val="0"/>
                        </a:spcAft>
                      </a:pPr>
                      <a:r>
                        <a:rPr lang="en-GB" sz="1100">
                          <a:effectLst/>
                        </a:rPr>
                        <a:t>(Sales/ total assets less current liabilities.)</a:t>
                      </a:r>
                      <a:endParaRPr lang="en-GB" sz="1100" dirty="0">
                        <a:effectLst/>
                      </a:endParaRPr>
                    </a:p>
                  </a:txBody>
                  <a:tcPr marL="68580" marR="68580" marT="0" marB="0"/>
                </a:tc>
                <a:tc>
                  <a:txBody>
                    <a:bodyPr/>
                    <a:lstStyle/>
                    <a:p>
                      <a:pPr algn="ctr">
                        <a:spcAft>
                          <a:spcPts val="0"/>
                        </a:spcAft>
                      </a:pPr>
                      <a:r>
                        <a:rPr lang="en-GB" sz="1100">
                          <a:effectLst/>
                        </a:rPr>
                        <a:t>  £17,907 / £67,139</a:t>
                      </a:r>
                      <a:endParaRPr lang="en-GB" sz="1100" dirty="0">
                        <a:effectLst/>
                      </a:endParaRPr>
                    </a:p>
                    <a:p>
                      <a:pPr algn="ctr">
                        <a:spcAft>
                          <a:spcPts val="0"/>
                        </a:spcAft>
                      </a:pPr>
                      <a:endParaRPr lang="en-GB" sz="1100" dirty="0">
                        <a:effectLst/>
                      </a:endParaRPr>
                    </a:p>
                    <a:p>
                      <a:pPr algn="ctr">
                        <a:spcAft>
                          <a:spcPts val="0"/>
                        </a:spcAft>
                      </a:pPr>
                      <a:r>
                        <a:rPr lang="en-GB" sz="1100">
                          <a:effectLst/>
                        </a:rPr>
                        <a:t>= 0.26</a:t>
                      </a:r>
                      <a:endParaRPr lang="en-GB" sz="1100" dirty="0">
                        <a:effectLst/>
                      </a:endParaRPr>
                    </a:p>
                  </a:txBody>
                  <a:tcPr marL="68580" marR="68580" marT="0" marB="0"/>
                </a:tc>
                <a:tc>
                  <a:txBody>
                    <a:bodyPr/>
                    <a:lstStyle/>
                    <a:p>
                      <a:pPr algn="ctr">
                        <a:spcAft>
                          <a:spcPts val="0"/>
                        </a:spcAft>
                      </a:pPr>
                      <a:r>
                        <a:rPr lang="en-GB" sz="1100">
                          <a:effectLst/>
                        </a:rPr>
                        <a:t> £20,869 / £51,443</a:t>
                      </a:r>
                      <a:endParaRPr lang="en-GB" sz="1100" dirty="0">
                        <a:effectLst/>
                      </a:endParaRPr>
                    </a:p>
                    <a:p>
                      <a:pPr algn="ctr">
                        <a:spcAft>
                          <a:spcPts val="0"/>
                        </a:spcAft>
                      </a:pPr>
                      <a:endParaRPr lang="en-GB" sz="1100" dirty="0">
                        <a:effectLst/>
                      </a:endParaRPr>
                    </a:p>
                    <a:p>
                      <a:pPr algn="ctr">
                        <a:spcAft>
                          <a:spcPts val="0"/>
                        </a:spcAft>
                      </a:pPr>
                      <a:r>
                        <a:rPr lang="en-GB" sz="1100">
                          <a:effectLst/>
                        </a:rPr>
                        <a:t> =0.40</a:t>
                      </a:r>
                      <a:endParaRPr lang="en-GB" sz="1100" dirty="0">
                        <a:effectLst/>
                      </a:endParaRPr>
                    </a:p>
                  </a:txBody>
                  <a:tcPr marL="68580" marR="68580" marT="0" marB="0"/>
                </a:tc>
                <a:extLst>
                  <a:ext uri="{0D108BD9-81ED-4DB2-BD59-A6C34878D82A}">
                    <a16:rowId xmlns:a16="http://schemas.microsoft.com/office/drawing/2014/main" val="2833119415"/>
                  </a:ext>
                </a:extLst>
              </a:tr>
              <a:tr h="0">
                <a:tc>
                  <a:txBody>
                    <a:bodyPr/>
                    <a:lstStyle/>
                    <a:p>
                      <a:pPr>
                        <a:spcAft>
                          <a:spcPts val="0"/>
                        </a:spcAft>
                      </a:pPr>
                      <a:r>
                        <a:rPr lang="en-GB" sz="1100">
                          <a:effectLst/>
                        </a:rPr>
                        <a:t>Fixed assets turnover</a:t>
                      </a:r>
                      <a:endParaRPr lang="en-GB" sz="1100" dirty="0">
                        <a:effectLst/>
                      </a:endParaRPr>
                    </a:p>
                    <a:p>
                      <a:pPr>
                        <a:spcAft>
                          <a:spcPts val="0"/>
                        </a:spcAft>
                      </a:pPr>
                      <a:r>
                        <a:rPr lang="en-GB" sz="1100">
                          <a:effectLst/>
                        </a:rPr>
                        <a:t>Sales / fixed assets.</a:t>
                      </a:r>
                      <a:endParaRPr lang="en-GB" sz="1100" dirty="0">
                        <a:effectLst/>
                      </a:endParaRPr>
                    </a:p>
                  </a:txBody>
                  <a:tcPr marL="68580" marR="68580" marT="0" marB="0"/>
                </a:tc>
                <a:tc>
                  <a:txBody>
                    <a:bodyPr/>
                    <a:lstStyle/>
                    <a:p>
                      <a:pPr algn="ctr">
                        <a:spcAft>
                          <a:spcPts val="0"/>
                        </a:spcAft>
                      </a:pPr>
                      <a:r>
                        <a:rPr lang="en-GB" sz="1100">
                          <a:effectLst/>
                        </a:rPr>
                        <a:t> £17,907 / £68,721</a:t>
                      </a:r>
                      <a:endParaRPr lang="en-GB" sz="1100" dirty="0">
                        <a:effectLst/>
                      </a:endParaRPr>
                    </a:p>
                    <a:p>
                      <a:pPr algn="ctr">
                        <a:spcAft>
                          <a:spcPts val="0"/>
                        </a:spcAft>
                      </a:pPr>
                      <a:endParaRPr lang="en-GB" sz="1100" dirty="0">
                        <a:effectLst/>
                      </a:endParaRPr>
                    </a:p>
                    <a:p>
                      <a:pPr algn="ctr">
                        <a:spcAft>
                          <a:spcPts val="0"/>
                        </a:spcAft>
                      </a:pPr>
                      <a:r>
                        <a:rPr lang="en-GB" sz="1100">
                          <a:effectLst/>
                        </a:rPr>
                        <a:t> = 0.26</a:t>
                      </a:r>
                      <a:endParaRPr lang="en-GB" sz="1100" dirty="0">
                        <a:effectLst/>
                      </a:endParaRPr>
                    </a:p>
                  </a:txBody>
                  <a:tcPr marL="68580" marR="68580" marT="0" marB="0"/>
                </a:tc>
                <a:tc>
                  <a:txBody>
                    <a:bodyPr/>
                    <a:lstStyle/>
                    <a:p>
                      <a:pPr algn="ctr">
                        <a:spcAft>
                          <a:spcPts val="0"/>
                        </a:spcAft>
                      </a:pPr>
                      <a:r>
                        <a:rPr lang="en-GB" sz="1100">
                          <a:effectLst/>
                        </a:rPr>
                        <a:t> £20,869/ £66,495</a:t>
                      </a:r>
                      <a:endParaRPr lang="en-GB" sz="1100" dirty="0">
                        <a:effectLst/>
                      </a:endParaRPr>
                    </a:p>
                    <a:p>
                      <a:pPr>
                        <a:spcAft>
                          <a:spcPts val="0"/>
                        </a:spcAft>
                      </a:pPr>
                      <a:endParaRPr lang="en-GB" sz="1100" dirty="0">
                        <a:effectLst/>
                      </a:endParaRPr>
                    </a:p>
                    <a:p>
                      <a:pPr algn="ctr">
                        <a:spcAft>
                          <a:spcPts val="0"/>
                        </a:spcAft>
                      </a:pPr>
                      <a:r>
                        <a:rPr lang="en-GB" sz="1100">
                          <a:effectLst/>
                        </a:rPr>
                        <a:t>= 0.31</a:t>
                      </a:r>
                      <a:endParaRPr lang="en-GB" sz="1100" dirty="0">
                        <a:effectLst/>
                      </a:endParaRPr>
                    </a:p>
                  </a:txBody>
                  <a:tcPr marL="68580" marR="68580" marT="0" marB="0"/>
                </a:tc>
                <a:extLst>
                  <a:ext uri="{0D108BD9-81ED-4DB2-BD59-A6C34878D82A}">
                    <a16:rowId xmlns:a16="http://schemas.microsoft.com/office/drawing/2014/main" val="2244233897"/>
                  </a:ext>
                </a:extLst>
              </a:tr>
              <a:tr h="0">
                <a:tc>
                  <a:txBody>
                    <a:bodyPr/>
                    <a:lstStyle/>
                    <a:p>
                      <a:pPr>
                        <a:spcAft>
                          <a:spcPts val="0"/>
                        </a:spcAft>
                      </a:pPr>
                      <a:r>
                        <a:rPr lang="en-GB" sz="1100">
                          <a:effectLst/>
                        </a:rPr>
                        <a:t>Working capital turnover</a:t>
                      </a:r>
                      <a:endParaRPr lang="en-GB" sz="1100" dirty="0">
                        <a:effectLst/>
                      </a:endParaRPr>
                    </a:p>
                    <a:p>
                      <a:pPr>
                        <a:spcAft>
                          <a:spcPts val="0"/>
                        </a:spcAft>
                      </a:pPr>
                      <a:r>
                        <a:rPr lang="en-GB" sz="1100">
                          <a:effectLst/>
                        </a:rPr>
                        <a:t>Sales turnover/ net current assets.</a:t>
                      </a:r>
                      <a:endParaRPr lang="en-GB" sz="1100" dirty="0">
                        <a:effectLst/>
                      </a:endParaRPr>
                    </a:p>
                  </a:txBody>
                  <a:tcPr marL="68580" marR="68580" marT="0" marB="0"/>
                </a:tc>
                <a:tc>
                  <a:txBody>
                    <a:bodyPr/>
                    <a:lstStyle/>
                    <a:p>
                      <a:pPr algn="ctr">
                        <a:spcAft>
                          <a:spcPts val="0"/>
                        </a:spcAft>
                      </a:pPr>
                      <a:r>
                        <a:rPr lang="en-GB" sz="1100">
                          <a:effectLst/>
                        </a:rPr>
                        <a:t> £17,907/ £9,171</a:t>
                      </a:r>
                      <a:endParaRPr lang="en-GB" sz="1100" dirty="0">
                        <a:effectLst/>
                      </a:endParaRPr>
                    </a:p>
                    <a:p>
                      <a:pPr algn="ctr">
                        <a:spcAft>
                          <a:spcPts val="0"/>
                        </a:spcAft>
                      </a:pPr>
                      <a:endParaRPr lang="en-GB" sz="1100" dirty="0">
                        <a:effectLst/>
                      </a:endParaRPr>
                    </a:p>
                    <a:p>
                      <a:pPr algn="ctr">
                        <a:spcAft>
                          <a:spcPts val="0"/>
                        </a:spcAft>
                      </a:pPr>
                      <a:r>
                        <a:rPr lang="en-GB" sz="1100">
                          <a:effectLst/>
                        </a:rPr>
                        <a:t>= 1.95</a:t>
                      </a:r>
                      <a:endParaRPr lang="en-GB" sz="1100" dirty="0">
                        <a:effectLst/>
                      </a:endParaRPr>
                    </a:p>
                  </a:txBody>
                  <a:tcPr marL="68580" marR="68580" marT="0" marB="0"/>
                </a:tc>
                <a:tc>
                  <a:txBody>
                    <a:bodyPr/>
                    <a:lstStyle/>
                    <a:p>
                      <a:pPr algn="ctr">
                        <a:spcAft>
                          <a:spcPts val="0"/>
                        </a:spcAft>
                      </a:pPr>
                      <a:r>
                        <a:rPr lang="en-GB" sz="1100">
                          <a:effectLst/>
                        </a:rPr>
                        <a:t> £20,869/ £3,829</a:t>
                      </a:r>
                      <a:endParaRPr lang="en-GB" sz="1100" dirty="0">
                        <a:effectLst/>
                      </a:endParaRPr>
                    </a:p>
                    <a:p>
                      <a:pPr algn="ctr">
                        <a:spcAft>
                          <a:spcPts val="0"/>
                        </a:spcAft>
                      </a:pPr>
                      <a:endParaRPr lang="en-GB" sz="1100" dirty="0">
                        <a:effectLst/>
                      </a:endParaRPr>
                    </a:p>
                    <a:p>
                      <a:pPr algn="ctr">
                        <a:spcAft>
                          <a:spcPts val="0"/>
                        </a:spcAft>
                      </a:pPr>
                      <a:r>
                        <a:rPr lang="en-GB" sz="1100">
                          <a:effectLst/>
                        </a:rPr>
                        <a:t>= 5.45</a:t>
                      </a:r>
                      <a:endParaRPr lang="en-GB" sz="1100" dirty="0">
                        <a:effectLst/>
                      </a:endParaRPr>
                    </a:p>
                  </a:txBody>
                  <a:tcPr marL="68580" marR="68580" marT="0" marB="0"/>
                </a:tc>
                <a:extLst>
                  <a:ext uri="{0D108BD9-81ED-4DB2-BD59-A6C34878D82A}">
                    <a16:rowId xmlns:a16="http://schemas.microsoft.com/office/drawing/2014/main" val="3353938765"/>
                  </a:ext>
                </a:extLst>
              </a:tr>
              <a:tr h="0">
                <a:tc>
                  <a:txBody>
                    <a:bodyPr/>
                    <a:lstStyle/>
                    <a:p>
                      <a:pPr>
                        <a:spcAft>
                          <a:spcPts val="0"/>
                        </a:spcAft>
                      </a:pPr>
                      <a:r>
                        <a:rPr lang="en-GB" sz="1100">
                          <a:effectLst/>
                        </a:rPr>
                        <a:t>Current ratio</a:t>
                      </a:r>
                      <a:endParaRPr lang="en-GB" sz="1100" dirty="0">
                        <a:effectLst/>
                      </a:endParaRPr>
                    </a:p>
                    <a:p>
                      <a:pPr>
                        <a:spcAft>
                          <a:spcPts val="0"/>
                        </a:spcAft>
                      </a:pPr>
                      <a:r>
                        <a:rPr lang="en-GB" sz="1100">
                          <a:effectLst/>
                        </a:rPr>
                        <a:t>Current assets/ current liabilities.</a:t>
                      </a:r>
                      <a:endParaRPr lang="en-GB" sz="1100" dirty="0">
                        <a:effectLst/>
                      </a:endParaRPr>
                    </a:p>
                  </a:txBody>
                  <a:tcPr marL="68580" marR="68580" marT="0" marB="0"/>
                </a:tc>
                <a:tc>
                  <a:txBody>
                    <a:bodyPr/>
                    <a:lstStyle/>
                    <a:p>
                      <a:pPr algn="ctr">
                        <a:spcAft>
                          <a:spcPts val="0"/>
                        </a:spcAft>
                      </a:pPr>
                      <a:r>
                        <a:rPr lang="en-GB" sz="1100">
                          <a:effectLst/>
                        </a:rPr>
                        <a:t> £9,171/ £10,753</a:t>
                      </a:r>
                      <a:endParaRPr lang="en-GB" sz="1100" dirty="0">
                        <a:effectLst/>
                      </a:endParaRPr>
                    </a:p>
                    <a:p>
                      <a:pPr algn="ctr">
                        <a:spcAft>
                          <a:spcPts val="0"/>
                        </a:spcAft>
                      </a:pPr>
                      <a:endParaRPr lang="en-GB" sz="1100" dirty="0">
                        <a:effectLst/>
                      </a:endParaRPr>
                    </a:p>
                    <a:p>
                      <a:pPr algn="ctr">
                        <a:spcAft>
                          <a:spcPts val="0"/>
                        </a:spcAft>
                      </a:pPr>
                      <a:r>
                        <a:rPr lang="en-GB" sz="1100">
                          <a:effectLst/>
                        </a:rPr>
                        <a:t>= 0.85</a:t>
                      </a:r>
                      <a:endParaRPr lang="en-GB" sz="1100" dirty="0">
                        <a:effectLst/>
                      </a:endParaRPr>
                    </a:p>
                  </a:txBody>
                  <a:tcPr marL="68580" marR="68580" marT="0" marB="0"/>
                </a:tc>
                <a:tc>
                  <a:txBody>
                    <a:bodyPr/>
                    <a:lstStyle/>
                    <a:p>
                      <a:pPr algn="ctr">
                        <a:spcAft>
                          <a:spcPts val="0"/>
                        </a:spcAft>
                      </a:pPr>
                      <a:r>
                        <a:rPr lang="en-GB" sz="1100">
                          <a:effectLst/>
                        </a:rPr>
                        <a:t> £3,829/ £18,881</a:t>
                      </a:r>
                      <a:endParaRPr lang="en-GB" sz="1100" dirty="0">
                        <a:effectLst/>
                      </a:endParaRPr>
                    </a:p>
                    <a:p>
                      <a:pPr algn="ctr">
                        <a:spcAft>
                          <a:spcPts val="0"/>
                        </a:spcAft>
                      </a:pPr>
                      <a:endParaRPr lang="en-GB" sz="1100" dirty="0">
                        <a:effectLst/>
                      </a:endParaRPr>
                    </a:p>
                    <a:p>
                      <a:pPr algn="ctr">
                        <a:spcAft>
                          <a:spcPts val="0"/>
                        </a:spcAft>
                      </a:pPr>
                      <a:r>
                        <a:rPr lang="en-GB" sz="1100">
                          <a:effectLst/>
                        </a:rPr>
                        <a:t>= 0.20</a:t>
                      </a:r>
                      <a:endParaRPr lang="en-GB" sz="1100" dirty="0">
                        <a:effectLst/>
                      </a:endParaRPr>
                    </a:p>
                  </a:txBody>
                  <a:tcPr marL="68580" marR="68580" marT="0" marB="0"/>
                </a:tc>
                <a:extLst>
                  <a:ext uri="{0D108BD9-81ED-4DB2-BD59-A6C34878D82A}">
                    <a16:rowId xmlns:a16="http://schemas.microsoft.com/office/drawing/2014/main" val="994810068"/>
                  </a:ext>
                </a:extLst>
              </a:tr>
              <a:tr h="0">
                <a:tc>
                  <a:txBody>
                    <a:bodyPr/>
                    <a:lstStyle/>
                    <a:p>
                      <a:pPr>
                        <a:spcAft>
                          <a:spcPts val="0"/>
                        </a:spcAft>
                      </a:pPr>
                      <a:r>
                        <a:rPr lang="en-GB" sz="1100">
                          <a:effectLst/>
                        </a:rPr>
                        <a:t>Quick ratio</a:t>
                      </a:r>
                      <a:endParaRPr lang="en-GB" sz="1100" dirty="0">
                        <a:effectLst/>
                      </a:endParaRPr>
                    </a:p>
                    <a:p>
                      <a:pPr>
                        <a:spcAft>
                          <a:spcPts val="0"/>
                        </a:spcAft>
                      </a:pPr>
                      <a:r>
                        <a:rPr lang="en-GB" sz="1100">
                          <a:effectLst/>
                        </a:rPr>
                        <a:t>Current assets – stock / current liabilities.</a:t>
                      </a:r>
                      <a:endParaRPr lang="en-GB" sz="1100" dirty="0">
                        <a:effectLst/>
                      </a:endParaRPr>
                    </a:p>
                  </a:txBody>
                  <a:tcPr marL="68580" marR="68580" marT="0" marB="0"/>
                </a:tc>
                <a:tc>
                  <a:txBody>
                    <a:bodyPr/>
                    <a:lstStyle/>
                    <a:p>
                      <a:pPr algn="ctr">
                        <a:spcAft>
                          <a:spcPts val="0"/>
                        </a:spcAft>
                      </a:pPr>
                      <a:r>
                        <a:rPr lang="en-GB" sz="1100">
                          <a:effectLst/>
                        </a:rPr>
                        <a:t> £9,171 - £125 = £9046 / £10,753</a:t>
                      </a:r>
                      <a:endParaRPr lang="en-GB" sz="1100" dirty="0">
                        <a:effectLst/>
                      </a:endParaRPr>
                    </a:p>
                    <a:p>
                      <a:pPr>
                        <a:spcAft>
                          <a:spcPts val="0"/>
                        </a:spcAft>
                      </a:pPr>
                      <a:endParaRPr lang="en-GB" sz="1100" dirty="0">
                        <a:effectLst/>
                      </a:endParaRPr>
                    </a:p>
                    <a:p>
                      <a:pPr algn="ctr">
                        <a:spcAft>
                          <a:spcPts val="0"/>
                        </a:spcAft>
                      </a:pPr>
                      <a:r>
                        <a:rPr lang="en-GB" sz="1100">
                          <a:effectLst/>
                        </a:rPr>
                        <a:t>= 0.84</a:t>
                      </a:r>
                      <a:endParaRPr lang="en-GB" sz="1100" dirty="0">
                        <a:effectLst/>
                      </a:endParaRPr>
                    </a:p>
                  </a:txBody>
                  <a:tcPr marL="68580" marR="68580" marT="0" marB="0"/>
                </a:tc>
                <a:tc>
                  <a:txBody>
                    <a:bodyPr/>
                    <a:lstStyle/>
                    <a:p>
                      <a:pPr>
                        <a:spcAft>
                          <a:spcPts val="0"/>
                        </a:spcAft>
                      </a:pPr>
                      <a:r>
                        <a:rPr lang="en-GB" sz="1100">
                          <a:effectLst/>
                        </a:rPr>
                        <a:t>£3,829 - £125 =</a:t>
                      </a:r>
                      <a:endParaRPr lang="en-GB" sz="1100" dirty="0">
                        <a:effectLst/>
                      </a:endParaRPr>
                    </a:p>
                  </a:txBody>
                  <a:tcPr marL="68580" marR="68580" marT="0" marB="0"/>
                </a:tc>
                <a:extLst>
                  <a:ext uri="{0D108BD9-81ED-4DB2-BD59-A6C34878D82A}">
                    <a16:rowId xmlns:a16="http://schemas.microsoft.com/office/drawing/2014/main" val="1386420898"/>
                  </a:ext>
                </a:extLst>
              </a:tr>
              <a:tr h="0">
                <a:tc>
                  <a:txBody>
                    <a:bodyPr/>
                    <a:lstStyle/>
                    <a:p>
                      <a:pPr>
                        <a:spcAft>
                          <a:spcPts val="0"/>
                        </a:spcAft>
                      </a:pPr>
                      <a:r>
                        <a:rPr lang="en-GB" sz="1100">
                          <a:effectLst/>
                        </a:rPr>
                        <a:t>Debtor days</a:t>
                      </a:r>
                      <a:endParaRPr lang="en-GB" sz="1100" dirty="0">
                        <a:effectLst/>
                      </a:endParaRPr>
                    </a:p>
                    <a:p>
                      <a:pPr>
                        <a:spcAft>
                          <a:spcPts val="0"/>
                        </a:spcAft>
                      </a:pPr>
                      <a:r>
                        <a:rPr lang="en-GB" sz="1100">
                          <a:effectLst/>
                        </a:rPr>
                        <a:t>Debtors x 365 / sales</a:t>
                      </a:r>
                      <a:endParaRPr lang="en-GB" sz="1100" dirty="0">
                        <a:effectLst/>
                      </a:endParaRPr>
                    </a:p>
                  </a:txBody>
                  <a:tcPr marL="68580" marR="68580" marT="0" marB="0"/>
                </a:tc>
                <a:tc>
                  <a:txBody>
                    <a:bodyPr/>
                    <a:lstStyle/>
                    <a:p>
                      <a:pPr algn="ctr">
                        <a:spcAft>
                          <a:spcPts val="0"/>
                        </a:spcAft>
                      </a:pPr>
                      <a:r>
                        <a:rPr lang="en-GB" sz="1100">
                          <a:effectLst/>
                        </a:rPr>
                        <a:t>£2,802 x 365 / £17,907</a:t>
                      </a:r>
                      <a:endParaRPr lang="en-GB" sz="1100" dirty="0">
                        <a:effectLst/>
                      </a:endParaRPr>
                    </a:p>
                    <a:p>
                      <a:pPr algn="ctr">
                        <a:spcAft>
                          <a:spcPts val="0"/>
                        </a:spcAft>
                      </a:pPr>
                      <a:endParaRPr lang="en-GB" sz="1100" dirty="0">
                        <a:effectLst/>
                      </a:endParaRPr>
                    </a:p>
                    <a:p>
                      <a:pPr algn="ctr">
                        <a:spcAft>
                          <a:spcPts val="0"/>
                        </a:spcAft>
                      </a:pPr>
                      <a:r>
                        <a:rPr lang="en-GB" sz="1100">
                          <a:effectLst/>
                        </a:rPr>
                        <a:t>= 57.11</a:t>
                      </a:r>
                      <a:endParaRPr lang="en-GB" sz="1100" dirty="0">
                        <a:effectLst/>
                      </a:endParaRPr>
                    </a:p>
                  </a:txBody>
                  <a:tcPr marL="68580" marR="68580" marT="0" marB="0"/>
                </a:tc>
                <a:tc>
                  <a:txBody>
                    <a:bodyPr/>
                    <a:lstStyle/>
                    <a:p>
                      <a:pPr algn="ctr">
                        <a:spcAft>
                          <a:spcPts val="0"/>
                        </a:spcAft>
                      </a:pPr>
                      <a:r>
                        <a:rPr lang="en-GB" sz="1100">
                          <a:effectLst/>
                        </a:rPr>
                        <a:t> £3486 x 365/ £20,869</a:t>
                      </a:r>
                      <a:endParaRPr lang="en-GB" sz="1100" dirty="0">
                        <a:effectLst/>
                      </a:endParaRPr>
                    </a:p>
                    <a:p>
                      <a:pPr algn="ctr">
                        <a:spcAft>
                          <a:spcPts val="0"/>
                        </a:spcAft>
                      </a:pPr>
                      <a:endParaRPr lang="en-GB" sz="1100" dirty="0">
                        <a:effectLst/>
                      </a:endParaRPr>
                    </a:p>
                    <a:p>
                      <a:pPr algn="ctr">
                        <a:spcAft>
                          <a:spcPts val="0"/>
                        </a:spcAft>
                      </a:pPr>
                      <a:r>
                        <a:rPr lang="en-GB" sz="1100">
                          <a:effectLst/>
                        </a:rPr>
                        <a:t>= 60.97</a:t>
                      </a:r>
                      <a:endParaRPr lang="en-GB" sz="1100" dirty="0">
                        <a:effectLst/>
                      </a:endParaRPr>
                    </a:p>
                  </a:txBody>
                  <a:tcPr marL="68580" marR="68580" marT="0" marB="0"/>
                </a:tc>
                <a:extLst>
                  <a:ext uri="{0D108BD9-81ED-4DB2-BD59-A6C34878D82A}">
                    <a16:rowId xmlns:a16="http://schemas.microsoft.com/office/drawing/2014/main" val="3274528254"/>
                  </a:ext>
                </a:extLst>
              </a:tr>
              <a:tr h="0">
                <a:tc>
                  <a:txBody>
                    <a:bodyPr/>
                    <a:lstStyle/>
                    <a:p>
                      <a:pPr>
                        <a:spcAft>
                          <a:spcPts val="0"/>
                        </a:spcAft>
                      </a:pPr>
                      <a:r>
                        <a:rPr lang="en-GB" sz="1100">
                          <a:effectLst/>
                        </a:rPr>
                        <a:t>Creditor days</a:t>
                      </a:r>
                      <a:endParaRPr lang="en-GB" sz="1100" dirty="0">
                        <a:effectLst/>
                      </a:endParaRPr>
                    </a:p>
                    <a:p>
                      <a:pPr>
                        <a:spcAft>
                          <a:spcPts val="0"/>
                        </a:spcAft>
                      </a:pPr>
                      <a:r>
                        <a:rPr lang="en-GB" sz="1100">
                          <a:effectLst/>
                        </a:rPr>
                        <a:t>Creditors x 365 / purchases</a:t>
                      </a:r>
                      <a:endParaRPr lang="en-GB" sz="1100" dirty="0">
                        <a:effectLst/>
                      </a:endParaRPr>
                    </a:p>
                  </a:txBody>
                  <a:tcPr marL="68580" marR="68580" marT="0" marB="0"/>
                </a:tc>
                <a:tc>
                  <a:txBody>
                    <a:bodyPr/>
                    <a:lstStyle/>
                    <a:p>
                      <a:pPr>
                        <a:spcAft>
                          <a:spcPts val="0"/>
                        </a:spcAft>
                      </a:pPr>
                      <a:r>
                        <a:rPr lang="en-GB" sz="1100">
                          <a:effectLst/>
                        </a:rPr>
                        <a:t> £10,753 x 365 / £1922</a:t>
                      </a:r>
                      <a:endParaRPr lang="en-GB" sz="1100" dirty="0">
                        <a:effectLst/>
                      </a:endParaRPr>
                    </a:p>
                    <a:p>
                      <a:pPr>
                        <a:spcAft>
                          <a:spcPts val="0"/>
                        </a:spcAft>
                      </a:pPr>
                      <a:endParaRPr lang="en-GB" sz="1100" dirty="0">
                        <a:effectLst/>
                      </a:endParaRPr>
                    </a:p>
                    <a:p>
                      <a:pPr algn="ctr">
                        <a:spcAft>
                          <a:spcPts val="0"/>
                        </a:spcAft>
                      </a:pPr>
                      <a:r>
                        <a:rPr lang="en-GB" sz="1100">
                          <a:effectLst/>
                        </a:rPr>
                        <a:t>= 2,042</a:t>
                      </a:r>
                      <a:endParaRPr lang="en-GB" sz="1100" dirty="0">
                        <a:effectLst/>
                      </a:endParaRPr>
                    </a:p>
                  </a:txBody>
                  <a:tcPr marL="68580" marR="68580" marT="0" marB="0"/>
                </a:tc>
                <a:tc>
                  <a:txBody>
                    <a:bodyPr/>
                    <a:lstStyle/>
                    <a:p>
                      <a:pPr>
                        <a:spcAft>
                          <a:spcPts val="0"/>
                        </a:spcAft>
                      </a:pPr>
                      <a:r>
                        <a:rPr lang="en-GB" sz="1100">
                          <a:effectLst/>
                        </a:rPr>
                        <a:t>£18,881 x 365 / £1,972</a:t>
                      </a:r>
                      <a:endParaRPr lang="en-GB" sz="1100" dirty="0">
                        <a:effectLst/>
                      </a:endParaRPr>
                    </a:p>
                    <a:p>
                      <a:pPr>
                        <a:spcAft>
                          <a:spcPts val="0"/>
                        </a:spcAft>
                      </a:pPr>
                      <a:endParaRPr lang="en-GB" sz="1100" dirty="0">
                        <a:effectLst/>
                      </a:endParaRPr>
                    </a:p>
                    <a:p>
                      <a:pPr algn="ctr">
                        <a:spcAft>
                          <a:spcPts val="0"/>
                        </a:spcAft>
                      </a:pPr>
                      <a:r>
                        <a:rPr lang="en-GB" sz="1100">
                          <a:effectLst/>
                        </a:rPr>
                        <a:t>= 3,494</a:t>
                      </a:r>
                      <a:endParaRPr lang="en-GB" sz="1100" dirty="0">
                        <a:effectLst/>
                      </a:endParaRPr>
                    </a:p>
                  </a:txBody>
                  <a:tcPr marL="68580" marR="68580" marT="0" marB="0"/>
                </a:tc>
                <a:extLst>
                  <a:ext uri="{0D108BD9-81ED-4DB2-BD59-A6C34878D82A}">
                    <a16:rowId xmlns:a16="http://schemas.microsoft.com/office/drawing/2014/main" val="43176071"/>
                  </a:ext>
                </a:extLst>
              </a:tr>
              <a:tr h="0">
                <a:tc>
                  <a:txBody>
                    <a:bodyPr/>
                    <a:lstStyle/>
                    <a:p>
                      <a:pPr>
                        <a:spcAft>
                          <a:spcPts val="0"/>
                        </a:spcAft>
                      </a:pPr>
                      <a:r>
                        <a:rPr lang="en-GB" sz="1100">
                          <a:effectLst/>
                        </a:rPr>
                        <a:t>Debt ratio</a:t>
                      </a:r>
                      <a:endParaRPr lang="en-GB" sz="1100" dirty="0">
                        <a:effectLst/>
                      </a:endParaRPr>
                    </a:p>
                    <a:p>
                      <a:pPr>
                        <a:spcAft>
                          <a:spcPts val="0"/>
                        </a:spcAft>
                      </a:pPr>
                      <a:r>
                        <a:rPr lang="en-GB" sz="1100">
                          <a:effectLst/>
                        </a:rPr>
                        <a:t>Total debt/ total assets</a:t>
                      </a:r>
                      <a:endParaRPr lang="en-GB" sz="1100" dirty="0">
                        <a:effectLst/>
                      </a:endParaRPr>
                    </a:p>
                  </a:txBody>
                  <a:tcPr marL="68580" marR="68580" marT="0" marB="0"/>
                </a:tc>
                <a:tc>
                  <a:txBody>
                    <a:bodyPr/>
                    <a:lstStyle/>
                    <a:p>
                      <a:pPr algn="ctr">
                        <a:spcAft>
                          <a:spcPts val="0"/>
                        </a:spcAft>
                      </a:pPr>
                      <a:r>
                        <a:rPr lang="en-GB" sz="1100" dirty="0">
                          <a:effectLst/>
                        </a:rPr>
                        <a:t>£45,159 / £77,892 </a:t>
                      </a:r>
                    </a:p>
                    <a:p>
                      <a:pPr>
                        <a:spcAft>
                          <a:spcPts val="0"/>
                        </a:spcAft>
                      </a:pPr>
                      <a:endParaRPr lang="en-GB" sz="1100" dirty="0">
                        <a:effectLst/>
                      </a:endParaRPr>
                    </a:p>
                    <a:p>
                      <a:pPr algn="ctr">
                        <a:spcAft>
                          <a:spcPts val="0"/>
                        </a:spcAft>
                      </a:pPr>
                      <a:r>
                        <a:rPr lang="en-GB" sz="1100" dirty="0">
                          <a:effectLst/>
                        </a:rPr>
                        <a:t>= 0.57</a:t>
                      </a:r>
                    </a:p>
                  </a:txBody>
                  <a:tcPr marL="68580" marR="68580" marT="0" marB="0"/>
                </a:tc>
                <a:tc>
                  <a:txBody>
                    <a:bodyPr/>
                    <a:lstStyle/>
                    <a:p>
                      <a:pPr algn="ctr">
                        <a:spcAft>
                          <a:spcPts val="0"/>
                        </a:spcAft>
                      </a:pPr>
                      <a:r>
                        <a:rPr lang="en-GB" sz="1100">
                          <a:effectLst/>
                        </a:rPr>
                        <a:t>£34,576 / £70,324</a:t>
                      </a:r>
                      <a:endParaRPr lang="en-GB" sz="1100" dirty="0">
                        <a:effectLst/>
                      </a:endParaRPr>
                    </a:p>
                    <a:p>
                      <a:pPr algn="ctr">
                        <a:spcAft>
                          <a:spcPts val="0"/>
                        </a:spcAft>
                      </a:pPr>
                      <a:endParaRPr lang="en-GB" sz="1100" dirty="0">
                        <a:effectLst/>
                      </a:endParaRPr>
                    </a:p>
                    <a:p>
                      <a:pPr algn="ctr">
                        <a:spcAft>
                          <a:spcPts val="0"/>
                        </a:spcAft>
                      </a:pPr>
                      <a:r>
                        <a:rPr lang="en-GB" sz="1100">
                          <a:effectLst/>
                        </a:rPr>
                        <a:t>= 0.49</a:t>
                      </a:r>
                      <a:endParaRPr lang="en-GB" sz="1100" dirty="0">
                        <a:effectLst/>
                      </a:endParaRPr>
                    </a:p>
                  </a:txBody>
                  <a:tcPr marL="68580" marR="68580" marT="0" marB="0"/>
                </a:tc>
                <a:extLst>
                  <a:ext uri="{0D108BD9-81ED-4DB2-BD59-A6C34878D82A}">
                    <a16:rowId xmlns:a16="http://schemas.microsoft.com/office/drawing/2014/main" val="389299639"/>
                  </a:ext>
                </a:extLst>
              </a:tr>
              <a:tr h="0">
                <a:tc>
                  <a:txBody>
                    <a:bodyPr/>
                    <a:lstStyle/>
                    <a:p>
                      <a:pPr>
                        <a:spcAft>
                          <a:spcPts val="0"/>
                        </a:spcAft>
                      </a:pPr>
                      <a:r>
                        <a:rPr lang="en-GB" sz="1100">
                          <a:effectLst/>
                        </a:rPr>
                        <a:t>Interest cover ratio.</a:t>
                      </a:r>
                      <a:endParaRPr lang="en-GB" sz="1100" dirty="0">
                        <a:effectLst/>
                      </a:endParaRPr>
                    </a:p>
                    <a:p>
                      <a:pPr>
                        <a:spcAft>
                          <a:spcPts val="0"/>
                        </a:spcAft>
                      </a:pPr>
                      <a:r>
                        <a:rPr lang="en-GB" sz="1100">
                          <a:effectLst/>
                        </a:rPr>
                        <a:t>Net loss + interest / interest.</a:t>
                      </a:r>
                      <a:endParaRPr lang="en-GB" sz="1100" dirty="0">
                        <a:effectLst/>
                      </a:endParaRPr>
                    </a:p>
                  </a:txBody>
                  <a:tcPr marL="68580" marR="68580" marT="0" marB="0"/>
                </a:tc>
                <a:tc>
                  <a:txBody>
                    <a:bodyPr/>
                    <a:lstStyle/>
                    <a:p>
                      <a:pPr>
                        <a:spcAft>
                          <a:spcPts val="0"/>
                        </a:spcAft>
                      </a:pPr>
                      <a:r>
                        <a:rPr lang="en-GB" sz="1100">
                          <a:effectLst/>
                        </a:rPr>
                        <a:t>-£27,810 + £1477 / £1477 </a:t>
                      </a:r>
                      <a:endParaRPr lang="en-GB" sz="1100" dirty="0">
                        <a:effectLst/>
                      </a:endParaRPr>
                    </a:p>
                    <a:p>
                      <a:pPr algn="ctr">
                        <a:spcAft>
                          <a:spcPts val="0"/>
                        </a:spcAft>
                      </a:pPr>
                      <a:endParaRPr lang="en-GB" sz="1100" dirty="0">
                        <a:effectLst/>
                      </a:endParaRPr>
                    </a:p>
                    <a:p>
                      <a:pPr algn="ctr">
                        <a:spcAft>
                          <a:spcPts val="0"/>
                        </a:spcAft>
                      </a:pPr>
                      <a:r>
                        <a:rPr lang="en-GB" sz="1100">
                          <a:effectLst/>
                        </a:rPr>
                        <a:t>= - 19.82</a:t>
                      </a:r>
                      <a:endParaRPr lang="en-GB" sz="1100" dirty="0">
                        <a:effectLst/>
                      </a:endParaRPr>
                    </a:p>
                  </a:txBody>
                  <a:tcPr marL="68580" marR="68580" marT="0" marB="0"/>
                </a:tc>
                <a:tc>
                  <a:txBody>
                    <a:bodyPr/>
                    <a:lstStyle/>
                    <a:p>
                      <a:pPr>
                        <a:spcAft>
                          <a:spcPts val="0"/>
                        </a:spcAft>
                      </a:pPr>
                      <a:r>
                        <a:rPr lang="en-GB" sz="1100" dirty="0">
                          <a:effectLst/>
                        </a:rPr>
                        <a:t>-£47,130 + £1902 / £1902</a:t>
                      </a:r>
                    </a:p>
                    <a:p>
                      <a:pPr>
                        <a:spcAft>
                          <a:spcPts val="0"/>
                        </a:spcAft>
                      </a:pPr>
                      <a:endParaRPr lang="en-GB" sz="1100" dirty="0">
                        <a:effectLst/>
                      </a:endParaRPr>
                    </a:p>
                    <a:p>
                      <a:pPr algn="ctr">
                        <a:spcAft>
                          <a:spcPts val="0"/>
                        </a:spcAft>
                      </a:pPr>
                      <a:r>
                        <a:rPr lang="en-GB" sz="1100" dirty="0">
                          <a:effectLst/>
                        </a:rPr>
                        <a:t>= -25.77</a:t>
                      </a:r>
                    </a:p>
                  </a:txBody>
                  <a:tcPr marL="68580" marR="68580" marT="0" marB="0"/>
                </a:tc>
                <a:extLst>
                  <a:ext uri="{0D108BD9-81ED-4DB2-BD59-A6C34878D82A}">
                    <a16:rowId xmlns:a16="http://schemas.microsoft.com/office/drawing/2014/main" val="2867739926"/>
                  </a:ext>
                </a:extLst>
              </a:tr>
            </a:tbl>
          </a:graphicData>
        </a:graphic>
      </p:graphicFrame>
      <p:cxnSp>
        <p:nvCxnSpPr>
          <p:cNvPr id="22" name="Straight Connector 2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4DC75969-B61D-4CAD-B9C1-7DDA85FC9786}"/>
              </a:ext>
            </a:extLst>
          </p:cNvPr>
          <p:cNvSpPr txBox="1"/>
          <p:nvPr/>
        </p:nvSpPr>
        <p:spPr>
          <a:xfrm>
            <a:off x="3962400" y="141760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213119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BF5184-A6AC-4D71-B539-E0DAFF8536B0}"/>
              </a:ext>
            </a:extLst>
          </p:cNvPr>
          <p:cNvSpPr>
            <a:spLocks noGrp="1"/>
          </p:cNvSpPr>
          <p:nvPr>
            <p:ph type="title"/>
          </p:nvPr>
        </p:nvSpPr>
        <p:spPr>
          <a:xfrm>
            <a:off x="5990017" y="214104"/>
            <a:ext cx="4429225" cy="566067"/>
          </a:xfrm>
        </p:spPr>
        <p:txBody>
          <a:bodyPr anchor="b">
            <a:normAutofit/>
          </a:bodyPr>
          <a:lstStyle/>
          <a:p>
            <a:r>
              <a:rPr lang="en-GB" sz="2000" b="1" dirty="0"/>
              <a:t>Performance management.</a:t>
            </a:r>
          </a:p>
        </p:txBody>
      </p:sp>
      <p:sp>
        <p:nvSpPr>
          <p:cNvPr id="13" name="Rectangle 12">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F7A3C791-F033-47CD-9F99-E2F5A400FF8E}"/>
              </a:ext>
            </a:extLst>
          </p:cNvPr>
          <p:cNvPicPr>
            <a:picLocks noChangeAspect="1"/>
          </p:cNvPicPr>
          <p:nvPr/>
        </p:nvPicPr>
        <p:blipFill rotWithShape="1">
          <a:blip r:embed="rId2"/>
          <a:srcRect l="26318" r="18204"/>
          <a:stretch/>
        </p:blipFill>
        <p:spPr>
          <a:xfrm>
            <a:off x="279143" y="299509"/>
            <a:ext cx="5221625" cy="6258983"/>
          </a:xfrm>
          <a:prstGeom prst="rect">
            <a:avLst/>
          </a:prstGeom>
        </p:spPr>
      </p:pic>
      <p:sp>
        <p:nvSpPr>
          <p:cNvPr id="8" name="Content Placeholder 7">
            <a:extLst>
              <a:ext uri="{FF2B5EF4-FFF2-40B4-BE49-F238E27FC236}">
                <a16:creationId xmlns:a16="http://schemas.microsoft.com/office/drawing/2014/main" id="{622EA1F1-E081-4CE5-AFA3-17B84BDA5BE6}"/>
              </a:ext>
            </a:extLst>
          </p:cNvPr>
          <p:cNvSpPr>
            <a:spLocks noGrp="1"/>
          </p:cNvSpPr>
          <p:nvPr>
            <p:ph idx="1"/>
          </p:nvPr>
        </p:nvSpPr>
        <p:spPr>
          <a:xfrm>
            <a:off x="6033150" y="978149"/>
            <a:ext cx="5282984" cy="5665747"/>
          </a:xfrm>
        </p:spPr>
        <p:txBody>
          <a:bodyPr anchor="t">
            <a:normAutofit/>
          </a:bodyPr>
          <a:lstStyle/>
          <a:p>
            <a:r>
              <a:rPr lang="en-US" sz="1800"/>
              <a:t>Mangaing people</a:t>
            </a:r>
          </a:p>
          <a:p>
            <a:endParaRPr lang="en-US" sz="1800" dirty="0"/>
          </a:p>
          <a:p>
            <a:endParaRPr lang="en-US" sz="1800" dirty="0"/>
          </a:p>
          <a:p>
            <a:r>
              <a:rPr lang="en-US" sz="1800"/>
              <a:t>Mangerial decisions/ roles </a:t>
            </a:r>
            <a:endParaRPr lang="en-US" sz="1800" dirty="0"/>
          </a:p>
          <a:p>
            <a:endParaRPr lang="en-US" sz="1800" dirty="0"/>
          </a:p>
          <a:p>
            <a:endParaRPr lang="en-US" sz="1800" dirty="0"/>
          </a:p>
          <a:p>
            <a:r>
              <a:rPr lang="en-US" sz="1800"/>
              <a:t>Recruitment and selection</a:t>
            </a:r>
            <a:endParaRPr lang="en-US" sz="1800" dirty="0"/>
          </a:p>
        </p:txBody>
      </p:sp>
      <p:cxnSp>
        <p:nvCxnSpPr>
          <p:cNvPr id="15" name="Straight Connector 1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8849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46B23B-58DB-4D12-A79E-AC2BB5661489}"/>
              </a:ext>
            </a:extLst>
          </p:cNvPr>
          <p:cNvSpPr>
            <a:spLocks noGrp="1"/>
          </p:cNvSpPr>
          <p:nvPr>
            <p:ph type="title"/>
          </p:nvPr>
        </p:nvSpPr>
        <p:spPr>
          <a:xfrm>
            <a:off x="6090659" y="156594"/>
            <a:ext cx="2775829" cy="522935"/>
          </a:xfrm>
        </p:spPr>
        <p:txBody>
          <a:bodyPr anchor="b">
            <a:normAutofit/>
          </a:bodyPr>
          <a:lstStyle/>
          <a:p>
            <a:r>
              <a:rPr lang="en-GB" sz="2000" b="1" dirty="0"/>
              <a:t>Recommendations.</a:t>
            </a:r>
          </a:p>
        </p:txBody>
      </p:sp>
      <p:sp>
        <p:nvSpPr>
          <p:cNvPr id="13" name="Rectangle 12">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store front at night&#10;&#10;Description generated with very high confidence">
            <a:extLst>
              <a:ext uri="{FF2B5EF4-FFF2-40B4-BE49-F238E27FC236}">
                <a16:creationId xmlns:a16="http://schemas.microsoft.com/office/drawing/2014/main" id="{656CBB2A-4AB7-4259-8F54-A1FCFF37AAFD}"/>
              </a:ext>
            </a:extLst>
          </p:cNvPr>
          <p:cNvPicPr>
            <a:picLocks noChangeAspect="1"/>
          </p:cNvPicPr>
          <p:nvPr/>
        </p:nvPicPr>
        <p:blipFill rotWithShape="1">
          <a:blip r:embed="rId2"/>
          <a:srcRect l="26318" r="18204"/>
          <a:stretch/>
        </p:blipFill>
        <p:spPr>
          <a:xfrm>
            <a:off x="279143" y="299509"/>
            <a:ext cx="5221625" cy="6258983"/>
          </a:xfrm>
          <a:prstGeom prst="rect">
            <a:avLst/>
          </a:prstGeom>
        </p:spPr>
      </p:pic>
      <p:sp>
        <p:nvSpPr>
          <p:cNvPr id="8" name="Content Placeholder 7">
            <a:extLst>
              <a:ext uri="{FF2B5EF4-FFF2-40B4-BE49-F238E27FC236}">
                <a16:creationId xmlns:a16="http://schemas.microsoft.com/office/drawing/2014/main" id="{395D4444-BC51-4B5A-AA7D-DEA67F1C1BF1}"/>
              </a:ext>
            </a:extLst>
          </p:cNvPr>
          <p:cNvSpPr>
            <a:spLocks noGrp="1"/>
          </p:cNvSpPr>
          <p:nvPr>
            <p:ph idx="1"/>
          </p:nvPr>
        </p:nvSpPr>
        <p:spPr>
          <a:xfrm>
            <a:off x="6090659" y="834375"/>
            <a:ext cx="5326116" cy="5809521"/>
          </a:xfrm>
        </p:spPr>
        <p:txBody>
          <a:bodyPr anchor="t">
            <a:normAutofit/>
          </a:bodyPr>
          <a:lstStyle/>
          <a:p>
            <a:r>
              <a:rPr lang="en-US" sz="2400" b="1"/>
              <a:t>Routes specific to demand.</a:t>
            </a:r>
          </a:p>
          <a:p>
            <a:r>
              <a:rPr lang="en-US" sz="2400" b="1"/>
              <a:t>Reduce seasonality.</a:t>
            </a:r>
          </a:p>
          <a:p>
            <a:r>
              <a:rPr lang="en-US" sz="2400" b="1"/>
              <a:t>Source more routes, tap into long-haul market.</a:t>
            </a:r>
          </a:p>
          <a:p>
            <a:r>
              <a:rPr lang="en-US" sz="2400" b="1"/>
              <a:t>Improve infrastructure/ transport links.</a:t>
            </a:r>
          </a:p>
          <a:p>
            <a:r>
              <a:rPr lang="en-US" sz="2400" b="1"/>
              <a:t>Continue to diversify.</a:t>
            </a:r>
          </a:p>
          <a:p>
            <a:endParaRPr lang="en-US" sz="1800" dirty="0"/>
          </a:p>
          <a:p>
            <a:endParaRPr lang="en-US" sz="1800" dirty="0"/>
          </a:p>
          <a:p>
            <a:endParaRPr lang="en-US" sz="1800" dirty="0"/>
          </a:p>
        </p:txBody>
      </p:sp>
      <p:cxnSp>
        <p:nvCxnSpPr>
          <p:cNvPr id="15" name="Straight Connector 1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39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store front at night&#10;&#10;Description generated with very high confidence">
            <a:extLst>
              <a:ext uri="{FF2B5EF4-FFF2-40B4-BE49-F238E27FC236}">
                <a16:creationId xmlns:a16="http://schemas.microsoft.com/office/drawing/2014/main" id="{07653218-D922-4639-B1E5-713D6E09C7C9}"/>
              </a:ext>
            </a:extLst>
          </p:cNvPr>
          <p:cNvPicPr>
            <a:picLocks noChangeAspect="1"/>
          </p:cNvPicPr>
          <p:nvPr/>
        </p:nvPicPr>
        <p:blipFill rotWithShape="1">
          <a:blip r:embed="rId2"/>
          <a:srcRect t="17708"/>
          <a:stretch/>
        </p:blipFill>
        <p:spPr>
          <a:xfrm>
            <a:off x="307775" y="261437"/>
            <a:ext cx="11576450" cy="6335126"/>
          </a:xfrm>
          <a:prstGeom prst="rect">
            <a:avLst/>
          </a:prstGeom>
        </p:spPr>
      </p:pic>
      <p:sp>
        <p:nvSpPr>
          <p:cNvPr id="2" name="TextBox 1">
            <a:extLst>
              <a:ext uri="{FF2B5EF4-FFF2-40B4-BE49-F238E27FC236}">
                <a16:creationId xmlns:a16="http://schemas.microsoft.com/office/drawing/2014/main" id="{177CEB66-849C-4A53-9A0B-68DA1610755C}"/>
              </a:ext>
            </a:extLst>
          </p:cNvPr>
          <p:cNvSpPr txBox="1"/>
          <p:nvPr/>
        </p:nvSpPr>
        <p:spPr>
          <a:xfrm>
            <a:off x="310551" y="382438"/>
            <a:ext cx="11182708" cy="670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solidFill>
                  <a:schemeClr val="bg1"/>
                </a:solidFill>
                <a:ea typeface="+mn-lt"/>
                <a:cs typeface="+mn-lt"/>
              </a:rPr>
              <a:t>About Us. 2020. Available at: </a:t>
            </a:r>
            <a:r>
              <a:rPr lang="en-GB" sz="1000" dirty="0">
                <a:solidFill>
                  <a:schemeClr val="bg1"/>
                </a:solidFill>
                <a:ea typeface="+mn-lt"/>
                <a:cs typeface="+mn-lt"/>
                <a:hlinkClick r:id="rId3"/>
              </a:rPr>
              <a:t>https://www.cardiff-airport.com/about-us/</a:t>
            </a:r>
            <a:r>
              <a:rPr lang="en-GB" sz="1000" dirty="0">
                <a:solidFill>
                  <a:schemeClr val="bg1"/>
                </a:solidFill>
                <a:ea typeface="+mn-lt"/>
                <a:cs typeface="+mn-lt"/>
              </a:rPr>
              <a:t> [Accessed: 5 May 2020].</a:t>
            </a:r>
            <a:endParaRPr lang="en-US" sz="1000">
              <a:solidFill>
                <a:schemeClr val="bg1"/>
              </a:solidFill>
            </a:endParaRPr>
          </a:p>
          <a:p>
            <a:r>
              <a:rPr lang="en-GB" sz="1000">
                <a:solidFill>
                  <a:schemeClr val="bg1"/>
                </a:solidFill>
                <a:ea typeface="+mn-lt"/>
                <a:cs typeface="+mn-lt"/>
              </a:rPr>
              <a:t>ACI 2020. Available at: </a:t>
            </a:r>
            <a:r>
              <a:rPr lang="en-GB" sz="1000" dirty="0">
                <a:solidFill>
                  <a:schemeClr val="bg1"/>
                </a:solidFill>
                <a:ea typeface="+mn-lt"/>
                <a:cs typeface="+mn-lt"/>
                <a:hlinkClick r:id="rId4"/>
              </a:rPr>
              <a:t>http://www.aci.aero/Media/aci/downloads/ACI_APM_Guidebook_2_2012.pdf</a:t>
            </a:r>
            <a:r>
              <a:rPr lang="en-GB" sz="1000" dirty="0">
                <a:solidFill>
                  <a:schemeClr val="bg1"/>
                </a:solidFill>
                <a:ea typeface="+mn-lt"/>
                <a:cs typeface="+mn-lt"/>
              </a:rPr>
              <a:t> </a:t>
            </a:r>
            <a:r>
              <a:rPr lang="en-GB" sz="1000">
                <a:solidFill>
                  <a:schemeClr val="bg1"/>
                </a:solidFill>
                <a:ea typeface="+mn-lt"/>
                <a:cs typeface="+mn-lt"/>
              </a:rPr>
              <a:t>[Accessed: 3 May 2020].</a:t>
            </a:r>
            <a:endParaRPr lang="en-GB" sz="1000">
              <a:solidFill>
                <a:schemeClr val="bg1"/>
              </a:solidFill>
            </a:endParaRPr>
          </a:p>
          <a:p>
            <a:r>
              <a:rPr lang="en-GB" sz="1000">
                <a:solidFill>
                  <a:schemeClr val="bg1"/>
                </a:solidFill>
                <a:ea typeface="+mn-lt"/>
                <a:cs typeface="+mn-lt"/>
              </a:rPr>
              <a:t>Armstrong, M (2012) Armstrong’s Handbook of Management and Leadership (3rd edition) London: Kogan Page.   [Accessed 5 May 2020].</a:t>
            </a:r>
            <a:endParaRPr lang="en-GB" sz="1000">
              <a:solidFill>
                <a:schemeClr val="bg1"/>
              </a:solidFill>
            </a:endParaRPr>
          </a:p>
          <a:p>
            <a:r>
              <a:rPr lang="en-GB" sz="1000">
                <a:solidFill>
                  <a:schemeClr val="bg1"/>
                </a:solidFill>
                <a:ea typeface="+mn-lt"/>
                <a:cs typeface="+mn-lt"/>
              </a:rPr>
              <a:t>Armstrong, M. and Baron, A., 2002. </a:t>
            </a:r>
            <a:r>
              <a:rPr lang="en-GB" sz="1000" i="1">
                <a:solidFill>
                  <a:schemeClr val="bg1"/>
                </a:solidFill>
                <a:ea typeface="+mn-lt"/>
                <a:cs typeface="+mn-lt"/>
              </a:rPr>
              <a:t>Performance Management</a:t>
            </a:r>
            <a:r>
              <a:rPr lang="en-GB" sz="1000">
                <a:solidFill>
                  <a:schemeClr val="bg1"/>
                </a:solidFill>
                <a:ea typeface="+mn-lt"/>
                <a:cs typeface="+mn-lt"/>
              </a:rPr>
              <a:t>. London: Jaico Publishing House. [Accessed 5 May 2020].</a:t>
            </a:r>
            <a:endParaRPr lang="en-GB" sz="1000">
              <a:solidFill>
                <a:schemeClr val="bg1"/>
              </a:solidFill>
            </a:endParaRPr>
          </a:p>
          <a:p>
            <a:r>
              <a:rPr lang="en-GB" sz="1000">
                <a:solidFill>
                  <a:schemeClr val="bg1"/>
                </a:solidFill>
                <a:ea typeface="+mn-lt"/>
                <a:cs typeface="+mn-lt"/>
              </a:rPr>
              <a:t>Boddy, D (2013) Management: An Introduction (6th edition) Harlow: Pearson. [Accessed 5 May 2020].</a:t>
            </a:r>
            <a:endParaRPr lang="en-GB" sz="1000">
              <a:solidFill>
                <a:schemeClr val="bg1"/>
              </a:solidFill>
            </a:endParaRPr>
          </a:p>
          <a:p>
            <a:r>
              <a:rPr lang="en-GB" sz="1000">
                <a:solidFill>
                  <a:schemeClr val="bg1"/>
                </a:solidFill>
                <a:ea typeface="+mn-lt"/>
                <a:cs typeface="+mn-lt"/>
              </a:rPr>
              <a:t>Brexit advice for travellers. 2020. Available at: </a:t>
            </a:r>
            <a:r>
              <a:rPr lang="en-GB" sz="1000" dirty="0">
                <a:solidFill>
                  <a:schemeClr val="bg1"/>
                </a:solidFill>
                <a:ea typeface="+mn-lt"/>
                <a:cs typeface="+mn-lt"/>
                <a:hlinkClick r:id="rId5"/>
              </a:rPr>
              <a:t>https://www.abta.com/tips-and-advice/brexit-advice-for-travellers</a:t>
            </a:r>
            <a:r>
              <a:rPr lang="en-GB" sz="1000" dirty="0">
                <a:solidFill>
                  <a:schemeClr val="bg1"/>
                </a:solidFill>
                <a:ea typeface="+mn-lt"/>
                <a:cs typeface="+mn-lt"/>
              </a:rPr>
              <a:t> </a:t>
            </a:r>
            <a:r>
              <a:rPr lang="en-GB" sz="1000">
                <a:solidFill>
                  <a:schemeClr val="bg1"/>
                </a:solidFill>
                <a:ea typeface="+mn-lt"/>
                <a:cs typeface="+mn-lt"/>
              </a:rPr>
              <a:t>[Accessed: 3 May 2020].</a:t>
            </a:r>
            <a:endParaRPr lang="en-GB" sz="1000">
              <a:solidFill>
                <a:schemeClr val="bg1"/>
              </a:solidFill>
            </a:endParaRPr>
          </a:p>
          <a:p>
            <a:r>
              <a:rPr lang="en-GB" sz="1000">
                <a:solidFill>
                  <a:schemeClr val="bg1"/>
                </a:solidFill>
                <a:ea typeface="+mn-lt"/>
                <a:cs typeface="+mn-lt"/>
              </a:rPr>
              <a:t>Cardiff-airport.com. 2020. </a:t>
            </a:r>
            <a:r>
              <a:rPr lang="en-GB" sz="1000" i="1">
                <a:solidFill>
                  <a:schemeClr val="bg1"/>
                </a:solidFill>
                <a:ea typeface="+mn-lt"/>
                <a:cs typeface="+mn-lt"/>
              </a:rPr>
              <a:t>Rhys Owen Joins Cardiff Airport As Director Of Human Resources</a:t>
            </a:r>
            <a:r>
              <a:rPr lang="en-GB" sz="1000">
                <a:solidFill>
                  <a:schemeClr val="bg1"/>
                </a:solidFill>
                <a:ea typeface="+mn-lt"/>
                <a:cs typeface="+mn-lt"/>
              </a:rPr>
              <a:t>. [online] Available at: &lt;https://ww</a:t>
            </a:r>
            <a:r>
              <a:rPr lang="en-GB" sz="1000">
                <a:ea typeface="+mn-lt"/>
                <a:cs typeface="+mn-lt"/>
              </a:rPr>
              <a:t>w.cardiff-airport.com/news/2019/12/01/rhys-owen-joins-</a:t>
            </a:r>
            <a:r>
              <a:rPr lang="en-GB" sz="1000">
                <a:solidFill>
                  <a:schemeClr val="bg1"/>
                </a:solidFill>
                <a:ea typeface="+mn-lt"/>
                <a:cs typeface="+mn-lt"/>
              </a:rPr>
              <a:t>cardiff-airport-as-director-of-human-resources/&gt; [Accessed 5 May 2020].</a:t>
            </a:r>
            <a:endParaRPr lang="en-GB" sz="1000" dirty="0">
              <a:solidFill>
                <a:schemeClr val="bg1"/>
              </a:solidFill>
            </a:endParaRPr>
          </a:p>
          <a:p>
            <a:r>
              <a:rPr lang="en-GB" sz="1000">
                <a:solidFill>
                  <a:schemeClr val="bg1"/>
                </a:solidFill>
                <a:ea typeface="+mn-lt"/>
                <a:cs typeface="+mn-lt"/>
              </a:rPr>
              <a:t>Cardiff Airport | GOV.WALES. 2020. Available at: </a:t>
            </a:r>
            <a:r>
              <a:rPr lang="en-GB" sz="1000" dirty="0">
                <a:solidFill>
                  <a:schemeClr val="bg1"/>
                </a:solidFill>
                <a:ea typeface="+mn-lt"/>
                <a:cs typeface="+mn-lt"/>
                <a:hlinkClick r:id="rId6"/>
              </a:rPr>
              <a:t>https://gov.wales/cardiff-airport</a:t>
            </a:r>
            <a:r>
              <a:rPr lang="en-GB" sz="1000">
                <a:solidFill>
                  <a:schemeClr val="bg1"/>
                </a:solidFill>
                <a:ea typeface="+mn-lt"/>
                <a:cs typeface="+mn-lt"/>
              </a:rPr>
              <a:t> [Accessed: 5 May 2020].</a:t>
            </a:r>
            <a:endParaRPr lang="en-GB" sz="1000" dirty="0">
              <a:solidFill>
                <a:schemeClr val="bg1"/>
              </a:solidFill>
            </a:endParaRPr>
          </a:p>
          <a:p>
            <a:r>
              <a:rPr lang="en-GB" sz="1000">
                <a:solidFill>
                  <a:schemeClr val="bg1"/>
                </a:solidFill>
                <a:ea typeface="+mn-lt"/>
                <a:cs typeface="+mn-lt"/>
              </a:rPr>
              <a:t>Candidate briefing. 2020. Available at: </a:t>
            </a:r>
            <a:r>
              <a:rPr lang="en-GB" sz="1000" dirty="0">
                <a:solidFill>
                  <a:schemeClr val="bg1"/>
                </a:solidFill>
                <a:ea typeface="+mn-lt"/>
                <a:cs typeface="+mn-lt"/>
                <a:hlinkClick r:id="rId7"/>
              </a:rPr>
              <a:t>https://www.cardiff-airport.com/uploads/Candidate%20briefing%20pack%20fire%20section%20Nov%202017.pdf</a:t>
            </a:r>
            <a:r>
              <a:rPr lang="en-GB" sz="1000" dirty="0">
                <a:solidFill>
                  <a:schemeClr val="bg1"/>
                </a:solidFill>
                <a:ea typeface="+mn-lt"/>
                <a:cs typeface="+mn-lt"/>
              </a:rPr>
              <a:t> </a:t>
            </a:r>
            <a:r>
              <a:rPr lang="en-GB" sz="1000">
                <a:solidFill>
                  <a:schemeClr val="bg1"/>
                </a:solidFill>
                <a:ea typeface="+mn-lt"/>
                <a:cs typeface="+mn-lt"/>
              </a:rPr>
              <a:t>[Accessed: 1 May 2020].</a:t>
            </a:r>
            <a:endParaRPr lang="en-GB" sz="1000" dirty="0">
              <a:solidFill>
                <a:schemeClr val="bg1"/>
              </a:solidFill>
            </a:endParaRPr>
          </a:p>
          <a:p>
            <a:r>
              <a:rPr lang="en-GB" sz="1000">
                <a:solidFill>
                  <a:schemeClr val="bg1"/>
                </a:solidFill>
                <a:ea typeface="+mn-lt"/>
                <a:cs typeface="+mn-lt"/>
              </a:rPr>
              <a:t>CIPD. 2020. </a:t>
            </a:r>
            <a:r>
              <a:rPr lang="en-GB" sz="1000" i="1">
                <a:solidFill>
                  <a:schemeClr val="bg1"/>
                </a:solidFill>
                <a:ea typeface="+mn-lt"/>
                <a:cs typeface="+mn-lt"/>
              </a:rPr>
              <a:t>PESTLE Analysis | Factsheets | CIPD</a:t>
            </a:r>
            <a:r>
              <a:rPr lang="en-GB" sz="1000">
                <a:solidFill>
                  <a:schemeClr val="bg1"/>
                </a:solidFill>
                <a:ea typeface="+mn-lt"/>
                <a:cs typeface="+mn-lt"/>
              </a:rPr>
              <a:t>. [online] Available at: &lt;https://www.cipd.co.uk/knowledge/strategy/organisational-development/pestle-analysis-factsheet&gt; [Accessed 5 May 2020].</a:t>
            </a:r>
            <a:endParaRPr lang="en-GB" sz="1000" dirty="0">
              <a:solidFill>
                <a:schemeClr val="bg1"/>
              </a:solidFill>
            </a:endParaRPr>
          </a:p>
          <a:p>
            <a:r>
              <a:rPr lang="en-GB" sz="1000">
                <a:solidFill>
                  <a:schemeClr val="bg1"/>
                </a:solidFill>
                <a:ea typeface="+mn-lt"/>
                <a:cs typeface="+mn-lt"/>
              </a:rPr>
              <a:t>Drury C (2008) (7th Ed) Management and Cost Accounting, London, Prentice Hall. [Accessed 5 May 2020].</a:t>
            </a:r>
            <a:endParaRPr lang="en-GB" sz="1000" dirty="0">
              <a:solidFill>
                <a:schemeClr val="bg1"/>
              </a:solidFill>
            </a:endParaRPr>
          </a:p>
          <a:p>
            <a:r>
              <a:rPr lang="en-GB" sz="1000">
                <a:solidFill>
                  <a:schemeClr val="bg1"/>
                </a:solidFill>
                <a:ea typeface="+mn-lt"/>
                <a:cs typeface="+mn-lt"/>
              </a:rPr>
              <a:t>Discrimination, E. and workplace, E. 2020. Equality &amp; Diversity in the Workplace | BrightHR. Available at: </a:t>
            </a:r>
            <a:r>
              <a:rPr lang="en-GB" sz="1000" dirty="0">
                <a:solidFill>
                  <a:schemeClr val="bg1"/>
                </a:solidFill>
                <a:ea typeface="+mn-lt"/>
                <a:cs typeface="+mn-lt"/>
                <a:hlinkClick r:id="rId8"/>
              </a:rPr>
              <a:t>https://www.brighthr.com/articles/equality-and-discrimination/equality-and-diversity-in-the-workplace</a:t>
            </a:r>
            <a:r>
              <a:rPr lang="en-GB" sz="1000">
                <a:solidFill>
                  <a:schemeClr val="bg1"/>
                </a:solidFill>
                <a:ea typeface="+mn-lt"/>
                <a:cs typeface="+mn-lt"/>
              </a:rPr>
              <a:t> [Accessed: 2 May 2020].</a:t>
            </a:r>
            <a:endParaRPr lang="en-GB" sz="1000" dirty="0">
              <a:solidFill>
                <a:schemeClr val="bg1"/>
              </a:solidFill>
            </a:endParaRPr>
          </a:p>
          <a:p>
            <a:r>
              <a:rPr lang="en-GB" sz="1000">
                <a:solidFill>
                  <a:schemeClr val="bg1"/>
                </a:solidFill>
                <a:ea typeface="+mn-lt"/>
                <a:cs typeface="+mn-lt"/>
              </a:rPr>
              <a:t>Flybe. Part 1: The market addresses gap left by UK regional airline. 2020. Available at: </a:t>
            </a:r>
            <a:r>
              <a:rPr lang="en-GB" sz="1000" dirty="0">
                <a:solidFill>
                  <a:schemeClr val="bg1"/>
                </a:solidFill>
                <a:ea typeface="+mn-lt"/>
                <a:cs typeface="+mn-lt"/>
                <a:hlinkClick r:id="rId9"/>
              </a:rPr>
              <a:t>https://centreforaviation.com/analysis/reports/flybe-part-1-the-market-addresses-gap-left-by-uk-regional-airline-516523</a:t>
            </a:r>
            <a:r>
              <a:rPr lang="en-GB" sz="1000" dirty="0">
                <a:solidFill>
                  <a:schemeClr val="bg1"/>
                </a:solidFill>
                <a:ea typeface="+mn-lt"/>
                <a:cs typeface="+mn-lt"/>
              </a:rPr>
              <a:t> </a:t>
            </a:r>
            <a:r>
              <a:rPr lang="en-GB" sz="1000">
                <a:solidFill>
                  <a:schemeClr val="bg1"/>
                </a:solidFill>
                <a:ea typeface="+mn-lt"/>
                <a:cs typeface="+mn-lt"/>
              </a:rPr>
              <a:t>[Accessed: 5 May 2020].</a:t>
            </a:r>
            <a:endParaRPr lang="en-GB" sz="1000" dirty="0">
              <a:solidFill>
                <a:schemeClr val="bg1"/>
              </a:solidFill>
            </a:endParaRPr>
          </a:p>
          <a:p>
            <a:r>
              <a:rPr lang="en-GB" sz="1000">
                <a:solidFill>
                  <a:schemeClr val="bg1"/>
                </a:solidFill>
                <a:ea typeface="+mn-lt"/>
                <a:cs typeface="+mn-lt"/>
              </a:rPr>
              <a:t>Francke, A (2013) FT Guide to Management, Harlow: Pearson. [Accessed 5 May 2020].</a:t>
            </a:r>
            <a:endParaRPr lang="en-GB" sz="1000" dirty="0">
              <a:solidFill>
                <a:schemeClr val="bg1"/>
              </a:solidFill>
            </a:endParaRPr>
          </a:p>
          <a:p>
            <a:r>
              <a:rPr lang="en-GB" sz="1000">
                <a:solidFill>
                  <a:schemeClr val="bg1"/>
                </a:solidFill>
                <a:ea typeface="+mn-lt"/>
                <a:cs typeface="+mn-lt"/>
              </a:rPr>
              <a:t>Guilding, C.(2013) Accounting Essentials for Hospitality Managers, London, Taylor and Francis. [Accessed: 9 May 2020].</a:t>
            </a:r>
            <a:endParaRPr lang="en-GB" sz="1000" dirty="0">
              <a:solidFill>
                <a:schemeClr val="bg1"/>
              </a:solidFill>
            </a:endParaRPr>
          </a:p>
          <a:p>
            <a:r>
              <a:rPr lang="en-GB" sz="1000">
                <a:solidFill>
                  <a:schemeClr val="bg1"/>
                </a:solidFill>
                <a:ea typeface="+mn-lt"/>
                <a:cs typeface="+mn-lt"/>
              </a:rPr>
              <a:t>Graham, L. 2008. </a:t>
            </a:r>
            <a:r>
              <a:rPr lang="en-GB" sz="1000" i="1">
                <a:solidFill>
                  <a:schemeClr val="bg1"/>
                </a:solidFill>
                <a:ea typeface="+mn-lt"/>
                <a:cs typeface="+mn-lt"/>
              </a:rPr>
              <a:t>Internal controls</a:t>
            </a:r>
            <a:r>
              <a:rPr lang="en-GB" sz="1000">
                <a:solidFill>
                  <a:schemeClr val="bg1"/>
                </a:solidFill>
                <a:ea typeface="+mn-lt"/>
                <a:cs typeface="+mn-lt"/>
              </a:rPr>
              <a:t>. Hoboken, N.J.: John Wiley &amp; Sons. [Accessed: 3 May 2020].</a:t>
            </a:r>
            <a:endParaRPr lang="en-GB" sz="1000" dirty="0">
              <a:solidFill>
                <a:schemeClr val="bg1"/>
              </a:solidFill>
            </a:endParaRPr>
          </a:p>
          <a:p>
            <a:r>
              <a:rPr lang="en-GB" sz="1000">
                <a:solidFill>
                  <a:schemeClr val="bg1"/>
                </a:solidFill>
                <a:ea typeface="+mn-lt"/>
                <a:cs typeface="+mn-lt"/>
              </a:rPr>
              <a:t>Harari, D., 2020. </a:t>
            </a:r>
            <a:r>
              <a:rPr lang="en-GB" sz="1000" i="1">
                <a:solidFill>
                  <a:schemeClr val="bg1"/>
                </a:solidFill>
                <a:ea typeface="+mn-lt"/>
                <a:cs typeface="+mn-lt"/>
              </a:rPr>
              <a:t>Slowing Economic Growth, Brexit And The Productivity Challenge</a:t>
            </a:r>
            <a:r>
              <a:rPr lang="en-GB" sz="1000">
                <a:solidFill>
                  <a:schemeClr val="bg1"/>
                </a:solidFill>
                <a:ea typeface="+mn-lt"/>
                <a:cs typeface="+mn-lt"/>
              </a:rPr>
              <a:t>. [online] House of Commons Library. Available at: &lt;https://commonslibrary.parliament.uk/brexit/slowing-economic-growth-brexit-and-the-productivity-challenge/&gt; [Accessed 1 May 2020].</a:t>
            </a:r>
            <a:endParaRPr lang="en-GB" sz="1000" dirty="0">
              <a:solidFill>
                <a:schemeClr val="bg1"/>
              </a:solidFill>
            </a:endParaRPr>
          </a:p>
          <a:p>
            <a:r>
              <a:rPr lang="en-GB" sz="1000">
                <a:solidFill>
                  <a:schemeClr val="bg1"/>
                </a:solidFill>
                <a:ea typeface="+mn-lt"/>
                <a:cs typeface="+mn-lt"/>
              </a:rPr>
              <a:t>Herzbergs Two-Factor Theory of Motivation. 2020. Available at: </a:t>
            </a:r>
            <a:r>
              <a:rPr lang="en-GB" sz="1000" dirty="0">
                <a:solidFill>
                  <a:schemeClr val="bg1"/>
                </a:solidFill>
                <a:ea typeface="+mn-lt"/>
                <a:cs typeface="+mn-lt"/>
                <a:hlinkClick r:id="rId10"/>
              </a:rPr>
              <a:t>https://www.managementstudyguide.com/herzbergs-theory-motivation.htm</a:t>
            </a:r>
            <a:r>
              <a:rPr lang="en-GB" sz="1000" dirty="0">
                <a:solidFill>
                  <a:schemeClr val="bg1"/>
                </a:solidFill>
                <a:ea typeface="+mn-lt"/>
                <a:cs typeface="+mn-lt"/>
              </a:rPr>
              <a:t> </a:t>
            </a:r>
            <a:r>
              <a:rPr lang="en-GB" sz="1000">
                <a:solidFill>
                  <a:schemeClr val="bg1"/>
                </a:solidFill>
                <a:ea typeface="+mn-lt"/>
                <a:cs typeface="+mn-lt"/>
              </a:rPr>
              <a:t>[Accessed: 3 May 2020].</a:t>
            </a:r>
            <a:endParaRPr lang="en-GB" sz="1000" dirty="0">
              <a:solidFill>
                <a:schemeClr val="bg1"/>
              </a:solidFill>
            </a:endParaRPr>
          </a:p>
          <a:p>
            <a:r>
              <a:rPr lang="en-GB" sz="1000">
                <a:solidFill>
                  <a:schemeClr val="bg1"/>
                </a:solidFill>
                <a:ea typeface="+mn-lt"/>
                <a:cs typeface="+mn-lt"/>
              </a:rPr>
              <a:t>International Business Times. 2020. </a:t>
            </a:r>
            <a:r>
              <a:rPr lang="en-GB" sz="1000" i="1">
                <a:solidFill>
                  <a:schemeClr val="bg1"/>
                </a:solidFill>
                <a:ea typeface="+mn-lt"/>
                <a:cs typeface="+mn-lt"/>
              </a:rPr>
              <a:t>How The Airline Industry Has Evolved In 100 Years Of Commercial Air Travel</a:t>
            </a:r>
            <a:r>
              <a:rPr lang="en-GB" sz="1000">
                <a:solidFill>
                  <a:schemeClr val="bg1"/>
                </a:solidFill>
                <a:ea typeface="+mn-lt"/>
                <a:cs typeface="+mn-lt"/>
              </a:rPr>
              <a:t>. [online] Available at: &lt;https://www.ibtimes.com/how-airline-industry-has-evolved-100-years-commercial-air-travel-1524238&gt; [Accessed 1 May 2020].</a:t>
            </a:r>
            <a:endParaRPr lang="en-GB" sz="1000" dirty="0">
              <a:solidFill>
                <a:schemeClr val="bg1"/>
              </a:solidFill>
            </a:endParaRPr>
          </a:p>
          <a:p>
            <a:r>
              <a:rPr lang="en-GB" sz="1000">
                <a:solidFill>
                  <a:schemeClr val="bg1"/>
                </a:solidFill>
                <a:ea typeface="+mn-lt"/>
                <a:cs typeface="+mn-lt"/>
              </a:rPr>
              <a:t>Knights, D &amp;Willmott, H (2012) Introducing Organizational Behaviour and Management (2nd edition) Andover: South Western/Cengage. [Accessed: 9 May 2020].</a:t>
            </a:r>
            <a:endParaRPr lang="en-GB" sz="1000" dirty="0">
              <a:solidFill>
                <a:schemeClr val="bg1"/>
              </a:solidFill>
            </a:endParaRPr>
          </a:p>
          <a:p>
            <a:r>
              <a:rPr lang="en-GB" sz="1000">
                <a:solidFill>
                  <a:schemeClr val="bg1"/>
                </a:solidFill>
                <a:ea typeface="+mn-lt"/>
                <a:cs typeface="+mn-lt"/>
              </a:rPr>
              <a:t>Marr, B (2013) Key Performance Indicators (KPIs) Harlow: Pearson. [Accessed 5 May 2020].</a:t>
            </a:r>
            <a:endParaRPr lang="en-GB" sz="1000" dirty="0">
              <a:solidFill>
                <a:schemeClr val="bg1"/>
              </a:solidFill>
            </a:endParaRPr>
          </a:p>
          <a:p>
            <a:r>
              <a:rPr lang="en-GB" sz="1000">
                <a:solidFill>
                  <a:schemeClr val="bg1"/>
                </a:solidFill>
                <a:ea typeface="+mn-lt"/>
                <a:cs typeface="+mn-lt"/>
              </a:rPr>
              <a:t>Mitchell, D. 2007. </a:t>
            </a:r>
            <a:r>
              <a:rPr lang="en-GB" sz="1000" i="1">
                <a:solidFill>
                  <a:schemeClr val="bg1"/>
                </a:solidFill>
                <a:ea typeface="+mn-lt"/>
                <a:cs typeface="+mn-lt"/>
              </a:rPr>
              <a:t>Performance management</a:t>
            </a:r>
            <a:r>
              <a:rPr lang="en-GB" sz="1000">
                <a:solidFill>
                  <a:schemeClr val="bg1"/>
                </a:solidFill>
                <a:ea typeface="+mn-lt"/>
                <a:cs typeface="+mn-lt"/>
              </a:rPr>
              <a:t>. Chandni Chowk, Delhi: Global Media. [Accessed: 3 May 2020].</a:t>
            </a:r>
            <a:endParaRPr lang="en-GB" sz="1000" dirty="0">
              <a:solidFill>
                <a:schemeClr val="bg1"/>
              </a:solidFill>
            </a:endParaRPr>
          </a:p>
          <a:p>
            <a:endParaRPr lang="en-GB" sz="1000" dirty="0">
              <a:solidFill>
                <a:schemeClr val="bg1"/>
              </a:solidFill>
            </a:endParaRPr>
          </a:p>
          <a:p>
            <a:r>
              <a:rPr lang="en-GB" sz="1000">
                <a:solidFill>
                  <a:schemeClr val="bg1"/>
                </a:solidFill>
                <a:ea typeface="+mn-lt"/>
                <a:cs typeface="+mn-lt"/>
              </a:rPr>
              <a:t>Mondore, S. et al. [no date]. </a:t>
            </a:r>
            <a:r>
              <a:rPr lang="en-GB" sz="1000" i="1">
                <a:solidFill>
                  <a:schemeClr val="bg1"/>
                </a:solidFill>
                <a:ea typeface="+mn-lt"/>
                <a:cs typeface="+mn-lt"/>
              </a:rPr>
              <a:t>Predicting Business Success</a:t>
            </a:r>
            <a:r>
              <a:rPr lang="en-GB" sz="1000">
                <a:solidFill>
                  <a:schemeClr val="bg1"/>
                </a:solidFill>
                <a:ea typeface="+mn-lt"/>
                <a:cs typeface="+mn-lt"/>
              </a:rPr>
              <a:t>. 4th ed. London: Hawthorn. [Accessed: 9 May 2020].</a:t>
            </a:r>
            <a:endParaRPr lang="en-GB" sz="1000" dirty="0">
              <a:solidFill>
                <a:schemeClr val="bg1"/>
              </a:solidFill>
            </a:endParaRPr>
          </a:p>
          <a:p>
            <a:r>
              <a:rPr lang="en-GB" sz="1000">
                <a:solidFill>
                  <a:schemeClr val="bg1"/>
                </a:solidFill>
                <a:ea typeface="+mn-lt"/>
                <a:cs typeface="+mn-lt"/>
              </a:rPr>
              <a:t>Senedd 2020. Available at: </a:t>
            </a:r>
            <a:r>
              <a:rPr lang="en-GB" sz="1000" dirty="0">
                <a:solidFill>
                  <a:schemeClr val="bg1"/>
                </a:solidFill>
                <a:ea typeface="+mn-lt"/>
                <a:cs typeface="+mn-lt"/>
                <a:hlinkClick r:id="rId11"/>
              </a:rPr>
              <a:t>https://business.senedd.wales/documents/.pdf</a:t>
            </a:r>
            <a:r>
              <a:rPr lang="en-GB" sz="1000" dirty="0">
                <a:solidFill>
                  <a:schemeClr val="bg1"/>
                </a:solidFill>
                <a:ea typeface="+mn-lt"/>
                <a:cs typeface="+mn-lt"/>
              </a:rPr>
              <a:t> </a:t>
            </a:r>
            <a:r>
              <a:rPr lang="en-GB" sz="1000">
                <a:solidFill>
                  <a:schemeClr val="bg1"/>
                </a:solidFill>
                <a:ea typeface="+mn-lt"/>
                <a:cs typeface="+mn-lt"/>
              </a:rPr>
              <a:t>[Accessed: 9 May 2020].</a:t>
            </a:r>
            <a:endParaRPr lang="en-GB" sz="1000" dirty="0">
              <a:solidFill>
                <a:schemeClr val="bg1"/>
              </a:solidFill>
            </a:endParaRPr>
          </a:p>
          <a:p>
            <a:r>
              <a:rPr lang="en-GB" sz="1000">
                <a:solidFill>
                  <a:schemeClr val="bg1"/>
                </a:solidFill>
                <a:ea typeface="+mn-lt"/>
                <a:cs typeface="+mn-lt"/>
              </a:rPr>
              <a:t>Sloman J, Garratt D, Guest J, Jones E (2016) Economics for Business (7th edition) Harlow: Pearson Management in Practice (Level 5). [Accessed 5 May 2020].</a:t>
            </a:r>
            <a:endParaRPr lang="en-GB" sz="1000" dirty="0">
              <a:solidFill>
                <a:schemeClr val="bg1"/>
              </a:solidFill>
            </a:endParaRPr>
          </a:p>
          <a:p>
            <a:r>
              <a:rPr lang="en-GB" sz="1000">
                <a:solidFill>
                  <a:schemeClr val="bg1"/>
                </a:solidFill>
                <a:ea typeface="+mn-lt"/>
                <a:cs typeface="+mn-lt"/>
              </a:rPr>
              <a:t>Statista. 2020. </a:t>
            </a:r>
            <a:r>
              <a:rPr lang="en-GB" sz="1000" i="1">
                <a:solidFill>
                  <a:schemeClr val="bg1"/>
                </a:solidFill>
                <a:ea typeface="+mn-lt"/>
                <a:cs typeface="+mn-lt"/>
              </a:rPr>
              <a:t>Aviation Industry - Fuel Cost 2019 | Statista</a:t>
            </a:r>
            <a:r>
              <a:rPr lang="en-GB" sz="1000">
                <a:solidFill>
                  <a:schemeClr val="bg1"/>
                </a:solidFill>
                <a:ea typeface="+mn-lt"/>
                <a:cs typeface="+mn-lt"/>
              </a:rPr>
              <a:t>. [online] Available at: &lt;https://www.statista.com/statistics/591285/aviation-industry-fuel-cost/&gt; [Accessed 7 May 2020].</a:t>
            </a:r>
            <a:endParaRPr lang="en-GB" sz="1000" dirty="0">
              <a:solidFill>
                <a:schemeClr val="bg1"/>
              </a:solidFill>
            </a:endParaRPr>
          </a:p>
          <a:p>
            <a:r>
              <a:rPr lang="en-GB" sz="1000">
                <a:solidFill>
                  <a:schemeClr val="bg1"/>
                </a:solidFill>
                <a:ea typeface="+mn-lt"/>
                <a:cs typeface="+mn-lt"/>
              </a:rPr>
              <a:t>The Independent. 2020. </a:t>
            </a:r>
            <a:r>
              <a:rPr lang="en-GB" sz="1000" i="1">
                <a:solidFill>
                  <a:schemeClr val="bg1"/>
                </a:solidFill>
                <a:ea typeface="+mn-lt"/>
                <a:cs typeface="+mn-lt"/>
              </a:rPr>
              <a:t>Thomas Cook’S Collapse Will Hit Small, Regional Airports Hardest</a:t>
            </a:r>
            <a:r>
              <a:rPr lang="en-GB" sz="1000">
                <a:solidFill>
                  <a:schemeClr val="bg1"/>
                </a:solidFill>
                <a:ea typeface="+mn-lt"/>
                <a:cs typeface="+mn-lt"/>
              </a:rPr>
              <a:t>. [online] Available at: &lt;https://www.independent.co.uk/travel/news-and-advice/thomas-cook-collapse-airports-manchester-cardiff-newcastle-east-midlands-cancelled-flights-a9123641.html&gt; [Accessed 1 May 2020].</a:t>
            </a:r>
            <a:endParaRPr lang="en-GB" sz="1000" dirty="0">
              <a:solidFill>
                <a:schemeClr val="bg1"/>
              </a:solidFill>
            </a:endParaRPr>
          </a:p>
          <a:p>
            <a:r>
              <a:rPr lang="en-GB" sz="1000">
                <a:solidFill>
                  <a:schemeClr val="bg1"/>
                </a:solidFill>
                <a:ea typeface="+mn-lt"/>
                <a:cs typeface="+mn-lt"/>
              </a:rPr>
              <a:t>The Nine Belbin Team Roles. 2020. Available at: </a:t>
            </a:r>
            <a:r>
              <a:rPr lang="en-GB" sz="1000" dirty="0">
                <a:solidFill>
                  <a:schemeClr val="bg1"/>
                </a:solidFill>
                <a:ea typeface="+mn-lt"/>
                <a:cs typeface="+mn-lt"/>
                <a:hlinkClick r:id="rId12"/>
              </a:rPr>
              <a:t>https://www.belbin.com/about/belbin-team-roles/</a:t>
            </a:r>
            <a:r>
              <a:rPr lang="en-GB" sz="1000" dirty="0">
                <a:solidFill>
                  <a:schemeClr val="bg1"/>
                </a:solidFill>
                <a:ea typeface="+mn-lt"/>
                <a:cs typeface="+mn-lt"/>
              </a:rPr>
              <a:t> </a:t>
            </a:r>
            <a:r>
              <a:rPr lang="en-GB" sz="1000">
                <a:solidFill>
                  <a:schemeClr val="bg1"/>
                </a:solidFill>
                <a:ea typeface="+mn-lt"/>
                <a:cs typeface="+mn-lt"/>
              </a:rPr>
              <a:t>[Accessed: 3 May 2020].</a:t>
            </a:r>
            <a:endParaRPr lang="en-GB" sz="1000" dirty="0">
              <a:solidFill>
                <a:schemeClr val="bg1"/>
              </a:solidFill>
            </a:endParaRPr>
          </a:p>
          <a:p>
            <a:r>
              <a:rPr lang="en-GB" sz="1000">
                <a:solidFill>
                  <a:schemeClr val="bg1"/>
                </a:solidFill>
                <a:ea typeface="+mn-lt"/>
                <a:cs typeface="+mn-lt"/>
              </a:rPr>
              <a:t>Theory X and Theory Y. 2020. Available at: </a:t>
            </a:r>
            <a:r>
              <a:rPr lang="en-GB" sz="1000" dirty="0">
                <a:solidFill>
                  <a:schemeClr val="bg1"/>
                </a:solidFill>
                <a:ea typeface="+mn-lt"/>
                <a:cs typeface="+mn-lt"/>
                <a:hlinkClick r:id="rId13"/>
              </a:rPr>
              <a:t>https://www.managementstudyguide.com/theory-x-y-motivation.htm</a:t>
            </a:r>
            <a:r>
              <a:rPr lang="en-GB" sz="1000" dirty="0">
                <a:solidFill>
                  <a:schemeClr val="bg1"/>
                </a:solidFill>
                <a:ea typeface="+mn-lt"/>
                <a:cs typeface="+mn-lt"/>
              </a:rPr>
              <a:t> </a:t>
            </a:r>
            <a:r>
              <a:rPr lang="en-GB" sz="1000">
                <a:solidFill>
                  <a:schemeClr val="bg1"/>
                </a:solidFill>
                <a:ea typeface="+mn-lt"/>
                <a:cs typeface="+mn-lt"/>
              </a:rPr>
              <a:t>[Accessed: 2 May 2020].</a:t>
            </a:r>
            <a:endParaRPr lang="en-GB" sz="1000" dirty="0">
              <a:solidFill>
                <a:schemeClr val="bg1"/>
              </a:solidFill>
            </a:endParaRPr>
          </a:p>
          <a:p>
            <a:r>
              <a:rPr lang="en-GB" sz="1000">
                <a:solidFill>
                  <a:schemeClr val="bg1"/>
                </a:solidFill>
                <a:ea typeface="+mn-lt"/>
                <a:cs typeface="+mn-lt"/>
              </a:rPr>
              <a:t>Tradingeconomics.com. 2020. </a:t>
            </a:r>
            <a:r>
              <a:rPr lang="en-GB" sz="1000" i="1">
                <a:solidFill>
                  <a:schemeClr val="bg1"/>
                </a:solidFill>
                <a:ea typeface="+mn-lt"/>
                <a:cs typeface="+mn-lt"/>
              </a:rPr>
              <a:t>United Kingdom Households Disposable Income | 1955-2019 Data | 2020-2022 Forecast</a:t>
            </a:r>
            <a:r>
              <a:rPr lang="en-GB" sz="1000">
                <a:solidFill>
                  <a:schemeClr val="bg1"/>
                </a:solidFill>
                <a:ea typeface="+mn-lt"/>
                <a:cs typeface="+mn-lt"/>
              </a:rPr>
              <a:t>. [online] Available at: &lt;https://tradingeconomics.com/united-kingdom/disposable-personal-income&gt; [Accessed 7 May 2020].</a:t>
            </a:r>
            <a:endParaRPr lang="en-GB" sz="1000" dirty="0">
              <a:solidFill>
                <a:schemeClr val="bg1"/>
              </a:solidFill>
            </a:endParaRPr>
          </a:p>
          <a:p>
            <a:r>
              <a:rPr lang="en-GB" sz="1000">
                <a:solidFill>
                  <a:schemeClr val="bg1"/>
                </a:solidFill>
                <a:ea typeface="+mn-lt"/>
                <a:cs typeface="+mn-lt"/>
              </a:rPr>
              <a:t>Walsh, C. 2003. </a:t>
            </a:r>
            <a:r>
              <a:rPr lang="en-GB" sz="1000" i="1">
                <a:solidFill>
                  <a:schemeClr val="bg1"/>
                </a:solidFill>
                <a:ea typeface="+mn-lt"/>
                <a:cs typeface="+mn-lt"/>
              </a:rPr>
              <a:t>Key management ratios</a:t>
            </a:r>
            <a:r>
              <a:rPr lang="en-GB" sz="1000">
                <a:solidFill>
                  <a:schemeClr val="bg1"/>
                </a:solidFill>
                <a:ea typeface="+mn-lt"/>
                <a:cs typeface="+mn-lt"/>
              </a:rPr>
              <a:t>. Harlow: Prentice Hall Financial Times. [Accessed: 9 May 2020]</a:t>
            </a:r>
            <a:endParaRPr lang="en-GB" sz="1000" dirty="0">
              <a:solidFill>
                <a:schemeClr val="bg1"/>
              </a:solidFill>
            </a:endParaRPr>
          </a:p>
          <a:p>
            <a:r>
              <a:rPr lang="en-GB" sz="1000">
                <a:solidFill>
                  <a:schemeClr val="bg1"/>
                </a:solidFill>
                <a:ea typeface="+mn-lt"/>
                <a:cs typeface="+mn-lt"/>
              </a:rPr>
              <a:t>Warner, A. 2010. </a:t>
            </a:r>
            <a:r>
              <a:rPr lang="en-GB" sz="1000" i="1">
                <a:solidFill>
                  <a:schemeClr val="bg1"/>
                </a:solidFill>
                <a:ea typeface="+mn-lt"/>
                <a:cs typeface="+mn-lt"/>
              </a:rPr>
              <a:t>Strategic analysis and choice</a:t>
            </a:r>
            <a:r>
              <a:rPr lang="en-GB" sz="1000">
                <a:solidFill>
                  <a:schemeClr val="bg1"/>
                </a:solidFill>
                <a:ea typeface="+mn-lt"/>
                <a:cs typeface="+mn-lt"/>
              </a:rPr>
              <a:t>. New York [N.Y.]: Business Expert Press. [Accessed: 5 May 2020].</a:t>
            </a:r>
            <a:endParaRPr lang="en-GB" sz="1000" dirty="0">
              <a:solidFill>
                <a:schemeClr val="bg1"/>
              </a:solidFill>
            </a:endParaRPr>
          </a:p>
          <a:p>
            <a:r>
              <a:rPr lang="en-GB" sz="1000">
                <a:solidFill>
                  <a:schemeClr val="bg1"/>
                </a:solidFill>
                <a:ea typeface="+mn-lt"/>
                <a:cs typeface="+mn-lt"/>
              </a:rPr>
              <a:t>Worthington, I. et al. 2018. </a:t>
            </a:r>
            <a:r>
              <a:rPr lang="en-GB" sz="1000" i="1">
                <a:solidFill>
                  <a:schemeClr val="bg1"/>
                </a:solidFill>
                <a:ea typeface="+mn-lt"/>
                <a:cs typeface="+mn-lt"/>
              </a:rPr>
              <a:t>The Business Environment</a:t>
            </a:r>
            <a:r>
              <a:rPr lang="en-GB" sz="1000">
                <a:solidFill>
                  <a:schemeClr val="bg1"/>
                </a:solidFill>
                <a:ea typeface="+mn-lt"/>
                <a:cs typeface="+mn-lt"/>
              </a:rPr>
              <a:t>. Harlow, United Kingdom: Pearson Education Canada. [Accessed: 5 May 2020].</a:t>
            </a:r>
            <a:endParaRPr lang="en-GB" sz="1000">
              <a:solidFill>
                <a:schemeClr val="bg1"/>
              </a:solidFill>
            </a:endParaRPr>
          </a:p>
        </p:txBody>
      </p:sp>
      <p:sp>
        <p:nvSpPr>
          <p:cNvPr id="4" name="TextBox 3">
            <a:extLst>
              <a:ext uri="{FF2B5EF4-FFF2-40B4-BE49-F238E27FC236}">
                <a16:creationId xmlns:a16="http://schemas.microsoft.com/office/drawing/2014/main" id="{F38A4333-0EF2-4D7C-8667-886033E4C087}"/>
              </a:ext>
            </a:extLst>
          </p:cNvPr>
          <p:cNvSpPr txBox="1"/>
          <p:nvPr/>
        </p:nvSpPr>
        <p:spPr>
          <a:xfrm>
            <a:off x="367162" y="-6649"/>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chemeClr val="bg1"/>
                </a:solidFill>
              </a:rPr>
              <a:t>Bibliography</a:t>
            </a:r>
            <a:endParaRPr lang="en-GB" sz="2000" b="1" dirty="0">
              <a:solidFill>
                <a:schemeClr val="bg1"/>
              </a:solidFill>
            </a:endParaRPr>
          </a:p>
        </p:txBody>
      </p:sp>
    </p:spTree>
    <p:extLst>
      <p:ext uri="{BB962C8B-B14F-4D97-AF65-F5344CB8AC3E}">
        <p14:creationId xmlns:p14="http://schemas.microsoft.com/office/powerpoint/2010/main" val="1204489993"/>
      </p:ext>
    </p:extLst>
  </p:cSld>
  <p:clrMapOvr>
    <a:masterClrMapping/>
  </p:clrMapOvr>
</p:sld>
</file>

<file path=ppt/theme/theme1.xml><?xml version="1.0" encoding="utf-8"?>
<a:theme xmlns:a="http://schemas.openxmlformats.org/drawingml/2006/main" name="GradientVTI">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TotalTime>
  <Words>1983</Words>
  <Application>Microsoft Office PowerPoint</Application>
  <PresentationFormat>Widescreen</PresentationFormat>
  <Paragraphs>191</Paragraphs>
  <Slides>10</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Univers</vt:lpstr>
      <vt:lpstr>GradientVTI</vt:lpstr>
      <vt:lpstr>Management in practice. Cardiff Airport Nina Allen </vt:lpstr>
      <vt:lpstr>Introduction.</vt:lpstr>
      <vt:lpstr>How to analyse and manage performance.</vt:lpstr>
      <vt:lpstr>PowerPoint Presentation</vt:lpstr>
      <vt:lpstr>PowerPoint Presentation</vt:lpstr>
      <vt:lpstr>PowerPoint Presentation</vt:lpstr>
      <vt:lpstr>PowerPoint Presentation</vt:lpstr>
      <vt:lpstr>Performance management.</vt:lpstr>
      <vt:lpstr>Recommendations.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User</dc:creator>
  <cp:lastModifiedBy>Nina Allen (1102802)</cp:lastModifiedBy>
  <cp:revision>556</cp:revision>
  <dcterms:created xsi:type="dcterms:W3CDTF">2020-05-17T10:55:35Z</dcterms:created>
  <dcterms:modified xsi:type="dcterms:W3CDTF">2020-05-17T20:22:59Z</dcterms:modified>
</cp:coreProperties>
</file>