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04276820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04276820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504276820e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504276820e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504276820e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504276820e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504276820e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504276820e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504276820e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504276820e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504276820e_0_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504276820e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504276820e_0_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504276820e_0_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504276820e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504276820e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504276820e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504276820e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504276820e_0_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504276820e_0_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Ontological Argument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Anselm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52475"/>
            <a:ext cx="63042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It is true by definition that God is a being than which none greater can be imagined.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God exists as an idea in the mind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 being that exists as an idea in the mind and in the world is greater than a being which only exists in the mind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If God exists only as an idea in the mind then we can imagine a being that is greater than God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We cannot imagine something greater than God as God  is the greatest possible being that can be imagined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God exists</a:t>
            </a: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26400" y="1235500"/>
            <a:ext cx="2143650" cy="2925200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14"/>
          <p:cNvSpPr txBox="1"/>
          <p:nvPr/>
        </p:nvSpPr>
        <p:spPr>
          <a:xfrm>
            <a:off x="6190875" y="4288975"/>
            <a:ext cx="3014700" cy="27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1033 - 1109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An </a:t>
            </a:r>
            <a:r>
              <a:rPr b="1" i="1" lang="en-GB"/>
              <a:t>a priori</a:t>
            </a:r>
            <a:endParaRPr b="1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Something which can be known without experience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/>
          <p:nvPr>
            <p:ph type="title"/>
          </p:nvPr>
        </p:nvSpPr>
        <p:spPr>
          <a:xfrm>
            <a:off x="311700" y="445025"/>
            <a:ext cx="4624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Gaunilo’s Island</a:t>
            </a:r>
            <a:endParaRPr/>
          </a:p>
        </p:txBody>
      </p:sp>
      <p:sp>
        <p:nvSpPr>
          <p:cNvPr id="75" name="Google Shape;75;p16"/>
          <p:cNvSpPr txBox="1"/>
          <p:nvPr>
            <p:ph idx="1" type="body"/>
          </p:nvPr>
        </p:nvSpPr>
        <p:spPr>
          <a:xfrm>
            <a:off x="311700" y="1017725"/>
            <a:ext cx="57201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It is true by definition that ‘Island Paradise’ is an island than which none greater can be imagined.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‘Island Paradise’ exists as an idea in the mind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An island that exists as an idea in the mind and in the world is greater than an island which only exists in the mind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If ‘Island Paradise’ exists only as an idea in the mind then we can imagine an island that is greater than ‘Island Paradise’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We cannot imagine something greater than ‘Island Paradise’  as ‘Island Paradise’ is  the greatest possible island that can be imagined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‘Island Paradise’ exists</a:t>
            </a:r>
            <a:endParaRPr/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57008" y="956758"/>
            <a:ext cx="3477400" cy="3477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Response to </a:t>
            </a:r>
            <a:r>
              <a:rPr lang="en-GB"/>
              <a:t>Gaunilo’s Island</a:t>
            </a:r>
            <a:r>
              <a:rPr lang="en-GB"/>
              <a:t> </a:t>
            </a:r>
            <a:endParaRPr/>
          </a:p>
        </p:txBody>
      </p:sp>
      <p:sp>
        <p:nvSpPr>
          <p:cNvPr id="82" name="Google Shape;82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Premise 1 is incorent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We do not have an idea of a maximally perfect island, nor is this possible.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There is an intrinsic maximum for the properties of God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Aquinas </a:t>
            </a:r>
            <a:endParaRPr/>
          </a:p>
        </p:txBody>
      </p:sp>
      <p:sp>
        <p:nvSpPr>
          <p:cNvPr id="88" name="Google Shape;88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We don’t really have an idea of </a:t>
            </a:r>
            <a:r>
              <a:rPr lang="en-GB"/>
              <a:t>a being than which none greater can be imagined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/>
              <a:t>Response - we understand the concept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People have different concepts of God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/>
              <a:t>Response - the argument can still work is we remove reference to ‘God’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/>
          <p:nvPr>
            <p:ph type="title"/>
          </p:nvPr>
        </p:nvSpPr>
        <p:spPr>
          <a:xfrm>
            <a:off x="311700" y="445025"/>
            <a:ext cx="306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Kant’s </a:t>
            </a:r>
            <a:r>
              <a:rPr lang="en-GB"/>
              <a:t>Criticism</a:t>
            </a:r>
            <a:r>
              <a:rPr lang="en-GB"/>
              <a:t> </a:t>
            </a:r>
            <a:endParaRPr/>
          </a:p>
        </p:txBody>
      </p:sp>
      <p:sp>
        <p:nvSpPr>
          <p:cNvPr id="94" name="Google Shape;94;p19"/>
          <p:cNvSpPr txBox="1"/>
          <p:nvPr>
            <p:ph idx="1" type="body"/>
          </p:nvPr>
        </p:nvSpPr>
        <p:spPr>
          <a:xfrm>
            <a:off x="311700" y="1152475"/>
            <a:ext cx="45771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Existence is not a property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It is a precondition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Existence </a:t>
            </a:r>
            <a:r>
              <a:rPr lang="en-GB"/>
              <a:t>doesn't</a:t>
            </a:r>
            <a:r>
              <a:rPr lang="en-GB"/>
              <a:t> make something greater, rather is is a precondition of something being great</a:t>
            </a:r>
            <a:endParaRPr/>
          </a:p>
        </p:txBody>
      </p:sp>
      <p:pic>
        <p:nvPicPr>
          <p:cNvPr id="95" name="Google Shape;9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15877" y="648075"/>
            <a:ext cx="2366173" cy="34164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9"/>
          <p:cNvSpPr txBox="1"/>
          <p:nvPr/>
        </p:nvSpPr>
        <p:spPr>
          <a:xfrm>
            <a:off x="6473225" y="4298125"/>
            <a:ext cx="2399100" cy="4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50">
                <a:solidFill>
                  <a:schemeClr val="dk1"/>
                </a:solidFill>
                <a:highlight>
                  <a:srgbClr val="FFFFFF"/>
                </a:highlight>
              </a:rPr>
              <a:t>Immanuel Kant</a:t>
            </a:r>
            <a:endParaRPr sz="225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50">
                <a:solidFill>
                  <a:schemeClr val="dk1"/>
                </a:solidFill>
                <a:highlight>
                  <a:srgbClr val="FFFFFF"/>
                </a:highlight>
              </a:rPr>
              <a:t>1724 - 1804</a:t>
            </a:r>
            <a:endParaRPr sz="2250">
              <a:solidFill>
                <a:schemeClr val="dk1"/>
              </a:solidFill>
              <a:highlight>
                <a:srgbClr val="FFFFFF"/>
              </a:highligh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Anselm’s 2nd formulation </a:t>
            </a:r>
            <a:endParaRPr/>
          </a:p>
        </p:txBody>
      </p:sp>
      <p:sp>
        <p:nvSpPr>
          <p:cNvPr id="102" name="Google Shape;102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‘</a:t>
            </a:r>
            <a:r>
              <a:rPr lang="en-GB"/>
              <a:t>By definition, God is a being than which none greater can be imagined.</a:t>
            </a:r>
            <a:br>
              <a:rPr lang="en-GB"/>
            </a:br>
            <a:r>
              <a:rPr lang="en-GB"/>
              <a:t>A being that necessarily exists in reality is greater than a being that does not necessarily exist.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Thus, by definition, if God exists as an idea in the mind but does not necessarily exist in reality, then we can imagine something that is greater than God.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But we cannot imagine something that is greater than God.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Thus, if God exists in the mind as an idea, then God necessarily exists in reality.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God exists in the mind as an idea.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Therefore, God necessarily exists in reality.’</a:t>
            </a:r>
            <a:endParaRPr/>
          </a:p>
          <a:p>
            <a:pPr indent="-304800" lvl="0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Georgia"/>
              <a:buChar char="-"/>
            </a:pP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Kenneth Einar Himma, ‘Anselm: Ontological Argument for God's Existence’, </a:t>
            </a:r>
            <a:r>
              <a:rPr i="1" lang="en-GB" sz="1200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Internet </a:t>
            </a:r>
            <a:r>
              <a:rPr i="1" lang="en-GB" sz="1200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Encyclopedia</a:t>
            </a:r>
            <a:r>
              <a:rPr i="1" lang="en-GB" sz="1200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 of Philosophy</a:t>
            </a:r>
            <a:endParaRPr i="1" sz="14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1"/>
          <p:cNvSpPr txBox="1"/>
          <p:nvPr>
            <p:ph idx="1" type="body"/>
          </p:nvPr>
        </p:nvSpPr>
        <p:spPr>
          <a:xfrm>
            <a:off x="311700" y="454450"/>
            <a:ext cx="8520600" cy="411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Existence is a property for a necessary being, unlike for a contingent being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Existence is in its own nature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Something which doesn’t depend on anything else for its existence is greater than something which does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Malcolm’s version of the argument</a:t>
            </a:r>
            <a:endParaRPr/>
          </a:p>
        </p:txBody>
      </p:sp>
      <p:sp>
        <p:nvSpPr>
          <p:cNvPr id="113" name="Google Shape;113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God is a being than which none greater can be conceived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If God did not exist then he cannot come to exist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AutoNum type="alphaLcPeriod"/>
            </a:pPr>
            <a:r>
              <a:rPr lang="en-GB"/>
              <a:t>Caused to exist - would mean God is dependent upon something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AutoNum type="alphaLcPeriod"/>
            </a:pPr>
            <a:r>
              <a:rPr lang="en-GB"/>
              <a:t>Happened to come into being</a:t>
            </a:r>
            <a:endParaRPr/>
          </a:p>
          <a:p>
            <a:pPr indent="-317500" lvl="2" marL="1371600" rtl="0" algn="l">
              <a:spcBef>
                <a:spcPts val="0"/>
              </a:spcBef>
              <a:spcAft>
                <a:spcPts val="0"/>
              </a:spcAft>
              <a:buSzPts val="1400"/>
              <a:buAutoNum type="romanLcPeriod"/>
            </a:pPr>
            <a:r>
              <a:rPr lang="en-GB"/>
              <a:t>In both cases God is a limited being and so we can conceive of something greater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As God cannot come into being God must necessary exist or it it is impossible that God exists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God is only impossible if the idea of his existence is logically absurd, contradictory or paradoxical 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Given if is not, God must exist necessarily   </a:t>
            </a:r>
            <a:r>
              <a:rPr lang="en-GB"/>
              <a:t> 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Modal Ontological Argument</a:t>
            </a:r>
            <a:endParaRPr/>
          </a:p>
        </p:txBody>
      </p:sp>
      <p:sp>
        <p:nvSpPr>
          <p:cNvPr id="119" name="Google Shape;119;p23"/>
          <p:cNvSpPr txBox="1"/>
          <p:nvPr>
            <p:ph idx="1" type="body"/>
          </p:nvPr>
        </p:nvSpPr>
        <p:spPr>
          <a:xfrm>
            <a:off x="311700" y="10762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dk1"/>
                </a:solidFill>
              </a:rPr>
              <a:t>Alvin Plantinga:</a:t>
            </a:r>
            <a:endParaRPr sz="1400">
              <a:solidFill>
                <a:schemeClr val="dk1"/>
              </a:solidFill>
            </a:endParaRPr>
          </a:p>
          <a:p>
            <a:pPr indent="-317500" lvl="0" marL="939800" rtl="0" algn="just"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>
                <a:solidFill>
                  <a:schemeClr val="dk1"/>
                </a:solidFill>
              </a:rPr>
              <a:t>The concept of a maximally great being is self-consistent.</a:t>
            </a:r>
            <a:endParaRPr sz="1400">
              <a:solidFill>
                <a:schemeClr val="dk1"/>
              </a:solidFill>
            </a:endParaRPr>
          </a:p>
          <a:p>
            <a:pPr indent="-317500" lvl="0" marL="939800" rtl="0" algn="just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>
                <a:solidFill>
                  <a:schemeClr val="dk1"/>
                </a:solidFill>
              </a:rPr>
              <a:t>If 1, then there is at least one logically possible world in which a maximally great being exists.</a:t>
            </a:r>
            <a:endParaRPr sz="1400">
              <a:solidFill>
                <a:schemeClr val="dk1"/>
              </a:solidFill>
            </a:endParaRPr>
          </a:p>
          <a:p>
            <a:pPr indent="-317500" lvl="0" marL="939800" rtl="0" algn="just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>
                <a:solidFill>
                  <a:schemeClr val="dk1"/>
                </a:solidFill>
              </a:rPr>
              <a:t>Therefore, there is at least one logically possible world in which a maximally great being exists.</a:t>
            </a:r>
            <a:endParaRPr sz="1400">
              <a:solidFill>
                <a:schemeClr val="dk1"/>
              </a:solidFill>
            </a:endParaRPr>
          </a:p>
          <a:p>
            <a:pPr indent="-317500" lvl="0" marL="939800" rtl="0" algn="just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>
                <a:solidFill>
                  <a:schemeClr val="dk1"/>
                </a:solidFill>
              </a:rPr>
              <a:t>If a maximally great being exists in one logically possible world, it exists in every logically possible world.</a:t>
            </a:r>
            <a:endParaRPr sz="1400">
              <a:solidFill>
                <a:schemeClr val="dk1"/>
              </a:solidFill>
            </a:endParaRPr>
          </a:p>
          <a:p>
            <a:pPr indent="-317500" lvl="0" marL="939800" rtl="0" algn="just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>
                <a:solidFill>
                  <a:schemeClr val="dk1"/>
                </a:solidFill>
              </a:rPr>
              <a:t>Therefore, a maximally great being (that is, God) exists in every logically possible world.</a:t>
            </a:r>
            <a:endParaRPr sz="1400">
              <a:solidFill>
                <a:schemeClr val="dk1"/>
              </a:solidFill>
            </a:endParaRPr>
          </a:p>
          <a:p>
            <a:pPr indent="0" lvl="0" marL="457200" rtl="0" algn="just">
              <a:spcBef>
                <a:spcPts val="36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292100" lvl="0" marL="1828800" rtl="0" algn="just"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Georgia"/>
              <a:buChar char="-"/>
            </a:pPr>
            <a:r>
              <a:rPr lang="en-GB" sz="1000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Kenneth Einar Himma, ‘Anselm: Ontological Argument for God's Existence’, </a:t>
            </a:r>
            <a:r>
              <a:rPr i="1" lang="en-GB" sz="1000">
                <a:solidFill>
                  <a:schemeClr val="dk1"/>
                </a:solidFill>
                <a:highlight>
                  <a:srgbClr val="FFFFFF"/>
                </a:highlight>
                <a:latin typeface="Georgia"/>
                <a:ea typeface="Georgia"/>
                <a:cs typeface="Georgia"/>
                <a:sym typeface="Georgia"/>
              </a:rPr>
              <a:t>Internet Encyclopedia of Philosophy</a:t>
            </a:r>
            <a:endParaRPr sz="10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3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