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60" r:id="rId3"/>
    <p:sldId id="259" r:id="rId4"/>
    <p:sldId id="261" r:id="rId5"/>
    <p:sldId id="262" r:id="rId6"/>
    <p:sldId id="263" r:id="rId7"/>
    <p:sldId id="264" r:id="rId8"/>
    <p:sldId id="265" r:id="rId9"/>
    <p:sldId id="266" r:id="rId10"/>
    <p:sldId id="267" r:id="rId11"/>
    <p:sldId id="268" r:id="rId12"/>
    <p:sldId id="269" r:id="rId13"/>
    <p:sldId id="271" r:id="rId14"/>
    <p:sldId id="272"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01" autoAdjust="0"/>
    <p:restoredTop sz="86055" autoAdjust="0"/>
  </p:normalViewPr>
  <p:slideViewPr>
    <p:cSldViewPr snapToGrid="0" showGuides="1">
      <p:cViewPr>
        <p:scale>
          <a:sx n="80" d="100"/>
          <a:sy n="80" d="100"/>
        </p:scale>
        <p:origin x="126"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3A4B7-F900-44DD-9BB2-41E2F711246D}"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B3BE89-8DDF-4B59-8504-CEF9A4456A00}" type="slidenum">
              <a:rPr lang="en-US" smtClean="0"/>
              <a:t>‹#›</a:t>
            </a:fld>
            <a:endParaRPr lang="en-US"/>
          </a:p>
        </p:txBody>
      </p:sp>
    </p:spTree>
    <p:extLst>
      <p:ext uri="{BB962C8B-B14F-4D97-AF65-F5344CB8AC3E}">
        <p14:creationId xmlns:p14="http://schemas.microsoft.com/office/powerpoint/2010/main" val="211470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Times New Roman" panose="02020603050405020304" pitchFamily="18" charset="0"/>
              </a:rPr>
              <a:t>This presentation has discussed the communication problems within the Flight Foods Ltd. company, which was grappling with low-quality food materials and customer complaints. It will examine the impact of language barriers, cultural differences, and the absence of formal training on these problems. Based on Shannon and Weaver's, Schramm and </a:t>
            </a:r>
            <a:r>
              <a:rPr lang="en-US" sz="1800" b="0" dirty="0" err="1">
                <a:effectLst/>
                <a:latin typeface="Times New Roman" panose="02020603050405020304" pitchFamily="18" charset="0"/>
                <a:ea typeface="Times New Roman" panose="02020603050405020304" pitchFamily="18" charset="0"/>
              </a:rPr>
              <a:t>Berlo's</a:t>
            </a:r>
            <a:r>
              <a:rPr lang="en-US" sz="1800" b="0" dirty="0">
                <a:effectLst/>
                <a:latin typeface="Times New Roman" panose="02020603050405020304" pitchFamily="18" charset="0"/>
                <a:ea typeface="Times New Roman" panose="02020603050405020304" pitchFamily="18" charset="0"/>
              </a:rPr>
              <a:t> SMCR communication models, we will point out obstacles that are crucial to effective communication between the floor manager and workers (</a:t>
            </a:r>
            <a:r>
              <a:rPr lang="en-US" sz="1800" b="0" dirty="0" err="1">
                <a:effectLst/>
                <a:latin typeface="Times New Roman" panose="02020603050405020304" pitchFamily="18" charset="0"/>
                <a:ea typeface="Times New Roman" panose="02020603050405020304" pitchFamily="18" charset="0"/>
              </a:rPr>
              <a:t>Omojuwa</a:t>
            </a:r>
            <a:r>
              <a:rPr lang="en-US" sz="1800" b="0" dirty="0">
                <a:effectLst/>
                <a:latin typeface="Times New Roman" panose="02020603050405020304" pitchFamily="18" charset="0"/>
                <a:ea typeface="Times New Roman" panose="02020603050405020304" pitchFamily="18" charset="0"/>
              </a:rPr>
              <a:t>, 2025). Some of the solutions proposed are improvement of language support, application of visual aids, structured training programmes and increasing the feedback mechanisms. The presentation will also talk about how the leadership of Gary can be used to encourage improved collaboration in the team, as well as the practice of food safety measures.</a:t>
            </a:r>
          </a:p>
          <a:p>
            <a:endParaRPr lang="en-US" b="0" dirty="0"/>
          </a:p>
        </p:txBody>
      </p:sp>
      <p:sp>
        <p:nvSpPr>
          <p:cNvPr id="4" name="Slide Number Placeholder 3"/>
          <p:cNvSpPr>
            <a:spLocks noGrp="1"/>
          </p:cNvSpPr>
          <p:nvPr>
            <p:ph type="sldNum" sz="quarter" idx="5"/>
          </p:nvPr>
        </p:nvSpPr>
        <p:spPr/>
        <p:txBody>
          <a:bodyPr/>
          <a:lstStyle/>
          <a:p>
            <a:fld id="{C1B3BE89-8DDF-4B59-8504-CEF9A4456A00}" type="slidenum">
              <a:rPr lang="en-US" smtClean="0"/>
              <a:t>2</a:t>
            </a:fld>
            <a:endParaRPr lang="en-US"/>
          </a:p>
        </p:txBody>
      </p:sp>
    </p:spTree>
    <p:extLst>
      <p:ext uri="{BB962C8B-B14F-4D97-AF65-F5344CB8AC3E}">
        <p14:creationId xmlns:p14="http://schemas.microsoft.com/office/powerpoint/2010/main" val="4171057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Times New Roman" panose="02020603050405020304" pitchFamily="18" charset="0"/>
              </a:rPr>
              <a:t>Flight Foods Ltd. Background.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Times New Roman" panose="02020603050405020304" pitchFamily="18" charset="0"/>
              </a:rPr>
              <a:t>Flight Foods Ltd. is a medium-sized firm which deals in making ready meals for airlines to meet the unique demand of catering to in-flight food services. Though the company has a niche market, the firm has been unable to gain market share and instead has been experiencing a reduction in business. Airlines have also been complaining of the quality of the food served, including the undercooking, improper packaging, and contamination of the food, including the meat in vegetarian meals (</a:t>
            </a:r>
            <a:r>
              <a:rPr lang="en-US" sz="1800" b="0" dirty="0" err="1">
                <a:effectLst/>
                <a:latin typeface="Times New Roman" panose="02020603050405020304" pitchFamily="18" charset="0"/>
                <a:ea typeface="Times New Roman" panose="02020603050405020304" pitchFamily="18" charset="0"/>
              </a:rPr>
              <a:t>Jainudeen</a:t>
            </a:r>
            <a:r>
              <a:rPr lang="en-US" sz="1800" b="0" dirty="0">
                <a:effectLst/>
                <a:latin typeface="Times New Roman" panose="02020603050405020304" pitchFamily="18" charset="0"/>
                <a:ea typeface="Times New Roman" panose="02020603050405020304" pitchFamily="18" charset="0"/>
              </a:rPr>
              <a:t> </a:t>
            </a:r>
            <a:r>
              <a:rPr lang="en-US" sz="1800" b="0" dirty="0" err="1">
                <a:effectLst/>
                <a:latin typeface="Times New Roman" panose="02020603050405020304" pitchFamily="18" charset="0"/>
                <a:ea typeface="Times New Roman" panose="02020603050405020304" pitchFamily="18" charset="0"/>
              </a:rPr>
              <a:t>Nawwas</a:t>
            </a:r>
            <a:r>
              <a:rPr lang="en-US" sz="1800" b="0" dirty="0">
                <a:effectLst/>
                <a:latin typeface="Times New Roman" panose="02020603050405020304" pitchFamily="18" charset="0"/>
                <a:ea typeface="Times New Roman" panose="02020603050405020304" pitchFamily="18" charset="0"/>
              </a:rPr>
              <a:t>, 2025). The crux of the matter is the lack of their communication on the factory floor, where the very diverse non-professional workforce has caused the asymmetrical food safety measures and customer dissatisfaction.</a:t>
            </a:r>
          </a:p>
        </p:txBody>
      </p:sp>
      <p:sp>
        <p:nvSpPr>
          <p:cNvPr id="4" name="Slide Number Placeholder 3"/>
          <p:cNvSpPr>
            <a:spLocks noGrp="1"/>
          </p:cNvSpPr>
          <p:nvPr>
            <p:ph type="sldNum" sz="quarter" idx="5"/>
          </p:nvPr>
        </p:nvSpPr>
        <p:spPr/>
        <p:txBody>
          <a:bodyPr/>
          <a:lstStyle/>
          <a:p>
            <a:fld id="{C1B3BE89-8DDF-4B59-8504-CEF9A4456A00}" type="slidenum">
              <a:rPr lang="en-US" smtClean="0"/>
              <a:t>3</a:t>
            </a:fld>
            <a:endParaRPr lang="en-US"/>
          </a:p>
        </p:txBody>
      </p:sp>
    </p:spTree>
    <p:extLst>
      <p:ext uri="{BB962C8B-B14F-4D97-AF65-F5344CB8AC3E}">
        <p14:creationId xmlns:p14="http://schemas.microsoft.com/office/powerpoint/2010/main" val="3302866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Communication Problem</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Flight Foods Ltd. company has major communication issues on the factory floor, and the main reason is the diversity of the staff with different degrees of English proficiency. This language hurdle does not allow the floor manager, Gary, to pass most of the necessary information about food safety. On-the-job training and the use of written signs to communicate hygiene standards have not worked sufficiently in Gary. A good number of workers, who have minimal knowledge in English, do not stick to instructions and resulting in food safety infractions, such as undercooked foods and improper packaging. As well, the absence of formal food hygiene training worsens the situation since the workers are guided by informal training that is not uniform (Grace </a:t>
            </a:r>
            <a:r>
              <a:rPr lang="en-US" sz="1800" b="0" i="1" dirty="0">
                <a:effectLst/>
                <a:latin typeface="Times New Roman" panose="02020603050405020304" pitchFamily="18" charset="0"/>
                <a:ea typeface="Times New Roman" panose="02020603050405020304" pitchFamily="18" charset="0"/>
              </a:rPr>
              <a:t>et al., </a:t>
            </a:r>
            <a:r>
              <a:rPr lang="en-US" sz="1800" b="0" dirty="0">
                <a:effectLst/>
                <a:latin typeface="Times New Roman" panose="02020603050405020304" pitchFamily="18" charset="0"/>
                <a:ea typeface="Times New Roman" panose="02020603050405020304" pitchFamily="18" charset="0"/>
              </a:rPr>
              <a:t>2019). This lack of communication leads to low quality of food, customer complaints and loss of business.</a:t>
            </a:r>
          </a:p>
        </p:txBody>
      </p:sp>
      <p:sp>
        <p:nvSpPr>
          <p:cNvPr id="4" name="Slide Number Placeholder 3"/>
          <p:cNvSpPr>
            <a:spLocks noGrp="1"/>
          </p:cNvSpPr>
          <p:nvPr>
            <p:ph type="sldNum" sz="quarter" idx="5"/>
          </p:nvPr>
        </p:nvSpPr>
        <p:spPr/>
        <p:txBody>
          <a:bodyPr/>
          <a:lstStyle/>
          <a:p>
            <a:fld id="{C1B3BE89-8DDF-4B59-8504-CEF9A4456A00}" type="slidenum">
              <a:rPr lang="en-US" smtClean="0"/>
              <a:t>4</a:t>
            </a:fld>
            <a:endParaRPr lang="en-US"/>
          </a:p>
        </p:txBody>
      </p:sp>
    </p:spTree>
    <p:extLst>
      <p:ext uri="{BB962C8B-B14F-4D97-AF65-F5344CB8AC3E}">
        <p14:creationId xmlns:p14="http://schemas.microsoft.com/office/powerpoint/2010/main" val="129433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Communication models.</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In order to discuss the communication problems in Flight Foods Ltd., we </a:t>
            </a:r>
            <a:r>
              <a:rPr lang="en-US" sz="1800" b="0" dirty="0" err="1">
                <a:effectLst/>
                <a:latin typeface="Times New Roman" panose="02020603050405020304" pitchFamily="18" charset="0"/>
                <a:ea typeface="Times New Roman" panose="02020603050405020304" pitchFamily="18" charset="0"/>
              </a:rPr>
              <a:t>utilise</a:t>
            </a:r>
            <a:r>
              <a:rPr lang="en-US" sz="1800" b="0" dirty="0">
                <a:effectLst/>
                <a:latin typeface="Times New Roman" panose="02020603050405020304" pitchFamily="18" charset="0"/>
                <a:ea typeface="Times New Roman" panose="02020603050405020304" pitchFamily="18" charset="0"/>
              </a:rPr>
              <a:t> major communication models. The Shannon and Weaver Model </a:t>
            </a:r>
            <a:r>
              <a:rPr lang="en-US" sz="1800" b="0" dirty="0" err="1">
                <a:effectLst/>
                <a:latin typeface="Times New Roman" panose="02020603050405020304" pitchFamily="18" charset="0"/>
                <a:ea typeface="Times New Roman" panose="02020603050405020304" pitchFamily="18" charset="0"/>
              </a:rPr>
              <a:t>emphasise</a:t>
            </a:r>
            <a:r>
              <a:rPr lang="en-US" sz="1800" b="0" dirty="0">
                <a:effectLst/>
                <a:latin typeface="Times New Roman" panose="02020603050405020304" pitchFamily="18" charset="0"/>
                <a:ea typeface="Times New Roman" panose="02020603050405020304" pitchFamily="18" charset="0"/>
              </a:rPr>
              <a:t> the message distortion due to the noise (language barriers, insufficient training) so that workers cannot comprehend the food safety guidelines. The Schramm Model states that there should be a mutual understanding between the sender (Gary) and the recipient (workers), yet the absence of overlap between their areas of experience contributes to the miscommunication (</a:t>
            </a:r>
            <a:r>
              <a:rPr lang="en-US" sz="1800" b="0" dirty="0" err="1">
                <a:effectLst/>
                <a:latin typeface="Times New Roman" panose="02020603050405020304" pitchFamily="18" charset="0"/>
                <a:ea typeface="Times New Roman" panose="02020603050405020304" pitchFamily="18" charset="0"/>
              </a:rPr>
              <a:t>Kuznar</a:t>
            </a:r>
            <a:r>
              <a:rPr lang="en-US" sz="1800" b="0" dirty="0">
                <a:effectLst/>
                <a:latin typeface="Times New Roman" panose="02020603050405020304" pitchFamily="18" charset="0"/>
                <a:ea typeface="Times New Roman" panose="02020603050405020304" pitchFamily="18" charset="0"/>
              </a:rPr>
              <a:t> and </a:t>
            </a:r>
            <a:r>
              <a:rPr lang="en-US" sz="1800" b="0" dirty="0" err="1">
                <a:effectLst/>
                <a:latin typeface="Times New Roman" panose="02020603050405020304" pitchFamily="18" charset="0"/>
                <a:ea typeface="Times New Roman" panose="02020603050405020304" pitchFamily="18" charset="0"/>
              </a:rPr>
              <a:t>Yager</a:t>
            </a:r>
            <a:r>
              <a:rPr lang="en-US" sz="1800" b="0" dirty="0">
                <a:effectLst/>
                <a:latin typeface="Times New Roman" panose="02020603050405020304" pitchFamily="18" charset="0"/>
                <a:ea typeface="Times New Roman" panose="02020603050405020304" pitchFamily="18" charset="0"/>
              </a:rPr>
              <a:t>, 2020). The </a:t>
            </a:r>
            <a:r>
              <a:rPr lang="en-US" sz="1800" b="0" dirty="0" err="1">
                <a:effectLst/>
                <a:latin typeface="Times New Roman" panose="02020603050405020304" pitchFamily="18" charset="0"/>
                <a:ea typeface="Times New Roman" panose="02020603050405020304" pitchFamily="18" charset="0"/>
              </a:rPr>
              <a:t>Berlo</a:t>
            </a:r>
            <a:r>
              <a:rPr lang="en-US" sz="1800" b="0" dirty="0">
                <a:effectLst/>
                <a:latin typeface="Times New Roman" panose="02020603050405020304" pitchFamily="18" charset="0"/>
                <a:ea typeface="Times New Roman" panose="02020603050405020304" pitchFamily="18" charset="0"/>
              </a:rPr>
              <a:t> SMCR Model also explains how communication should be streamlined to make the message effective through aligning the source (Gary), message (food hygiene instructions), channel (verbal and written), and receiver (workers). These models show how barriers of language and a lack of feedback facilitate the communication failure at Flight Foods Ltd.</a:t>
            </a:r>
          </a:p>
        </p:txBody>
      </p:sp>
      <p:sp>
        <p:nvSpPr>
          <p:cNvPr id="4" name="Slide Number Placeholder 3"/>
          <p:cNvSpPr>
            <a:spLocks noGrp="1"/>
          </p:cNvSpPr>
          <p:nvPr>
            <p:ph type="sldNum" sz="quarter" idx="5"/>
          </p:nvPr>
        </p:nvSpPr>
        <p:spPr/>
        <p:txBody>
          <a:bodyPr/>
          <a:lstStyle/>
          <a:p>
            <a:fld id="{C1B3BE89-8DDF-4B59-8504-CEF9A4456A00}" type="slidenum">
              <a:rPr lang="en-US" smtClean="0"/>
              <a:t>5</a:t>
            </a:fld>
            <a:endParaRPr lang="en-US"/>
          </a:p>
        </p:txBody>
      </p:sp>
    </p:spTree>
    <p:extLst>
      <p:ext uri="{BB962C8B-B14F-4D97-AF65-F5344CB8AC3E}">
        <p14:creationId xmlns:p14="http://schemas.microsoft.com/office/powerpoint/2010/main" val="307282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Shannon and Weaver Model -Applying to Case Study.</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Shannon and Weaver Model of communication depicts the communication failures in Flight Foods Ltd. Gary is the sender in this model, who attempts to share the food safety practices with his workers. The message contains information concerning hygiene, including the use of hairnets and frequent hand washing. But the communication medium, i.e. verbal teaching and signs, is rendered ineffective because of noise, in this instance, the language barrier and cultural differences. The workforce is the receiver, and they find it difficult to comprehend the message because they have very poor English and were not trained on food hygiene (</a:t>
            </a:r>
            <a:r>
              <a:rPr lang="en-US" sz="1800" b="0" dirty="0" err="1">
                <a:effectLst/>
                <a:latin typeface="Times New Roman" panose="02020603050405020304" pitchFamily="18" charset="0"/>
                <a:ea typeface="Times New Roman" panose="02020603050405020304" pitchFamily="18" charset="0"/>
              </a:rPr>
              <a:t>Onuegwunwoke</a:t>
            </a:r>
            <a:r>
              <a:rPr lang="en-US" sz="1800" b="0" dirty="0">
                <a:effectLst/>
                <a:latin typeface="Times New Roman" panose="02020603050405020304" pitchFamily="18" charset="0"/>
                <a:ea typeface="Times New Roman" panose="02020603050405020304" pitchFamily="18" charset="0"/>
              </a:rPr>
              <a:t> and </a:t>
            </a:r>
            <a:r>
              <a:rPr lang="en-US" sz="1800" b="0" dirty="0" err="1">
                <a:effectLst/>
                <a:latin typeface="Times New Roman" panose="02020603050405020304" pitchFamily="18" charset="0"/>
                <a:ea typeface="Times New Roman" panose="02020603050405020304" pitchFamily="18" charset="0"/>
              </a:rPr>
              <a:t>Umezuruike</a:t>
            </a:r>
            <a:r>
              <a:rPr lang="en-US" sz="1800" b="0" dirty="0">
                <a:effectLst/>
                <a:latin typeface="Times New Roman" panose="02020603050405020304" pitchFamily="18" charset="0"/>
                <a:ea typeface="Times New Roman" panose="02020603050405020304" pitchFamily="18" charset="0"/>
              </a:rPr>
              <a:t>, 2025). Gary cannot establish whether his instructions are followed or understood due to the lack of clear feedback from the workers. This lack of proper communication translates into handling of food poorly and receiving repeated customer complaints, thus the critical importance of proper and effective communication with regard to monitoring food safety levels.</a:t>
            </a:r>
          </a:p>
        </p:txBody>
      </p:sp>
      <p:sp>
        <p:nvSpPr>
          <p:cNvPr id="4" name="Slide Number Placeholder 3"/>
          <p:cNvSpPr>
            <a:spLocks noGrp="1"/>
          </p:cNvSpPr>
          <p:nvPr>
            <p:ph type="sldNum" sz="quarter" idx="5"/>
          </p:nvPr>
        </p:nvSpPr>
        <p:spPr/>
        <p:txBody>
          <a:bodyPr/>
          <a:lstStyle/>
          <a:p>
            <a:fld id="{C1B3BE89-8DDF-4B59-8504-CEF9A4456A00}" type="slidenum">
              <a:rPr lang="en-US" smtClean="0"/>
              <a:t>6</a:t>
            </a:fld>
            <a:endParaRPr lang="en-US"/>
          </a:p>
        </p:txBody>
      </p:sp>
    </p:spTree>
    <p:extLst>
      <p:ext uri="{BB962C8B-B14F-4D97-AF65-F5344CB8AC3E}">
        <p14:creationId xmlns:p14="http://schemas.microsoft.com/office/powerpoint/2010/main" val="2252109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Schramm Model of Communication.</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Schramm Model of Communication highlights the aspect of mutual interpretation between the receiver and the sender during the process of communication. Gary, the sender, is highly experienced in terms of food hygiene in this case, yet the workers do not comprehend his message to the full extent. The workers are the receivers whose field of experience is different - different cultural backgrounds, low English proficiency, and lack of training in food safety create a communication gap. According to the model proposed by Schramm, effective communication requires the sender and the receiver to have a common ground or a common understanding. But in the case of Flight Foods, there is no overlap between the knowledge of Gary and that of the workers, leading to miscommunication (</a:t>
            </a:r>
            <a:r>
              <a:rPr lang="en-US" sz="1800" b="0" dirty="0" err="1">
                <a:effectLst/>
                <a:latin typeface="Times New Roman" panose="02020603050405020304" pitchFamily="18" charset="0"/>
                <a:ea typeface="Times New Roman" panose="02020603050405020304" pitchFamily="18" charset="0"/>
              </a:rPr>
              <a:t>Trkovsky</a:t>
            </a:r>
            <a:r>
              <a:rPr lang="en-US" sz="1800" b="0" dirty="0">
                <a:effectLst/>
                <a:latin typeface="Times New Roman" panose="02020603050405020304" pitchFamily="18" charset="0"/>
                <a:ea typeface="Times New Roman" panose="02020603050405020304" pitchFamily="18" charset="0"/>
              </a:rPr>
              <a:t>, 2017). To address this disparity, Gary would have to adjust his message, which can be done with visual aids or other culturally friendly choices in order to guarantee common food hygiene practice comprehension among all his team of varied people.</a:t>
            </a:r>
          </a:p>
        </p:txBody>
      </p:sp>
      <p:sp>
        <p:nvSpPr>
          <p:cNvPr id="4" name="Slide Number Placeholder 3"/>
          <p:cNvSpPr>
            <a:spLocks noGrp="1"/>
          </p:cNvSpPr>
          <p:nvPr>
            <p:ph type="sldNum" sz="quarter" idx="5"/>
          </p:nvPr>
        </p:nvSpPr>
        <p:spPr/>
        <p:txBody>
          <a:bodyPr/>
          <a:lstStyle/>
          <a:p>
            <a:fld id="{C1B3BE89-8DDF-4B59-8504-CEF9A4456A00}" type="slidenum">
              <a:rPr lang="en-US" smtClean="0"/>
              <a:t>7</a:t>
            </a:fld>
            <a:endParaRPr lang="en-US"/>
          </a:p>
        </p:txBody>
      </p:sp>
    </p:spTree>
    <p:extLst>
      <p:ext uri="{BB962C8B-B14F-4D97-AF65-F5344CB8AC3E}">
        <p14:creationId xmlns:p14="http://schemas.microsoft.com/office/powerpoint/2010/main" val="1826718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a:t>
            </a:r>
            <a:r>
              <a:rPr lang="en-US" sz="1800" b="0" dirty="0" err="1">
                <a:effectLst/>
                <a:latin typeface="Times New Roman" panose="02020603050405020304" pitchFamily="18" charset="0"/>
                <a:ea typeface="Times New Roman" panose="02020603050405020304" pitchFamily="18" charset="0"/>
              </a:rPr>
              <a:t>Berlo</a:t>
            </a:r>
            <a:r>
              <a:rPr lang="en-US" sz="1800" b="0" dirty="0">
                <a:effectLst/>
                <a:latin typeface="Times New Roman" panose="02020603050405020304" pitchFamily="18" charset="0"/>
                <a:ea typeface="Times New Roman" panose="02020603050405020304" pitchFamily="18" charset="0"/>
              </a:rPr>
              <a:t> SMCR Model</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The communication failures at Flight Foods Ltd. can be explained with the help of the </a:t>
            </a:r>
            <a:r>
              <a:rPr lang="en-US" sz="1800" b="0" dirty="0" err="1">
                <a:effectLst/>
                <a:latin typeface="Times New Roman" panose="02020603050405020304" pitchFamily="18" charset="0"/>
                <a:ea typeface="Times New Roman" panose="02020603050405020304" pitchFamily="18" charset="0"/>
              </a:rPr>
              <a:t>Berlo</a:t>
            </a:r>
            <a:r>
              <a:rPr lang="en-US" sz="1800" b="0" dirty="0">
                <a:effectLst/>
                <a:latin typeface="Times New Roman" panose="02020603050405020304" pitchFamily="18" charset="0"/>
                <a:ea typeface="Times New Roman" panose="02020603050405020304" pitchFamily="18" charset="0"/>
              </a:rPr>
              <a:t> SMCR Model (Source- Message-Channel-Receiver). In the model, Gary is the source, and he knows food hygiene, attempting to transfer knowledge about food safety measures. But the message that he conveys, e.g. hygiene practices are not properly interpreted by the workers. The medium of interaction represents a combination of oral directions and written notes, which cannot be effective among employees with low English skills. The recipients or those who receive the product, the factory workers, are people of different cultural backgrounds and with different understandings of food safety practices (</a:t>
            </a:r>
            <a:r>
              <a:rPr lang="en-US" sz="1800" b="0" dirty="0" err="1">
                <a:effectLst/>
                <a:latin typeface="Times New Roman" panose="02020603050405020304" pitchFamily="18" charset="0"/>
                <a:ea typeface="Times New Roman" panose="02020603050405020304" pitchFamily="18" charset="0"/>
              </a:rPr>
              <a:t>Chammem</a:t>
            </a:r>
            <a:r>
              <a:rPr lang="en-US" sz="1800" b="0" dirty="0">
                <a:effectLst/>
                <a:latin typeface="Times New Roman" panose="02020603050405020304" pitchFamily="18" charset="0"/>
                <a:ea typeface="Times New Roman" panose="02020603050405020304" pitchFamily="18" charset="0"/>
              </a:rPr>
              <a:t>, 2018). According to the model, the communication breakdown can be explained by the lack of a match between the knowledge of Gary and the little knowledge that the workers have. In order to enhance such a process, a message and channel should be modified with the help of visual helps and more easily multi-lingual directions, which will guarantee the successful communication and implementation of food safety rules.</a:t>
            </a:r>
          </a:p>
        </p:txBody>
      </p:sp>
      <p:sp>
        <p:nvSpPr>
          <p:cNvPr id="4" name="Slide Number Placeholder 3"/>
          <p:cNvSpPr>
            <a:spLocks noGrp="1"/>
          </p:cNvSpPr>
          <p:nvPr>
            <p:ph type="sldNum" sz="quarter" idx="5"/>
          </p:nvPr>
        </p:nvSpPr>
        <p:spPr/>
        <p:txBody>
          <a:bodyPr/>
          <a:lstStyle/>
          <a:p>
            <a:fld id="{C1B3BE89-8DDF-4B59-8504-CEF9A4456A00}" type="slidenum">
              <a:rPr lang="en-US" smtClean="0"/>
              <a:t>8</a:t>
            </a:fld>
            <a:endParaRPr lang="en-US"/>
          </a:p>
        </p:txBody>
      </p:sp>
    </p:spTree>
    <p:extLst>
      <p:ext uri="{BB962C8B-B14F-4D97-AF65-F5344CB8AC3E}">
        <p14:creationId xmlns:p14="http://schemas.microsoft.com/office/powerpoint/2010/main" val="3969477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Things in the Way of Communication in Flight Foods Ltd.</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Flight Foods Ltd. has several major hindrances to communication that restrict the transfer of food safety information. The biggest one is the language barrier, where there are a lot of workers of different languages and very little proficiency in English, which causes misinterpretation of food hygiene regulations. The issue of cultural differences also poses a challenge because the workers with different experiences might lack a comprehensive understanding of the priority of Western food safety practices (World Health Organisation, 2022). Moreover, formal training is also lacking, and workers are not taught proper food hygiene, meaning they have to learn through informal means and in the course of the job. The problem is also further aggravated by ineffective channels of communication, like over-</a:t>
            </a:r>
            <a:r>
              <a:rPr lang="en-US" sz="1800" b="0" dirty="0" err="1">
                <a:effectLst/>
                <a:latin typeface="Times New Roman" panose="02020603050405020304" pitchFamily="18" charset="0"/>
                <a:ea typeface="Times New Roman" panose="02020603050405020304" pitchFamily="18" charset="0"/>
              </a:rPr>
              <a:t>utilisation</a:t>
            </a:r>
            <a:r>
              <a:rPr lang="en-US" sz="1800" b="0" dirty="0">
                <a:effectLst/>
                <a:latin typeface="Times New Roman" panose="02020603050405020304" pitchFamily="18" charset="0"/>
                <a:ea typeface="Times New Roman" panose="02020603050405020304" pitchFamily="18" charset="0"/>
              </a:rPr>
              <a:t> of verbal communication and written signs. Customer complaints and loss of business, represented by these barriers, lead to poor food handling and non-observation of hygiene protocols.</a:t>
            </a:r>
          </a:p>
        </p:txBody>
      </p:sp>
      <p:sp>
        <p:nvSpPr>
          <p:cNvPr id="4" name="Slide Number Placeholder 3"/>
          <p:cNvSpPr>
            <a:spLocks noGrp="1"/>
          </p:cNvSpPr>
          <p:nvPr>
            <p:ph type="sldNum" sz="quarter" idx="5"/>
          </p:nvPr>
        </p:nvSpPr>
        <p:spPr/>
        <p:txBody>
          <a:bodyPr/>
          <a:lstStyle/>
          <a:p>
            <a:fld id="{C1B3BE89-8DDF-4B59-8504-CEF9A4456A00}" type="slidenum">
              <a:rPr lang="en-US" smtClean="0"/>
              <a:t>9</a:t>
            </a:fld>
            <a:endParaRPr lang="en-US"/>
          </a:p>
        </p:txBody>
      </p:sp>
    </p:spTree>
    <p:extLst>
      <p:ext uri="{BB962C8B-B14F-4D97-AF65-F5344CB8AC3E}">
        <p14:creationId xmlns:p14="http://schemas.microsoft.com/office/powerpoint/2010/main" val="3827532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In order to </a:t>
            </a:r>
            <a:r>
              <a:rPr lang="en-US" sz="1800" b="0" dirty="0" err="1">
                <a:effectLst/>
                <a:latin typeface="Times New Roman" panose="02020603050405020304" pitchFamily="18" charset="0"/>
                <a:ea typeface="Times New Roman" panose="02020603050405020304" pitchFamily="18" charset="0"/>
              </a:rPr>
              <a:t>minimise</a:t>
            </a:r>
            <a:r>
              <a:rPr lang="en-US" sz="1800" b="0" dirty="0">
                <a:effectLst/>
                <a:latin typeface="Times New Roman" panose="02020603050405020304" pitchFamily="18" charset="0"/>
                <a:ea typeface="Times New Roman" panose="02020603050405020304" pitchFamily="18" charset="0"/>
              </a:rPr>
              <a:t> the communication barriers at Flight Foods Ltd, there are a number of strategies that can be deployed. To start with, we should improve the language barrier, that is, hiring bilingual managers or a translation service to bridge the gap in communication between Gary and the employees (</a:t>
            </a:r>
            <a:r>
              <a:rPr lang="en-US" sz="1800" b="0" dirty="0" err="1">
                <a:effectLst/>
                <a:latin typeface="Times New Roman" panose="02020603050405020304" pitchFamily="18" charset="0"/>
                <a:ea typeface="Times New Roman" panose="02020603050405020304" pitchFamily="18" charset="0"/>
              </a:rPr>
              <a:t>Estala</a:t>
            </a:r>
            <a:r>
              <a:rPr lang="en-US" sz="1800" b="0" dirty="0">
                <a:effectLst/>
                <a:latin typeface="Times New Roman" panose="02020603050405020304" pitchFamily="18" charset="0"/>
                <a:ea typeface="Times New Roman" panose="02020603050405020304" pitchFamily="18" charset="0"/>
              </a:rPr>
              <a:t>-Gutierrez, 2021). Training on cultural sensitivity would also enable the workers to </a:t>
            </a:r>
            <a:r>
              <a:rPr lang="en-US" sz="1800" b="0" dirty="0" err="1">
                <a:effectLst/>
                <a:latin typeface="Times New Roman" panose="02020603050405020304" pitchFamily="18" charset="0"/>
                <a:ea typeface="Times New Roman" panose="02020603050405020304" pitchFamily="18" charset="0"/>
              </a:rPr>
              <a:t>familiarise</a:t>
            </a:r>
            <a:r>
              <a:rPr lang="en-US" sz="1800" b="0" dirty="0">
                <a:effectLst/>
                <a:latin typeface="Times New Roman" panose="02020603050405020304" pitchFamily="18" charset="0"/>
                <a:ea typeface="Times New Roman" panose="02020603050405020304" pitchFamily="18" charset="0"/>
              </a:rPr>
              <a:t> themselves with various food safety standards and practices. The use of visual aids and signage that is easily identifiable through a distinct set of symbols and images would be used in order to overcome the language variations so that key messages will be easily interpreted by the entire workforce. They should also strive to employ formal training programmes in food hygiene in various languages to ensure workers are well-trained on matters related to hygiene. Further, feedback systems should be developed, where Gary can oversee the knowledge of the workers and the compliance with food safety norms. These measures will enhance the exchange of information, decrease misinterpretation, and </a:t>
            </a:r>
            <a:r>
              <a:rPr lang="en-US" sz="1800" b="0" dirty="0" err="1">
                <a:effectLst/>
                <a:latin typeface="Times New Roman" panose="02020603050405020304" pitchFamily="18" charset="0"/>
                <a:ea typeface="Times New Roman" panose="02020603050405020304" pitchFamily="18" charset="0"/>
              </a:rPr>
              <a:t>instil</a:t>
            </a:r>
            <a:r>
              <a:rPr lang="en-US" sz="1800" b="0" dirty="0">
                <a:effectLst/>
                <a:latin typeface="Times New Roman" panose="02020603050405020304" pitchFamily="18" charset="0"/>
                <a:ea typeface="Times New Roman" panose="02020603050405020304" pitchFamily="18" charset="0"/>
              </a:rPr>
              <a:t> a spirit of adhering to persons' standards of food safety.</a:t>
            </a:r>
          </a:p>
        </p:txBody>
      </p:sp>
      <p:sp>
        <p:nvSpPr>
          <p:cNvPr id="4" name="Slide Number Placeholder 3"/>
          <p:cNvSpPr>
            <a:spLocks noGrp="1"/>
          </p:cNvSpPr>
          <p:nvPr>
            <p:ph type="sldNum" sz="quarter" idx="5"/>
          </p:nvPr>
        </p:nvSpPr>
        <p:spPr/>
        <p:txBody>
          <a:bodyPr/>
          <a:lstStyle/>
          <a:p>
            <a:fld id="{C1B3BE89-8DDF-4B59-8504-CEF9A4456A00}" type="slidenum">
              <a:rPr lang="en-US" smtClean="0"/>
              <a:t>10</a:t>
            </a:fld>
            <a:endParaRPr lang="en-US"/>
          </a:p>
        </p:txBody>
      </p:sp>
    </p:spTree>
    <p:extLst>
      <p:ext uri="{BB962C8B-B14F-4D97-AF65-F5344CB8AC3E}">
        <p14:creationId xmlns:p14="http://schemas.microsoft.com/office/powerpoint/2010/main" val="1028374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Better Communication: Visual Aids and Signage.</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Flight Foods Ltd. needs the use of visual aids and signage to overcome language barriers as well as to reinforce food safety standards in order to enhance communication (</a:t>
            </a:r>
            <a:r>
              <a:rPr lang="en-US" sz="1800" b="0" dirty="0" err="1">
                <a:effectLst/>
                <a:latin typeface="Times New Roman" panose="02020603050405020304" pitchFamily="18" charset="0"/>
                <a:ea typeface="Times New Roman" panose="02020603050405020304" pitchFamily="18" charset="0"/>
              </a:rPr>
              <a:t>Lailiyah</a:t>
            </a:r>
            <a:r>
              <a:rPr lang="en-US" sz="1800" b="0" dirty="0">
                <a:effectLst/>
                <a:latin typeface="Times New Roman" panose="02020603050405020304" pitchFamily="18" charset="0"/>
                <a:ea typeface="Times New Roman" panose="02020603050405020304" pitchFamily="18" charset="0"/>
              </a:rPr>
              <a:t> et al., 2024). The most important hygiene habits, such as handwashing, hairnet use, and keeping the food at the right temperature, should be reflected using clear and simple pictograms and symbols. These images can be posted in places where the workers regularly spend a lot of time, so that whenever they are on duty, they are able to look at them. As an illustration, workers could be guided better by </a:t>
            </a:r>
            <a:r>
              <a:rPr lang="en-US" sz="1800" b="0" dirty="0" err="1">
                <a:effectLst/>
                <a:latin typeface="Times New Roman" panose="02020603050405020304" pitchFamily="18" charset="0"/>
                <a:ea typeface="Times New Roman" panose="02020603050405020304" pitchFamily="18" charset="0"/>
              </a:rPr>
              <a:t>colour</a:t>
            </a:r>
            <a:r>
              <a:rPr lang="en-US" sz="1800" b="0" dirty="0">
                <a:effectLst/>
                <a:latin typeface="Times New Roman" panose="02020603050405020304" pitchFamily="18" charset="0"/>
                <a:ea typeface="Times New Roman" panose="02020603050405020304" pitchFamily="18" charset="0"/>
              </a:rPr>
              <a:t>-coded charts that demonstrate the proper storing elevations of various foods or stepwise examples of how to properly handle food. Also, large and easy-to-read posters will serve as a reminder with messages such as "Keep Meat Chilled" or "Wash Your Hands" in bold letters. Through visual communication, Flight Foods is able to guarantee that its workers, despite their language knowledge or otherwise, comply with the important requirements in food safety that enhance the quality of products and the satisfaction of consumers.</a:t>
            </a:r>
          </a:p>
        </p:txBody>
      </p:sp>
      <p:sp>
        <p:nvSpPr>
          <p:cNvPr id="4" name="Slide Number Placeholder 3"/>
          <p:cNvSpPr>
            <a:spLocks noGrp="1"/>
          </p:cNvSpPr>
          <p:nvPr>
            <p:ph type="sldNum" sz="quarter" idx="5"/>
          </p:nvPr>
        </p:nvSpPr>
        <p:spPr/>
        <p:txBody>
          <a:bodyPr/>
          <a:lstStyle/>
          <a:p>
            <a:fld id="{C1B3BE89-8DDF-4B59-8504-CEF9A4456A00}" type="slidenum">
              <a:rPr lang="en-US" smtClean="0"/>
              <a:t>11</a:t>
            </a:fld>
            <a:endParaRPr lang="en-US"/>
          </a:p>
        </p:txBody>
      </p:sp>
    </p:spTree>
    <p:extLst>
      <p:ext uri="{BB962C8B-B14F-4D97-AF65-F5344CB8AC3E}">
        <p14:creationId xmlns:p14="http://schemas.microsoft.com/office/powerpoint/2010/main" val="345112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err="1">
                <a:effectLst/>
                <a:latin typeface="Times New Roman" panose="02020603050405020304" pitchFamily="18" charset="0"/>
                <a:ea typeface="Times New Roman" panose="02020603050405020304" pitchFamily="18" charset="0"/>
              </a:rPr>
              <a:t>Organising</a:t>
            </a:r>
            <a:r>
              <a:rPr lang="en-US" sz="1800" b="0" dirty="0">
                <a:effectLst/>
                <a:latin typeface="Times New Roman" panose="02020603050405020304" pitchFamily="18" charset="0"/>
                <a:ea typeface="Times New Roman" panose="02020603050405020304" pitchFamily="18" charset="0"/>
              </a:rPr>
              <a:t> a systematic Training </a:t>
            </a:r>
            <a:r>
              <a:rPr lang="en-US" sz="1800" b="0" dirty="0" err="1">
                <a:effectLst/>
                <a:latin typeface="Times New Roman" panose="02020603050405020304" pitchFamily="18" charset="0"/>
                <a:ea typeface="Times New Roman" panose="02020603050405020304" pitchFamily="18" charset="0"/>
              </a:rPr>
              <a:t>Programme</a:t>
            </a:r>
            <a:r>
              <a:rPr lang="en-US" sz="1800" b="0" dirty="0">
                <a:effectLst/>
                <a:latin typeface="Times New Roman" panose="02020603050405020304" pitchFamily="18" charset="0"/>
                <a:ea typeface="Times New Roman" panose="02020603050405020304" pitchFamily="18" charset="0"/>
              </a:rPr>
              <a:t>.</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Simple training is not sufficient because all workers at Flight Foods Ltd. should be trained adequately to meet food hygiene and safety standards. All new employees must be made to go through formal training where emphasis must be placed on some of the essential food safety measures, like proper food storage, food handling, and personal hygiene. In order to suit the various workforces, training ought to be conducted in different languages and with visual materials which incorporate practical demonstrations, visual variables and evaluations. Periodically, the refresher courses would be provided to consolidate the learning and other new procedures or safety updates (</a:t>
            </a:r>
            <a:r>
              <a:rPr lang="en-US" sz="1800" b="0" dirty="0" err="1">
                <a:effectLst/>
                <a:latin typeface="Times New Roman" panose="02020603050405020304" pitchFamily="18" charset="0"/>
                <a:ea typeface="Times New Roman" panose="02020603050405020304" pitchFamily="18" charset="0"/>
              </a:rPr>
              <a:t>Ruttenberg</a:t>
            </a:r>
            <a:r>
              <a:rPr lang="en-US" sz="1800" b="0" dirty="0">
                <a:effectLst/>
                <a:latin typeface="Times New Roman" panose="02020603050405020304" pitchFamily="18" charset="0"/>
                <a:ea typeface="Times New Roman" panose="02020603050405020304" pitchFamily="18" charset="0"/>
              </a:rPr>
              <a:t> et al., 2020). Further, the workers will be evaluated upon the conclusion of every session to determine the level of understanding and to make sure the workers can put the principles into practice. Through a structured, continuous training course, Flight Foods will be able to increase adherence to hygiene standards, decrease food safety offences (</a:t>
            </a:r>
            <a:r>
              <a:rPr lang="en-US" sz="1800" b="0" dirty="0" err="1">
                <a:effectLst/>
                <a:latin typeface="Times New Roman" panose="02020603050405020304" pitchFamily="18" charset="0"/>
                <a:ea typeface="Times New Roman" panose="02020603050405020304" pitchFamily="18" charset="0"/>
              </a:rPr>
              <a:t>Abdelhakim</a:t>
            </a:r>
            <a:r>
              <a:rPr lang="en-US" sz="1800" b="0" dirty="0">
                <a:effectLst/>
                <a:latin typeface="Times New Roman" panose="02020603050405020304" pitchFamily="18" charset="0"/>
                <a:ea typeface="Times New Roman" panose="02020603050405020304" pitchFamily="18" charset="0"/>
              </a:rPr>
              <a:t>, 2016), and develop a better-informed and more responsible staff, which will result in elevated product quality and customer satisfaction eventually.</a:t>
            </a:r>
          </a:p>
          <a:p>
            <a:pPr marL="0" marR="0" algn="just">
              <a:lnSpc>
                <a:spcPct val="150000"/>
              </a:lnSpc>
              <a:spcBef>
                <a:spcPts val="0"/>
              </a:spcBef>
              <a:spcAft>
                <a:spcPts val="0"/>
              </a:spcAft>
            </a:pPr>
            <a:endParaRPr lang="en-US" sz="1800" b="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1B3BE89-8DDF-4B59-8504-CEF9A4456A00}" type="slidenum">
              <a:rPr lang="en-US" smtClean="0"/>
              <a:t>12</a:t>
            </a:fld>
            <a:endParaRPr lang="en-US"/>
          </a:p>
        </p:txBody>
      </p:sp>
    </p:spTree>
    <p:extLst>
      <p:ext uri="{BB962C8B-B14F-4D97-AF65-F5344CB8AC3E}">
        <p14:creationId xmlns:p14="http://schemas.microsoft.com/office/powerpoint/2010/main" val="1995376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Leadership and Management Strategies by Gary.</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To reduce the communication barriers and enhance food safety at Flight Foods Ltd, Gary, as the floor manager, must use a more </a:t>
            </a:r>
            <a:r>
              <a:rPr lang="en-US" sz="1800" b="0" dirty="0" err="1">
                <a:effectLst/>
                <a:latin typeface="Times New Roman" panose="02020603050405020304" pitchFamily="18" charset="0"/>
                <a:ea typeface="Times New Roman" panose="02020603050405020304" pitchFamily="18" charset="0"/>
              </a:rPr>
              <a:t>organised</a:t>
            </a:r>
            <a:r>
              <a:rPr lang="en-US" sz="1800" b="0" dirty="0">
                <a:effectLst/>
                <a:latin typeface="Times New Roman" panose="02020603050405020304" pitchFamily="18" charset="0"/>
                <a:ea typeface="Times New Roman" panose="02020603050405020304" pitchFamily="18" charset="0"/>
              </a:rPr>
              <a:t> and effective leadership and management style (Garber, 2024). First, Gary ought to have a better, more formal training plan for all new employees so that before the employees get their jobs, they are well educated on food hygiene practices in a consistent manner. His leadership approach must change to a participative one where open communication and feedback by workers are promoted so that they can know and adhere to safety practices. Gary can also delegate the work to the bilingual supervisors or the senior workers to assist in communication and can lessen the number of his workload. Feedback meetings held regularly should be provided, and Gary would just have to determine whether workers are conversant with the food safety guidelines and provide solutions to any problems or misconceptions. Gary can enhance worker engagement and compliance with safety standards by encouraging a more inclusive, supportive, and </a:t>
            </a:r>
            <a:r>
              <a:rPr lang="en-US" sz="1800" b="0" dirty="0" err="1">
                <a:effectLst/>
                <a:latin typeface="Times New Roman" panose="02020603050405020304" pitchFamily="18" charset="0"/>
                <a:ea typeface="Times New Roman" panose="02020603050405020304" pitchFamily="18" charset="0"/>
              </a:rPr>
              <a:t>organised</a:t>
            </a:r>
            <a:r>
              <a:rPr lang="en-US" sz="1800" b="0" dirty="0">
                <a:effectLst/>
                <a:latin typeface="Times New Roman" panose="02020603050405020304" pitchFamily="18" charset="0"/>
                <a:ea typeface="Times New Roman" panose="02020603050405020304" pitchFamily="18" charset="0"/>
              </a:rPr>
              <a:t> type of leadership, which will eventually lead to an increase in the quality of produced food.</a:t>
            </a:r>
          </a:p>
          <a:p>
            <a:pPr marL="0" marR="0" algn="just">
              <a:lnSpc>
                <a:spcPct val="150000"/>
              </a:lnSpc>
              <a:spcBef>
                <a:spcPts val="0"/>
              </a:spcBef>
              <a:spcAft>
                <a:spcPts val="0"/>
              </a:spcAft>
            </a:pPr>
            <a:endParaRPr lang="en-US" sz="1800" b="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1B3BE89-8DDF-4B59-8504-CEF9A4456A00}" type="slidenum">
              <a:rPr lang="en-US" smtClean="0"/>
              <a:t>13</a:t>
            </a:fld>
            <a:endParaRPr lang="en-US"/>
          </a:p>
        </p:txBody>
      </p:sp>
    </p:spTree>
    <p:extLst>
      <p:ext uri="{BB962C8B-B14F-4D97-AF65-F5344CB8AC3E}">
        <p14:creationId xmlns:p14="http://schemas.microsoft.com/office/powerpoint/2010/main" val="2580226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Conclusion</a:t>
            </a:r>
          </a:p>
          <a:p>
            <a:pPr marL="0" marR="0" algn="just">
              <a:lnSpc>
                <a:spcPct val="150000"/>
              </a:lnSpc>
              <a:spcBef>
                <a:spcPts val="0"/>
              </a:spcBef>
              <a:spcAft>
                <a:spcPts val="0"/>
              </a:spcAft>
            </a:pPr>
            <a:r>
              <a:rPr lang="en-US" sz="1800" b="0" dirty="0">
                <a:effectLst/>
                <a:latin typeface="Times New Roman" panose="02020603050405020304" pitchFamily="18" charset="0"/>
                <a:ea typeface="Times New Roman" panose="02020603050405020304" pitchFamily="18" charset="0"/>
              </a:rPr>
              <a:t>To sum up, communication issues in Flight Foods Ltd. are caused by various barriers, such as language obstacles, cultural misunderstandings, and the absence of formal training. Poor food safety and complaints by customers have been part of these problems, which have caused a deterioration of business. Using the models of communication, which include Shannon and Weaver, Schramm, and </a:t>
            </a:r>
            <a:r>
              <a:rPr lang="en-US" sz="1800" b="0" dirty="0" err="1">
                <a:effectLst/>
                <a:latin typeface="Times New Roman" panose="02020603050405020304" pitchFamily="18" charset="0"/>
                <a:ea typeface="Times New Roman" panose="02020603050405020304" pitchFamily="18" charset="0"/>
              </a:rPr>
              <a:t>Berlos</a:t>
            </a:r>
            <a:r>
              <a:rPr lang="en-US" sz="1800" b="0" dirty="0">
                <a:effectLst/>
                <a:latin typeface="Times New Roman" panose="02020603050405020304" pitchFamily="18" charset="0"/>
                <a:ea typeface="Times New Roman" panose="02020603050405020304" pitchFamily="18" charset="0"/>
              </a:rPr>
              <a:t> SMCR, we can see that to resolve these issues, there is a need to enhance communication between Gary and his diverse workforce. Solutions (such as visual aids, </a:t>
            </a:r>
            <a:r>
              <a:rPr lang="en-US" sz="1800" b="0" dirty="0" err="1">
                <a:effectLst/>
                <a:latin typeface="Times New Roman" panose="02020603050405020304" pitchFamily="18" charset="0"/>
                <a:ea typeface="Times New Roman" panose="02020603050405020304" pitchFamily="18" charset="0"/>
              </a:rPr>
              <a:t>organised</a:t>
            </a:r>
            <a:r>
              <a:rPr lang="en-US" sz="1800" b="0" dirty="0">
                <a:effectLst/>
                <a:latin typeface="Times New Roman" panose="02020603050405020304" pitchFamily="18" charset="0"/>
                <a:ea typeface="Times New Roman" panose="02020603050405020304" pitchFamily="18" charset="0"/>
              </a:rPr>
              <a:t> training programmes, more effective leadership strategies, etc.) will be suggested to </a:t>
            </a:r>
            <a:r>
              <a:rPr lang="en-US" sz="1800" b="0" dirty="0" err="1">
                <a:effectLst/>
                <a:latin typeface="Times New Roman" panose="02020603050405020304" pitchFamily="18" charset="0"/>
                <a:ea typeface="Times New Roman" panose="02020603050405020304" pitchFamily="18" charset="0"/>
              </a:rPr>
              <a:t>minimise</a:t>
            </a:r>
            <a:r>
              <a:rPr lang="en-US" sz="1800" b="0" dirty="0">
                <a:effectLst/>
                <a:latin typeface="Times New Roman" panose="02020603050405020304" pitchFamily="18" charset="0"/>
                <a:ea typeface="Times New Roman" panose="02020603050405020304" pitchFamily="18" charset="0"/>
              </a:rPr>
              <a:t> misunderstandings, improve food safety compliance and regain customer satisfaction. Through these changes, Flight Foods can enhance internal communication, food safety, and recover its market share, and this will lead to its long-term success.</a:t>
            </a:r>
          </a:p>
          <a:p>
            <a:pPr marL="0" marR="0" algn="just">
              <a:lnSpc>
                <a:spcPct val="150000"/>
              </a:lnSpc>
              <a:spcBef>
                <a:spcPts val="0"/>
              </a:spcBef>
              <a:spcAft>
                <a:spcPts val="0"/>
              </a:spcAft>
            </a:pPr>
            <a:endParaRPr lang="en-US" sz="1800" b="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1B3BE89-8DDF-4B59-8504-CEF9A4456A00}" type="slidenum">
              <a:rPr lang="en-US" smtClean="0"/>
              <a:t>14</a:t>
            </a:fld>
            <a:endParaRPr lang="en-US"/>
          </a:p>
        </p:txBody>
      </p:sp>
    </p:spTree>
    <p:extLst>
      <p:ext uri="{BB962C8B-B14F-4D97-AF65-F5344CB8AC3E}">
        <p14:creationId xmlns:p14="http://schemas.microsoft.com/office/powerpoint/2010/main" val="259234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rPr>
              <a:t>References</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Abdelhakim</a:t>
            </a:r>
            <a:r>
              <a:rPr lang="en-US" sz="1800" dirty="0">
                <a:effectLst/>
                <a:latin typeface="Times New Roman" panose="02020603050405020304" pitchFamily="18" charset="0"/>
                <a:ea typeface="Times New Roman" panose="02020603050405020304" pitchFamily="18" charset="0"/>
              </a:rPr>
              <a:t>, A.S.F., 2016. Cabin crew food safety training: an exploratory study (Doctoral dissertation, Cardiff Metropolitan University).</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Chammem</a:t>
            </a:r>
            <a:r>
              <a:rPr lang="en-US" sz="1800" dirty="0">
                <a:effectLst/>
                <a:latin typeface="Times New Roman" panose="02020603050405020304" pitchFamily="18" charset="0"/>
                <a:ea typeface="Times New Roman" panose="02020603050405020304" pitchFamily="18" charset="0"/>
              </a:rPr>
              <a:t>, N., </a:t>
            </a:r>
            <a:r>
              <a:rPr lang="en-US" sz="1800" dirty="0" err="1">
                <a:effectLst/>
                <a:latin typeface="Times New Roman" panose="02020603050405020304" pitchFamily="18" charset="0"/>
                <a:ea typeface="Times New Roman" panose="02020603050405020304" pitchFamily="18" charset="0"/>
              </a:rPr>
              <a:t>Issaoui</a:t>
            </a:r>
            <a:r>
              <a:rPr lang="en-US" sz="1800" dirty="0">
                <a:effectLst/>
                <a:latin typeface="Times New Roman" panose="02020603050405020304" pitchFamily="18" charset="0"/>
                <a:ea typeface="Times New Roman" panose="02020603050405020304" pitchFamily="18" charset="0"/>
              </a:rPr>
              <a:t>, M., De Almeida, A.I.D. and Delgado, A.M., 2018. Food crises and food safety incidents in European Union, United States, and Maghreb Area: current risk communication strategies and new approaches. Journal of AOAC International, 101(4), pp.923-938.</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Estala</a:t>
            </a:r>
            <a:r>
              <a:rPr lang="en-US" sz="1800" dirty="0">
                <a:effectLst/>
                <a:latin typeface="Times New Roman" panose="02020603050405020304" pitchFamily="18" charset="0"/>
                <a:ea typeface="Times New Roman" panose="02020603050405020304" pitchFamily="18" charset="0"/>
              </a:rPr>
              <a:t>-Gutierrez, V.Y., 2021. Barriers to Employment as Experienced by Hispanics with Physical Disability and Limited English Proficiency. The University of Wisconsin-Madison.</a:t>
            </a:r>
          </a:p>
          <a:p>
            <a:pPr marL="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Garber, P.R., 2024. Identifying Management Styles. In Managing by Remote Control (pp. 79-104). CRC Press.</a:t>
            </a:r>
          </a:p>
          <a:p>
            <a:pPr marL="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Grace, D., </a:t>
            </a:r>
            <a:r>
              <a:rPr lang="en-US" sz="1800" dirty="0" err="1">
                <a:effectLst/>
                <a:latin typeface="Times New Roman" panose="02020603050405020304" pitchFamily="18" charset="0"/>
                <a:ea typeface="Times New Roman" panose="02020603050405020304" pitchFamily="18" charset="0"/>
              </a:rPr>
              <a:t>Dipeolu</a:t>
            </a:r>
            <a:r>
              <a:rPr lang="en-US" sz="1800" dirty="0">
                <a:effectLst/>
                <a:latin typeface="Times New Roman" panose="02020603050405020304" pitchFamily="18" charset="0"/>
                <a:ea typeface="Times New Roman" panose="02020603050405020304" pitchFamily="18" charset="0"/>
              </a:rPr>
              <a:t>, M. and Alonso, S., 2019. Improving food safety in the informal sector: nine years later. Infection ecology &amp; epidemiology, 9(1), p.1579613.</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Jainudeen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Nawas</a:t>
            </a:r>
            <a:r>
              <a:rPr lang="en-US" sz="1800" dirty="0">
                <a:effectLst/>
                <a:latin typeface="Times New Roman" panose="02020603050405020304" pitchFamily="18" charset="0"/>
                <a:ea typeface="Times New Roman" panose="02020603050405020304" pitchFamily="18" charset="0"/>
              </a:rPr>
              <a:t>, M., 2025. Optimizing In-Flight Catering: Balance passenger expectation, Operational Efficiency and sustainability.</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Kuznar</a:t>
            </a:r>
            <a:r>
              <a:rPr lang="en-US" sz="1800" dirty="0">
                <a:effectLst/>
                <a:latin typeface="Times New Roman" panose="02020603050405020304" pitchFamily="18" charset="0"/>
                <a:ea typeface="Times New Roman" panose="02020603050405020304" pitchFamily="18" charset="0"/>
              </a:rPr>
              <a:t>, L.A. and </a:t>
            </a:r>
            <a:r>
              <a:rPr lang="en-US" sz="1800" dirty="0" err="1">
                <a:effectLst/>
                <a:latin typeface="Times New Roman" panose="02020603050405020304" pitchFamily="18" charset="0"/>
                <a:ea typeface="Times New Roman" panose="02020603050405020304" pitchFamily="18" charset="0"/>
              </a:rPr>
              <a:t>Yager</a:t>
            </a:r>
            <a:r>
              <a:rPr lang="en-US" sz="1800" dirty="0">
                <a:effectLst/>
                <a:latin typeface="Times New Roman" panose="02020603050405020304" pitchFamily="18" charset="0"/>
                <a:ea typeface="Times New Roman" panose="02020603050405020304" pitchFamily="18" charset="0"/>
              </a:rPr>
              <a:t>, M., 2020. The Development of Communication Models, Quick Look.</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Lailiyah</a:t>
            </a:r>
            <a:r>
              <a:rPr lang="en-US" sz="1800" dirty="0">
                <a:effectLst/>
                <a:latin typeface="Times New Roman" panose="02020603050405020304" pitchFamily="18" charset="0"/>
                <a:ea typeface="Times New Roman" panose="02020603050405020304" pitchFamily="18" charset="0"/>
              </a:rPr>
              <a:t>, N., Sanjaya, A. and </a:t>
            </a:r>
            <a:r>
              <a:rPr lang="en-US" sz="1800" dirty="0" err="1">
                <a:effectLst/>
                <a:latin typeface="Times New Roman" panose="02020603050405020304" pitchFamily="18" charset="0"/>
                <a:ea typeface="Times New Roman" panose="02020603050405020304" pitchFamily="18" charset="0"/>
              </a:rPr>
              <a:t>Wulansari</a:t>
            </a:r>
            <a:r>
              <a:rPr lang="en-US" sz="1800" dirty="0">
                <a:effectLst/>
                <a:latin typeface="Times New Roman" panose="02020603050405020304" pitchFamily="18" charset="0"/>
                <a:ea typeface="Times New Roman" panose="02020603050405020304" pitchFamily="18" charset="0"/>
              </a:rPr>
              <a:t>, W., 2024. Communication Without Borders: Integrating Sign Language in Restaurants for Maximum Inclusivity. ASA </a:t>
            </a:r>
            <a:r>
              <a:rPr lang="en-US" sz="1800" dirty="0" err="1">
                <a:effectLst/>
                <a:latin typeface="Times New Roman" panose="02020603050405020304" pitchFamily="18" charset="0"/>
                <a:ea typeface="Times New Roman" panose="02020603050405020304" pitchFamily="18" charset="0"/>
              </a:rPr>
              <a:t>Jurnal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Penelitian</a:t>
            </a:r>
            <a:r>
              <a:rPr lang="en-US" sz="1800" dirty="0">
                <a:effectLst/>
                <a:latin typeface="Times New Roman" panose="02020603050405020304" pitchFamily="18" charset="0"/>
                <a:ea typeface="Times New Roman" panose="02020603050405020304" pitchFamily="18" charset="0"/>
              </a:rPr>
              <a:t> Pendidikan dan </a:t>
            </a:r>
            <a:r>
              <a:rPr lang="en-US" sz="1800" dirty="0" err="1">
                <a:effectLst/>
                <a:latin typeface="Times New Roman" panose="02020603050405020304" pitchFamily="18" charset="0"/>
                <a:ea typeface="Times New Roman" panose="02020603050405020304" pitchFamily="18" charset="0"/>
              </a:rPr>
              <a:t>Pembelajaran</a:t>
            </a:r>
            <a:r>
              <a:rPr lang="en-US" sz="1800" dirty="0">
                <a:effectLst/>
                <a:latin typeface="Times New Roman" panose="02020603050405020304" pitchFamily="18" charset="0"/>
                <a:ea typeface="Times New Roman" panose="02020603050405020304" pitchFamily="18" charset="0"/>
              </a:rPr>
              <a:t>, 1(1), pp.71-80.</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Omojuwa</a:t>
            </a:r>
            <a:r>
              <a:rPr lang="en-US" sz="1800" dirty="0">
                <a:effectLst/>
                <a:latin typeface="Times New Roman" panose="02020603050405020304" pitchFamily="18" charset="0"/>
                <a:ea typeface="Times New Roman" panose="02020603050405020304" pitchFamily="18" charset="0"/>
              </a:rPr>
              <a:t>, B.A., 2025. Exploring the Communication Process Model (Doctoral dissertation, Mount Saint Vincent University).</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Onuegwunwoke</a:t>
            </a:r>
            <a:r>
              <a:rPr lang="en-US" sz="1800" dirty="0">
                <a:effectLst/>
                <a:latin typeface="Times New Roman" panose="02020603050405020304" pitchFamily="18" charset="0"/>
                <a:ea typeface="Times New Roman" panose="02020603050405020304" pitchFamily="18" charset="0"/>
              </a:rPr>
              <a:t>, C.A. and </a:t>
            </a:r>
            <a:r>
              <a:rPr lang="en-US" sz="1800" dirty="0" err="1">
                <a:effectLst/>
                <a:latin typeface="Times New Roman" panose="02020603050405020304" pitchFamily="18" charset="0"/>
                <a:ea typeface="Times New Roman" panose="02020603050405020304" pitchFamily="18" charset="0"/>
              </a:rPr>
              <a:t>Umezuruike</a:t>
            </a:r>
            <a:r>
              <a:rPr lang="en-US" sz="1800" dirty="0">
                <a:effectLst/>
                <a:latin typeface="Times New Roman" panose="02020603050405020304" pitchFamily="18" charset="0"/>
                <a:ea typeface="Times New Roman" panose="02020603050405020304" pitchFamily="18" charset="0"/>
              </a:rPr>
              <a:t>, K.C., 2025. THE ROLE OF ENGLISH LANGUAGE PROFICIENCY IN PROMTING AWARENESS OF MICROBIOLOGICAL FACTORS IN FOOD INSECURITY IN IMO STATE. IDEAL INTERNATIONAL JOURNAL, 18(1).</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Ruttenberg</a:t>
            </a:r>
            <a:r>
              <a:rPr lang="en-US" sz="1800" dirty="0">
                <a:effectLst/>
                <a:latin typeface="Times New Roman" panose="02020603050405020304" pitchFamily="18" charset="0"/>
                <a:ea typeface="Times New Roman" panose="02020603050405020304" pitchFamily="18" charset="0"/>
              </a:rPr>
              <a:t>, R., Raynor, P.C., Tobey, S. and Rice, C., 2020. Perception of impact of frequent short training as an enhancement of annual refresher training. NEW SOLUTIONS: A Journal of Environmental and Occupational Health Policy, 30(2), pp.102-110.</a:t>
            </a: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rPr>
              <a:t>Trkovsky</a:t>
            </a:r>
            <a:r>
              <a:rPr lang="en-US" sz="1800" dirty="0">
                <a:effectLst/>
                <a:latin typeface="Times New Roman" panose="02020603050405020304" pitchFamily="18" charset="0"/>
                <a:ea typeface="Times New Roman" panose="02020603050405020304" pitchFamily="18" charset="0"/>
              </a:rPr>
              <a:t>, J., 2017. Improved flight safety through effective communication among multicultural flight crew (Doctoral dissertation, Northcentral University).</a:t>
            </a:r>
          </a:p>
          <a:p>
            <a:pPr marL="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World Health Organization, 2022. WHO global strategy for food safety 2022-2030: towards stronger food safety systems and global cooperation. World Health Organization.</a:t>
            </a:r>
          </a:p>
        </p:txBody>
      </p:sp>
      <p:sp>
        <p:nvSpPr>
          <p:cNvPr id="4" name="Slide Number Placeholder 3"/>
          <p:cNvSpPr>
            <a:spLocks noGrp="1"/>
          </p:cNvSpPr>
          <p:nvPr>
            <p:ph type="sldNum" sz="quarter" idx="5"/>
          </p:nvPr>
        </p:nvSpPr>
        <p:spPr/>
        <p:txBody>
          <a:bodyPr/>
          <a:lstStyle/>
          <a:p>
            <a:fld id="{C1B3BE89-8DDF-4B59-8504-CEF9A4456A00}" type="slidenum">
              <a:rPr lang="en-US" smtClean="0"/>
              <a:t>15</a:t>
            </a:fld>
            <a:endParaRPr lang="en-US"/>
          </a:p>
        </p:txBody>
      </p:sp>
    </p:spTree>
    <p:extLst>
      <p:ext uri="{BB962C8B-B14F-4D97-AF65-F5344CB8AC3E}">
        <p14:creationId xmlns:p14="http://schemas.microsoft.com/office/powerpoint/2010/main" val="303114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50437C-0FFC-4006-9EE3-2323516B2D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D01CB2A0-1258-4772-AA49-1B4E79AF95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280A15BF-D963-46E0-8EAE-7D887E702CE4}"/>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697E67B1-0C49-4065-9B8A-488E933EC3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7AA007B-71D3-4114-87F7-42228B2AD24C}"/>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3154424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F8D37F-E4ED-4917-B662-BA744955E29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C3C50BDA-F641-4012-A8FE-C533BC37EE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B854DE1-5D3F-4A06-90AE-0EB48B138C9C}"/>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4E3478EB-3F56-41ED-AAEA-5BF04862E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AF16F15-26F9-4869-8461-04AC9622F36A}"/>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2371604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345E13-E9E8-4401-B57E-E477116FC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1395886F-6C0A-4EF0-984B-7188121B90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D8499B4-898C-4054-B805-470F5877F53F}"/>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316E32DE-BFAC-43AC-88A9-8C07124C81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F1B02D4-3D8C-4318-8C26-F930B7D35E7C}"/>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3813352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CABB47-439D-44AE-9411-4D96628EB6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7FF1064-0A0F-4E4F-8796-9EE8699C4B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06339A9C-AC42-48D3-83CD-ADD596E37F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898221B8-4B3E-4666-B1BA-BC9308A84FA2}"/>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6" name="Footer Placeholder 5">
            <a:extLst>
              <a:ext uri="{FF2B5EF4-FFF2-40B4-BE49-F238E27FC236}">
                <a16:creationId xmlns:a16="http://schemas.microsoft.com/office/drawing/2014/main" xmlns="" id="{F577DB95-A81C-49AF-A00F-79184FD28F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B292A86-590A-4B1F-BA64-18AC2C496E36}"/>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88566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3CC975-A87A-4801-BE03-350FB5A0D80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11AD03F4-1848-4900-8A43-0DD066F5CD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B3C2C4A-B943-49EE-AD4A-5BA8179FB97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AD01FA2E-FE8E-4CE6-A74D-929B8F40E8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24FE1D0E-B13E-4B4D-A22E-2A1E232C68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C8BE6228-6593-4820-A16A-D93C65753690}"/>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8" name="Footer Placeholder 7">
            <a:extLst>
              <a:ext uri="{FF2B5EF4-FFF2-40B4-BE49-F238E27FC236}">
                <a16:creationId xmlns:a16="http://schemas.microsoft.com/office/drawing/2014/main" xmlns="" id="{DD3D7540-B499-4D4D-8BA0-823A96173E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5C1A0F98-A301-4400-86DA-81AF13A3F307}"/>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4063118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9042E2-24D4-4F46-984B-F0E0B45CCB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FD4FB19-0089-4E7A-8977-978A9356B352}"/>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4" name="Footer Placeholder 3">
            <a:extLst>
              <a:ext uri="{FF2B5EF4-FFF2-40B4-BE49-F238E27FC236}">
                <a16:creationId xmlns:a16="http://schemas.microsoft.com/office/drawing/2014/main" xmlns="" id="{78804D62-BF78-46CA-8661-BFF79125569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6E2F3DAD-6659-453B-97D3-D3C4B8DA3D63}"/>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2154128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7E6F328-C069-4EB6-B25B-EA1C84C3BAF7}"/>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3" name="Footer Placeholder 2">
            <a:extLst>
              <a:ext uri="{FF2B5EF4-FFF2-40B4-BE49-F238E27FC236}">
                <a16:creationId xmlns:a16="http://schemas.microsoft.com/office/drawing/2014/main" xmlns="" id="{DF7720BF-D576-458F-BF13-80E04E1E5A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F406B31E-9B9F-4DCD-89CE-21D058A5ABB7}"/>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1891541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9F1320-B27E-4520-9459-7963674C38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023E463F-8BF7-445E-8113-65870B1EC3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B523402B-AB70-43D5-8EB7-66142005EC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8E53A2F-4790-4CE8-9200-F424B7750FC9}"/>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6" name="Footer Placeholder 5">
            <a:extLst>
              <a:ext uri="{FF2B5EF4-FFF2-40B4-BE49-F238E27FC236}">
                <a16:creationId xmlns:a16="http://schemas.microsoft.com/office/drawing/2014/main" xmlns="" id="{6693ECD3-3CE1-46D7-9A01-00B791EC3F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3C19073-B313-438E-9FDB-A93B378645FA}"/>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3767542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E06430-A9D0-4F72-B312-5AAFA38D9C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BF766F57-A447-4A84-9FAE-0B9063FD1B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11319F8-D6BB-483C-953B-920E26A799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420E4D8-5288-43E9-AD54-3099E04730D5}"/>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6" name="Footer Placeholder 5">
            <a:extLst>
              <a:ext uri="{FF2B5EF4-FFF2-40B4-BE49-F238E27FC236}">
                <a16:creationId xmlns:a16="http://schemas.microsoft.com/office/drawing/2014/main" xmlns="" id="{8C58BA83-D505-4DF1-B2BD-07BF07CA2B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C623991-D54E-4E94-99E7-06B8BC8943FF}"/>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184711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50619E-4060-4E47-A064-325A5EEAB63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5ABA9670-02DF-45B7-8F33-03A363605E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2305AAC-3EAD-4B55-A452-C25FEC381B6E}"/>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A2EF9894-16E4-463A-902B-09560E79C7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1B8CD77-C272-48EC-8E13-C3BE03A91E79}"/>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1849851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F98E3E9-8CC7-4BBC-A2E4-536E98E3ECA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DA58AEA4-A75B-4FC7-A2D1-39C083A890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970FE86-B85C-4FAB-B075-4A02AC2F0A01}"/>
              </a:ext>
            </a:extLst>
          </p:cNvPr>
          <p:cNvSpPr>
            <a:spLocks noGrp="1"/>
          </p:cNvSpPr>
          <p:nvPr>
            <p:ph type="dt" sz="half" idx="10"/>
          </p:nvPr>
        </p:nvSpPr>
        <p:spPr/>
        <p:txBody>
          <a:body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59F19707-3020-45F5-B15D-175A74591D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3F89459-5D81-450C-B782-6729A730ED28}"/>
              </a:ext>
            </a:extLst>
          </p:cNvPr>
          <p:cNvSpPr>
            <a:spLocks noGrp="1"/>
          </p:cNvSpPr>
          <p:nvPr>
            <p:ph type="sldNum" sz="quarter" idx="12"/>
          </p:nvPr>
        </p:nvSpPr>
        <p:spPr/>
        <p:txBody>
          <a:bodyPr/>
          <a:lstStyle/>
          <a:p>
            <a:fld id="{8E0DBA9B-AF57-421D-BDFD-2AF59EC2D3F8}" type="slidenum">
              <a:rPr lang="en-US" smtClean="0"/>
              <a:t>‹#›</a:t>
            </a:fld>
            <a:endParaRPr lang="en-US"/>
          </a:p>
        </p:txBody>
      </p:sp>
    </p:spTree>
    <p:extLst>
      <p:ext uri="{BB962C8B-B14F-4D97-AF65-F5344CB8AC3E}">
        <p14:creationId xmlns:p14="http://schemas.microsoft.com/office/powerpoint/2010/main" val="931009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E333AB-3952-49D7-BE13-684F3F2E3E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C4AABC68-B81B-4541-8AB6-85689BC5C2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C51322B-45CA-4CB1-9806-09091EA610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54C6A8-AB6C-4C08-ABB4-1317743253D0}" type="datetimeFigureOut">
              <a:rPr lang="en-US" smtClean="0"/>
              <a:t>11/29/2025</a:t>
            </a:fld>
            <a:endParaRPr lang="en-US"/>
          </a:p>
        </p:txBody>
      </p:sp>
      <p:sp>
        <p:nvSpPr>
          <p:cNvPr id="5" name="Footer Placeholder 4">
            <a:extLst>
              <a:ext uri="{FF2B5EF4-FFF2-40B4-BE49-F238E27FC236}">
                <a16:creationId xmlns:a16="http://schemas.microsoft.com/office/drawing/2014/main" xmlns="" id="{9A31C575-0973-4CBA-82BD-32A26CB652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4EDA284E-24B4-4580-87DA-0A6FE0A8B1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0DBA9B-AF57-421D-BDFD-2AF59EC2D3F8}" type="slidenum">
              <a:rPr lang="en-US" smtClean="0"/>
              <a:t>‹#›</a:t>
            </a:fld>
            <a:endParaRPr lang="en-US"/>
          </a:p>
        </p:txBody>
      </p:sp>
    </p:spTree>
    <p:extLst>
      <p:ext uri="{BB962C8B-B14F-4D97-AF65-F5344CB8AC3E}">
        <p14:creationId xmlns:p14="http://schemas.microsoft.com/office/powerpoint/2010/main" val="1811671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FFACB26-50EA-4B0E-88CA-A6659D25D23A}"/>
              </a:ext>
            </a:extLst>
          </p:cNvPr>
          <p:cNvSpPr txBox="1"/>
          <p:nvPr/>
        </p:nvSpPr>
        <p:spPr>
          <a:xfrm>
            <a:off x="0" y="0"/>
            <a:ext cx="2476982" cy="428263"/>
          </a:xfrm>
          <a:prstGeom prst="rect">
            <a:avLst/>
          </a:prstGeom>
          <a:noFill/>
        </p:spPr>
        <p:txBody>
          <a:bodyPr wrap="square" rtlCol="0">
            <a:spAutoFit/>
          </a:bodyPr>
          <a:lstStyle/>
          <a:p>
            <a:endParaRPr lang="en-US" dirty="0"/>
          </a:p>
        </p:txBody>
      </p:sp>
      <p:pic>
        <p:nvPicPr>
          <p:cNvPr id="4" name="Picture 3">
            <a:extLst>
              <a:ext uri="{FF2B5EF4-FFF2-40B4-BE49-F238E27FC236}">
                <a16:creationId xmlns:a16="http://schemas.microsoft.com/office/drawing/2014/main" xmlns="" id="{D07F34F7-6C26-4256-AC18-3DFC7FE21404}"/>
              </a:ext>
            </a:extLst>
          </p:cNvPr>
          <p:cNvPicPr>
            <a:picLocks noChangeAspect="1"/>
          </p:cNvPicPr>
          <p:nvPr/>
        </p:nvPicPr>
        <p:blipFill>
          <a:blip r:embed="rId2"/>
          <a:stretch>
            <a:fillRect/>
          </a:stretch>
        </p:blipFill>
        <p:spPr>
          <a:xfrm>
            <a:off x="270620" y="230835"/>
            <a:ext cx="2949793" cy="1078419"/>
          </a:xfrm>
          <a:prstGeom prst="rect">
            <a:avLst/>
          </a:prstGeom>
        </p:spPr>
      </p:pic>
      <p:sp>
        <p:nvSpPr>
          <p:cNvPr id="5" name="TextBox 4">
            <a:extLst>
              <a:ext uri="{FF2B5EF4-FFF2-40B4-BE49-F238E27FC236}">
                <a16:creationId xmlns:a16="http://schemas.microsoft.com/office/drawing/2014/main" xmlns="" id="{2EA59591-A9A0-4C07-9D15-676633C1C2B0}"/>
              </a:ext>
            </a:extLst>
          </p:cNvPr>
          <p:cNvSpPr txBox="1"/>
          <p:nvPr/>
        </p:nvSpPr>
        <p:spPr>
          <a:xfrm>
            <a:off x="1299411" y="1896341"/>
            <a:ext cx="9252284" cy="2431435"/>
          </a:xfrm>
          <a:prstGeom prst="rect">
            <a:avLst/>
          </a:prstGeom>
          <a:noFill/>
        </p:spPr>
        <p:txBody>
          <a:bodyPr wrap="square" rtlCol="0">
            <a:spAutoFit/>
          </a:bodyPr>
          <a:lstStyle/>
          <a:p>
            <a:pPr algn="ctr"/>
            <a:r>
              <a:rPr lang="en-US" sz="4000" b="1" dirty="0"/>
              <a:t>LCLM4003</a:t>
            </a:r>
          </a:p>
          <a:p>
            <a:pPr algn="ctr"/>
            <a:r>
              <a:rPr lang="en-US" sz="4000" b="1" dirty="0"/>
              <a:t>Effective Teamwork and Communication</a:t>
            </a:r>
          </a:p>
          <a:p>
            <a:pPr algn="ctr"/>
            <a:endParaRPr lang="en-US" sz="2400" dirty="0"/>
          </a:p>
          <a:p>
            <a:pPr algn="ctr"/>
            <a:r>
              <a:rPr lang="en-US" sz="2400" dirty="0"/>
              <a:t>Student Name</a:t>
            </a:r>
            <a:r>
              <a:rPr lang="en-US" sz="2400" dirty="0"/>
              <a:t>: </a:t>
            </a:r>
            <a:r>
              <a:rPr lang="en-US" sz="2400" dirty="0" err="1"/>
              <a:t>Ionut</a:t>
            </a:r>
            <a:r>
              <a:rPr lang="en-US" sz="2400" dirty="0"/>
              <a:t> </a:t>
            </a:r>
            <a:r>
              <a:rPr lang="en-US" sz="2400" dirty="0" err="1"/>
              <a:t>Constantin</a:t>
            </a:r>
            <a:r>
              <a:rPr lang="en-US" sz="2400" dirty="0"/>
              <a:t> </a:t>
            </a:r>
            <a:r>
              <a:rPr lang="en-US" sz="2400" dirty="0" err="1"/>
              <a:t>Teglas</a:t>
            </a:r>
            <a:endParaRPr lang="en-US" sz="2400" dirty="0"/>
          </a:p>
          <a:p>
            <a:pPr algn="ctr"/>
            <a:r>
              <a:rPr lang="en-US" sz="2400" dirty="0"/>
              <a:t>ID</a:t>
            </a:r>
            <a:r>
              <a:rPr lang="en-US" sz="2400" dirty="0"/>
              <a:t>:  2411284</a:t>
            </a:r>
            <a:endParaRPr lang="en-US" sz="2400" dirty="0"/>
          </a:p>
        </p:txBody>
      </p:sp>
    </p:spTree>
    <p:extLst>
      <p:ext uri="{BB962C8B-B14F-4D97-AF65-F5344CB8AC3E}">
        <p14:creationId xmlns:p14="http://schemas.microsoft.com/office/powerpoint/2010/main" val="979583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69733" y="2042455"/>
            <a:ext cx="5696505" cy="2777940"/>
          </a:xfrm>
          <a:prstGeom prst="rect">
            <a:avLst/>
          </a:prstGeom>
          <a:solidFill>
            <a:schemeClr val="accent3">
              <a:lumMod val="40000"/>
              <a:lumOff val="60000"/>
            </a:schemeClr>
          </a:solidFill>
        </p:spPr>
        <p:txBody>
          <a:bodyPr wrap="square" rtlCol="0">
            <a:spAutoFit/>
          </a:bodyPr>
          <a:lstStyle/>
          <a:p>
            <a:pPr>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Communication Barriers at Flight Foods Ltd</a:t>
            </a:r>
            <a:r>
              <a:rPr lang="en-US" dirty="0">
                <a:latin typeface="Times New Roman" panose="02020603050405020304" pitchFamily="18" charset="0"/>
                <a:cs typeface="Times New Roman" panose="02020603050405020304" pitchFamily="18" charset="0"/>
              </a:rPr>
              <a:t>.</a:t>
            </a:r>
          </a:p>
          <a:p>
            <a:pPr>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Impact of Communication Models (</a:t>
            </a:r>
            <a:r>
              <a:rPr lang="en-US" b="1" dirty="0" err="1">
                <a:latin typeface="Times New Roman" panose="02020603050405020304" pitchFamily="18" charset="0"/>
                <a:cs typeface="Times New Roman" panose="02020603050405020304" pitchFamily="18" charset="0"/>
              </a:rPr>
              <a:t>Omojuwa</a:t>
            </a:r>
            <a:r>
              <a:rPr lang="en-US" b="1" dirty="0">
                <a:latin typeface="Times New Roman" panose="02020603050405020304" pitchFamily="18" charset="0"/>
                <a:cs typeface="Times New Roman" panose="02020603050405020304" pitchFamily="18" charset="0"/>
              </a:rPr>
              <a:t>, 2025)</a:t>
            </a:r>
            <a:r>
              <a:rPr lang="en-US" dirty="0">
                <a:latin typeface="Times New Roman" panose="02020603050405020304" pitchFamily="18" charset="0"/>
                <a:cs typeface="Times New Roman" panose="02020603050405020304" pitchFamily="18" charset="0"/>
              </a:rPr>
              <a:t>.</a:t>
            </a:r>
          </a:p>
          <a:p>
            <a:pPr>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Proposed Solutions for Improved Communication</a:t>
            </a:r>
            <a:r>
              <a:rPr lang="en-US" dirty="0">
                <a:latin typeface="Times New Roman" panose="02020603050405020304" pitchFamily="18" charset="0"/>
                <a:cs typeface="Times New Roman" panose="02020603050405020304" pitchFamily="18" charset="0"/>
              </a:rPr>
              <a:t>.</a:t>
            </a:r>
          </a:p>
          <a:p>
            <a:pPr>
              <a:lnSpc>
                <a:spcPct val="200000"/>
              </a:lnSpc>
              <a:buFont typeface="+mj-lt"/>
              <a:buAutoNum type="arabicPeriod"/>
            </a:pPr>
            <a:r>
              <a:rPr lang="en-US" b="1" dirty="0">
                <a:latin typeface="Times New Roman" panose="02020603050405020304" pitchFamily="18" charset="0"/>
                <a:cs typeface="Times New Roman" panose="02020603050405020304" pitchFamily="18" charset="0"/>
              </a:rPr>
              <a:t>Leadership and Collaboration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Key Components of the presentation.</a:t>
            </a:r>
          </a:p>
        </p:txBody>
      </p:sp>
      <p:pic>
        <p:nvPicPr>
          <p:cNvPr id="4" name="Picture 3">
            <a:extLst>
              <a:ext uri="{FF2B5EF4-FFF2-40B4-BE49-F238E27FC236}">
                <a16:creationId xmlns:a16="http://schemas.microsoft.com/office/drawing/2014/main" xmlns="" id="{1BB38B8C-459E-4E44-BCE5-74A1C63A8128}"/>
              </a:ext>
            </a:extLst>
          </p:cNvPr>
          <p:cNvPicPr>
            <a:picLocks noChangeAspect="1"/>
          </p:cNvPicPr>
          <p:nvPr/>
        </p:nvPicPr>
        <p:blipFill>
          <a:blip r:embed="rId3"/>
          <a:stretch>
            <a:fillRect/>
          </a:stretch>
        </p:blipFill>
        <p:spPr>
          <a:xfrm>
            <a:off x="6980747" y="2040030"/>
            <a:ext cx="4938560" cy="2777940"/>
          </a:xfrm>
          <a:prstGeom prst="rect">
            <a:avLst/>
          </a:prstGeom>
          <a:ln>
            <a:solidFill>
              <a:schemeClr val="tx1"/>
            </a:solidFill>
          </a:ln>
        </p:spPr>
      </p:pic>
    </p:spTree>
    <p:extLst>
      <p:ext uri="{BB962C8B-B14F-4D97-AF65-F5344CB8AC3E}">
        <p14:creationId xmlns:p14="http://schemas.microsoft.com/office/powerpoint/2010/main" val="21239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3" y="2461736"/>
            <a:ext cx="5696505" cy="2535566"/>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pPr>
            <a:endParaRPr lang="en-US" dirty="0"/>
          </a:p>
          <a:p>
            <a:pPr>
              <a:lnSpc>
                <a:spcPct val="150000"/>
              </a:lnSpc>
              <a:buFont typeface="+mj-lt"/>
              <a:buAutoNum type="arabicPeriod"/>
            </a:pPr>
            <a:r>
              <a:rPr lang="en-US" b="1" dirty="0"/>
              <a:t>Quality Issues</a:t>
            </a:r>
            <a:r>
              <a:rPr lang="en-US" dirty="0"/>
              <a:t>.</a:t>
            </a:r>
          </a:p>
          <a:p>
            <a:pPr>
              <a:lnSpc>
                <a:spcPct val="150000"/>
              </a:lnSpc>
              <a:buFont typeface="+mj-lt"/>
              <a:buAutoNum type="arabicPeriod"/>
            </a:pPr>
            <a:r>
              <a:rPr lang="en-US" b="1" dirty="0"/>
              <a:t>Communication Breakdown on the Factory Floor</a:t>
            </a:r>
            <a:r>
              <a:rPr lang="en-US" dirty="0"/>
              <a:t>.</a:t>
            </a:r>
          </a:p>
          <a:p>
            <a:pPr>
              <a:lnSpc>
                <a:spcPct val="150000"/>
              </a:lnSpc>
              <a:buFont typeface="+mj-lt"/>
              <a:buAutoNum type="arabicPeriod"/>
            </a:pPr>
            <a:r>
              <a:rPr lang="en-US" b="1" dirty="0"/>
              <a:t>Impact on Business and Reputation(</a:t>
            </a:r>
            <a:r>
              <a:rPr lang="en-US" b="1" dirty="0" err="1"/>
              <a:t>Jainudeen</a:t>
            </a:r>
            <a:r>
              <a:rPr lang="en-US" b="1" dirty="0"/>
              <a:t> </a:t>
            </a:r>
            <a:r>
              <a:rPr lang="en-US" b="1" dirty="0" err="1"/>
              <a:t>Nawwas</a:t>
            </a:r>
            <a:r>
              <a:rPr lang="en-US" b="1" dirty="0"/>
              <a:t>, 2025). </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Flight Foods Ltd. Background.</a:t>
            </a:r>
          </a:p>
        </p:txBody>
      </p:sp>
      <p:pic>
        <p:nvPicPr>
          <p:cNvPr id="9" name="Picture 8">
            <a:extLst>
              <a:ext uri="{FF2B5EF4-FFF2-40B4-BE49-F238E27FC236}">
                <a16:creationId xmlns:a16="http://schemas.microsoft.com/office/drawing/2014/main" xmlns="" id="{D6F1B6EF-A378-473D-A2CE-5C0877515187}"/>
              </a:ext>
            </a:extLst>
          </p:cNvPr>
          <p:cNvPicPr>
            <a:picLocks noChangeAspect="1"/>
          </p:cNvPicPr>
          <p:nvPr/>
        </p:nvPicPr>
        <p:blipFill>
          <a:blip r:embed="rId3"/>
          <a:stretch>
            <a:fillRect/>
          </a:stretch>
        </p:blipFill>
        <p:spPr>
          <a:xfrm>
            <a:off x="6744920" y="2286801"/>
            <a:ext cx="4453315" cy="2969581"/>
          </a:xfrm>
          <a:prstGeom prst="rect">
            <a:avLst/>
          </a:prstGeom>
          <a:ln>
            <a:solidFill>
              <a:schemeClr val="tx1"/>
            </a:solidFill>
          </a:ln>
        </p:spPr>
      </p:pic>
    </p:spTree>
    <p:extLst>
      <p:ext uri="{BB962C8B-B14F-4D97-AF65-F5344CB8AC3E}">
        <p14:creationId xmlns:p14="http://schemas.microsoft.com/office/powerpoint/2010/main" val="1500477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573317"/>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Diversity and Language Barrier</a:t>
            </a:r>
            <a:r>
              <a:rPr lang="en-US" dirty="0"/>
              <a:t>.</a:t>
            </a:r>
          </a:p>
          <a:p>
            <a:pPr>
              <a:lnSpc>
                <a:spcPct val="150000"/>
              </a:lnSpc>
              <a:buFont typeface="+mj-lt"/>
              <a:buAutoNum type="arabicPeriod"/>
            </a:pPr>
            <a:r>
              <a:rPr lang="en-US" b="1" dirty="0"/>
              <a:t>Ineffective Communication Methods (Grace et al., 2019)</a:t>
            </a:r>
            <a:r>
              <a:rPr lang="en-US" dirty="0"/>
              <a:t>.</a:t>
            </a:r>
          </a:p>
          <a:p>
            <a:pPr>
              <a:lnSpc>
                <a:spcPct val="150000"/>
              </a:lnSpc>
              <a:buFont typeface="+mj-lt"/>
              <a:buAutoNum type="arabicPeriod"/>
            </a:pPr>
            <a:r>
              <a:rPr lang="en-US" b="1" dirty="0"/>
              <a:t>Lack of Formal Food Hygiene Training</a:t>
            </a:r>
            <a:r>
              <a:rPr lang="en-US" dirty="0"/>
              <a:t>.</a:t>
            </a:r>
          </a:p>
          <a:p>
            <a:pPr>
              <a:lnSpc>
                <a:spcPct val="150000"/>
              </a:lnSpc>
              <a:buFont typeface="+mj-lt"/>
              <a:buAutoNum type="arabicPeriod"/>
            </a:pPr>
            <a:r>
              <a:rPr lang="en-US" b="1" dirty="0"/>
              <a:t>Impact on Food Quality and Business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The Communication Problem</a:t>
            </a:r>
          </a:p>
        </p:txBody>
      </p:sp>
      <p:pic>
        <p:nvPicPr>
          <p:cNvPr id="2050" name="Picture 2" descr="Top 5 Communication problems and how to solve them - Business Blog">
            <a:extLst>
              <a:ext uri="{FF2B5EF4-FFF2-40B4-BE49-F238E27FC236}">
                <a16:creationId xmlns:a16="http://schemas.microsoft.com/office/drawing/2014/main" xmlns="" id="{BF9F0955-ACFC-40DA-8596-0AB304CEF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724" y="2417450"/>
            <a:ext cx="5434014" cy="2624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835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573317"/>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Shannon and Weaver Model: Noise and Message Distortion (</a:t>
            </a:r>
            <a:r>
              <a:rPr lang="en-US" b="1" dirty="0" err="1"/>
              <a:t>Kuznar</a:t>
            </a:r>
            <a:r>
              <a:rPr lang="en-US" b="1" dirty="0"/>
              <a:t> and </a:t>
            </a:r>
            <a:r>
              <a:rPr lang="en-US" b="1" dirty="0" err="1"/>
              <a:t>Yager</a:t>
            </a:r>
            <a:r>
              <a:rPr lang="en-US" b="1" dirty="0"/>
              <a:t>, 2020)</a:t>
            </a:r>
            <a:r>
              <a:rPr lang="en-US" dirty="0"/>
              <a:t>.</a:t>
            </a:r>
          </a:p>
          <a:p>
            <a:pPr>
              <a:lnSpc>
                <a:spcPct val="150000"/>
              </a:lnSpc>
              <a:buFont typeface="+mj-lt"/>
              <a:buAutoNum type="arabicPeriod"/>
            </a:pPr>
            <a:r>
              <a:rPr lang="en-US" b="1" dirty="0"/>
              <a:t>Schramm Model: Lack of Mutual Understanding</a:t>
            </a:r>
            <a:r>
              <a:rPr lang="en-US" dirty="0"/>
              <a:t>.</a:t>
            </a:r>
          </a:p>
          <a:p>
            <a:pPr>
              <a:lnSpc>
                <a:spcPct val="150000"/>
              </a:lnSpc>
              <a:buFont typeface="+mj-lt"/>
              <a:buAutoNum type="arabicPeriod"/>
            </a:pPr>
            <a:r>
              <a:rPr lang="en-US" b="1" dirty="0" err="1"/>
              <a:t>Berlo's</a:t>
            </a:r>
            <a:r>
              <a:rPr lang="en-US" b="1" dirty="0"/>
              <a:t> SMCR Model: Streamlining Communication</a:t>
            </a:r>
            <a:r>
              <a:rPr lang="en-US" dirty="0"/>
              <a:t>.</a:t>
            </a:r>
          </a:p>
          <a:p>
            <a:pPr>
              <a:lnSpc>
                <a:spcPct val="150000"/>
              </a:lnSpc>
              <a:buFont typeface="+mj-lt"/>
              <a:buAutoNum type="arabicPeriod"/>
            </a:pPr>
            <a:r>
              <a:rPr lang="en-US" b="1" dirty="0"/>
              <a:t>Barriers and Communication Failure</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The Communication models</a:t>
            </a:r>
          </a:p>
        </p:txBody>
      </p:sp>
      <p:pic>
        <p:nvPicPr>
          <p:cNvPr id="4098" name="Picture 2" descr="Communication model: Definition, Templates and Methodology">
            <a:extLst>
              <a:ext uri="{FF2B5EF4-FFF2-40B4-BE49-F238E27FC236}">
                <a16:creationId xmlns:a16="http://schemas.microsoft.com/office/drawing/2014/main" xmlns="" id="{09467EE1-5CE9-4500-94DC-2D7B4150F0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2293" y="1812577"/>
            <a:ext cx="4531532" cy="299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240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573317"/>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Sender and Message</a:t>
            </a:r>
            <a:r>
              <a:rPr lang="en-US" dirty="0"/>
              <a:t>.</a:t>
            </a:r>
          </a:p>
          <a:p>
            <a:pPr>
              <a:lnSpc>
                <a:spcPct val="150000"/>
              </a:lnSpc>
              <a:buFont typeface="+mj-lt"/>
              <a:buAutoNum type="arabicPeriod"/>
            </a:pPr>
            <a:r>
              <a:rPr lang="en-US" b="1" dirty="0"/>
              <a:t>Noise and Barriers (</a:t>
            </a:r>
            <a:r>
              <a:rPr lang="en-US" b="1" dirty="0" err="1"/>
              <a:t>Onuegwunwoke</a:t>
            </a:r>
            <a:r>
              <a:rPr lang="en-US" b="1" dirty="0"/>
              <a:t> and </a:t>
            </a:r>
            <a:r>
              <a:rPr lang="en-US" b="1" dirty="0" err="1"/>
              <a:t>Umezuruike</a:t>
            </a:r>
            <a:r>
              <a:rPr lang="en-US" b="1" dirty="0"/>
              <a:t>, 2025)</a:t>
            </a:r>
            <a:r>
              <a:rPr lang="en-US" dirty="0"/>
              <a:t>.</a:t>
            </a:r>
          </a:p>
          <a:p>
            <a:pPr>
              <a:lnSpc>
                <a:spcPct val="150000"/>
              </a:lnSpc>
              <a:buFont typeface="+mj-lt"/>
              <a:buAutoNum type="arabicPeriod"/>
            </a:pPr>
            <a:r>
              <a:rPr lang="en-US" b="1" dirty="0"/>
              <a:t>Receiver and Misunderstanding</a:t>
            </a:r>
            <a:r>
              <a:rPr lang="en-US" dirty="0"/>
              <a:t>.</a:t>
            </a:r>
          </a:p>
          <a:p>
            <a:pPr>
              <a:lnSpc>
                <a:spcPct val="150000"/>
              </a:lnSpc>
              <a:buFont typeface="+mj-lt"/>
              <a:buAutoNum type="arabicPeriod"/>
            </a:pPr>
            <a:r>
              <a:rPr lang="en-US" b="1" dirty="0"/>
              <a:t>Feedback and Consequences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Shannon and Weaver Model -Applying to Case Study</a:t>
            </a:r>
          </a:p>
        </p:txBody>
      </p:sp>
      <p:pic>
        <p:nvPicPr>
          <p:cNvPr id="4" name="Picture 3">
            <a:extLst>
              <a:ext uri="{FF2B5EF4-FFF2-40B4-BE49-F238E27FC236}">
                <a16:creationId xmlns:a16="http://schemas.microsoft.com/office/drawing/2014/main" xmlns="" id="{DC2D8FEA-A293-46C9-A5AE-6CEEAF58CADB}"/>
              </a:ext>
            </a:extLst>
          </p:cNvPr>
          <p:cNvPicPr>
            <a:picLocks noChangeAspect="1"/>
          </p:cNvPicPr>
          <p:nvPr/>
        </p:nvPicPr>
        <p:blipFill>
          <a:blip r:embed="rId3"/>
          <a:stretch>
            <a:fillRect/>
          </a:stretch>
        </p:blipFill>
        <p:spPr>
          <a:xfrm>
            <a:off x="6715594" y="2236706"/>
            <a:ext cx="5042782" cy="2101159"/>
          </a:xfrm>
          <a:prstGeom prst="rect">
            <a:avLst/>
          </a:prstGeom>
        </p:spPr>
      </p:pic>
    </p:spTree>
    <p:extLst>
      <p:ext uri="{BB962C8B-B14F-4D97-AF65-F5344CB8AC3E}">
        <p14:creationId xmlns:p14="http://schemas.microsoft.com/office/powerpoint/2010/main" val="3496064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471264"/>
            <a:ext cx="5696505" cy="1711366"/>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Mutual Interpretation and Communication Gap</a:t>
            </a:r>
            <a:r>
              <a:rPr lang="en-US" dirty="0"/>
              <a:t>.</a:t>
            </a:r>
          </a:p>
          <a:p>
            <a:pPr>
              <a:lnSpc>
                <a:spcPct val="150000"/>
              </a:lnSpc>
              <a:buFont typeface="+mj-lt"/>
              <a:buAutoNum type="arabicPeriod"/>
            </a:pPr>
            <a:r>
              <a:rPr lang="en-US" b="1" dirty="0"/>
              <a:t>Lack of Overlap in Knowledge</a:t>
            </a:r>
            <a:r>
              <a:rPr lang="en-US" dirty="0"/>
              <a:t>.</a:t>
            </a:r>
          </a:p>
          <a:p>
            <a:pPr>
              <a:lnSpc>
                <a:spcPct val="150000"/>
              </a:lnSpc>
              <a:buFont typeface="+mj-lt"/>
              <a:buAutoNum type="arabicPeriod"/>
            </a:pPr>
            <a:r>
              <a:rPr lang="en-US" b="1" dirty="0"/>
              <a:t>The Need for Adaptation (</a:t>
            </a:r>
            <a:r>
              <a:rPr lang="en-US" b="1" dirty="0" err="1"/>
              <a:t>Trkovsky</a:t>
            </a:r>
            <a:r>
              <a:rPr lang="en-US" b="1" dirty="0"/>
              <a:t>, 2017)</a:t>
            </a:r>
            <a:r>
              <a:rPr lang="en-US" dirty="0"/>
              <a:t>.</a:t>
            </a:r>
          </a:p>
          <a:p>
            <a:pPr>
              <a:lnSpc>
                <a:spcPct val="150000"/>
              </a:lnSpc>
              <a:buFont typeface="+mj-lt"/>
              <a:buAutoNum type="arabicPeriod"/>
            </a:pPr>
            <a:r>
              <a:rPr lang="en-US" b="1" dirty="0"/>
              <a:t>Culturally Appropriate Communication Methods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Schramm Model of Communication</a:t>
            </a:r>
          </a:p>
        </p:txBody>
      </p:sp>
      <p:pic>
        <p:nvPicPr>
          <p:cNvPr id="5" name="Picture 4">
            <a:extLst>
              <a:ext uri="{FF2B5EF4-FFF2-40B4-BE49-F238E27FC236}">
                <a16:creationId xmlns:a16="http://schemas.microsoft.com/office/drawing/2014/main" xmlns="" id="{BD51E723-6F03-485F-9F9A-37E8B59E55A4}"/>
              </a:ext>
            </a:extLst>
          </p:cNvPr>
          <p:cNvPicPr>
            <a:picLocks noChangeAspect="1"/>
          </p:cNvPicPr>
          <p:nvPr/>
        </p:nvPicPr>
        <p:blipFill>
          <a:blip r:embed="rId3"/>
          <a:stretch>
            <a:fillRect/>
          </a:stretch>
        </p:blipFill>
        <p:spPr>
          <a:xfrm>
            <a:off x="6968760" y="2369211"/>
            <a:ext cx="4143947" cy="2330970"/>
          </a:xfrm>
          <a:prstGeom prst="rect">
            <a:avLst/>
          </a:prstGeom>
        </p:spPr>
      </p:pic>
    </p:spTree>
    <p:extLst>
      <p:ext uri="{BB962C8B-B14F-4D97-AF65-F5344CB8AC3E}">
        <p14:creationId xmlns:p14="http://schemas.microsoft.com/office/powerpoint/2010/main" val="10298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471264"/>
            <a:ext cx="5696505" cy="1711366"/>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Source and Message</a:t>
            </a:r>
            <a:r>
              <a:rPr lang="en-US" dirty="0"/>
              <a:t>.</a:t>
            </a:r>
          </a:p>
          <a:p>
            <a:pPr>
              <a:lnSpc>
                <a:spcPct val="150000"/>
              </a:lnSpc>
              <a:buFont typeface="+mj-lt"/>
              <a:buAutoNum type="arabicPeriod"/>
            </a:pPr>
            <a:r>
              <a:rPr lang="en-US" b="1" dirty="0"/>
              <a:t>Channel of Communication</a:t>
            </a:r>
            <a:r>
              <a:rPr lang="en-US" dirty="0"/>
              <a:t>.</a:t>
            </a:r>
          </a:p>
          <a:p>
            <a:pPr>
              <a:lnSpc>
                <a:spcPct val="150000"/>
              </a:lnSpc>
              <a:buFont typeface="+mj-lt"/>
              <a:buAutoNum type="arabicPeriod"/>
            </a:pPr>
            <a:r>
              <a:rPr lang="en-US" b="1" dirty="0"/>
              <a:t>Receiver and Misinterpretation (</a:t>
            </a:r>
            <a:r>
              <a:rPr lang="en-US" b="1" dirty="0" err="1"/>
              <a:t>Chammem</a:t>
            </a:r>
            <a:r>
              <a:rPr lang="en-US" b="1" dirty="0"/>
              <a:t>, 2018)</a:t>
            </a:r>
            <a:r>
              <a:rPr lang="en-US" dirty="0"/>
              <a:t>.</a:t>
            </a:r>
          </a:p>
          <a:p>
            <a:pPr>
              <a:lnSpc>
                <a:spcPct val="150000"/>
              </a:lnSpc>
              <a:buFont typeface="+mj-lt"/>
              <a:buAutoNum type="arabicPeriod"/>
            </a:pPr>
            <a:r>
              <a:rPr lang="en-US" b="1" dirty="0"/>
              <a:t>Improving the Communication Process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The </a:t>
            </a:r>
            <a:r>
              <a:rPr lang="en-US" sz="4000" b="1" dirty="0" err="1">
                <a:latin typeface="Times New Roman" panose="02020603050405020304" pitchFamily="18" charset="0"/>
                <a:cs typeface="Times New Roman" panose="02020603050405020304" pitchFamily="18" charset="0"/>
              </a:rPr>
              <a:t>Berlo</a:t>
            </a:r>
            <a:r>
              <a:rPr lang="en-US" sz="4000" b="1" dirty="0">
                <a:latin typeface="Times New Roman" panose="02020603050405020304" pitchFamily="18" charset="0"/>
                <a:cs typeface="Times New Roman" panose="02020603050405020304" pitchFamily="18" charset="0"/>
              </a:rPr>
              <a:t> SMCR Model</a:t>
            </a:r>
          </a:p>
        </p:txBody>
      </p:sp>
      <p:pic>
        <p:nvPicPr>
          <p:cNvPr id="4" name="Picture 3">
            <a:extLst>
              <a:ext uri="{FF2B5EF4-FFF2-40B4-BE49-F238E27FC236}">
                <a16:creationId xmlns:a16="http://schemas.microsoft.com/office/drawing/2014/main" xmlns="" id="{FC6DFBCE-547E-47E0-A6DC-9C5D4537C11E}"/>
              </a:ext>
            </a:extLst>
          </p:cNvPr>
          <p:cNvPicPr>
            <a:picLocks noChangeAspect="1"/>
          </p:cNvPicPr>
          <p:nvPr/>
        </p:nvPicPr>
        <p:blipFill>
          <a:blip r:embed="rId3"/>
          <a:stretch>
            <a:fillRect/>
          </a:stretch>
        </p:blipFill>
        <p:spPr>
          <a:xfrm>
            <a:off x="6551720" y="1983793"/>
            <a:ext cx="4439630" cy="2255050"/>
          </a:xfrm>
          <a:prstGeom prst="rect">
            <a:avLst/>
          </a:prstGeom>
        </p:spPr>
      </p:pic>
    </p:spTree>
    <p:extLst>
      <p:ext uri="{BB962C8B-B14F-4D97-AF65-F5344CB8AC3E}">
        <p14:creationId xmlns:p14="http://schemas.microsoft.com/office/powerpoint/2010/main" val="710734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208772" y="2471264"/>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Language Barrier</a:t>
            </a:r>
            <a:r>
              <a:rPr lang="en-US" dirty="0"/>
              <a:t>.</a:t>
            </a:r>
          </a:p>
          <a:p>
            <a:pPr>
              <a:lnSpc>
                <a:spcPct val="150000"/>
              </a:lnSpc>
              <a:buFont typeface="+mj-lt"/>
              <a:buAutoNum type="arabicPeriod"/>
            </a:pPr>
            <a:r>
              <a:rPr lang="en-US" b="1" dirty="0"/>
              <a:t>Cultural Differences</a:t>
            </a:r>
            <a:r>
              <a:rPr lang="en-US" dirty="0"/>
              <a:t>.</a:t>
            </a:r>
          </a:p>
          <a:p>
            <a:pPr>
              <a:lnSpc>
                <a:spcPct val="150000"/>
              </a:lnSpc>
              <a:buFont typeface="+mj-lt"/>
              <a:buAutoNum type="arabicPeriod"/>
            </a:pPr>
            <a:r>
              <a:rPr lang="en-US" b="1" dirty="0"/>
              <a:t>Lack of Formal Training (World Health Organisation, 2022)</a:t>
            </a:r>
            <a:r>
              <a:rPr lang="en-US" dirty="0"/>
              <a:t>.</a:t>
            </a:r>
          </a:p>
          <a:p>
            <a:pPr>
              <a:lnSpc>
                <a:spcPct val="150000"/>
              </a:lnSpc>
              <a:buFont typeface="+mj-lt"/>
              <a:buAutoNum type="arabicPeriod"/>
            </a:pPr>
            <a:r>
              <a:rPr lang="en-US" b="1" dirty="0"/>
              <a:t>Ineffective Communication Channels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1323439"/>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Things in the Way of Communication in Flight Foods Ltd.</a:t>
            </a:r>
          </a:p>
        </p:txBody>
      </p:sp>
      <p:pic>
        <p:nvPicPr>
          <p:cNvPr id="5" name="Picture 4">
            <a:extLst>
              <a:ext uri="{FF2B5EF4-FFF2-40B4-BE49-F238E27FC236}">
                <a16:creationId xmlns:a16="http://schemas.microsoft.com/office/drawing/2014/main" xmlns="" id="{CCE71B63-FB24-465C-B817-97FDE765EBA4}"/>
              </a:ext>
            </a:extLst>
          </p:cNvPr>
          <p:cNvPicPr>
            <a:picLocks noChangeAspect="1"/>
          </p:cNvPicPr>
          <p:nvPr/>
        </p:nvPicPr>
        <p:blipFill>
          <a:blip r:embed="rId3"/>
          <a:stretch>
            <a:fillRect/>
          </a:stretch>
        </p:blipFill>
        <p:spPr>
          <a:xfrm>
            <a:off x="7270230" y="2025346"/>
            <a:ext cx="3745482" cy="2807307"/>
          </a:xfrm>
          <a:prstGeom prst="rect">
            <a:avLst/>
          </a:prstGeom>
        </p:spPr>
      </p:pic>
    </p:spTree>
    <p:extLst>
      <p:ext uri="{BB962C8B-B14F-4D97-AF65-F5344CB8AC3E}">
        <p14:creationId xmlns:p14="http://schemas.microsoft.com/office/powerpoint/2010/main" val="428496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178792" y="2828835"/>
            <a:ext cx="5696505" cy="1711366"/>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Addressing the Language Barrier</a:t>
            </a:r>
            <a:r>
              <a:rPr lang="en-US" dirty="0"/>
              <a:t>.</a:t>
            </a:r>
          </a:p>
          <a:p>
            <a:pPr>
              <a:lnSpc>
                <a:spcPct val="150000"/>
              </a:lnSpc>
              <a:buFont typeface="+mj-lt"/>
              <a:buAutoNum type="arabicPeriod"/>
            </a:pPr>
            <a:r>
              <a:rPr lang="en-US" b="1" dirty="0"/>
              <a:t>Cultural Sensitivity Training (</a:t>
            </a:r>
            <a:r>
              <a:rPr lang="en-US" b="1" dirty="0" err="1"/>
              <a:t>Estala</a:t>
            </a:r>
            <a:r>
              <a:rPr lang="en-US" b="1" dirty="0"/>
              <a:t>-Gutierrez, 2021). </a:t>
            </a:r>
            <a:endParaRPr lang="en-US" dirty="0"/>
          </a:p>
          <a:p>
            <a:pPr>
              <a:lnSpc>
                <a:spcPct val="150000"/>
              </a:lnSpc>
              <a:buFont typeface="+mj-lt"/>
              <a:buAutoNum type="arabicPeriod"/>
            </a:pPr>
            <a:r>
              <a:rPr lang="en-US" b="1" dirty="0"/>
              <a:t>Use of Visual Aids and Signage</a:t>
            </a:r>
            <a:r>
              <a:rPr lang="en-US" dirty="0"/>
              <a:t>.</a:t>
            </a:r>
          </a:p>
          <a:p>
            <a:pPr>
              <a:lnSpc>
                <a:spcPct val="150000"/>
              </a:lnSpc>
              <a:buFont typeface="+mj-lt"/>
              <a:buAutoNum type="arabicPeriod"/>
            </a:pPr>
            <a:r>
              <a:rPr lang="en-US" b="1" dirty="0"/>
              <a:t>Formal Training and Feedback Systems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err="1">
                <a:latin typeface="Times New Roman" panose="02020603050405020304" pitchFamily="18" charset="0"/>
                <a:cs typeface="Times New Roman" panose="02020603050405020304" pitchFamily="18" charset="0"/>
              </a:rPr>
              <a:t>Minimising</a:t>
            </a:r>
            <a:r>
              <a:rPr lang="en-US" sz="4000" b="1" dirty="0">
                <a:latin typeface="Times New Roman" panose="02020603050405020304" pitchFamily="18" charset="0"/>
                <a:cs typeface="Times New Roman" panose="02020603050405020304" pitchFamily="18" charset="0"/>
              </a:rPr>
              <a:t> Obstacles to Communication.</a:t>
            </a:r>
          </a:p>
        </p:txBody>
      </p:sp>
      <p:pic>
        <p:nvPicPr>
          <p:cNvPr id="5122" name="Picture 2" descr="15 Communication Barriers: How to Overcome Them This Year">
            <a:extLst>
              <a:ext uri="{FF2B5EF4-FFF2-40B4-BE49-F238E27FC236}">
                <a16:creationId xmlns:a16="http://schemas.microsoft.com/office/drawing/2014/main" xmlns="" id="{D73963B1-C673-40F8-B2F5-DA154A668F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6306" y="2265231"/>
            <a:ext cx="4447519" cy="232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429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178792" y="2828835"/>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marL="342900" indent="-342900">
              <a:lnSpc>
                <a:spcPct val="150000"/>
              </a:lnSpc>
              <a:buFont typeface="+mj-lt"/>
              <a:buAutoNum type="arabicPeriod"/>
            </a:pPr>
            <a:r>
              <a:rPr lang="en-US" b="1" dirty="0"/>
              <a:t>Overcoming Language Barriers.</a:t>
            </a:r>
          </a:p>
          <a:p>
            <a:pPr marL="342900" indent="-342900">
              <a:lnSpc>
                <a:spcPct val="150000"/>
              </a:lnSpc>
              <a:buFont typeface="+mj-lt"/>
              <a:buAutoNum type="arabicPeriod"/>
            </a:pPr>
            <a:r>
              <a:rPr lang="en-US" b="1" dirty="0"/>
              <a:t>Strategic Placement of Visual Tools</a:t>
            </a:r>
            <a:r>
              <a:rPr lang="en-US" dirty="0"/>
              <a:t>. </a:t>
            </a:r>
            <a:r>
              <a:rPr lang="en-US" b="1" dirty="0"/>
              <a:t>(</a:t>
            </a:r>
            <a:r>
              <a:rPr lang="en-US" b="1" dirty="0" err="1"/>
              <a:t>Lailiyah</a:t>
            </a:r>
            <a:r>
              <a:rPr lang="en-US" b="1" dirty="0"/>
              <a:t> et al., 2024)</a:t>
            </a:r>
          </a:p>
          <a:p>
            <a:pPr marL="342900" indent="-342900">
              <a:lnSpc>
                <a:spcPct val="150000"/>
              </a:lnSpc>
              <a:buFont typeface="+mj-lt"/>
              <a:buAutoNum type="arabicPeriod"/>
            </a:pPr>
            <a:r>
              <a:rPr lang="en-US" b="1" dirty="0" err="1"/>
              <a:t>Colour</a:t>
            </a:r>
            <a:r>
              <a:rPr lang="en-US" b="1" dirty="0"/>
              <a:t>-Coded Charts and Stepwise Instructions</a:t>
            </a:r>
            <a:r>
              <a:rPr lang="en-US" dirty="0"/>
              <a:t>.</a:t>
            </a:r>
          </a:p>
          <a:p>
            <a:pPr marL="342900" indent="-342900">
              <a:lnSpc>
                <a:spcPct val="150000"/>
              </a:lnSpc>
              <a:buFont typeface="+mj-lt"/>
              <a:buAutoNum type="arabicPeriod"/>
            </a:pPr>
            <a:r>
              <a:rPr lang="en-US" b="1" dirty="0"/>
              <a:t>Bold, Easy-to-Read Reminders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Better Communication: Visual Aids and Signage.</a:t>
            </a:r>
          </a:p>
        </p:txBody>
      </p:sp>
      <p:pic>
        <p:nvPicPr>
          <p:cNvPr id="10242" name="Picture 2" descr="Using Visual Supports to Enhance Your Child's Communication Skills from  Birth to 3 Years of Age - BEBE MARIN SPEECH THERAPY LLC">
            <a:extLst>
              <a:ext uri="{FF2B5EF4-FFF2-40B4-BE49-F238E27FC236}">
                <a16:creationId xmlns:a16="http://schemas.microsoft.com/office/drawing/2014/main" xmlns="" id="{420974EE-867E-49BA-831A-31F4F02E46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2530" y="1554670"/>
            <a:ext cx="4039425" cy="4029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274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178792" y="2828835"/>
            <a:ext cx="5696505" cy="1711366"/>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Formal Training for New Employees</a:t>
            </a:r>
            <a:r>
              <a:rPr lang="en-US" dirty="0"/>
              <a:t>.</a:t>
            </a:r>
          </a:p>
          <a:p>
            <a:pPr>
              <a:lnSpc>
                <a:spcPct val="150000"/>
              </a:lnSpc>
              <a:buFont typeface="+mj-lt"/>
              <a:buAutoNum type="arabicPeriod"/>
            </a:pPr>
            <a:r>
              <a:rPr lang="en-US" b="1" dirty="0"/>
              <a:t>Tailored Training with Visual and Practical Methods.</a:t>
            </a:r>
          </a:p>
          <a:p>
            <a:pPr>
              <a:lnSpc>
                <a:spcPct val="150000"/>
              </a:lnSpc>
              <a:buFont typeface="+mj-lt"/>
              <a:buAutoNum type="arabicPeriod"/>
            </a:pPr>
            <a:r>
              <a:rPr lang="en-US" b="1" dirty="0"/>
              <a:t>Periodic Refresher Courses (</a:t>
            </a:r>
            <a:r>
              <a:rPr lang="en-US" b="1" dirty="0" err="1"/>
              <a:t>Abdelhakim</a:t>
            </a:r>
            <a:r>
              <a:rPr lang="en-US" b="1" dirty="0"/>
              <a:t>, 2016)</a:t>
            </a:r>
          </a:p>
          <a:p>
            <a:pPr>
              <a:lnSpc>
                <a:spcPct val="150000"/>
              </a:lnSpc>
              <a:buFont typeface="+mj-lt"/>
              <a:buAutoNum type="arabicPeriod"/>
            </a:pPr>
            <a:r>
              <a:rPr lang="en-US" b="1" dirty="0"/>
              <a:t>Evaluations and Continuous Improvement</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a:latin typeface="Times New Roman" panose="02020603050405020304" pitchFamily="18" charset="0"/>
                <a:cs typeface="Times New Roman" panose="02020603050405020304" pitchFamily="18" charset="0"/>
              </a:rPr>
              <a:t>Organising a systematic Training Programme.</a:t>
            </a:r>
            <a:endParaRPr lang="en-US" sz="40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F081EDAB-DB62-4EAB-B307-073C2411F819}"/>
              </a:ext>
            </a:extLst>
          </p:cNvPr>
          <p:cNvPicPr>
            <a:picLocks noChangeAspect="1"/>
          </p:cNvPicPr>
          <p:nvPr/>
        </p:nvPicPr>
        <p:blipFill>
          <a:blip r:embed="rId3"/>
          <a:stretch>
            <a:fillRect/>
          </a:stretch>
        </p:blipFill>
        <p:spPr>
          <a:xfrm>
            <a:off x="6184543" y="1576176"/>
            <a:ext cx="5551089" cy="3705647"/>
          </a:xfrm>
          <a:prstGeom prst="rect">
            <a:avLst/>
          </a:prstGeom>
        </p:spPr>
      </p:pic>
    </p:spTree>
    <p:extLst>
      <p:ext uri="{BB962C8B-B14F-4D97-AF65-F5344CB8AC3E}">
        <p14:creationId xmlns:p14="http://schemas.microsoft.com/office/powerpoint/2010/main" val="1723973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178792" y="2828835"/>
            <a:ext cx="5696505" cy="2126864"/>
          </a:xfrm>
          <a:prstGeom prst="rect">
            <a:avLst/>
          </a:prstGeom>
          <a:solidFill>
            <a:schemeClr val="accent3">
              <a:lumMod val="40000"/>
              <a:lumOff val="60000"/>
            </a:schemeClr>
          </a:solidFill>
          <a:ln>
            <a:solidFill>
              <a:schemeClr val="tx1"/>
            </a:solidFill>
          </a:ln>
        </p:spPr>
        <p:txBody>
          <a:bodyPr wrap="square" rtlCol="0">
            <a:spAutoFit/>
          </a:bodyPr>
          <a:lstStyle/>
          <a:p>
            <a:pPr>
              <a:lnSpc>
                <a:spcPct val="150000"/>
              </a:lnSpc>
              <a:buFont typeface="+mj-lt"/>
              <a:buAutoNum type="arabicPeriod"/>
            </a:pPr>
            <a:r>
              <a:rPr lang="en-US" b="1" dirty="0"/>
              <a:t>Implementing a Structured Training Plan</a:t>
            </a:r>
            <a:r>
              <a:rPr lang="en-US" dirty="0"/>
              <a:t>.</a:t>
            </a:r>
          </a:p>
          <a:p>
            <a:pPr>
              <a:lnSpc>
                <a:spcPct val="150000"/>
              </a:lnSpc>
              <a:buFont typeface="+mj-lt"/>
              <a:buAutoNum type="arabicPeriod"/>
            </a:pPr>
            <a:r>
              <a:rPr lang="en-US" b="1" dirty="0"/>
              <a:t>Adopting a Participative Leadership Style (Garber, 2024)</a:t>
            </a:r>
            <a:r>
              <a:rPr lang="en-US" dirty="0"/>
              <a:t>.</a:t>
            </a:r>
          </a:p>
          <a:p>
            <a:pPr>
              <a:lnSpc>
                <a:spcPct val="150000"/>
              </a:lnSpc>
              <a:buFont typeface="+mj-lt"/>
              <a:buAutoNum type="arabicPeriod"/>
            </a:pPr>
            <a:r>
              <a:rPr lang="en-US" b="1" dirty="0"/>
              <a:t>Delegating Responsibilities to Bilingual Supervisors</a:t>
            </a:r>
            <a:r>
              <a:rPr lang="en-US" dirty="0"/>
              <a:t>.</a:t>
            </a:r>
          </a:p>
          <a:p>
            <a:pPr>
              <a:lnSpc>
                <a:spcPct val="150000"/>
              </a:lnSpc>
              <a:buFont typeface="+mj-lt"/>
              <a:buAutoNum type="arabicPeriod"/>
            </a:pPr>
            <a:r>
              <a:rPr lang="en-US" b="1" dirty="0"/>
              <a:t>Regular Feedback and Problem-Solving Meetings</a:t>
            </a:r>
            <a:endParaRPr lang="en-US" dirty="0"/>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Leadership and Management Strategies by Gary</a:t>
            </a:r>
          </a:p>
        </p:txBody>
      </p:sp>
      <p:pic>
        <p:nvPicPr>
          <p:cNvPr id="5" name="Picture 4">
            <a:extLst>
              <a:ext uri="{FF2B5EF4-FFF2-40B4-BE49-F238E27FC236}">
                <a16:creationId xmlns:a16="http://schemas.microsoft.com/office/drawing/2014/main" xmlns="" id="{48981F51-DCCC-40B0-AB2A-2E85F5A56723}"/>
              </a:ext>
            </a:extLst>
          </p:cNvPr>
          <p:cNvPicPr>
            <a:picLocks noChangeAspect="1"/>
          </p:cNvPicPr>
          <p:nvPr/>
        </p:nvPicPr>
        <p:blipFill>
          <a:blip r:embed="rId3"/>
          <a:stretch>
            <a:fillRect/>
          </a:stretch>
        </p:blipFill>
        <p:spPr>
          <a:xfrm>
            <a:off x="7203086" y="1881187"/>
            <a:ext cx="4381500" cy="3095625"/>
          </a:xfrm>
          <a:prstGeom prst="rect">
            <a:avLst/>
          </a:prstGeom>
        </p:spPr>
      </p:pic>
    </p:spTree>
    <p:extLst>
      <p:ext uri="{BB962C8B-B14F-4D97-AF65-F5344CB8AC3E}">
        <p14:creationId xmlns:p14="http://schemas.microsoft.com/office/powerpoint/2010/main" val="27382664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427995" y="2274838"/>
            <a:ext cx="10949539" cy="2308324"/>
          </a:xfrm>
          <a:prstGeom prst="rect">
            <a:avLst/>
          </a:prstGeom>
          <a:solidFill>
            <a:schemeClr val="accent3">
              <a:lumMod val="40000"/>
              <a:lumOff val="60000"/>
            </a:schemeClr>
          </a:solidFill>
          <a:ln>
            <a:solidFill>
              <a:schemeClr val="tx1"/>
            </a:solidFill>
          </a:ln>
        </p:spPr>
        <p:txBody>
          <a:bodyPr wrap="square" rtlCol="0">
            <a:spAutoFit/>
          </a:bodyPr>
          <a:lstStyle/>
          <a:p>
            <a:r>
              <a:rPr lang="en-US" sz="1800" b="0" dirty="0">
                <a:effectLst/>
                <a:latin typeface="Times New Roman" panose="02020603050405020304" pitchFamily="18" charset="0"/>
                <a:ea typeface="Times New Roman" panose="02020603050405020304" pitchFamily="18" charset="0"/>
              </a:rPr>
              <a:t>To sum up, communication issues in Flight Foods Ltd. are caused by various barriers, such as language obstacles, cultural misunderstandings, and the absence of formal training. Poor food safety and complaints by customers have been part of these problems, which have caused a deterioration of business. Using the models of communication, which include Shannon and Weaver, Schramm, and </a:t>
            </a:r>
            <a:r>
              <a:rPr lang="en-US" sz="1800" b="0" dirty="0" err="1">
                <a:effectLst/>
                <a:latin typeface="Times New Roman" panose="02020603050405020304" pitchFamily="18" charset="0"/>
                <a:ea typeface="Times New Roman" panose="02020603050405020304" pitchFamily="18" charset="0"/>
              </a:rPr>
              <a:t>Berlos</a:t>
            </a:r>
            <a:r>
              <a:rPr lang="en-US" sz="1800" b="0" dirty="0">
                <a:effectLst/>
                <a:latin typeface="Times New Roman" panose="02020603050405020304" pitchFamily="18" charset="0"/>
                <a:ea typeface="Times New Roman" panose="02020603050405020304" pitchFamily="18" charset="0"/>
              </a:rPr>
              <a:t> SMCR, we can see that to resolve these issues, there is a need to enhance communication between Gary and his diverse workforce. Solutions (such as visual aids, </a:t>
            </a:r>
            <a:r>
              <a:rPr lang="en-US" sz="1800" b="0" dirty="0" err="1">
                <a:effectLst/>
                <a:latin typeface="Times New Roman" panose="02020603050405020304" pitchFamily="18" charset="0"/>
                <a:ea typeface="Times New Roman" panose="02020603050405020304" pitchFamily="18" charset="0"/>
              </a:rPr>
              <a:t>organised</a:t>
            </a:r>
            <a:r>
              <a:rPr lang="en-US" sz="1800" b="0" dirty="0">
                <a:effectLst/>
                <a:latin typeface="Times New Roman" panose="02020603050405020304" pitchFamily="18" charset="0"/>
                <a:ea typeface="Times New Roman" panose="02020603050405020304" pitchFamily="18" charset="0"/>
              </a:rPr>
              <a:t> training programmes, more effective leadership strategies, etc.) will be suggested to </a:t>
            </a:r>
            <a:r>
              <a:rPr lang="en-US" sz="1800" b="0" dirty="0" err="1">
                <a:effectLst/>
                <a:latin typeface="Times New Roman" panose="02020603050405020304" pitchFamily="18" charset="0"/>
                <a:ea typeface="Times New Roman" panose="02020603050405020304" pitchFamily="18" charset="0"/>
              </a:rPr>
              <a:t>minimise</a:t>
            </a:r>
            <a:r>
              <a:rPr lang="en-US" sz="1800" b="0" dirty="0">
                <a:effectLst/>
                <a:latin typeface="Times New Roman" panose="02020603050405020304" pitchFamily="18" charset="0"/>
                <a:ea typeface="Times New Roman" panose="02020603050405020304" pitchFamily="18" charset="0"/>
              </a:rPr>
              <a:t> misunderstandings, improve food safety compliance and regain customer satisfaction. Through these changes, Flight Foods can enhance internal communication, food safety, and recover its market share, and this will lead to its long-term success.</a:t>
            </a:r>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3511427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067DA0F-A014-4380-AB6E-F22B7898C210}"/>
              </a:ext>
            </a:extLst>
          </p:cNvPr>
          <p:cNvSpPr txBox="1"/>
          <p:nvPr/>
        </p:nvSpPr>
        <p:spPr>
          <a:xfrm>
            <a:off x="5637320" y="2974019"/>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F6C29D5F-E220-4DAF-A2A5-08F6E93DA3D5}"/>
              </a:ext>
            </a:extLst>
          </p:cNvPr>
          <p:cNvSpPr txBox="1"/>
          <p:nvPr/>
        </p:nvSpPr>
        <p:spPr>
          <a:xfrm>
            <a:off x="619750" y="1227370"/>
            <a:ext cx="10949539" cy="5322098"/>
          </a:xfrm>
          <a:prstGeom prst="rect">
            <a:avLst/>
          </a:prstGeom>
          <a:solidFill>
            <a:schemeClr val="accent3">
              <a:lumMod val="40000"/>
              <a:lumOff val="60000"/>
            </a:schemeClr>
          </a:solidFill>
          <a:ln>
            <a:solidFill>
              <a:schemeClr val="tx1"/>
            </a:solidFill>
          </a:ln>
        </p:spPr>
        <p:txBody>
          <a:bodyPr wrap="square" rtlCol="0">
            <a:spAutoFit/>
          </a:bodyPr>
          <a:lstStyle/>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rPr>
              <a:t>References</a:t>
            </a:r>
            <a:endParaRPr lang="en-US" sz="12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Abdelhakim</a:t>
            </a:r>
            <a:r>
              <a:rPr lang="en-US" sz="1200" dirty="0">
                <a:effectLst/>
                <a:latin typeface="Times New Roman" panose="02020603050405020304" pitchFamily="18" charset="0"/>
                <a:ea typeface="Times New Roman" panose="02020603050405020304" pitchFamily="18" charset="0"/>
              </a:rPr>
              <a:t>, A.S.F., 2016. Cabin crew food safety training: an exploratory study (Doctoral dissertation, Cardiff Metropolitan University).</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Chammem</a:t>
            </a:r>
            <a:r>
              <a:rPr lang="en-US" sz="1200" dirty="0">
                <a:effectLst/>
                <a:latin typeface="Times New Roman" panose="02020603050405020304" pitchFamily="18" charset="0"/>
                <a:ea typeface="Times New Roman" panose="02020603050405020304" pitchFamily="18" charset="0"/>
              </a:rPr>
              <a:t>, N., </a:t>
            </a:r>
            <a:r>
              <a:rPr lang="en-US" sz="1200" dirty="0" err="1">
                <a:effectLst/>
                <a:latin typeface="Times New Roman" panose="02020603050405020304" pitchFamily="18" charset="0"/>
                <a:ea typeface="Times New Roman" panose="02020603050405020304" pitchFamily="18" charset="0"/>
              </a:rPr>
              <a:t>Issaoui</a:t>
            </a:r>
            <a:r>
              <a:rPr lang="en-US" sz="1200" dirty="0">
                <a:effectLst/>
                <a:latin typeface="Times New Roman" panose="02020603050405020304" pitchFamily="18" charset="0"/>
                <a:ea typeface="Times New Roman" panose="02020603050405020304" pitchFamily="18" charset="0"/>
              </a:rPr>
              <a:t>, M., De Almeida, A.I.D. and Delgado, A.M., 2018. Food crises and food safety incidents in European Union, United States, and Maghreb Area: current risk communication strategies and new approaches. Journal of AOAC International, 101(4), pp.923-938.</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Estala</a:t>
            </a:r>
            <a:r>
              <a:rPr lang="en-US" sz="1200" dirty="0">
                <a:effectLst/>
                <a:latin typeface="Times New Roman" panose="02020603050405020304" pitchFamily="18" charset="0"/>
                <a:ea typeface="Times New Roman" panose="02020603050405020304" pitchFamily="18" charset="0"/>
              </a:rPr>
              <a:t>-Gutierrez, V.Y., 2021. Barriers to Employment as Experienced by Hispanics with Physical Disability and Limited English Proficiency. The University of Wisconsin-Madison.</a:t>
            </a: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Garber, P.R., 2024. Identifying Management Styles. In Managing by Remote Control (pp. 79-104). CRC Press.</a:t>
            </a: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Grace, D., </a:t>
            </a:r>
            <a:r>
              <a:rPr lang="en-US" sz="1200" dirty="0" err="1">
                <a:effectLst/>
                <a:latin typeface="Times New Roman" panose="02020603050405020304" pitchFamily="18" charset="0"/>
                <a:ea typeface="Times New Roman" panose="02020603050405020304" pitchFamily="18" charset="0"/>
              </a:rPr>
              <a:t>Dipeolu</a:t>
            </a:r>
            <a:r>
              <a:rPr lang="en-US" sz="1200" dirty="0">
                <a:effectLst/>
                <a:latin typeface="Times New Roman" panose="02020603050405020304" pitchFamily="18" charset="0"/>
                <a:ea typeface="Times New Roman" panose="02020603050405020304" pitchFamily="18" charset="0"/>
              </a:rPr>
              <a:t>, M. and Alonso, S., 2019. Improving food safety in the informal sector: nine years later. Infection ecology &amp; epidemiology, 9(1), p.1579613.</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Jainudeen</a:t>
            </a:r>
            <a:r>
              <a:rPr lang="en-US" sz="1200" dirty="0">
                <a:effectLst/>
                <a:latin typeface="Times New Roman" panose="02020603050405020304" pitchFamily="18" charset="0"/>
                <a:ea typeface="Times New Roman" panose="02020603050405020304" pitchFamily="18" charset="0"/>
              </a:rPr>
              <a:t> </a:t>
            </a:r>
            <a:r>
              <a:rPr lang="en-US" sz="1200" dirty="0" err="1">
                <a:effectLst/>
                <a:latin typeface="Times New Roman" panose="02020603050405020304" pitchFamily="18" charset="0"/>
                <a:ea typeface="Times New Roman" panose="02020603050405020304" pitchFamily="18" charset="0"/>
              </a:rPr>
              <a:t>Nawas</a:t>
            </a:r>
            <a:r>
              <a:rPr lang="en-US" sz="1200" dirty="0">
                <a:effectLst/>
                <a:latin typeface="Times New Roman" panose="02020603050405020304" pitchFamily="18" charset="0"/>
                <a:ea typeface="Times New Roman" panose="02020603050405020304" pitchFamily="18" charset="0"/>
              </a:rPr>
              <a:t>, M., 2025. Optimizing In-Flight Catering: Balance passenger expectation, Operational Efficiency and sustainability.</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Kuznar</a:t>
            </a:r>
            <a:r>
              <a:rPr lang="en-US" sz="1200" dirty="0">
                <a:effectLst/>
                <a:latin typeface="Times New Roman" panose="02020603050405020304" pitchFamily="18" charset="0"/>
                <a:ea typeface="Times New Roman" panose="02020603050405020304" pitchFamily="18" charset="0"/>
              </a:rPr>
              <a:t>, L.A. and </a:t>
            </a:r>
            <a:r>
              <a:rPr lang="en-US" sz="1200" dirty="0" err="1">
                <a:effectLst/>
                <a:latin typeface="Times New Roman" panose="02020603050405020304" pitchFamily="18" charset="0"/>
                <a:ea typeface="Times New Roman" panose="02020603050405020304" pitchFamily="18" charset="0"/>
              </a:rPr>
              <a:t>Yager</a:t>
            </a:r>
            <a:r>
              <a:rPr lang="en-US" sz="1200" dirty="0">
                <a:effectLst/>
                <a:latin typeface="Times New Roman" panose="02020603050405020304" pitchFamily="18" charset="0"/>
                <a:ea typeface="Times New Roman" panose="02020603050405020304" pitchFamily="18" charset="0"/>
              </a:rPr>
              <a:t>, M., 2020. The Development of Communication Models, Quick Look.</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Lailiyah</a:t>
            </a:r>
            <a:r>
              <a:rPr lang="en-US" sz="1200" dirty="0">
                <a:effectLst/>
                <a:latin typeface="Times New Roman" panose="02020603050405020304" pitchFamily="18" charset="0"/>
                <a:ea typeface="Times New Roman" panose="02020603050405020304" pitchFamily="18" charset="0"/>
              </a:rPr>
              <a:t>, N., Sanjaya, A. and </a:t>
            </a:r>
            <a:r>
              <a:rPr lang="en-US" sz="1200" dirty="0" err="1">
                <a:effectLst/>
                <a:latin typeface="Times New Roman" panose="02020603050405020304" pitchFamily="18" charset="0"/>
                <a:ea typeface="Times New Roman" panose="02020603050405020304" pitchFamily="18" charset="0"/>
              </a:rPr>
              <a:t>Wulansari</a:t>
            </a:r>
            <a:r>
              <a:rPr lang="en-US" sz="1200" dirty="0">
                <a:effectLst/>
                <a:latin typeface="Times New Roman" panose="02020603050405020304" pitchFamily="18" charset="0"/>
                <a:ea typeface="Times New Roman" panose="02020603050405020304" pitchFamily="18" charset="0"/>
              </a:rPr>
              <a:t>, W., 2024. Communication Without Borders: Integrating Sign Language in Restaurants for Maximum Inclusivity. ASA </a:t>
            </a:r>
            <a:r>
              <a:rPr lang="en-US" sz="1200" dirty="0" err="1">
                <a:effectLst/>
                <a:latin typeface="Times New Roman" panose="02020603050405020304" pitchFamily="18" charset="0"/>
                <a:ea typeface="Times New Roman" panose="02020603050405020304" pitchFamily="18" charset="0"/>
              </a:rPr>
              <a:t>Jurnal</a:t>
            </a:r>
            <a:r>
              <a:rPr lang="en-US" sz="1200" dirty="0">
                <a:effectLst/>
                <a:latin typeface="Times New Roman" panose="02020603050405020304" pitchFamily="18" charset="0"/>
                <a:ea typeface="Times New Roman" panose="02020603050405020304" pitchFamily="18" charset="0"/>
              </a:rPr>
              <a:t> </a:t>
            </a:r>
            <a:r>
              <a:rPr lang="en-US" sz="1200" dirty="0" err="1">
                <a:effectLst/>
                <a:latin typeface="Times New Roman" panose="02020603050405020304" pitchFamily="18" charset="0"/>
                <a:ea typeface="Times New Roman" panose="02020603050405020304" pitchFamily="18" charset="0"/>
              </a:rPr>
              <a:t>Penelitian</a:t>
            </a:r>
            <a:r>
              <a:rPr lang="en-US" sz="1200" dirty="0">
                <a:effectLst/>
                <a:latin typeface="Times New Roman" panose="02020603050405020304" pitchFamily="18" charset="0"/>
                <a:ea typeface="Times New Roman" panose="02020603050405020304" pitchFamily="18" charset="0"/>
              </a:rPr>
              <a:t> Pendidikan dan </a:t>
            </a:r>
            <a:r>
              <a:rPr lang="en-US" sz="1200" dirty="0" err="1">
                <a:effectLst/>
                <a:latin typeface="Times New Roman" panose="02020603050405020304" pitchFamily="18" charset="0"/>
                <a:ea typeface="Times New Roman" panose="02020603050405020304" pitchFamily="18" charset="0"/>
              </a:rPr>
              <a:t>Pembelajaran</a:t>
            </a:r>
            <a:r>
              <a:rPr lang="en-US" sz="1200" dirty="0">
                <a:effectLst/>
                <a:latin typeface="Times New Roman" panose="02020603050405020304" pitchFamily="18" charset="0"/>
                <a:ea typeface="Times New Roman" panose="02020603050405020304" pitchFamily="18" charset="0"/>
              </a:rPr>
              <a:t>, 1(1), pp.71-80.</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Omojuwa</a:t>
            </a:r>
            <a:r>
              <a:rPr lang="en-US" sz="1200" dirty="0">
                <a:effectLst/>
                <a:latin typeface="Times New Roman" panose="02020603050405020304" pitchFamily="18" charset="0"/>
                <a:ea typeface="Times New Roman" panose="02020603050405020304" pitchFamily="18" charset="0"/>
              </a:rPr>
              <a:t>, B.A., 2025. Exploring the Communication Process Model (Doctoral dissertation, Mount Saint Vincent University).</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Onuegwunwoke</a:t>
            </a:r>
            <a:r>
              <a:rPr lang="en-US" sz="1200" dirty="0">
                <a:effectLst/>
                <a:latin typeface="Times New Roman" panose="02020603050405020304" pitchFamily="18" charset="0"/>
                <a:ea typeface="Times New Roman" panose="02020603050405020304" pitchFamily="18" charset="0"/>
              </a:rPr>
              <a:t>, C.A. and </a:t>
            </a:r>
            <a:r>
              <a:rPr lang="en-US" sz="1200" dirty="0" err="1">
                <a:effectLst/>
                <a:latin typeface="Times New Roman" panose="02020603050405020304" pitchFamily="18" charset="0"/>
                <a:ea typeface="Times New Roman" panose="02020603050405020304" pitchFamily="18" charset="0"/>
              </a:rPr>
              <a:t>Umezuruike</a:t>
            </a:r>
            <a:r>
              <a:rPr lang="en-US" sz="1200" dirty="0">
                <a:effectLst/>
                <a:latin typeface="Times New Roman" panose="02020603050405020304" pitchFamily="18" charset="0"/>
                <a:ea typeface="Times New Roman" panose="02020603050405020304" pitchFamily="18" charset="0"/>
              </a:rPr>
              <a:t>, K.C., 2025. THE ROLE OF ENGLISH LANGUAGE PROFICIENCY IN PROMTING AWARENESS OF MICROBIOLOGICAL FACTORS IN FOOD INSECURITY IN IMO STATE. IDEAL INTERNATIONAL JOURNAL, 18(1).</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Ruttenberg</a:t>
            </a:r>
            <a:r>
              <a:rPr lang="en-US" sz="1200" dirty="0">
                <a:effectLst/>
                <a:latin typeface="Times New Roman" panose="02020603050405020304" pitchFamily="18" charset="0"/>
                <a:ea typeface="Times New Roman" panose="02020603050405020304" pitchFamily="18" charset="0"/>
              </a:rPr>
              <a:t>, R., Raynor, P.C., Tobey, S. and Rice, C., 2020. Perception of impact of frequent short training as an enhancement of annual refresher training. NEW SOLUTIONS: A Journal of Environmental and Occupational Health Policy, 30(2), pp.102-110.</a:t>
            </a:r>
          </a:p>
          <a:p>
            <a:pPr marL="0" marR="0" algn="just">
              <a:lnSpc>
                <a:spcPct val="150000"/>
              </a:lnSpc>
              <a:spcBef>
                <a:spcPts val="0"/>
              </a:spcBef>
              <a:spcAft>
                <a:spcPts val="0"/>
              </a:spcAft>
            </a:pPr>
            <a:r>
              <a:rPr lang="en-US" sz="1200" dirty="0" err="1">
                <a:effectLst/>
                <a:latin typeface="Times New Roman" panose="02020603050405020304" pitchFamily="18" charset="0"/>
                <a:ea typeface="Times New Roman" panose="02020603050405020304" pitchFamily="18" charset="0"/>
              </a:rPr>
              <a:t>Trkovsky</a:t>
            </a:r>
            <a:r>
              <a:rPr lang="en-US" sz="1200" dirty="0">
                <a:effectLst/>
                <a:latin typeface="Times New Roman" panose="02020603050405020304" pitchFamily="18" charset="0"/>
                <a:ea typeface="Times New Roman" panose="02020603050405020304" pitchFamily="18" charset="0"/>
              </a:rPr>
              <a:t>, J., 2017. Improved flight safety through effective communication among multicultural flight crew (Doctoral dissertation, Northcentral University).</a:t>
            </a: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rPr>
              <a:t>World Health Organization, 2022. WHO global strategy for food safety 2022-2030: towards stronger food safety systems and global cooperation. World Health Organization.</a:t>
            </a:r>
          </a:p>
        </p:txBody>
      </p:sp>
      <p:sp>
        <p:nvSpPr>
          <p:cNvPr id="8" name="TextBox 7">
            <a:extLst>
              <a:ext uri="{FF2B5EF4-FFF2-40B4-BE49-F238E27FC236}">
                <a16:creationId xmlns:a16="http://schemas.microsoft.com/office/drawing/2014/main" xmlns="" id="{31182FD0-A0AC-4F5A-A187-A0E45F621A99}"/>
              </a:ext>
            </a:extLst>
          </p:cNvPr>
          <p:cNvSpPr txBox="1"/>
          <p:nvPr/>
        </p:nvSpPr>
        <p:spPr>
          <a:xfrm>
            <a:off x="0" y="0"/>
            <a:ext cx="12192000" cy="707886"/>
          </a:xfrm>
          <a:prstGeom prst="rect">
            <a:avLst/>
          </a:prstGeom>
          <a:solidFill>
            <a:schemeClr val="accent1">
              <a:lumMod val="20000"/>
              <a:lumOff val="80000"/>
            </a:schemeClr>
          </a:solid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908550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3673</Words>
  <Application>Microsoft Office PowerPoint</Application>
  <PresentationFormat>Widescreen</PresentationFormat>
  <Paragraphs>134</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Pranta Saha</dc:creator>
  <cp:lastModifiedBy>Microsoft account</cp:lastModifiedBy>
  <cp:revision>9</cp:revision>
  <dcterms:created xsi:type="dcterms:W3CDTF">2025-11-22T11:14:53Z</dcterms:created>
  <dcterms:modified xsi:type="dcterms:W3CDTF">2025-11-29T10:20:55Z</dcterms:modified>
</cp:coreProperties>
</file>