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62" r:id="rId6"/>
    <p:sldId id="259" r:id="rId7"/>
    <p:sldId id="260" r:id="rId8"/>
    <p:sldId id="266" r:id="rId9"/>
    <p:sldId id="263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7" autoAdjust="0"/>
    <p:restoredTop sz="94660"/>
  </p:normalViewPr>
  <p:slideViewPr>
    <p:cSldViewPr snapToGrid="0">
      <p:cViewPr varScale="1">
        <p:scale>
          <a:sx n="47" d="100"/>
          <a:sy n="47" d="100"/>
        </p:scale>
        <p:origin x="53" y="21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B0F69-AD76-83B1-C121-B670F18294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6C84A0-7803-DD74-1726-D15128E5C3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4FBB9-1A44-6525-C0EF-F84C3FB22D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98435-57AF-40AE-91D1-ADB4FDAC6E65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5094F1-1505-3A20-26A6-6F2E23181E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97CCBB-BBED-CE9F-CA70-0C085460A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F12117-AD9F-44D8-8167-2003E928A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642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DAD92C-2F59-6863-6C57-8E4E0B7F31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A03042-7531-9E19-EA4A-B0D7872664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25D6CA-9CF4-AEAA-34ED-F32CB05255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98435-57AF-40AE-91D1-ADB4FDAC6E65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28C749-8DB4-36C2-FB5C-28FAA448B9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B22542-F0B3-E4E9-70B2-3A449E084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F12117-AD9F-44D8-8167-2003E928A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94755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3FE128-B723-A9CC-A0D6-8AB0E6575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556900-6CA2-CDB1-DC0D-CCD9690B9F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14F3A6-C0D7-729C-26F6-1798FF7171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98435-57AF-40AE-91D1-ADB4FDAC6E65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4CD4E0-F806-0DC1-E48E-5C16555B23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63CB27-343A-CF22-1D94-C80C7B8CB1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F12117-AD9F-44D8-8167-2003E928A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5504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3CBA46-D2A0-4D8F-4F60-1401284284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5D291D-56E6-F7F8-AAB4-E5C100F133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64FE4F-4467-2A49-D241-69CBEE6452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9C9701-70C5-AC76-1E3F-5D7AEFD81D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98435-57AF-40AE-91D1-ADB4FDAC6E65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F279E5-6E85-4164-309E-77306FF2AA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9B8AFE-DEEB-42CA-BBBA-09030A8EC7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F12117-AD9F-44D8-8167-2003E928A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03118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B0DE8-9893-5545-1E34-BECE898596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D7F492-6A74-CA1A-1A67-05498F8183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583054-DA40-7620-88D7-4FB0743E94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430562-9B11-4909-9656-6FB42978F06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F4087CC-0188-EFD4-D96F-08258C064C5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9A27BCC-472E-2FA5-6211-B2DFEC91C3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98435-57AF-40AE-91D1-ADB4FDAC6E65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B9F3781-11E2-668E-E641-3362EDF935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8FF0E0B-E75B-1305-8237-16E95F894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F12117-AD9F-44D8-8167-2003E928A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293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D7CC9B-237D-4011-5E21-D8C670C5B1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145E345-2789-D85F-D053-426499E221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98435-57AF-40AE-91D1-ADB4FDAC6E65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C2D89A4-65FC-2333-06AD-2C782659BC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830B78-795A-7431-D2F4-A16751EF7F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F12117-AD9F-44D8-8167-2003E928A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6091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3491585-B099-B8EF-8952-B121AA348A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98435-57AF-40AE-91D1-ADB4FDAC6E65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9958BC7-4F0D-AE82-E886-33FA4E028E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5695CD-A06A-D85A-FAED-611B0FC482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F12117-AD9F-44D8-8167-2003E928A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588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B683F-DF40-2C8D-C633-3C0A7A023D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045A51-0F3B-297C-E806-2A25CE7218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8BC1B9-A1A8-E5A3-BCCB-B5A650B55C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336E88-9379-2000-AD70-B9FC2C439E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98435-57AF-40AE-91D1-ADB4FDAC6E65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F33156-B407-2807-9519-2117E139F6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51D787-DB46-6469-27C3-6239F0CC7E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F12117-AD9F-44D8-8167-2003E928A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2937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D34008-9F07-4835-E240-859AADEFBD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EC882F1-F94A-0C83-5980-CA5F4FEED7C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D1A65B-0A38-392E-12D7-5CBEC6B0D7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35C7B2-E06D-BC3E-A873-1078A4F21D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98435-57AF-40AE-91D1-ADB4FDAC6E65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8DD6E5-D422-B716-8BCD-5B7A9A80B6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350291-81ED-1A46-F26A-5AF0BFCD13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F12117-AD9F-44D8-8167-2003E928A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0140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47BE3-9E28-366B-3531-64388518C2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86F680-BB6C-27A5-17D6-6EAE3958B3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B01C6-192F-65C8-127C-F072EB0774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98435-57AF-40AE-91D1-ADB4FDAC6E65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2CDA85-3B61-894B-F717-2EAC104382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E7BBAF-5C30-4A22-77FD-23A1D8112E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F12117-AD9F-44D8-8167-2003E928A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86069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18FFBF0-3842-BB2B-57C1-74BF51E1552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239FF7-BCB7-6FFA-3CA0-B7EC56D763C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15DEE7-47AE-8466-633C-E67D18D578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98435-57AF-40AE-91D1-ADB4FDAC6E65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BDF09F-18F5-95B2-BF55-65BF6D6C51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795CB2-4B69-F529-12FC-81435F6BC6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F12117-AD9F-44D8-8167-2003E928A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97071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F8883D8-2F43-E3D0-707C-B69365BEBF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007C74-458C-E582-8891-49BA623148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DDCFFB-40F4-ED07-2C8E-1FE8AE164A5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798435-57AF-40AE-91D1-ADB4FDAC6E65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845D77-5CDB-5758-83A9-D20293082F7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C49B7E-9958-1789-B8F9-6254365E59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F12117-AD9F-44D8-8167-2003E928A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8364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A91C60-5D79-0F21-48E6-505B6166B0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66837" y="52387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Diodorus</a:t>
            </a:r>
            <a:r>
              <a:rPr lang="en-GB" dirty="0"/>
              <a:t> and the Chronology of the Third </a:t>
            </a:r>
            <a:r>
              <a:rPr lang="en-GB" dirty="0" err="1"/>
              <a:t>Diadoch</a:t>
            </a:r>
            <a:r>
              <a:rPr lang="en-GB" dirty="0"/>
              <a:t> War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4585C7-0BF3-84B9-05F1-E720E5F19A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15785" y="2794000"/>
            <a:ext cx="9144000" cy="1655762"/>
          </a:xfrm>
        </p:spPr>
        <p:txBody>
          <a:bodyPr/>
          <a:lstStyle/>
          <a:p>
            <a:r>
              <a:rPr lang="en-GB" dirty="0"/>
              <a:t>By Alexander </a:t>
            </a:r>
            <a:r>
              <a:rPr lang="en-GB" dirty="0" err="1"/>
              <a:t>Meeus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0687AC5-C949-D8EF-C2C8-75B4A944EC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13046" y="2439987"/>
            <a:ext cx="3531267" cy="366871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B9076B0-91BF-4AEE-76F5-7B1536C7FFE3}"/>
              </a:ext>
            </a:extLst>
          </p:cNvPr>
          <p:cNvSpPr txBox="1"/>
          <p:nvPr/>
        </p:nvSpPr>
        <p:spPr>
          <a:xfrm>
            <a:off x="7741785" y="6119336"/>
            <a:ext cx="390252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1400" b="0" i="0" dirty="0" err="1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Raffigurazione</a:t>
            </a:r>
            <a:r>
              <a:rPr lang="en-GB" sz="14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 di </a:t>
            </a:r>
            <a:r>
              <a:rPr lang="en-GB" sz="1400" b="0" i="0" dirty="0" err="1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Diodoro</a:t>
            </a:r>
            <a:r>
              <a:rPr lang="en-GB" sz="14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Siculo</a:t>
            </a:r>
            <a:r>
              <a:rPr lang="en-GB" sz="14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 available at https://commons.wikimedia.org/wiki/File:Diodoro_siculo_-_storico_di_Agira.jpg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8058628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F45960-CF90-39F7-84B0-FE72C4BA39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1EEA36-BB7D-8FA7-CB31-381970D1FD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The third </a:t>
            </a:r>
            <a:r>
              <a:rPr lang="en-GB" dirty="0" err="1"/>
              <a:t>Diadoch</a:t>
            </a:r>
            <a:r>
              <a:rPr lang="en-GB" dirty="0"/>
              <a:t> war was part of a series of wars for the succession of Alexander the Greats empire.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 article begins by explaining how academic thought on the </a:t>
            </a:r>
            <a:r>
              <a:rPr lang="en-GB" dirty="0" err="1"/>
              <a:t>chrononogy</a:t>
            </a:r>
            <a:r>
              <a:rPr lang="en-GB" dirty="0"/>
              <a:t> of the Third </a:t>
            </a:r>
            <a:r>
              <a:rPr lang="en-GB" dirty="0" err="1"/>
              <a:t>Diadoch</a:t>
            </a:r>
            <a:r>
              <a:rPr lang="en-GB" dirty="0"/>
              <a:t> War has changed such as the emergence of the low chronology and the high chronology. </a:t>
            </a:r>
          </a:p>
        </p:txBody>
      </p:sp>
    </p:spTree>
    <p:extLst>
      <p:ext uri="{BB962C8B-B14F-4D97-AF65-F5344CB8AC3E}">
        <p14:creationId xmlns:p14="http://schemas.microsoft.com/office/powerpoint/2010/main" val="36004670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58B5F5-C799-D8CE-1B43-DFEB206CDA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high Chronology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01F423-106A-BB70-BA0D-0DD7D3363B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The high chronology which had been defended by Wheatly which has issues because there is a gap in events between 312-311 BCE.</a:t>
            </a:r>
          </a:p>
          <a:p>
            <a:r>
              <a:rPr lang="en-GB" dirty="0"/>
              <a:t>Ignores </a:t>
            </a:r>
            <a:r>
              <a:rPr lang="en-GB" dirty="0" err="1"/>
              <a:t>Diodorus</a:t>
            </a:r>
            <a:r>
              <a:rPr lang="en-GB" dirty="0"/>
              <a:t> Archon dates for 77.7.</a:t>
            </a:r>
          </a:p>
          <a:p>
            <a:r>
              <a:rPr lang="en-GB" dirty="0"/>
              <a:t>Uses epigraphical evidence to back up claims such as an honorary decree for </a:t>
            </a:r>
            <a:r>
              <a:rPr lang="en-GB" dirty="0" err="1"/>
              <a:t>Asandros</a:t>
            </a: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96384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5E0C65-1883-9164-B75F-B9C7BDD9D3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low chronology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F4A6D1-33FE-8BD4-D585-90719DC291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low chronology defended by Anson however has a gap in events between 317-316 BCE with too many events put into the 312-311 BCE time frame.</a:t>
            </a:r>
          </a:p>
          <a:p>
            <a:r>
              <a:rPr lang="en-GB" dirty="0"/>
              <a:t>This chronology originally created by Errington ignores </a:t>
            </a:r>
            <a:r>
              <a:rPr lang="en-GB" dirty="0" err="1"/>
              <a:t>Diodorus</a:t>
            </a:r>
            <a:r>
              <a:rPr lang="en-GB" dirty="0"/>
              <a:t>’ chronology instead using Hieronymus’ Chronicle of the Diadochi as well as the Athenian inscriptions although most </a:t>
            </a:r>
            <a:r>
              <a:rPr lang="en-GB" dirty="0" err="1"/>
              <a:t>proponets</a:t>
            </a:r>
            <a:r>
              <a:rPr lang="en-GB" dirty="0"/>
              <a:t> of the </a:t>
            </a:r>
            <a:r>
              <a:rPr lang="en-GB" dirty="0" err="1"/>
              <a:t>loe</a:t>
            </a:r>
            <a:r>
              <a:rPr lang="en-GB" dirty="0"/>
              <a:t> chronology reject the use of the inscriptions due to them not having much information between 317-307 BCE. </a:t>
            </a:r>
          </a:p>
          <a:p>
            <a:r>
              <a:rPr lang="en-GB" dirty="0"/>
              <a:t>Hieronymus’ version completely missis out the years 315-312 	BCE and is almost completely missing information between the years 317 and 315 BCE. </a:t>
            </a:r>
          </a:p>
        </p:txBody>
      </p:sp>
    </p:spTree>
    <p:extLst>
      <p:ext uri="{BB962C8B-B14F-4D97-AF65-F5344CB8AC3E}">
        <p14:creationId xmlns:p14="http://schemas.microsoft.com/office/powerpoint/2010/main" val="17829567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CBF37-B31A-5471-F017-0857AC645A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differences and similarities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42220E-C8FA-6E96-3B64-B0E853A556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article states that there significant differences between the two chronologies such as the death of </a:t>
            </a:r>
            <a:r>
              <a:rPr lang="en-GB" dirty="0" err="1"/>
              <a:t>Perdikkas</a:t>
            </a:r>
            <a:r>
              <a:rPr lang="en-GB" dirty="0"/>
              <a:t> occurring in 321 BCE in the high chronology and 320 BCE in the low chronology.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39720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EED91A-AABC-706F-7C34-8B6F78DE1A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Merging the chronologies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0CF07F-28C1-EAE7-2766-C4AE600F55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Two independent articles came to the conclusion that a combination of the chronologies would work best these were by </a:t>
            </a:r>
            <a:r>
              <a:rPr lang="en-GB" dirty="0" err="1"/>
              <a:t>Stylianou</a:t>
            </a:r>
            <a:r>
              <a:rPr lang="en-GB" dirty="0"/>
              <a:t> and </a:t>
            </a:r>
            <a:r>
              <a:rPr lang="en-GB" dirty="0" err="1"/>
              <a:t>Boiy</a:t>
            </a:r>
            <a:r>
              <a:rPr lang="en-GB" dirty="0"/>
              <a:t>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17939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55D63F-F0C5-A217-5C6A-01B9144301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Diodorus</a:t>
            </a:r>
            <a:r>
              <a:rPr lang="en-GB" dirty="0"/>
              <a:t>’ chronology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9CFC4A-D20F-207F-2399-C44207F466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Equates Athenian Archon years with the campaign seasons of the third </a:t>
            </a:r>
            <a:r>
              <a:rPr lang="en-GB" dirty="0" err="1"/>
              <a:t>diadoch</a:t>
            </a:r>
            <a:r>
              <a:rPr lang="en-GB" dirty="0"/>
              <a:t> war. </a:t>
            </a:r>
          </a:p>
          <a:p>
            <a:r>
              <a:rPr lang="en-GB" dirty="0"/>
              <a:t>The chronology is incomplete as there are two Archons missing in book eighteen. </a:t>
            </a:r>
          </a:p>
          <a:p>
            <a:r>
              <a:rPr lang="en-GB" dirty="0"/>
              <a:t>Discrepancy in the Chronology between the European and Asian theatres.</a:t>
            </a:r>
          </a:p>
        </p:txBody>
      </p:sp>
    </p:spTree>
    <p:extLst>
      <p:ext uri="{BB962C8B-B14F-4D97-AF65-F5344CB8AC3E}">
        <p14:creationId xmlns:p14="http://schemas.microsoft.com/office/powerpoint/2010/main" val="6637052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35E63C-4FAD-0538-6387-A3FDA4484C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Diodorus</a:t>
            </a:r>
            <a:r>
              <a:rPr lang="en-GB" dirty="0"/>
              <a:t>’ chronology part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F2223E-A41D-B80D-841D-62D86FD52C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article states that the low chronology is correct between 323-320 BCE as well as 312-311 BCE.</a:t>
            </a:r>
          </a:p>
          <a:p>
            <a:r>
              <a:rPr lang="en-GB" dirty="0"/>
              <a:t>They are both correct from winter 320 to spring 318 BCE.</a:t>
            </a:r>
          </a:p>
          <a:p>
            <a:r>
              <a:rPr lang="en-GB" dirty="0"/>
              <a:t>None are correct from 318-313 BCE.</a:t>
            </a:r>
          </a:p>
        </p:txBody>
      </p:sp>
    </p:spTree>
    <p:extLst>
      <p:ext uri="{BB962C8B-B14F-4D97-AF65-F5344CB8AC3E}">
        <p14:creationId xmlns:p14="http://schemas.microsoft.com/office/powerpoint/2010/main" val="4772081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A2FF5D-4E21-0784-8F9C-CB59B47390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useful are these chronologies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C645D-A01D-D1C5-DEE7-CEFF2B550A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Despite the matching up of parts of the chronologies large parts still do not sync up however the differences between them are at most a few years. </a:t>
            </a:r>
          </a:p>
          <a:p>
            <a:r>
              <a:rPr lang="en-GB" dirty="0"/>
              <a:t>Does it matter if it does not fully sync up? Whilst it would be ideal to know exactly when the events of the third </a:t>
            </a:r>
            <a:r>
              <a:rPr lang="en-GB" dirty="0" err="1"/>
              <a:t>Diadoch</a:t>
            </a:r>
            <a:r>
              <a:rPr lang="en-GB" dirty="0"/>
              <a:t> war took place it knowing when it did within a few years is still really useful. </a:t>
            </a:r>
          </a:p>
        </p:txBody>
      </p:sp>
    </p:spTree>
    <p:extLst>
      <p:ext uri="{BB962C8B-B14F-4D97-AF65-F5344CB8AC3E}">
        <p14:creationId xmlns:p14="http://schemas.microsoft.com/office/powerpoint/2010/main" val="17215720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D0AC65-4DFE-B644-B83D-9D35C054AF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7F56A3-64CA-E486-2CBE-F30DD131B2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 err="1"/>
              <a:t>Meeus</a:t>
            </a:r>
            <a:r>
              <a:rPr lang="en-GB" sz="2000" dirty="0"/>
              <a:t>. A. (2012) </a:t>
            </a:r>
            <a:r>
              <a:rPr lang="en-GB" sz="2000" i="1" dirty="0" err="1"/>
              <a:t>Diodorus</a:t>
            </a:r>
            <a:r>
              <a:rPr lang="en-GB" sz="2000" i="1" dirty="0"/>
              <a:t> and the Chronology of the Third </a:t>
            </a:r>
            <a:r>
              <a:rPr lang="en-GB" sz="2000" i="1" dirty="0" err="1"/>
              <a:t>Diadoch</a:t>
            </a:r>
            <a:r>
              <a:rPr lang="en-GB" sz="2000" i="1" dirty="0"/>
              <a:t> War. </a:t>
            </a:r>
            <a:r>
              <a:rPr lang="en-GB" sz="2000" i="1" dirty="0" err="1"/>
              <a:t>Pheonix</a:t>
            </a:r>
            <a:r>
              <a:rPr lang="en-GB" sz="2000" i="1" dirty="0"/>
              <a:t> Vol 66 No 1/2.  https://doi-org.ezproxy.uwtsd.ac.uk/10.7834/phoenix.66.1-2.0074</a:t>
            </a:r>
            <a:r>
              <a:rPr lang="en-GB" sz="2000" dirty="0"/>
              <a:t> </a:t>
            </a:r>
          </a:p>
          <a:p>
            <a:r>
              <a:rPr lang="en-GB" sz="2000" dirty="0"/>
              <a:t>Anson. E. M. (2006) </a:t>
            </a:r>
            <a:r>
              <a:rPr lang="en-GB" sz="2000" i="1" dirty="0"/>
              <a:t>The Chronology of the Third </a:t>
            </a:r>
            <a:r>
              <a:rPr lang="en-GB" sz="2000" i="1" dirty="0" err="1"/>
              <a:t>Diadoch</a:t>
            </a:r>
            <a:r>
              <a:rPr lang="en-GB" sz="2000" i="1" dirty="0"/>
              <a:t> War. </a:t>
            </a:r>
            <a:r>
              <a:rPr lang="en-GB" sz="2000" i="1" dirty="0" err="1"/>
              <a:t>Pheonix</a:t>
            </a:r>
            <a:r>
              <a:rPr lang="en-GB" sz="2000" i="1" dirty="0"/>
              <a:t> Vol 60 No 3/4. </a:t>
            </a:r>
            <a:r>
              <a:rPr lang="en-GB" sz="2000" b="0" i="0" dirty="0">
                <a:effectLst/>
                <a:latin typeface="GT America Standard"/>
              </a:rPr>
              <a:t>https://www.jstor.org/stable/20304611 </a:t>
            </a:r>
          </a:p>
          <a:p>
            <a:r>
              <a:rPr lang="en-GB" sz="2000" b="0" i="0" dirty="0">
                <a:effectLst/>
                <a:latin typeface="GT America Standard"/>
              </a:rPr>
              <a:t> Wheatly. P. (1998) </a:t>
            </a:r>
            <a:r>
              <a:rPr lang="en-GB" sz="2000" i="1" dirty="0">
                <a:latin typeface="GT America Standard"/>
              </a:rPr>
              <a:t>The Chronology of the Third </a:t>
            </a:r>
            <a:r>
              <a:rPr lang="en-GB" sz="2000" i="1" dirty="0" err="1">
                <a:latin typeface="GT America Standard"/>
              </a:rPr>
              <a:t>Diadoch</a:t>
            </a:r>
            <a:r>
              <a:rPr lang="en-GB" sz="2000" i="1" dirty="0">
                <a:latin typeface="GT America Standard"/>
              </a:rPr>
              <a:t> War 315-311 B. C. </a:t>
            </a:r>
            <a:r>
              <a:rPr lang="en-GB" sz="2000" dirty="0" err="1">
                <a:latin typeface="GT America Standard"/>
              </a:rPr>
              <a:t>Pheonix</a:t>
            </a:r>
            <a:r>
              <a:rPr lang="en-GB" sz="2000" dirty="0">
                <a:latin typeface="GT America Standard"/>
              </a:rPr>
              <a:t> Vol 52 No 3/4. https://doi-org.ezproxy.uwtsd.ac.uk/10.2307/1088670 </a:t>
            </a:r>
            <a:endParaRPr lang="en-GB" sz="2000" dirty="0"/>
          </a:p>
          <a:p>
            <a:r>
              <a:rPr lang="en-GB" sz="2000" dirty="0"/>
              <a:t>Waterfield. R. (2012) Dividing the Spoils: the war for Alexander the Great’s empire available at https://www-vlebooks-com.ezproxy.uwtsd.ac.uk/Product/Index/2047325?page=0 </a:t>
            </a:r>
          </a:p>
        </p:txBody>
      </p:sp>
    </p:spTree>
    <p:extLst>
      <p:ext uri="{BB962C8B-B14F-4D97-AF65-F5344CB8AC3E}">
        <p14:creationId xmlns:p14="http://schemas.microsoft.com/office/powerpoint/2010/main" val="38010672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1647</TotalTime>
  <Words>622</Words>
  <Application>Microsoft Office PowerPoint</Application>
  <PresentationFormat>Widescreen</PresentationFormat>
  <Paragraphs>37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GT America Standard</vt:lpstr>
      <vt:lpstr>Office Theme</vt:lpstr>
      <vt:lpstr>Diodorus and the Chronology of the Third Diadoch War</vt:lpstr>
      <vt:lpstr>Introduction </vt:lpstr>
      <vt:lpstr>The high Chronology </vt:lpstr>
      <vt:lpstr>The low chronology </vt:lpstr>
      <vt:lpstr>The differences and similarities </vt:lpstr>
      <vt:lpstr>Merging the chronologies </vt:lpstr>
      <vt:lpstr>Diodorus’ chronology</vt:lpstr>
      <vt:lpstr>Diodorus’ chronology part 2</vt:lpstr>
      <vt:lpstr>How useful are these chronologies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Diodorus and the Chronology of the Third Diadoch War</dc:title>
  <dc:creator>Bronwen Blake-Smith</dc:creator>
  <cp:lastModifiedBy>Bronwen Blake-Smith</cp:lastModifiedBy>
  <cp:revision>3</cp:revision>
  <dcterms:created xsi:type="dcterms:W3CDTF">2023-03-07T17:33:37Z</dcterms:created>
  <dcterms:modified xsi:type="dcterms:W3CDTF">2023-03-08T21:01:06Z</dcterms:modified>
</cp:coreProperties>
</file>