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8"/>
  </p:notesMasterIdLst>
  <p:handoutMasterIdLst>
    <p:handoutMasterId r:id="rId29"/>
  </p:handoutMasterIdLst>
  <p:sldIdLst>
    <p:sldId id="256" r:id="rId2"/>
    <p:sldId id="281" r:id="rId3"/>
    <p:sldId id="283" r:id="rId4"/>
    <p:sldId id="282" r:id="rId5"/>
    <p:sldId id="295" r:id="rId6"/>
    <p:sldId id="304" r:id="rId7"/>
    <p:sldId id="288" r:id="rId8"/>
    <p:sldId id="293" r:id="rId9"/>
    <p:sldId id="284" r:id="rId10"/>
    <p:sldId id="301" r:id="rId11"/>
    <p:sldId id="285" r:id="rId12"/>
    <p:sldId id="286" r:id="rId13"/>
    <p:sldId id="287" r:id="rId14"/>
    <p:sldId id="290" r:id="rId15"/>
    <p:sldId id="291" r:id="rId16"/>
    <p:sldId id="289" r:id="rId17"/>
    <p:sldId id="296" r:id="rId18"/>
    <p:sldId id="294" r:id="rId19"/>
    <p:sldId id="292" r:id="rId20"/>
    <p:sldId id="297" r:id="rId21"/>
    <p:sldId id="298" r:id="rId22"/>
    <p:sldId id="299" r:id="rId23"/>
    <p:sldId id="305" r:id="rId24"/>
    <p:sldId id="300" r:id="rId25"/>
    <p:sldId id="303" r:id="rId26"/>
    <p:sldId id="306"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635"/>
    <a:srgbClr val="004853"/>
    <a:srgbClr val="336699"/>
    <a:srgbClr val="005654"/>
    <a:srgbClr val="003366"/>
    <a:srgbClr val="FF9933"/>
    <a:srgbClr val="FFCC99"/>
    <a:srgbClr val="004644"/>
    <a:srgbClr val="006699"/>
    <a:srgbClr val="0048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5" autoAdjust="0"/>
    <p:restoredTop sz="94360" autoAdjust="0"/>
  </p:normalViewPr>
  <p:slideViewPr>
    <p:cSldViewPr>
      <p:cViewPr varScale="1">
        <p:scale>
          <a:sx n="86" d="100"/>
          <a:sy n="86" d="100"/>
        </p:scale>
        <p:origin x="45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2"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8"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2"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8"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90349" cy="4891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198" y="0"/>
            <a:ext cx="2890349" cy="489109"/>
          </a:xfrm>
          <a:prstGeom prst="rect">
            <a:avLst/>
          </a:prstGeom>
        </p:spPr>
        <p:txBody>
          <a:bodyPr vert="horz" lIns="91429" tIns="45714" rIns="91429" bIns="45714" rtlCol="0"/>
          <a:lstStyle>
            <a:lvl1pPr algn="r">
              <a:defRPr sz="1200"/>
            </a:lvl1pPr>
          </a:lstStyle>
          <a:p>
            <a:fld id="{8906F5E0-762D-445F-8A74-259016CD1617}" type="datetimeFigureOut">
              <a:rPr lang="en-GB" smtClean="0"/>
              <a:t>06/11/2018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292" y="4694180"/>
            <a:ext cx="5336504" cy="3839825"/>
          </a:xfrm>
          <a:prstGeom prst="rect">
            <a:avLst/>
          </a:prstGeom>
        </p:spPr>
        <p:txBody>
          <a:bodyPr vert="horz" lIns="91429" tIns="45714" rIns="91429" bIns="4571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2" y="9264492"/>
            <a:ext cx="2890349" cy="489109"/>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198" y="9264492"/>
            <a:ext cx="2890349" cy="489109"/>
          </a:xfrm>
          <a:prstGeom prst="rect">
            <a:avLst/>
          </a:prstGeom>
        </p:spPr>
        <p:txBody>
          <a:bodyPr vert="horz" lIns="91429" tIns="45714" rIns="91429" bIns="45714"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Et9Nf-rsALk"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3491880" y="63876"/>
            <a:ext cx="5504305" cy="916852"/>
          </a:xfrm>
        </p:spPr>
        <p:txBody>
          <a:bodyPr>
            <a:normAutofit/>
          </a:bodyPr>
          <a:lstStyle/>
          <a:p>
            <a:pPr algn="r"/>
            <a:r>
              <a:rPr lang="en-GB" altLang="en-US" sz="2000" dirty="0">
                <a:solidFill>
                  <a:schemeClr val="accent4">
                    <a:lumMod val="60000"/>
                    <a:lumOff val="40000"/>
                  </a:schemeClr>
                </a:solidFill>
                <a:latin typeface="Arial Narrow" panose="020B0606020202030204" pitchFamily="34" charset="0"/>
              </a:rPr>
              <a:t>HPEN5010/6010</a:t>
            </a:r>
            <a:r>
              <a:rPr lang="en-GB" altLang="en-US" sz="2000" dirty="0" smtClean="0">
                <a:solidFill>
                  <a:schemeClr val="accent4">
                    <a:lumMod val="60000"/>
                    <a:lumOff val="40000"/>
                  </a:schemeClr>
                </a:solidFill>
                <a:latin typeface="Arial Narrow" panose="020B0606020202030204" pitchFamily="34" charset="0"/>
              </a:rPr>
              <a:t>: </a:t>
            </a:r>
            <a:r>
              <a:rPr lang="en-GB" altLang="en-US" sz="2000" i="1" dirty="0" smtClean="0">
                <a:solidFill>
                  <a:schemeClr val="accent4">
                    <a:lumMod val="60000"/>
                    <a:lumOff val="40000"/>
                  </a:schemeClr>
                </a:solidFill>
                <a:latin typeface="Arial Narrow" panose="020B0606020202030204" pitchFamily="34" charset="0"/>
              </a:rPr>
              <a:t>Dreams </a:t>
            </a:r>
            <a:r>
              <a:rPr lang="en-GB" altLang="en-US" sz="2000" i="1" dirty="0">
                <a:solidFill>
                  <a:schemeClr val="accent4">
                    <a:lumMod val="60000"/>
                    <a:lumOff val="40000"/>
                  </a:schemeClr>
                </a:solidFill>
                <a:latin typeface="Arial Narrow" panose="020B0606020202030204" pitchFamily="34" charset="0"/>
              </a:rPr>
              <a:t>and Nightmares: exploring utopian &amp; dystopian writing  </a:t>
            </a:r>
            <a:endParaRPr lang="en-GB" altLang="en-US" sz="2000" i="1" dirty="0">
              <a:solidFill>
                <a:schemeClr val="accent4">
                  <a:lumMod val="60000"/>
                  <a:lumOff val="40000"/>
                </a:schemeClr>
              </a:solidFill>
              <a:effectLst/>
              <a:latin typeface="Arial Narrow" panose="020B0606020202030204" pitchFamily="34" charset="0"/>
            </a:endParaRPr>
          </a:p>
        </p:txBody>
      </p:sp>
      <p:sp>
        <p:nvSpPr>
          <p:cNvPr id="3" name="Rectangle 2"/>
          <p:cNvSpPr/>
          <p:nvPr/>
        </p:nvSpPr>
        <p:spPr>
          <a:xfrm>
            <a:off x="38592" y="5085184"/>
            <a:ext cx="8568953" cy="1477328"/>
          </a:xfrm>
          <a:prstGeom prst="rect">
            <a:avLst/>
          </a:prstGeom>
          <a:solidFill>
            <a:srgbClr val="003635"/>
          </a:solidFill>
        </p:spPr>
        <p:txBody>
          <a:bodyPr wrap="square">
            <a:spAutoFit/>
          </a:bodyPr>
          <a:lstStyle/>
          <a:p>
            <a:pPr marL="137160" indent="0">
              <a:spcBef>
                <a:spcPts val="0"/>
              </a:spcBef>
              <a:buNone/>
            </a:pPr>
            <a:r>
              <a:rPr lang="en-GB" sz="2000" dirty="0" smtClean="0">
                <a:solidFill>
                  <a:schemeClr val="accent4">
                    <a:lumMod val="60000"/>
                    <a:lumOff val="40000"/>
                  </a:schemeClr>
                </a:solidFill>
                <a:latin typeface="Palatino Linotype" panose="02040502050505030304" pitchFamily="18" charset="0"/>
              </a:rPr>
              <a:t>[</a:t>
            </a:r>
            <a:r>
              <a:rPr lang="en-GB" dirty="0" smtClean="0">
                <a:solidFill>
                  <a:schemeClr val="accent4">
                    <a:lumMod val="60000"/>
                    <a:lumOff val="40000"/>
                  </a:schemeClr>
                </a:solidFill>
                <a:latin typeface="Arial Narrow" panose="020B0606020202030204" pitchFamily="34" charset="0"/>
              </a:rPr>
              <a:t>Le </a:t>
            </a:r>
            <a:r>
              <a:rPr lang="en-GB" dirty="0" err="1" smtClean="0">
                <a:solidFill>
                  <a:schemeClr val="accent4">
                    <a:lumMod val="60000"/>
                    <a:lumOff val="40000"/>
                  </a:schemeClr>
                </a:solidFill>
                <a:latin typeface="Arial Narrow" panose="020B0606020202030204" pitchFamily="34" charset="0"/>
              </a:rPr>
              <a:t>Guin</a:t>
            </a:r>
            <a:r>
              <a:rPr lang="en-GB" dirty="0" smtClean="0">
                <a:solidFill>
                  <a:schemeClr val="accent4">
                    <a:lumMod val="60000"/>
                    <a:lumOff val="40000"/>
                  </a:schemeClr>
                </a:solidFill>
                <a:latin typeface="Arial Narrow" panose="020B0606020202030204" pitchFamily="34" charset="0"/>
              </a:rPr>
              <a:t>] is </a:t>
            </a:r>
            <a:r>
              <a:rPr lang="en-GB" dirty="0">
                <a:latin typeface="Arial Narrow" panose="020B0606020202030204" pitchFamily="34" charset="0"/>
              </a:rPr>
              <a:t>one of the most important contemporary American writers </a:t>
            </a:r>
            <a:r>
              <a:rPr lang="en-GB" dirty="0">
                <a:solidFill>
                  <a:schemeClr val="accent4">
                    <a:lumMod val="60000"/>
                    <a:lumOff val="40000"/>
                  </a:schemeClr>
                </a:solidFill>
                <a:latin typeface="Arial Narrow" panose="020B0606020202030204" pitchFamily="34" charset="0"/>
              </a:rPr>
              <a:t>(and not only of SF and fantasy): her novel </a:t>
            </a:r>
            <a:r>
              <a:rPr lang="en-GB" i="1" dirty="0">
                <a:solidFill>
                  <a:schemeClr val="accent4">
                    <a:lumMod val="60000"/>
                    <a:lumOff val="40000"/>
                  </a:schemeClr>
                </a:solidFill>
                <a:latin typeface="Arial Narrow" panose="020B0606020202030204" pitchFamily="34" charset="0"/>
              </a:rPr>
              <a:t>The Left Hand of Darkness </a:t>
            </a:r>
            <a:r>
              <a:rPr lang="en-GB" dirty="0">
                <a:solidFill>
                  <a:schemeClr val="accent4">
                    <a:lumMod val="60000"/>
                    <a:lumOff val="40000"/>
                  </a:schemeClr>
                </a:solidFill>
                <a:latin typeface="Arial Narrow" panose="020B0606020202030204" pitchFamily="34" charset="0"/>
              </a:rPr>
              <a:t>(1969) made a fundamental contribution to feminism and gender studies, just as </a:t>
            </a:r>
            <a:r>
              <a:rPr lang="en-GB" dirty="0">
                <a:latin typeface="Arial Narrow" panose="020B0606020202030204" pitchFamily="34" charset="0"/>
              </a:rPr>
              <a:t>her electrifying political intervention, </a:t>
            </a:r>
            <a:r>
              <a:rPr lang="en-GB" i="1" dirty="0">
                <a:latin typeface="Arial Narrow" panose="020B0606020202030204" pitchFamily="34" charset="0"/>
              </a:rPr>
              <a:t>The Dispossessed </a:t>
            </a:r>
            <a:r>
              <a:rPr lang="en-GB" dirty="0">
                <a:latin typeface="Arial Narrow" panose="020B0606020202030204" pitchFamily="34" charset="0"/>
              </a:rPr>
              <a:t>(1974), did to the political debates of the 1970s. </a:t>
            </a:r>
          </a:p>
          <a:p>
            <a:pPr marL="137160" indent="0">
              <a:buNone/>
            </a:pPr>
            <a:r>
              <a:rPr lang="en-GB" sz="1600" dirty="0" smtClean="0">
                <a:solidFill>
                  <a:schemeClr val="accent4">
                    <a:lumMod val="60000"/>
                    <a:lumOff val="40000"/>
                  </a:schemeClr>
                </a:solidFill>
                <a:latin typeface="Arial Narrow" panose="020B0606020202030204" pitchFamily="34" charset="0"/>
              </a:rPr>
              <a:t>         Jameson</a:t>
            </a:r>
            <a:r>
              <a:rPr lang="en-GB" sz="1600" dirty="0">
                <a:solidFill>
                  <a:schemeClr val="accent4">
                    <a:lumMod val="60000"/>
                    <a:lumOff val="40000"/>
                  </a:schemeClr>
                </a:solidFill>
                <a:latin typeface="Arial Narrow" panose="020B0606020202030204" pitchFamily="34" charset="0"/>
              </a:rPr>
              <a:t>, ‘Utopia and its Antinomies’ </a:t>
            </a:r>
            <a:r>
              <a:rPr lang="en-GB" sz="1600" i="1" dirty="0" err="1" smtClean="0">
                <a:solidFill>
                  <a:schemeClr val="accent4">
                    <a:lumMod val="60000"/>
                    <a:lumOff val="40000"/>
                  </a:schemeClr>
                </a:solidFill>
                <a:latin typeface="Arial Narrow" panose="020B0606020202030204" pitchFamily="34" charset="0"/>
              </a:rPr>
              <a:t>Archeologies</a:t>
            </a:r>
            <a:r>
              <a:rPr lang="en-GB" sz="1600" i="1" dirty="0" smtClean="0">
                <a:solidFill>
                  <a:schemeClr val="accent4">
                    <a:lumMod val="60000"/>
                    <a:lumOff val="40000"/>
                  </a:schemeClr>
                </a:solidFill>
                <a:latin typeface="Arial Narrow" panose="020B0606020202030204" pitchFamily="34" charset="0"/>
              </a:rPr>
              <a:t> of the </a:t>
            </a:r>
            <a:r>
              <a:rPr lang="en-GB" sz="1600" i="1" dirty="0">
                <a:solidFill>
                  <a:schemeClr val="accent4">
                    <a:lumMod val="60000"/>
                    <a:lumOff val="40000"/>
                  </a:schemeClr>
                </a:solidFill>
                <a:latin typeface="Arial Narrow" panose="020B0606020202030204" pitchFamily="34" charset="0"/>
              </a:rPr>
              <a:t>Future</a:t>
            </a:r>
            <a:r>
              <a:rPr lang="en-GB" sz="1600" dirty="0" smtClean="0">
                <a:solidFill>
                  <a:schemeClr val="accent4">
                    <a:lumMod val="60000"/>
                    <a:lumOff val="40000"/>
                  </a:schemeClr>
                </a:solidFill>
                <a:latin typeface="Arial Narrow" panose="020B0606020202030204" pitchFamily="34" charset="0"/>
              </a:rPr>
              <a:t> </a:t>
            </a:r>
            <a:r>
              <a:rPr lang="en-GB" sz="1600" i="1" dirty="0" smtClean="0">
                <a:solidFill>
                  <a:schemeClr val="accent4">
                    <a:lumMod val="60000"/>
                    <a:lumOff val="40000"/>
                  </a:schemeClr>
                </a:solidFill>
                <a:latin typeface="Arial Narrow" panose="020B0606020202030204" pitchFamily="34" charset="0"/>
              </a:rPr>
              <a:t> </a:t>
            </a:r>
            <a:r>
              <a:rPr lang="en-GB" sz="1600" dirty="0" smtClean="0">
                <a:solidFill>
                  <a:schemeClr val="accent4">
                    <a:lumMod val="60000"/>
                    <a:lumOff val="40000"/>
                  </a:schemeClr>
                </a:solidFill>
                <a:latin typeface="Arial Narrow" panose="020B0606020202030204" pitchFamily="34" charset="0"/>
              </a:rPr>
              <a:t> </a:t>
            </a:r>
            <a:r>
              <a:rPr lang="en-GB" sz="1600" dirty="0">
                <a:solidFill>
                  <a:schemeClr val="accent4">
                    <a:lumMod val="60000"/>
                    <a:lumOff val="40000"/>
                  </a:schemeClr>
                </a:solidFill>
                <a:latin typeface="Arial Narrow" panose="020B0606020202030204" pitchFamily="34" charset="0"/>
              </a:rPr>
              <a:t>p. 144</a:t>
            </a:r>
          </a:p>
        </p:txBody>
      </p:sp>
      <p:sp>
        <p:nvSpPr>
          <p:cNvPr id="4" name="Rectangle 3"/>
          <p:cNvSpPr/>
          <p:nvPr/>
        </p:nvSpPr>
        <p:spPr>
          <a:xfrm>
            <a:off x="611560" y="2618158"/>
            <a:ext cx="7848872" cy="1938992"/>
          </a:xfrm>
          <a:prstGeom prst="rect">
            <a:avLst/>
          </a:prstGeom>
          <a:solidFill>
            <a:srgbClr val="003635"/>
          </a:solidFill>
          <a:ln w="28575">
            <a:solidFill>
              <a:srgbClr val="003635"/>
            </a:solidFill>
          </a:ln>
        </p:spPr>
        <p:txBody>
          <a:bodyPr wrap="square">
            <a:spAutoFit/>
          </a:bodyPr>
          <a:lstStyle/>
          <a:p>
            <a:pPr algn="ctr"/>
            <a:endParaRPr lang="en-GB" sz="1400" dirty="0" smtClean="0">
              <a:latin typeface="Palatino Linotype" panose="02040502050505030304" pitchFamily="18" charset="0"/>
            </a:endParaRPr>
          </a:p>
          <a:p>
            <a:pPr algn="ctr"/>
            <a:r>
              <a:rPr lang="en-GB" sz="4800" dirty="0" smtClean="0">
                <a:latin typeface="Bernard MT Condensed" panose="02050806060905020404" pitchFamily="18" charset="0"/>
              </a:rPr>
              <a:t>Ursula Le </a:t>
            </a:r>
            <a:r>
              <a:rPr lang="en-GB" sz="4800" dirty="0" err="1" smtClean="0">
                <a:latin typeface="Bernard MT Condensed" panose="02050806060905020404" pitchFamily="18" charset="0"/>
              </a:rPr>
              <a:t>Guin</a:t>
            </a:r>
            <a:r>
              <a:rPr lang="en-GB" sz="4800" dirty="0" smtClean="0">
                <a:latin typeface="Bernard MT Condensed" panose="02050806060905020404" pitchFamily="18" charset="0"/>
              </a:rPr>
              <a:t>, </a:t>
            </a:r>
            <a:r>
              <a:rPr lang="en-GB" sz="4800" i="1" dirty="0" smtClean="0">
                <a:latin typeface="Bernard MT Condensed" panose="02050806060905020404" pitchFamily="18" charset="0"/>
              </a:rPr>
              <a:t>The </a:t>
            </a:r>
            <a:r>
              <a:rPr lang="en-GB" sz="4800" i="1" dirty="0">
                <a:latin typeface="Bernard MT Condensed" panose="02050806060905020404" pitchFamily="18" charset="0"/>
              </a:rPr>
              <a:t>Dispossessed </a:t>
            </a:r>
            <a:r>
              <a:rPr lang="en-GB" sz="4000" dirty="0">
                <a:latin typeface="Bernard MT Condensed" panose="02050806060905020404" pitchFamily="18" charset="0"/>
              </a:rPr>
              <a:t>(</a:t>
            </a:r>
            <a:r>
              <a:rPr lang="en-GB" sz="4000" dirty="0" smtClean="0">
                <a:latin typeface="Bernard MT Condensed" panose="02050806060905020404" pitchFamily="18" charset="0"/>
              </a:rPr>
              <a:t>1974)</a:t>
            </a:r>
          </a:p>
          <a:p>
            <a:pPr algn="ctr"/>
            <a:endParaRPr lang="en-GB" sz="1400" dirty="0">
              <a:latin typeface="Bernard MT Condensed" panose="02050806060905020404" pitchFamily="18" charset="0"/>
            </a:endParaRPr>
          </a:p>
        </p:txBody>
      </p:sp>
      <p:sp>
        <p:nvSpPr>
          <p:cNvPr id="5" name="Rectangle 4"/>
          <p:cNvSpPr/>
          <p:nvPr/>
        </p:nvSpPr>
        <p:spPr>
          <a:xfrm>
            <a:off x="128611" y="859019"/>
            <a:ext cx="8688310" cy="1231106"/>
          </a:xfrm>
          <a:prstGeom prst="rect">
            <a:avLst/>
          </a:prstGeom>
          <a:solidFill>
            <a:srgbClr val="003635"/>
          </a:solidFill>
        </p:spPr>
        <p:txBody>
          <a:bodyPr wrap="square">
            <a:spAutoFit/>
          </a:bodyPr>
          <a:lstStyle/>
          <a:p>
            <a:r>
              <a:rPr lang="en-GB" dirty="0" smtClean="0">
                <a:solidFill>
                  <a:schemeClr val="accent4">
                    <a:lumMod val="60000"/>
                    <a:lumOff val="40000"/>
                  </a:schemeClr>
                </a:solidFill>
                <a:latin typeface="Arial Narrow" panose="020B0606020202030204" pitchFamily="34" charset="0"/>
              </a:rPr>
              <a:t>anarchism/</a:t>
            </a:r>
            <a:r>
              <a:rPr lang="en-GB" dirty="0">
                <a:solidFill>
                  <a:schemeClr val="accent4">
                    <a:lumMod val="60000"/>
                    <a:lumOff val="40000"/>
                  </a:schemeClr>
                </a:solidFill>
                <a:latin typeface="Arial Narrow" panose="020B0606020202030204" pitchFamily="34" charset="0"/>
              </a:rPr>
              <a:t>ˈ</a:t>
            </a:r>
            <a:r>
              <a:rPr lang="en-GB" dirty="0" err="1">
                <a:solidFill>
                  <a:schemeClr val="accent4">
                    <a:lumMod val="60000"/>
                    <a:lumOff val="40000"/>
                  </a:schemeClr>
                </a:solidFill>
                <a:latin typeface="Arial Narrow" panose="020B0606020202030204" pitchFamily="34" charset="0"/>
              </a:rPr>
              <a:t>anəkɪz</a:t>
            </a:r>
            <a:r>
              <a:rPr lang="en-GB" dirty="0">
                <a:solidFill>
                  <a:schemeClr val="accent4">
                    <a:lumMod val="60000"/>
                    <a:lumOff val="40000"/>
                  </a:schemeClr>
                </a:solidFill>
                <a:latin typeface="Arial Narrow" panose="020B0606020202030204" pitchFamily="34" charset="0"/>
              </a:rPr>
              <a:t>(ə)m</a:t>
            </a:r>
            <a:r>
              <a:rPr lang="en-GB" dirty="0" smtClean="0">
                <a:solidFill>
                  <a:schemeClr val="accent4">
                    <a:lumMod val="60000"/>
                    <a:lumOff val="40000"/>
                  </a:schemeClr>
                </a:solidFill>
                <a:latin typeface="Arial Narrow" panose="020B0606020202030204" pitchFamily="34" charset="0"/>
              </a:rPr>
              <a:t>/ </a:t>
            </a:r>
            <a:r>
              <a:rPr lang="en-GB" i="1" dirty="0" smtClean="0">
                <a:solidFill>
                  <a:schemeClr val="accent4">
                    <a:lumMod val="60000"/>
                    <a:lumOff val="40000"/>
                  </a:schemeClr>
                </a:solidFill>
                <a:latin typeface="Arial Narrow" panose="020B0606020202030204" pitchFamily="34" charset="0"/>
              </a:rPr>
              <a:t>noun</a:t>
            </a:r>
            <a:endParaRPr lang="en-GB" dirty="0">
              <a:solidFill>
                <a:schemeClr val="accent4">
                  <a:lumMod val="60000"/>
                  <a:lumOff val="40000"/>
                </a:schemeClr>
              </a:solidFill>
              <a:latin typeface="Arial Narrow" panose="020B0606020202030204" pitchFamily="34" charset="0"/>
            </a:endParaRPr>
          </a:p>
          <a:p>
            <a:pPr>
              <a:buFont typeface="+mj-lt"/>
              <a:buAutoNum type="arabicPeriod"/>
            </a:pPr>
            <a:r>
              <a:rPr lang="en-GB" dirty="0">
                <a:solidFill>
                  <a:schemeClr val="accent4">
                    <a:lumMod val="60000"/>
                    <a:lumOff val="40000"/>
                  </a:schemeClr>
                </a:solidFill>
                <a:latin typeface="Arial Narrow" panose="020B0606020202030204" pitchFamily="34" charset="0"/>
              </a:rPr>
              <a:t>belief in </a:t>
            </a:r>
            <a:r>
              <a:rPr lang="en-GB" dirty="0">
                <a:latin typeface="Arial Narrow" panose="020B0606020202030204" pitchFamily="34" charset="0"/>
              </a:rPr>
              <a:t>the abolition of all government and the organization of society on a voluntary, cooperative basis without recourse to force or compulsion</a:t>
            </a:r>
            <a:r>
              <a:rPr lang="en-GB" dirty="0">
                <a:solidFill>
                  <a:schemeClr val="accent4">
                    <a:lumMod val="60000"/>
                    <a:lumOff val="40000"/>
                  </a:schemeClr>
                </a:solidFill>
                <a:latin typeface="Arial Narrow" panose="020B0606020202030204" pitchFamily="34" charset="0"/>
              </a:rPr>
              <a:t>.</a:t>
            </a:r>
          </a:p>
          <a:p>
            <a:pPr>
              <a:buFont typeface="+mj-lt"/>
              <a:buAutoNum type="arabicPeriod"/>
            </a:pPr>
            <a:r>
              <a:rPr lang="en-GB" dirty="0">
                <a:solidFill>
                  <a:schemeClr val="accent4">
                    <a:lumMod val="60000"/>
                    <a:lumOff val="40000"/>
                  </a:schemeClr>
                </a:solidFill>
                <a:latin typeface="Arial Narrow" panose="020B0606020202030204" pitchFamily="34" charset="0"/>
              </a:rPr>
              <a:t>a political force or movement based on belief in anarchism</a:t>
            </a:r>
            <a:r>
              <a:rPr lang="en-GB" sz="2000" dirty="0" smtClean="0">
                <a:solidFill>
                  <a:schemeClr val="accent4">
                    <a:lumMod val="60000"/>
                    <a:lumOff val="40000"/>
                  </a:schemeClr>
                </a:solidFill>
                <a:latin typeface="Arial Narrow" panose="020B0606020202030204" pitchFamily="34" charset="0"/>
              </a:rPr>
              <a:t>.</a:t>
            </a:r>
            <a:endParaRPr lang="en-GB" sz="2000" dirty="0">
              <a:solidFill>
                <a:schemeClr val="accent4">
                  <a:lumMod val="60000"/>
                  <a:lumOff val="40000"/>
                </a:schemeClr>
              </a:solidFill>
              <a:latin typeface="Arial Narrow" panose="020B0606020202030204" pitchFamily="34"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328592"/>
          </a:xfrm>
        </p:spPr>
        <p:txBody>
          <a:bodyPr>
            <a:normAutofit fontScale="85000" lnSpcReduction="10000"/>
          </a:bodyPr>
          <a:lstStyle/>
          <a:p>
            <a:pPr marL="137160" indent="0">
              <a:buNone/>
            </a:pPr>
            <a:r>
              <a:rPr lang="en-GB" sz="4300" dirty="0">
                <a:ln w="6350">
                  <a:noFill/>
                </a:ln>
                <a:solidFill>
                  <a:srgbClr val="FFC000"/>
                </a:solidFill>
                <a:latin typeface="Felix Titling" panose="04060505060202020A04" pitchFamily="82" charset="0"/>
                <a:ea typeface="+mj-ea"/>
                <a:cs typeface="+mj-cs"/>
              </a:rPr>
              <a:t>AIM(S)</a:t>
            </a:r>
          </a:p>
          <a:p>
            <a:pPr>
              <a:buFont typeface="Arial" panose="020B0604020202020204" pitchFamily="34" charset="0"/>
              <a:buChar char="•"/>
            </a:pPr>
            <a:r>
              <a:rPr lang="en-GB" dirty="0"/>
              <a:t>To explore utopian/dystopia writing as attempts to imagine new worlds in the face of unstable social, political and gender identities.</a:t>
            </a:r>
          </a:p>
          <a:p>
            <a:pPr marL="137160" indent="0">
              <a:buNone/>
            </a:pPr>
            <a:endParaRPr lang="en-GB" b="1" dirty="0"/>
          </a:p>
          <a:p>
            <a:pPr marL="137160" indent="0">
              <a:buNone/>
            </a:pPr>
            <a:r>
              <a:rPr lang="en-GB" sz="4400" dirty="0">
                <a:ln w="6350">
                  <a:noFill/>
                </a:ln>
                <a:solidFill>
                  <a:srgbClr val="FFC000"/>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 secure knowledge of a range of key utopian and dystopian texts. </a:t>
            </a:r>
          </a:p>
          <a:p>
            <a:pPr>
              <a:buFont typeface="Arial" panose="020B0604020202020204" pitchFamily="34" charset="0"/>
              <a:buChar char="•"/>
            </a:pPr>
            <a:r>
              <a:rPr lang="en-GB" dirty="0"/>
              <a:t>Exhibit a systematic understanding of both the key concepts and the cultural and political contexts that shaped the emergence and development of the genre.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985205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4774"/>
            <a:ext cx="8446678" cy="1566510"/>
          </a:xfrm>
        </p:spPr>
        <p:txBody>
          <a:bodyPr>
            <a:noAutofit/>
          </a:bodyPr>
          <a:lstStyle/>
          <a:p>
            <a:r>
              <a:rPr lang="en-GB" sz="2400" dirty="0" smtClean="0">
                <a:solidFill>
                  <a:srgbClr val="FFC000"/>
                </a:solidFill>
                <a:effectLst/>
                <a:latin typeface="Palatino Linotype" panose="02040502050505030304" pitchFamily="18" charset="0"/>
              </a:rPr>
              <a:t>Ursula </a:t>
            </a:r>
            <a:r>
              <a:rPr lang="en-GB" sz="2400" dirty="0">
                <a:solidFill>
                  <a:srgbClr val="FFC000"/>
                </a:solidFill>
                <a:effectLst/>
                <a:latin typeface="Palatino Linotype" panose="02040502050505030304" pitchFamily="18" charset="0"/>
              </a:rPr>
              <a:t>K. Le </a:t>
            </a:r>
            <a:r>
              <a:rPr lang="en-GB" sz="2400" dirty="0" err="1">
                <a:solidFill>
                  <a:srgbClr val="FFC000"/>
                </a:solidFill>
                <a:effectLst/>
                <a:latin typeface="Palatino Linotype" panose="02040502050505030304" pitchFamily="18" charset="0"/>
              </a:rPr>
              <a:t>Guin</a:t>
            </a:r>
            <a:r>
              <a:rPr lang="en-GB" sz="2400" dirty="0">
                <a:solidFill>
                  <a:srgbClr val="FFC000"/>
                </a:solidFill>
                <a:effectLst/>
                <a:latin typeface="Palatino Linotype" panose="02040502050505030304" pitchFamily="18" charset="0"/>
              </a:rPr>
              <a:t> accepts the National Book Foundation's Medal for Distinguished Contribution to American Letters at the 65th National Book Awards on November 19, </a:t>
            </a:r>
            <a:r>
              <a:rPr lang="en-GB" sz="2400" dirty="0" smtClean="0">
                <a:solidFill>
                  <a:srgbClr val="FFC000"/>
                </a:solidFill>
                <a:effectLst/>
                <a:latin typeface="Palatino Linotype" panose="02040502050505030304" pitchFamily="18" charset="0"/>
              </a:rPr>
              <a:t>2014</a:t>
            </a:r>
            <a:endParaRPr lang="en-GB" sz="2400" dirty="0">
              <a:solidFill>
                <a:srgbClr val="FFC000"/>
              </a:solidFill>
              <a:effectLst/>
              <a:latin typeface="Palatino Linotype" panose="02040502050505030304" pitchFamily="18" charset="0"/>
            </a:endParaRPr>
          </a:p>
        </p:txBody>
      </p:sp>
      <p:sp>
        <p:nvSpPr>
          <p:cNvPr id="4" name="Content Placeholder 3"/>
          <p:cNvSpPr>
            <a:spLocks noGrp="1"/>
          </p:cNvSpPr>
          <p:nvPr>
            <p:ph idx="1"/>
          </p:nvPr>
        </p:nvSpPr>
        <p:spPr>
          <a:xfrm>
            <a:off x="113886" y="1556792"/>
            <a:ext cx="8865962" cy="5100627"/>
          </a:xfrm>
          <a:prstGeom prst="rect">
            <a:avLst/>
          </a:prstGeom>
        </p:spPr>
        <p:txBody>
          <a:bodyPr wrap="square">
            <a:spAutoFit/>
          </a:bodyPr>
          <a:lstStyle/>
          <a:p>
            <a:pPr marL="137160" indent="0">
              <a:lnSpc>
                <a:spcPct val="115000"/>
              </a:lnSpc>
              <a:spcAft>
                <a:spcPts val="1000"/>
              </a:spcAft>
              <a:buNone/>
            </a:pPr>
            <a:r>
              <a:rPr lang="en-GB" sz="2200" dirty="0">
                <a:latin typeface="Book Antiqua" panose="02040602050305030304" pitchFamily="18" charset="0"/>
                <a:ea typeface="Calibri" panose="020F0502020204030204" pitchFamily="34" charset="0"/>
                <a:cs typeface="Times New Roman" panose="02020603050405020304" pitchFamily="18" charset="0"/>
              </a:rPr>
              <a:t>I think we will be wanting the voices of those </a:t>
            </a:r>
            <a:r>
              <a:rPr lang="en-GB" sz="2200" dirty="0">
                <a:solidFill>
                  <a:srgbClr val="FFC000"/>
                </a:solidFill>
                <a:latin typeface="Book Antiqua" panose="02040602050305030304" pitchFamily="18" charset="0"/>
                <a:ea typeface="Calibri" panose="020F0502020204030204" pitchFamily="34" charset="0"/>
                <a:cs typeface="Times New Roman" panose="02020603050405020304" pitchFamily="18" charset="0"/>
              </a:rPr>
              <a:t>who can see alternatives  to how we live </a:t>
            </a:r>
            <a:r>
              <a:rPr lang="en-GB" sz="2200" dirty="0" smtClean="0">
                <a:solidFill>
                  <a:srgbClr val="FFC000"/>
                </a:solidFill>
                <a:latin typeface="Book Antiqua" panose="02040602050305030304" pitchFamily="18" charset="0"/>
                <a:ea typeface="Calibri" panose="020F0502020204030204" pitchFamily="34" charset="0"/>
                <a:cs typeface="Times New Roman" panose="02020603050405020304" pitchFamily="18" charset="0"/>
              </a:rPr>
              <a:t>now, </a:t>
            </a:r>
            <a:r>
              <a:rPr lang="en-GB" sz="2200" dirty="0">
                <a:latin typeface="Book Antiqua" panose="02040602050305030304" pitchFamily="18" charset="0"/>
                <a:ea typeface="Calibri" panose="020F0502020204030204" pitchFamily="34" charset="0"/>
                <a:cs typeface="Times New Roman" panose="02020603050405020304" pitchFamily="18" charset="0"/>
              </a:rPr>
              <a:t>can see through our fear -stricken society and its obsessive technologies to other ways of being and even imagine some real grounds for hope. </a:t>
            </a:r>
            <a:r>
              <a:rPr lang="en-GB" sz="2200" dirty="0">
                <a:solidFill>
                  <a:srgbClr val="FFC000"/>
                </a:solidFill>
                <a:latin typeface="Book Antiqua" panose="02040602050305030304" pitchFamily="18" charset="0"/>
                <a:ea typeface="Calibri" panose="020F0502020204030204" pitchFamily="34" charset="0"/>
                <a:cs typeface="Times New Roman" panose="02020603050405020304" pitchFamily="18" charset="0"/>
              </a:rPr>
              <a:t>We will need writers who can remember freedom - poets, visionaries - the realists of a larger reality</a:t>
            </a:r>
            <a:r>
              <a:rPr lang="en-GB" sz="2200" dirty="0">
                <a:latin typeface="Book Antiqua" panose="02040602050305030304" pitchFamily="18" charset="0"/>
                <a:ea typeface="Calibri" panose="020F0502020204030204" pitchFamily="34" charset="0"/>
                <a:cs typeface="Times New Roman" panose="02020603050405020304" pitchFamily="18" charset="0"/>
              </a:rPr>
              <a:t>. Right now I think we need writers who know the difference between the production of a market commodity and the practice of an art. Developing written material to suit sales strategies in order to maximise corporate profits and advertising revenue is not quite the same thing as responsible book publishing or </a:t>
            </a:r>
            <a:r>
              <a:rPr lang="en-GB" sz="2200" dirty="0" smtClean="0">
                <a:latin typeface="Book Antiqua" panose="02040602050305030304" pitchFamily="18" charset="0"/>
                <a:ea typeface="Calibri" panose="020F0502020204030204" pitchFamily="34" charset="0"/>
                <a:cs typeface="Times New Roman" panose="02020603050405020304" pitchFamily="18" charset="0"/>
              </a:rPr>
              <a:t>authorship... </a:t>
            </a:r>
            <a:r>
              <a:rPr lang="en-GB" sz="2100" dirty="0">
                <a:latin typeface="Book Antiqua" panose="02040602050305030304" pitchFamily="18" charset="0"/>
                <a:ea typeface="Calibri" panose="020F0502020204030204" pitchFamily="34" charset="0"/>
                <a:cs typeface="Times New Roman" panose="02020603050405020304" pitchFamily="18" charset="0"/>
              </a:rPr>
              <a:t>yet I see sales departments given control over editorial, I see my own publishers in a silly panic of ignorance and greed charging public libraries for an </a:t>
            </a:r>
            <a:r>
              <a:rPr lang="en-GB" sz="2100" dirty="0" err="1">
                <a:latin typeface="Book Antiqua" panose="02040602050305030304" pitchFamily="18" charset="0"/>
                <a:ea typeface="Calibri" panose="020F0502020204030204" pitchFamily="34" charset="0"/>
                <a:cs typeface="Times New Roman" panose="02020603050405020304" pitchFamily="18" charset="0"/>
              </a:rPr>
              <a:t>ebook</a:t>
            </a:r>
            <a:r>
              <a:rPr lang="en-GB" sz="2100" dirty="0">
                <a:latin typeface="Book Antiqua" panose="02040602050305030304" pitchFamily="18" charset="0"/>
                <a:ea typeface="Calibri" panose="020F0502020204030204" pitchFamily="34" charset="0"/>
                <a:cs typeface="Times New Roman" panose="02020603050405020304" pitchFamily="18" charset="0"/>
              </a:rPr>
              <a:t>, 6 or 7 times more than they </a:t>
            </a:r>
            <a:r>
              <a:rPr lang="en-GB" sz="2100" dirty="0" smtClean="0">
                <a:latin typeface="Book Antiqua" panose="02040602050305030304" pitchFamily="18" charset="0"/>
                <a:ea typeface="Calibri" panose="020F0502020204030204" pitchFamily="34" charset="0"/>
                <a:cs typeface="Times New Roman" panose="02020603050405020304" pitchFamily="18" charset="0"/>
              </a:rPr>
              <a:t>charge customers  </a:t>
            </a:r>
            <a:r>
              <a:rPr lang="en-GB" sz="2100" dirty="0">
                <a:latin typeface="Book Antiqua" panose="02040602050305030304" pitchFamily="18" charset="0"/>
                <a:ea typeface="Calibri" panose="020F0502020204030204" pitchFamily="34" charset="0"/>
                <a:cs typeface="Times New Roman" panose="02020603050405020304" pitchFamily="18" charset="0"/>
              </a:rPr>
              <a:t> </a:t>
            </a:r>
            <a:r>
              <a:rPr lang="en-GB" sz="2000" dirty="0" smtClean="0">
                <a:latin typeface="Book Antiqua" panose="02040602050305030304" pitchFamily="18" charset="0"/>
                <a:ea typeface="Calibri" panose="020F0502020204030204" pitchFamily="34" charset="0"/>
                <a:cs typeface="Times New Roman" panose="02020603050405020304" pitchFamily="18" charset="0"/>
              </a:rPr>
              <a:t>…</a:t>
            </a:r>
            <a:endParaRPr lang="en-GB" sz="2000" dirty="0">
              <a:effectLst/>
              <a:latin typeface="Book Antiqua" panose="0204060205030503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43023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t9Nf-rsALk"/>
          <p:cNvPicPr>
            <a:picLocks noGrp="1" noRot="1" noChangeAspect="1"/>
          </p:cNvPicPr>
          <p:nvPr>
            <p:ph idx="1"/>
            <a:videoFile r:link="rId1"/>
          </p:nvPr>
        </p:nvPicPr>
        <p:blipFill>
          <a:blip r:embed="rId3"/>
          <a:stretch>
            <a:fillRect/>
          </a:stretch>
        </p:blipFill>
        <p:spPr>
          <a:xfrm>
            <a:off x="422094" y="116632"/>
            <a:ext cx="4572000" cy="3107482"/>
          </a:xfrm>
          <a:prstGeom prst="rect">
            <a:avLst/>
          </a:prstGeom>
        </p:spPr>
      </p:pic>
      <p:sp>
        <p:nvSpPr>
          <p:cNvPr id="6" name="Rectangle 5"/>
          <p:cNvSpPr/>
          <p:nvPr/>
        </p:nvSpPr>
        <p:spPr>
          <a:xfrm>
            <a:off x="611560" y="3573016"/>
            <a:ext cx="7920880" cy="1938992"/>
          </a:xfrm>
          <a:prstGeom prst="rect">
            <a:avLst/>
          </a:prstGeom>
        </p:spPr>
        <p:txBody>
          <a:bodyPr wrap="square">
            <a:spAutoFit/>
          </a:bodyPr>
          <a:lstStyle/>
          <a:p>
            <a:r>
              <a:rPr lang="en-GB" sz="2400" dirty="0" smtClean="0">
                <a:latin typeface="+mn-lt"/>
              </a:rPr>
              <a:t>‘We </a:t>
            </a:r>
            <a:r>
              <a:rPr lang="en-GB" sz="2400" dirty="0">
                <a:latin typeface="+mn-lt"/>
              </a:rPr>
              <a:t>live in capitalism, its power seems inescapable, so did the Divine Right of Kings. Any human power can be resisted and changed by human beings, resistance and change often begin in art, and very often in our art, the art of </a:t>
            </a:r>
            <a:r>
              <a:rPr lang="en-GB" sz="2400" dirty="0" smtClean="0">
                <a:latin typeface="+mn-lt"/>
              </a:rPr>
              <a:t>words.’ </a:t>
            </a:r>
            <a:endParaRPr lang="en-GB" sz="2400" dirty="0">
              <a:latin typeface="+mn-lt"/>
            </a:endParaRPr>
          </a:p>
        </p:txBody>
      </p:sp>
    </p:spTree>
    <p:extLst>
      <p:ext uri="{BB962C8B-B14F-4D97-AF65-F5344CB8AC3E}">
        <p14:creationId xmlns:p14="http://schemas.microsoft.com/office/powerpoint/2010/main" val="2224735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solidFill>
                  <a:srgbClr val="FFC000"/>
                </a:solidFill>
                <a:effectLst/>
                <a:latin typeface="Perpetua Titling MT" panose="02020502060505020804" pitchFamily="18" charset="0"/>
              </a:rPr>
              <a:t>Working with the impossibility of utopia</a:t>
            </a:r>
          </a:p>
        </p:txBody>
      </p:sp>
      <p:sp>
        <p:nvSpPr>
          <p:cNvPr id="3" name="Content Placeholder 2"/>
          <p:cNvSpPr>
            <a:spLocks noGrp="1"/>
          </p:cNvSpPr>
          <p:nvPr>
            <p:ph idx="1"/>
          </p:nvPr>
        </p:nvSpPr>
        <p:spPr>
          <a:xfrm>
            <a:off x="491005" y="1772816"/>
            <a:ext cx="8229600" cy="4709160"/>
          </a:xfrm>
        </p:spPr>
        <p:txBody>
          <a:bodyPr>
            <a:normAutofit fontScale="85000" lnSpcReduction="10000"/>
          </a:bodyPr>
          <a:lstStyle/>
          <a:p>
            <a:pPr marL="137160" indent="0">
              <a:buNone/>
            </a:pPr>
            <a:r>
              <a:rPr lang="en-GB" dirty="0"/>
              <a:t>The desire called Utopia must be concrete and ongoing, without being defeatist or incapacitating; it might therefore be better to follow an aesthetic paradigm and to assert that not only the production of the unresolvable contradiction is the fundamental process, but that we must imagine some form of gratification inherent in this very confrontation with pessimism and the impossible. At the very least, however, the other path - </a:t>
            </a:r>
            <a:r>
              <a:rPr lang="en-GB" dirty="0">
                <a:solidFill>
                  <a:srgbClr val="FFC000"/>
                </a:solidFill>
              </a:rPr>
              <a:t>whereby, as in Le </a:t>
            </a:r>
            <a:r>
              <a:rPr lang="en-GB" dirty="0" err="1">
                <a:solidFill>
                  <a:srgbClr val="FFC000"/>
                </a:solidFill>
              </a:rPr>
              <a:t>Guin</a:t>
            </a:r>
            <a:r>
              <a:rPr lang="en-GB" dirty="0">
                <a:solidFill>
                  <a:srgbClr val="FFC000"/>
                </a:solidFill>
              </a:rPr>
              <a:t>, the Utopian text reflexively charts the impossibility of that achievement and the ways in which the wish </a:t>
            </a:r>
            <a:r>
              <a:rPr lang="en-GB" dirty="0" smtClean="0">
                <a:solidFill>
                  <a:srgbClr val="FFC000"/>
                </a:solidFill>
              </a:rPr>
              <a:t>out trumps </a:t>
            </a:r>
            <a:r>
              <a:rPr lang="en-GB" dirty="0">
                <a:solidFill>
                  <a:srgbClr val="FFC000"/>
                </a:solidFill>
              </a:rPr>
              <a:t>itself - may also be taken to be a mode whereby the Utopian wish is authentically registered and set down</a:t>
            </a:r>
            <a:r>
              <a:rPr lang="en-GB" dirty="0" smtClean="0">
                <a:solidFill>
                  <a:srgbClr val="FFC000"/>
                </a:solidFill>
              </a:rPr>
              <a:t>.</a:t>
            </a:r>
          </a:p>
          <a:p>
            <a:pPr marL="137160" indent="0">
              <a:buNone/>
            </a:pPr>
            <a:r>
              <a:rPr lang="en-GB" dirty="0" smtClean="0"/>
              <a:t>					(Jameson p. 84)</a:t>
            </a:r>
            <a:endParaRPr lang="en-GB" dirty="0"/>
          </a:p>
        </p:txBody>
      </p:sp>
    </p:spTree>
    <p:extLst>
      <p:ext uri="{BB962C8B-B14F-4D97-AF65-F5344CB8AC3E}">
        <p14:creationId xmlns:p14="http://schemas.microsoft.com/office/powerpoint/2010/main" val="4148009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i="1" dirty="0">
                <a:solidFill>
                  <a:srgbClr val="FFC000"/>
                </a:solidFill>
                <a:effectLst/>
                <a:latin typeface="Book Antiqua" panose="02040602050305030304" pitchFamily="18" charset="0"/>
              </a:rPr>
              <a:t>The </a:t>
            </a:r>
            <a:r>
              <a:rPr lang="en-GB" sz="4000" i="1" dirty="0">
                <a:solidFill>
                  <a:srgbClr val="FFC000"/>
                </a:solidFill>
                <a:effectLst/>
                <a:latin typeface="Book Antiqua" panose="02040602050305030304" pitchFamily="18" charset="0"/>
              </a:rPr>
              <a:t>Dispossessed: an Ambiguous </a:t>
            </a:r>
            <a:r>
              <a:rPr lang="en-GB" sz="4000" i="1" dirty="0" smtClean="0">
                <a:solidFill>
                  <a:srgbClr val="FFC000"/>
                </a:solidFill>
                <a:effectLst/>
                <a:latin typeface="Book Antiqua" panose="02040602050305030304" pitchFamily="18" charset="0"/>
              </a:rPr>
              <a:t>Utopia </a:t>
            </a:r>
            <a:r>
              <a:rPr lang="en-GB" sz="4000" dirty="0" smtClean="0">
                <a:solidFill>
                  <a:srgbClr val="FFC000"/>
                </a:solidFill>
                <a:effectLst/>
                <a:latin typeface="Book Antiqua" panose="02040602050305030304" pitchFamily="18" charset="0"/>
              </a:rPr>
              <a:t>(1974)</a:t>
            </a:r>
            <a:endParaRPr lang="en-GB" sz="4000" dirty="0">
              <a:solidFill>
                <a:srgbClr val="FFC000"/>
              </a:solidFill>
              <a:effectLst/>
              <a:latin typeface="Book Antiqua" panose="02040602050305030304" pitchFamily="18" charset="0"/>
            </a:endParaRPr>
          </a:p>
        </p:txBody>
      </p:sp>
      <p:sp>
        <p:nvSpPr>
          <p:cNvPr id="3" name="Content Placeholder 2"/>
          <p:cNvSpPr>
            <a:spLocks noGrp="1"/>
          </p:cNvSpPr>
          <p:nvPr>
            <p:ph idx="1"/>
          </p:nvPr>
        </p:nvSpPr>
        <p:spPr>
          <a:xfrm>
            <a:off x="457200" y="1600200"/>
            <a:ext cx="8291264" cy="5069160"/>
          </a:xfrm>
        </p:spPr>
        <p:txBody>
          <a:bodyPr>
            <a:normAutofit/>
          </a:bodyPr>
          <a:lstStyle/>
          <a:p>
            <a:pPr marL="137160" indent="0">
              <a:buNone/>
            </a:pPr>
            <a:r>
              <a:rPr lang="en-GB" sz="2400" dirty="0">
                <a:solidFill>
                  <a:srgbClr val="FFC000"/>
                </a:solidFill>
              </a:rPr>
              <a:t>Ambiguity</a:t>
            </a:r>
            <a:r>
              <a:rPr lang="en-GB" sz="2400" dirty="0"/>
              <a:t>  the fact of something having more than one possible meaning and therefore possibly causing </a:t>
            </a:r>
            <a:r>
              <a:rPr lang="en-GB" sz="2400" dirty="0" smtClean="0"/>
              <a:t>confusion</a:t>
            </a:r>
          </a:p>
          <a:p>
            <a:pPr marL="137160" indent="0">
              <a:buNone/>
            </a:pPr>
            <a:r>
              <a:rPr lang="en-GB" sz="2400" dirty="0" smtClean="0">
                <a:solidFill>
                  <a:srgbClr val="FFC000"/>
                </a:solidFill>
              </a:rPr>
              <a:t>Utopia</a:t>
            </a:r>
            <a:r>
              <a:rPr lang="en-GB" sz="2400" dirty="0" smtClean="0"/>
              <a:t> : </a:t>
            </a:r>
            <a:r>
              <a:rPr lang="en-GB" sz="2400" dirty="0" err="1" smtClean="0"/>
              <a:t>Grk</a:t>
            </a:r>
            <a:r>
              <a:rPr lang="en-GB" sz="2400" dirty="0" smtClean="0"/>
              <a:t>. </a:t>
            </a:r>
            <a:r>
              <a:rPr lang="en-GB" sz="2400" i="1" dirty="0" err="1"/>
              <a:t>οὐ</a:t>
            </a:r>
            <a:r>
              <a:rPr lang="en-GB" sz="2400" dirty="0"/>
              <a:t> </a:t>
            </a:r>
            <a:r>
              <a:rPr lang="en-GB" sz="2400" dirty="0" smtClean="0"/>
              <a:t>(‘not’) &amp; </a:t>
            </a:r>
            <a:r>
              <a:rPr lang="en-GB" sz="2400" i="1" dirty="0" err="1"/>
              <a:t>τό</a:t>
            </a:r>
            <a:r>
              <a:rPr lang="en-GB" sz="2400" i="1" dirty="0"/>
              <a:t>πος</a:t>
            </a:r>
            <a:r>
              <a:rPr lang="en-GB" sz="2400" dirty="0"/>
              <a:t> ("place") </a:t>
            </a:r>
            <a:r>
              <a:rPr lang="en-GB" sz="2400" dirty="0" smtClean="0"/>
              <a:t>=‘no-place’</a:t>
            </a:r>
          </a:p>
          <a:p>
            <a:pPr marL="137160" indent="0">
              <a:buNone/>
            </a:pPr>
            <a:r>
              <a:rPr lang="en-GB" sz="2400" dirty="0" err="1" smtClean="0">
                <a:solidFill>
                  <a:srgbClr val="FFC000"/>
                </a:solidFill>
              </a:rPr>
              <a:t>Eutopia</a:t>
            </a:r>
            <a:r>
              <a:rPr lang="en-GB" sz="2400" dirty="0" smtClean="0"/>
              <a:t> : </a:t>
            </a:r>
            <a:r>
              <a:rPr lang="en-GB" sz="2400" dirty="0" err="1" smtClean="0"/>
              <a:t>Grk</a:t>
            </a:r>
            <a:r>
              <a:rPr lang="en-GB" sz="2400" dirty="0" smtClean="0"/>
              <a:t>. </a:t>
            </a:r>
            <a:r>
              <a:rPr lang="en-GB" sz="2400" i="1" dirty="0" err="1"/>
              <a:t>εὖ</a:t>
            </a:r>
            <a:r>
              <a:rPr lang="en-GB" sz="2400" dirty="0"/>
              <a:t> </a:t>
            </a:r>
            <a:r>
              <a:rPr lang="en-GB" sz="2400" dirty="0" smtClean="0"/>
              <a:t>(‘good’ ‘) &amp; </a:t>
            </a:r>
            <a:r>
              <a:rPr lang="en-GB" sz="2400" i="1" dirty="0" err="1"/>
              <a:t>τό</a:t>
            </a:r>
            <a:r>
              <a:rPr lang="en-GB" sz="2400" i="1" dirty="0"/>
              <a:t>πος</a:t>
            </a:r>
            <a:r>
              <a:rPr lang="en-GB" sz="2400" dirty="0"/>
              <a:t> </a:t>
            </a:r>
            <a:r>
              <a:rPr lang="en-GB" sz="2400" dirty="0" smtClean="0"/>
              <a:t>(‘place’) = ‘good place’</a:t>
            </a:r>
          </a:p>
          <a:p>
            <a:pPr marL="137160" indent="0" algn="ctr">
              <a:buNone/>
            </a:pPr>
            <a:r>
              <a:rPr lang="en-GB" sz="2400" dirty="0" smtClean="0"/>
              <a:t>------------------------</a:t>
            </a:r>
          </a:p>
          <a:p>
            <a:pPr marL="137160" indent="0">
              <a:buNone/>
            </a:pPr>
            <a:r>
              <a:rPr lang="en-GB" sz="2400" dirty="0" smtClean="0"/>
              <a:t>- Depends on how you see it – what you see /don’t see.</a:t>
            </a:r>
          </a:p>
          <a:p>
            <a:pPr marL="137160" indent="0">
              <a:buNone/>
            </a:pPr>
            <a:r>
              <a:rPr lang="en-GB" sz="2400" dirty="0" smtClean="0"/>
              <a:t>- The question of possession : who has what?</a:t>
            </a:r>
          </a:p>
          <a:p>
            <a:pPr marL="137160" indent="0">
              <a:buNone/>
            </a:pPr>
            <a:r>
              <a:rPr lang="en-GB" sz="2400" dirty="0" smtClean="0"/>
              <a:t>	On </a:t>
            </a:r>
            <a:r>
              <a:rPr lang="en-GB" sz="2400" dirty="0" err="1" smtClean="0"/>
              <a:t>Anarres</a:t>
            </a:r>
            <a:r>
              <a:rPr lang="en-GB" sz="2400" dirty="0" smtClean="0"/>
              <a:t>; On </a:t>
            </a:r>
            <a:r>
              <a:rPr lang="en-GB" sz="2400" dirty="0" err="1" smtClean="0"/>
              <a:t>Urras</a:t>
            </a:r>
            <a:r>
              <a:rPr lang="en-GB" sz="2400" dirty="0" smtClean="0"/>
              <a:t>; the rich &amp; poor on </a:t>
            </a:r>
            <a:r>
              <a:rPr lang="en-GB" sz="2400" dirty="0" err="1" smtClean="0"/>
              <a:t>Urras</a:t>
            </a:r>
            <a:r>
              <a:rPr lang="en-GB" sz="2400" dirty="0" smtClean="0"/>
              <a:t> </a:t>
            </a:r>
          </a:p>
          <a:p>
            <a:pPr marL="137160" indent="0">
              <a:buNone/>
            </a:pPr>
            <a:r>
              <a:rPr lang="en-GB" sz="2400" dirty="0" smtClean="0"/>
              <a:t>- Issues of the mind and self control – brainwashing? but which system?</a:t>
            </a:r>
          </a:p>
          <a:p>
            <a:pPr marL="137160" indent="0">
              <a:buNone/>
            </a:pPr>
            <a:r>
              <a:rPr lang="en-GB" sz="2400" dirty="0" smtClean="0"/>
              <a:t>If utopia is perfect how can it change? How can it adapt?</a:t>
            </a:r>
            <a:endParaRPr lang="en-GB" sz="2400" dirty="0"/>
          </a:p>
        </p:txBody>
      </p:sp>
    </p:spTree>
    <p:extLst>
      <p:ext uri="{BB962C8B-B14F-4D97-AF65-F5344CB8AC3E}">
        <p14:creationId xmlns:p14="http://schemas.microsoft.com/office/powerpoint/2010/main" val="895305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79"/>
            <a:ext cx="8229600" cy="994122"/>
          </a:xfrm>
        </p:spPr>
        <p:txBody>
          <a:bodyPr>
            <a:normAutofit fontScale="90000"/>
          </a:bodyPr>
          <a:lstStyle/>
          <a:p>
            <a:r>
              <a:rPr lang="en-GB" sz="4000" dirty="0" smtClean="0">
                <a:solidFill>
                  <a:srgbClr val="FFC000"/>
                </a:solidFill>
                <a:effectLst/>
                <a:latin typeface="Perpetua Titling MT" panose="02020502060505020804" pitchFamily="18" charset="0"/>
              </a:rPr>
              <a:t>The question of enclosure</a:t>
            </a:r>
            <a:endParaRPr lang="en-GB" sz="4000" dirty="0">
              <a:solidFill>
                <a:srgbClr val="FFC000"/>
              </a:solidFill>
              <a:effectLst/>
              <a:latin typeface="Perpetua Titling MT" panose="02020502060505020804" pitchFamily="18" charset="0"/>
            </a:endParaRPr>
          </a:p>
        </p:txBody>
      </p:sp>
      <p:sp>
        <p:nvSpPr>
          <p:cNvPr id="4" name="Content Placeholder 3"/>
          <p:cNvSpPr>
            <a:spLocks noGrp="1"/>
          </p:cNvSpPr>
          <p:nvPr>
            <p:ph idx="1"/>
          </p:nvPr>
        </p:nvSpPr>
        <p:spPr>
          <a:xfrm>
            <a:off x="421495" y="991643"/>
            <a:ext cx="8229600" cy="5760640"/>
          </a:xfrm>
        </p:spPr>
        <p:txBody>
          <a:bodyPr>
            <a:normAutofit fontScale="55000" lnSpcReduction="20000"/>
          </a:bodyPr>
          <a:lstStyle/>
          <a:p>
            <a:pPr marL="137160" indent="0" fontAlgn="base">
              <a:lnSpc>
                <a:spcPct val="120000"/>
              </a:lnSpc>
              <a:spcBef>
                <a:spcPts val="0"/>
              </a:spcBef>
              <a:buNone/>
            </a:pPr>
            <a:r>
              <a:rPr lang="en-GB" sz="3200" dirty="0"/>
              <a:t>There was a wall. It did not look important. It was built of uncut rocks roughly mortared. An adult could look right over it, and even a child could climb it. Where it crossed the roadway, instead of having a gate it degenerated into mere geometry, a line, an idea of boundary. But </a:t>
            </a:r>
            <a:r>
              <a:rPr lang="en-GB" sz="3200" u="sng" dirty="0"/>
              <a:t>the idea was real</a:t>
            </a:r>
            <a:r>
              <a:rPr lang="en-GB" sz="3200" dirty="0"/>
              <a:t>. It was important. For seven generations there had been nothing in the world more important than that wall</a:t>
            </a:r>
            <a:r>
              <a:rPr lang="en-GB" sz="3200" dirty="0" smtClean="0"/>
              <a:t>. Like </a:t>
            </a:r>
            <a:r>
              <a:rPr lang="en-GB" sz="3200" dirty="0">
                <a:solidFill>
                  <a:srgbClr val="FFC000"/>
                </a:solidFill>
              </a:rPr>
              <a:t>all walls it was ambiguous, two-faced. What was inside it and what was outside it depended upon which side of it you were on.</a:t>
            </a:r>
          </a:p>
          <a:p>
            <a:pPr marL="137160" indent="0" fontAlgn="base">
              <a:lnSpc>
                <a:spcPct val="120000"/>
              </a:lnSpc>
              <a:spcBef>
                <a:spcPts val="0"/>
              </a:spcBef>
              <a:buNone/>
            </a:pPr>
            <a:r>
              <a:rPr lang="en-GB" sz="3200" dirty="0"/>
              <a:t>Looked at from one side, the wall enclosed a barren sixty-acre field called the Port of </a:t>
            </a:r>
            <a:r>
              <a:rPr lang="en-GB" sz="3200" dirty="0" err="1"/>
              <a:t>Anarres</a:t>
            </a:r>
            <a:r>
              <a:rPr lang="en-GB" sz="3200" dirty="0"/>
              <a:t>. On the field there were a couple of large gantry cranes, a rocket pad, three warehouses, a truck garage, and a dormitory. The dormitory looked durable, grimy, and mournful; it had no gardens, no children; plainly nobody lived there or was even meant to stay there long. It was in fact a quarantine. </a:t>
            </a:r>
            <a:r>
              <a:rPr lang="en-GB" sz="3200" dirty="0">
                <a:solidFill>
                  <a:srgbClr val="FFC000"/>
                </a:solidFill>
              </a:rPr>
              <a:t>The wall shut in not only the landing field but also the ships that came down out of space, and the men that came on the ships, and the worlds they came from, and the rest of the universe</a:t>
            </a:r>
            <a:r>
              <a:rPr lang="en-GB" sz="3200" dirty="0"/>
              <a:t>. </a:t>
            </a:r>
            <a:r>
              <a:rPr lang="en-GB" sz="3200" u="sng" dirty="0"/>
              <a:t>It enclosed the universe, leaving </a:t>
            </a:r>
            <a:r>
              <a:rPr lang="en-GB" sz="3200" u="sng" dirty="0" err="1"/>
              <a:t>Anarres</a:t>
            </a:r>
            <a:r>
              <a:rPr lang="en-GB" sz="3200" u="sng" dirty="0"/>
              <a:t> outside, free</a:t>
            </a:r>
            <a:r>
              <a:rPr lang="en-GB" sz="3200" dirty="0"/>
              <a:t>.</a:t>
            </a:r>
          </a:p>
          <a:p>
            <a:pPr marL="137160" indent="0" fontAlgn="base">
              <a:lnSpc>
                <a:spcPct val="120000"/>
              </a:lnSpc>
              <a:spcBef>
                <a:spcPts val="0"/>
              </a:spcBef>
              <a:buNone/>
            </a:pPr>
            <a:r>
              <a:rPr lang="en-GB" sz="3200" dirty="0"/>
              <a:t>Looked at </a:t>
            </a:r>
            <a:r>
              <a:rPr lang="en-GB" sz="3200" dirty="0">
                <a:solidFill>
                  <a:srgbClr val="FFC000"/>
                </a:solidFill>
              </a:rPr>
              <a:t>from the other side, </a:t>
            </a:r>
            <a:r>
              <a:rPr lang="en-GB" sz="3200" u="sng" dirty="0">
                <a:solidFill>
                  <a:srgbClr val="FFC000"/>
                </a:solidFill>
              </a:rPr>
              <a:t>the wall enclosed </a:t>
            </a:r>
            <a:r>
              <a:rPr lang="en-GB" sz="3200" u="sng" dirty="0" err="1">
                <a:solidFill>
                  <a:srgbClr val="FFC000"/>
                </a:solidFill>
              </a:rPr>
              <a:t>Anarres</a:t>
            </a:r>
            <a:r>
              <a:rPr lang="en-GB" sz="3200" u="sng" dirty="0">
                <a:solidFill>
                  <a:srgbClr val="FFC000"/>
                </a:solidFill>
              </a:rPr>
              <a:t>: the whole planet was inside it, a great prison camp</a:t>
            </a:r>
            <a:r>
              <a:rPr lang="en-GB" sz="3200" dirty="0">
                <a:solidFill>
                  <a:srgbClr val="FFC000"/>
                </a:solidFill>
              </a:rPr>
              <a:t>, cut off from other worlds and other men, in quarantine</a:t>
            </a:r>
            <a:r>
              <a:rPr lang="en-GB" sz="3200" dirty="0" smtClean="0">
                <a:solidFill>
                  <a:srgbClr val="FFC000"/>
                </a:solidFill>
              </a:rPr>
              <a:t>. </a:t>
            </a:r>
            <a:r>
              <a:rPr lang="en-GB" sz="3300" dirty="0"/>
              <a:t>(chap 1)</a:t>
            </a:r>
          </a:p>
          <a:p>
            <a:pPr marL="137160" indent="0">
              <a:buNone/>
            </a:pPr>
            <a:endParaRPr lang="en-GB" dirty="0"/>
          </a:p>
        </p:txBody>
      </p:sp>
    </p:spTree>
    <p:extLst>
      <p:ext uri="{BB962C8B-B14F-4D97-AF65-F5344CB8AC3E}">
        <p14:creationId xmlns:p14="http://schemas.microsoft.com/office/powerpoint/2010/main" val="4028535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53752"/>
            <a:ext cx="9073008" cy="1143000"/>
          </a:xfrm>
        </p:spPr>
        <p:txBody>
          <a:bodyPr>
            <a:normAutofit fontScale="90000"/>
          </a:bodyPr>
          <a:lstStyle/>
          <a:p>
            <a:r>
              <a:rPr lang="en-GB" sz="3600" dirty="0" smtClean="0">
                <a:solidFill>
                  <a:srgbClr val="FFC000"/>
                </a:solidFill>
                <a:effectLst/>
                <a:latin typeface="Perpetua Titling MT" panose="02020502060505020804" pitchFamily="18" charset="0"/>
              </a:rPr>
              <a:t>Simultaneity- connecting not separating </a:t>
            </a:r>
            <a:endParaRPr lang="en-GB" sz="3600" dirty="0">
              <a:solidFill>
                <a:srgbClr val="FFC000"/>
              </a:solidFill>
              <a:effectLst/>
              <a:latin typeface="Perpetua Titling MT" panose="02020502060505020804" pitchFamily="18" charset="0"/>
            </a:endParaRPr>
          </a:p>
        </p:txBody>
      </p:sp>
      <p:sp>
        <p:nvSpPr>
          <p:cNvPr id="3" name="Content Placeholder 2"/>
          <p:cNvSpPr>
            <a:spLocks noGrp="1"/>
          </p:cNvSpPr>
          <p:nvPr>
            <p:ph idx="1"/>
          </p:nvPr>
        </p:nvSpPr>
        <p:spPr>
          <a:xfrm>
            <a:off x="211313" y="1052736"/>
            <a:ext cx="8435280" cy="5661248"/>
          </a:xfrm>
        </p:spPr>
        <p:txBody>
          <a:bodyPr>
            <a:normAutofit fontScale="70000" lnSpcReduction="20000"/>
          </a:bodyPr>
          <a:lstStyle/>
          <a:p>
            <a:pPr marL="137160" indent="0" fontAlgn="base">
              <a:lnSpc>
                <a:spcPct val="120000"/>
              </a:lnSpc>
              <a:buNone/>
            </a:pPr>
            <a:r>
              <a:rPr lang="en-GB" dirty="0"/>
              <a:t>He dreamed he was on a road through a bare land. Far ahead across the road he saw a line. As he approached it across the plain he saw that it was a wall. It went from horizon to horizon across the barren land. It was dense, dark, and very high. The road ran up to it and was stopped.</a:t>
            </a:r>
          </a:p>
          <a:p>
            <a:pPr marL="137160" indent="0" fontAlgn="base">
              <a:lnSpc>
                <a:spcPct val="120000"/>
              </a:lnSpc>
              <a:buNone/>
            </a:pPr>
            <a:r>
              <a:rPr lang="en-GB" dirty="0">
                <a:solidFill>
                  <a:srgbClr val="FFC000"/>
                </a:solidFill>
              </a:rPr>
              <a:t>He must go on, and he could not go on. The wall stopped him. A painful, angry fear rose up in him. </a:t>
            </a:r>
            <a:r>
              <a:rPr lang="en-GB" u="sng" dirty="0">
                <a:solidFill>
                  <a:srgbClr val="FFC000"/>
                </a:solidFill>
              </a:rPr>
              <a:t>He had to go on or he could never come home again</a:t>
            </a:r>
            <a:r>
              <a:rPr lang="en-GB" dirty="0">
                <a:solidFill>
                  <a:srgbClr val="FFC000"/>
                </a:solidFill>
              </a:rPr>
              <a:t>. But the wall stood there</a:t>
            </a:r>
            <a:r>
              <a:rPr lang="en-GB" dirty="0"/>
              <a:t>. There was no way.</a:t>
            </a:r>
          </a:p>
          <a:p>
            <a:pPr marL="137160" indent="0">
              <a:lnSpc>
                <a:spcPct val="120000"/>
              </a:lnSpc>
              <a:buNone/>
            </a:pPr>
            <a:r>
              <a:rPr lang="en-GB" dirty="0"/>
              <a:t>He beat at the smooth surface with his hands and yelled at it His voice came out wordless and cawing. Frightened by the sound of it he cowered down, and then he heard another voice saying, “Look.” It was his father's voice. He had an idea his mother </a:t>
            </a:r>
            <a:r>
              <a:rPr lang="en-GB" dirty="0" err="1"/>
              <a:t>Rulag</a:t>
            </a:r>
            <a:r>
              <a:rPr lang="en-GB" dirty="0"/>
              <a:t> was there </a:t>
            </a:r>
            <a:r>
              <a:rPr lang="en-GB" dirty="0" smtClean="0"/>
              <a:t>too … They </a:t>
            </a:r>
            <a:r>
              <a:rPr lang="en-GB" dirty="0"/>
              <a:t>were pointing, showing him something there on the ground, the sour dirt where nothing grew. A stone lay there. It was dark like the wall, but on it, or inside it, there was a number; a 5 he thought at first, then took it for 1, then understood what it was — </a:t>
            </a:r>
            <a:r>
              <a:rPr lang="en-GB" dirty="0">
                <a:solidFill>
                  <a:srgbClr val="FFC000"/>
                </a:solidFill>
              </a:rPr>
              <a:t>the primal number that was </a:t>
            </a:r>
            <a:r>
              <a:rPr lang="en-GB" u="sng" dirty="0">
                <a:solidFill>
                  <a:srgbClr val="FFC000"/>
                </a:solidFill>
              </a:rPr>
              <a:t>both unity and plurality</a:t>
            </a:r>
            <a:r>
              <a:rPr lang="en-GB" dirty="0">
                <a:solidFill>
                  <a:srgbClr val="FFC000"/>
                </a:solidFill>
              </a:rPr>
              <a:t>. That is the </a:t>
            </a:r>
            <a:r>
              <a:rPr lang="en-GB" u="sng" dirty="0">
                <a:solidFill>
                  <a:srgbClr val="FFC000"/>
                </a:solidFill>
              </a:rPr>
              <a:t>cornerstone</a:t>
            </a:r>
            <a:r>
              <a:rPr lang="en-GB" dirty="0"/>
              <a:t>,” said a voice of dear familiarity, and </a:t>
            </a:r>
            <a:r>
              <a:rPr lang="en-GB" dirty="0" err="1"/>
              <a:t>Shevek</a:t>
            </a:r>
            <a:r>
              <a:rPr lang="en-GB" dirty="0"/>
              <a:t> was pierced through with joy.</a:t>
            </a:r>
          </a:p>
        </p:txBody>
      </p:sp>
    </p:spTree>
    <p:extLst>
      <p:ext uri="{BB962C8B-B14F-4D97-AF65-F5344CB8AC3E}">
        <p14:creationId xmlns:p14="http://schemas.microsoft.com/office/powerpoint/2010/main" val="3646383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a:bodyPr>
          <a:lstStyle/>
          <a:p>
            <a:r>
              <a:rPr lang="en-GB" sz="4400" dirty="0">
                <a:solidFill>
                  <a:srgbClr val="FFC000"/>
                </a:solidFill>
                <a:effectLst/>
                <a:latin typeface="Perpetua Titling MT" panose="02020502060505020804" pitchFamily="18" charset="0"/>
              </a:rPr>
              <a:t>New worlds </a:t>
            </a:r>
          </a:p>
        </p:txBody>
      </p:sp>
      <p:sp>
        <p:nvSpPr>
          <p:cNvPr id="3" name="Content Placeholder 2"/>
          <p:cNvSpPr>
            <a:spLocks noGrp="1"/>
          </p:cNvSpPr>
          <p:nvPr>
            <p:ph idx="1"/>
          </p:nvPr>
        </p:nvSpPr>
        <p:spPr>
          <a:xfrm>
            <a:off x="457200" y="1268760"/>
            <a:ext cx="8229600" cy="5323730"/>
          </a:xfrm>
        </p:spPr>
        <p:txBody>
          <a:bodyPr>
            <a:normAutofit fontScale="85000" lnSpcReduction="20000"/>
          </a:bodyPr>
          <a:lstStyle/>
          <a:p>
            <a:pPr marL="137160" indent="0">
              <a:buNone/>
            </a:pPr>
            <a:r>
              <a:rPr lang="en-GB" dirty="0"/>
              <a:t>As even those who are most sympathetic to the utopian tradition are now likely to concede, </a:t>
            </a:r>
            <a:r>
              <a:rPr lang="en-GB" dirty="0">
                <a:solidFill>
                  <a:srgbClr val="FFC000"/>
                </a:solidFill>
              </a:rPr>
              <a:t>the vast majority of literary utopias have been static states</a:t>
            </a:r>
            <a:r>
              <a:rPr lang="en-GB" dirty="0"/>
              <a:t>, seemingly devoid of processes tending to upset them or change their design. Naomi Jacobs, for example, argues that this is no less true of many progressive utopias written in the nineteenth century than it is of the bulk of those produced in the Renaissance period or Greek </a:t>
            </a:r>
            <a:r>
              <a:rPr lang="en-GB" dirty="0" smtClean="0"/>
              <a:t>antiquity. ….</a:t>
            </a:r>
          </a:p>
          <a:p>
            <a:pPr marL="137160" indent="0">
              <a:buNone/>
            </a:pPr>
            <a:endParaRPr lang="en-GB" dirty="0" smtClean="0"/>
          </a:p>
          <a:p>
            <a:pPr marL="137160" indent="0">
              <a:buNone/>
            </a:pPr>
            <a:r>
              <a:rPr lang="en-GB" dirty="0"/>
              <a:t>In </a:t>
            </a:r>
            <a:r>
              <a:rPr lang="en-GB" i="1" dirty="0">
                <a:solidFill>
                  <a:srgbClr val="FFC000"/>
                </a:solidFill>
              </a:rPr>
              <a:t>The Dispossessed </a:t>
            </a:r>
            <a:r>
              <a:rPr lang="en-GB" dirty="0">
                <a:solidFill>
                  <a:srgbClr val="FFC000"/>
                </a:solidFill>
              </a:rPr>
              <a:t>Le </a:t>
            </a:r>
            <a:r>
              <a:rPr lang="en-GB" dirty="0" err="1">
                <a:solidFill>
                  <a:srgbClr val="FFC000"/>
                </a:solidFill>
              </a:rPr>
              <a:t>Guin</a:t>
            </a:r>
            <a:r>
              <a:rPr lang="en-GB" dirty="0">
                <a:solidFill>
                  <a:srgbClr val="FFC000"/>
                </a:solidFill>
              </a:rPr>
              <a:t> breaks radically from this static utopian tradition</a:t>
            </a:r>
            <a:r>
              <a:rPr lang="en-GB" dirty="0"/>
              <a:t>. She does so, I contend, by imagining a genuinely dynamic and </a:t>
            </a:r>
            <a:r>
              <a:rPr lang="en-GB" dirty="0" smtClean="0"/>
              <a:t>revolutionary </a:t>
            </a:r>
            <a:r>
              <a:rPr lang="en-GB" dirty="0"/>
              <a:t>utopia in which the past never assumes a final shape and the future never shuts its doors. “</a:t>
            </a:r>
            <a:r>
              <a:rPr lang="en-GB" u="sng" dirty="0">
                <a:solidFill>
                  <a:srgbClr val="FFC000"/>
                </a:solidFill>
              </a:rPr>
              <a:t>We are the children of time” </a:t>
            </a:r>
            <a:r>
              <a:rPr lang="en-GB" dirty="0"/>
              <a:t>(13: 385), </a:t>
            </a:r>
            <a:r>
              <a:rPr lang="en-GB" dirty="0" err="1"/>
              <a:t>Shevek</a:t>
            </a:r>
            <a:r>
              <a:rPr lang="en-GB" dirty="0"/>
              <a:t> declares in the novel’s final few pages, and by that point one requires little persuasion of the truth of his observation.</a:t>
            </a:r>
          </a:p>
        </p:txBody>
      </p:sp>
    </p:spTree>
    <p:extLst>
      <p:ext uri="{BB962C8B-B14F-4D97-AF65-F5344CB8AC3E}">
        <p14:creationId xmlns:p14="http://schemas.microsoft.com/office/powerpoint/2010/main" val="3864372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036496" cy="850106"/>
          </a:xfrm>
        </p:spPr>
        <p:txBody>
          <a:bodyPr>
            <a:noAutofit/>
          </a:bodyPr>
          <a:lstStyle/>
          <a:p>
            <a:r>
              <a:rPr lang="en-GB" sz="3500" dirty="0" smtClean="0">
                <a:solidFill>
                  <a:srgbClr val="FFC000"/>
                </a:solidFill>
                <a:effectLst/>
                <a:latin typeface="Perpetua Titling MT" panose="02020502060505020804" pitchFamily="18" charset="0"/>
              </a:rPr>
              <a:t>The significance of change: Walls in </a:t>
            </a:r>
            <a:r>
              <a:rPr lang="en-GB" sz="3500" dirty="0" err="1" smtClean="0">
                <a:solidFill>
                  <a:srgbClr val="FFC000"/>
                </a:solidFill>
                <a:effectLst/>
                <a:latin typeface="Perpetua Titling MT" panose="02020502060505020804" pitchFamily="18" charset="0"/>
              </a:rPr>
              <a:t>annares</a:t>
            </a:r>
            <a:r>
              <a:rPr lang="en-GB" sz="3500" dirty="0" smtClean="0">
                <a:solidFill>
                  <a:srgbClr val="FFC000"/>
                </a:solidFill>
                <a:effectLst/>
                <a:latin typeface="Perpetua Titling MT" panose="02020502060505020804" pitchFamily="18" charset="0"/>
              </a:rPr>
              <a:t> </a:t>
            </a:r>
            <a:endParaRPr lang="en-GB" sz="3500" dirty="0">
              <a:solidFill>
                <a:srgbClr val="FFC000"/>
              </a:solidFill>
              <a:effectLst/>
              <a:latin typeface="Perpetua Titling MT" panose="02020502060505020804" pitchFamily="18" charset="0"/>
            </a:endParaRPr>
          </a:p>
        </p:txBody>
      </p:sp>
      <p:sp>
        <p:nvSpPr>
          <p:cNvPr id="3" name="Content Placeholder 2"/>
          <p:cNvSpPr>
            <a:spLocks noGrp="1"/>
          </p:cNvSpPr>
          <p:nvPr>
            <p:ph idx="1"/>
          </p:nvPr>
        </p:nvSpPr>
        <p:spPr>
          <a:xfrm>
            <a:off x="336612" y="966738"/>
            <a:ext cx="8363272" cy="5760640"/>
          </a:xfrm>
        </p:spPr>
        <p:txBody>
          <a:bodyPr>
            <a:normAutofit fontScale="55000" lnSpcReduction="20000"/>
          </a:bodyPr>
          <a:lstStyle/>
          <a:p>
            <a:pPr marL="137160" indent="0" fontAlgn="base">
              <a:lnSpc>
                <a:spcPct val="120000"/>
              </a:lnSpc>
              <a:buNone/>
            </a:pPr>
            <a:r>
              <a:rPr lang="en-GB" sz="3200" dirty="0" err="1"/>
              <a:t>Shevek</a:t>
            </a:r>
            <a:r>
              <a:rPr lang="en-GB" sz="3200" dirty="0"/>
              <a:t> looked at his friend and said, blurted out, what he had never been able to say clearly to himself: “I've thought of suicide. A good deal. This year. It seems the best way.”</a:t>
            </a:r>
          </a:p>
          <a:p>
            <a:pPr marL="137160" indent="0" fontAlgn="base">
              <a:lnSpc>
                <a:spcPct val="120000"/>
              </a:lnSpc>
              <a:buNone/>
            </a:pPr>
            <a:r>
              <a:rPr lang="en-GB" sz="3200" dirty="0"/>
              <a:t>“It's hardly the way to come out on the other side of suffering.”</a:t>
            </a:r>
          </a:p>
          <a:p>
            <a:pPr marL="137160" indent="0" fontAlgn="base">
              <a:lnSpc>
                <a:spcPct val="120000"/>
              </a:lnSpc>
              <a:buNone/>
            </a:pPr>
            <a:r>
              <a:rPr lang="en-GB" sz="3200" dirty="0" err="1"/>
              <a:t>Shevek</a:t>
            </a:r>
            <a:r>
              <a:rPr lang="en-GB" sz="3200" dirty="0"/>
              <a:t> smiled stiffly. “You remember that?”</a:t>
            </a:r>
          </a:p>
          <a:p>
            <a:pPr marL="137160" indent="0" fontAlgn="base">
              <a:lnSpc>
                <a:spcPct val="120000"/>
              </a:lnSpc>
              <a:buNone/>
            </a:pPr>
            <a:r>
              <a:rPr lang="en-GB" sz="3200" dirty="0"/>
              <a:t>“Vividly. It was a very important conversation to me. And to </a:t>
            </a:r>
            <a:r>
              <a:rPr lang="en-GB" sz="3200" dirty="0" err="1"/>
              <a:t>Takver</a:t>
            </a:r>
            <a:r>
              <a:rPr lang="en-GB" sz="3200" dirty="0"/>
              <a:t> and </a:t>
            </a:r>
            <a:r>
              <a:rPr lang="en-GB" sz="3200" dirty="0" err="1"/>
              <a:t>Tirin</a:t>
            </a:r>
            <a:r>
              <a:rPr lang="en-GB" sz="3200" dirty="0"/>
              <a:t>, I think.”</a:t>
            </a:r>
          </a:p>
          <a:p>
            <a:pPr marL="137160" indent="0" fontAlgn="base">
              <a:lnSpc>
                <a:spcPct val="120000"/>
              </a:lnSpc>
              <a:buNone/>
            </a:pPr>
            <a:r>
              <a:rPr lang="en-GB" sz="3200" dirty="0"/>
              <a:t>“Was it?” </a:t>
            </a:r>
            <a:r>
              <a:rPr lang="en-GB" sz="3200" dirty="0" err="1"/>
              <a:t>Shevek</a:t>
            </a:r>
            <a:r>
              <a:rPr lang="en-GB" sz="3200" dirty="0"/>
              <a:t> stood up. There was only four steps' pacing room, but he could not hold still. “It was important to me then,” he said, standing at the window. “But I've changed, here. There's something wrong here. I don't know what it is.”</a:t>
            </a:r>
          </a:p>
          <a:p>
            <a:pPr marL="137160" indent="0" fontAlgn="base">
              <a:lnSpc>
                <a:spcPct val="120000"/>
              </a:lnSpc>
              <a:buNone/>
            </a:pPr>
            <a:r>
              <a:rPr lang="en-GB" sz="3200" dirty="0"/>
              <a:t>“I do,” </a:t>
            </a:r>
            <a:r>
              <a:rPr lang="en-GB" sz="3200" dirty="0" err="1"/>
              <a:t>Bedap</a:t>
            </a:r>
            <a:r>
              <a:rPr lang="en-GB" sz="3200" dirty="0"/>
              <a:t> said. “</a:t>
            </a:r>
            <a:r>
              <a:rPr lang="en-GB" sz="3200" dirty="0">
                <a:solidFill>
                  <a:srgbClr val="FFC000"/>
                </a:solidFill>
              </a:rPr>
              <a:t>The wall. You've come up against the wall.”</a:t>
            </a:r>
          </a:p>
          <a:p>
            <a:pPr marL="137160" indent="0" fontAlgn="base">
              <a:lnSpc>
                <a:spcPct val="120000"/>
              </a:lnSpc>
              <a:buNone/>
            </a:pPr>
            <a:r>
              <a:rPr lang="en-GB" sz="3200" dirty="0" err="1"/>
              <a:t>Shevek</a:t>
            </a:r>
            <a:r>
              <a:rPr lang="en-GB" sz="3200" dirty="0"/>
              <a:t> turned with a frightened look. “</a:t>
            </a:r>
            <a:r>
              <a:rPr lang="en-GB" sz="3200" dirty="0">
                <a:solidFill>
                  <a:srgbClr val="FFC000"/>
                </a:solidFill>
              </a:rPr>
              <a:t>The wall?”</a:t>
            </a:r>
          </a:p>
          <a:p>
            <a:pPr marL="137160" indent="0" fontAlgn="base">
              <a:lnSpc>
                <a:spcPct val="120000"/>
              </a:lnSpc>
              <a:buNone/>
            </a:pPr>
            <a:r>
              <a:rPr lang="en-GB" sz="3200" dirty="0"/>
              <a:t>“In your case, the </a:t>
            </a:r>
            <a:r>
              <a:rPr lang="en-GB" sz="3200" dirty="0">
                <a:solidFill>
                  <a:srgbClr val="FFC000"/>
                </a:solidFill>
              </a:rPr>
              <a:t>wall seems to be </a:t>
            </a:r>
            <a:r>
              <a:rPr lang="en-GB" sz="3200" dirty="0" err="1">
                <a:solidFill>
                  <a:srgbClr val="FFC000"/>
                </a:solidFill>
              </a:rPr>
              <a:t>Sabul</a:t>
            </a:r>
            <a:r>
              <a:rPr lang="en-GB" sz="3200" dirty="0">
                <a:solidFill>
                  <a:srgbClr val="FFC000"/>
                </a:solidFill>
              </a:rPr>
              <a:t>, and his supporters in the science syndicates and the PDC</a:t>
            </a:r>
            <a:r>
              <a:rPr lang="en-GB" sz="3200" dirty="0"/>
              <a:t>. As for me, I've been in </a:t>
            </a:r>
            <a:r>
              <a:rPr lang="en-GB" sz="3200" dirty="0" err="1"/>
              <a:t>Abbenay</a:t>
            </a:r>
            <a:r>
              <a:rPr lang="en-GB" sz="3200" dirty="0"/>
              <a:t> four </a:t>
            </a:r>
            <a:r>
              <a:rPr lang="en-GB" sz="3200" dirty="0" err="1"/>
              <a:t>decads</a:t>
            </a:r>
            <a:r>
              <a:rPr lang="en-GB" sz="3200" dirty="0"/>
              <a:t>. Forty days. Long enough to see that in forty years here I'll accomplish nothing, nothing at all, of what I want to do, the improvement of science instruction in the learning </a:t>
            </a:r>
            <a:r>
              <a:rPr lang="en-GB" sz="3200" dirty="0" err="1"/>
              <a:t>centers</a:t>
            </a:r>
            <a:r>
              <a:rPr lang="en-GB" sz="3200" dirty="0"/>
              <a:t>. </a:t>
            </a:r>
            <a:r>
              <a:rPr lang="en-GB" sz="3200" u="sng" dirty="0">
                <a:solidFill>
                  <a:srgbClr val="FFC000"/>
                </a:solidFill>
              </a:rPr>
              <a:t>Unless things are changed</a:t>
            </a:r>
            <a:r>
              <a:rPr lang="en-GB" sz="3200" dirty="0"/>
              <a:t>. Or unless I join the enemies.”</a:t>
            </a:r>
          </a:p>
          <a:p>
            <a:pPr marL="137160" indent="0" fontAlgn="base">
              <a:lnSpc>
                <a:spcPct val="120000"/>
              </a:lnSpc>
              <a:buNone/>
            </a:pPr>
            <a:r>
              <a:rPr lang="en-GB" sz="3200" dirty="0"/>
              <a:t>“Enemies</a:t>
            </a:r>
            <a:r>
              <a:rPr lang="en-GB" sz="3200" dirty="0" smtClean="0"/>
              <a:t>?”</a:t>
            </a:r>
            <a:endParaRPr lang="en-GB" sz="3200" dirty="0"/>
          </a:p>
        </p:txBody>
      </p:sp>
    </p:spTree>
    <p:extLst>
      <p:ext uri="{BB962C8B-B14F-4D97-AF65-F5344CB8AC3E}">
        <p14:creationId xmlns:p14="http://schemas.microsoft.com/office/powerpoint/2010/main" val="16535032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776" y="-35470"/>
            <a:ext cx="8229600" cy="1143000"/>
          </a:xfrm>
        </p:spPr>
        <p:txBody>
          <a:bodyPr>
            <a:normAutofit/>
          </a:bodyPr>
          <a:lstStyle/>
          <a:p>
            <a:r>
              <a:rPr lang="en-GB" sz="3500" dirty="0">
                <a:solidFill>
                  <a:srgbClr val="FFC000"/>
                </a:solidFill>
                <a:effectLst/>
                <a:latin typeface="Perpetua Titling MT" panose="02020502060505020804" pitchFamily="18" charset="0"/>
              </a:rPr>
              <a:t>New ideas of time</a:t>
            </a:r>
          </a:p>
        </p:txBody>
      </p:sp>
      <p:sp>
        <p:nvSpPr>
          <p:cNvPr id="3" name="Content Placeholder 2"/>
          <p:cNvSpPr>
            <a:spLocks noGrp="1"/>
          </p:cNvSpPr>
          <p:nvPr>
            <p:ph idx="1"/>
          </p:nvPr>
        </p:nvSpPr>
        <p:spPr>
          <a:xfrm>
            <a:off x="487576" y="1412776"/>
            <a:ext cx="8229600" cy="4709160"/>
          </a:xfrm>
        </p:spPr>
        <p:txBody>
          <a:bodyPr>
            <a:normAutofit/>
          </a:bodyPr>
          <a:lstStyle/>
          <a:p>
            <a:pPr marL="137160" indent="0">
              <a:buNone/>
            </a:pPr>
            <a:r>
              <a:rPr lang="en-GB" sz="2400" i="1" dirty="0" smtClean="0"/>
              <a:t>Modernist ideas – Henri Bergson on chronological/ historical time versus psychological time of duration –  </a:t>
            </a:r>
          </a:p>
          <a:p>
            <a:pPr marL="137160" indent="0">
              <a:buNone/>
            </a:pPr>
            <a:endParaRPr lang="en-GB" sz="2400" dirty="0"/>
          </a:p>
          <a:p>
            <a:pPr marL="137160" indent="0">
              <a:buNone/>
            </a:pPr>
            <a:r>
              <a:rPr lang="en-GB" sz="2400" dirty="0" smtClean="0"/>
              <a:t>Asked … how </a:t>
            </a:r>
            <a:r>
              <a:rPr lang="en-GB" sz="2400" dirty="0"/>
              <a:t>she “came up” with the novel’s theory of Simultaneity, Le </a:t>
            </a:r>
            <a:r>
              <a:rPr lang="en-GB" sz="2400" dirty="0" err="1"/>
              <a:t>Guin</a:t>
            </a:r>
            <a:r>
              <a:rPr lang="en-GB" sz="2400" dirty="0"/>
              <a:t> answered: “there are shelves of books about space and space-time, but there’s one main reference for thinking about time, either from a physics point of view or from philosophy. It’s called </a:t>
            </a:r>
            <a:r>
              <a:rPr lang="en-GB" sz="2400" i="1" dirty="0"/>
              <a:t>The Voices of Time</a:t>
            </a:r>
            <a:r>
              <a:rPr lang="en-GB" sz="2400" dirty="0"/>
              <a:t>, an anthology</a:t>
            </a:r>
            <a:r>
              <a:rPr lang="en-GB" sz="2400" dirty="0" smtClean="0"/>
              <a:t>.. </a:t>
            </a:r>
            <a:r>
              <a:rPr lang="en-GB" sz="2400" dirty="0"/>
              <a:t>. . . </a:t>
            </a:r>
            <a:r>
              <a:rPr lang="en-GB" sz="2400" dirty="0" err="1">
                <a:solidFill>
                  <a:srgbClr val="FFC000"/>
                </a:solidFill>
              </a:rPr>
              <a:t>Sequency</a:t>
            </a:r>
            <a:r>
              <a:rPr lang="en-GB" sz="2400" dirty="0">
                <a:solidFill>
                  <a:srgbClr val="FFC000"/>
                </a:solidFill>
              </a:rPr>
              <a:t> and Simultaneity seem to be the basic question</a:t>
            </a:r>
            <a:r>
              <a:rPr lang="en-GB" sz="2400" dirty="0"/>
              <a:t>. As well as I understood it I tried to work it into the book</a:t>
            </a:r>
            <a:r>
              <a:rPr lang="en-GB" sz="2400" dirty="0" smtClean="0"/>
              <a:t>.</a:t>
            </a:r>
            <a:r>
              <a:rPr lang="en-GB" sz="2400" dirty="0"/>
              <a:t> </a:t>
            </a:r>
            <a:r>
              <a:rPr lang="en-GB" sz="2400" dirty="0" smtClean="0"/>
              <a:t>  </a:t>
            </a:r>
            <a:r>
              <a:rPr lang="en-GB" sz="2400" dirty="0"/>
              <a:t>[interview; Portland Scribe newspaper] </a:t>
            </a:r>
          </a:p>
        </p:txBody>
      </p:sp>
    </p:spTree>
    <p:extLst>
      <p:ext uri="{BB962C8B-B14F-4D97-AF65-F5344CB8AC3E}">
        <p14:creationId xmlns:p14="http://schemas.microsoft.com/office/powerpoint/2010/main" val="1282995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60648"/>
            <a:ext cx="8496944" cy="6480720"/>
          </a:xfrm>
        </p:spPr>
        <p:txBody>
          <a:bodyPr>
            <a:normAutofit fontScale="40000" lnSpcReduction="20000"/>
          </a:bodyPr>
          <a:lstStyle/>
          <a:p>
            <a:pPr marL="137160" indent="0">
              <a:lnSpc>
                <a:spcPct val="120000"/>
              </a:lnSpc>
              <a:spcBef>
                <a:spcPts val="0"/>
              </a:spcBef>
              <a:buNone/>
            </a:pPr>
            <a:r>
              <a:rPr lang="en-GB" sz="4500" dirty="0" smtClean="0"/>
              <a:t>According to </a:t>
            </a:r>
            <a:r>
              <a:rPr lang="en-GB" sz="4500" dirty="0" err="1" smtClean="0"/>
              <a:t>Kümmel</a:t>
            </a:r>
            <a:r>
              <a:rPr lang="en-GB" sz="4500" dirty="0" smtClean="0"/>
              <a:t>, philosophers of time have traditionally conceived the nature of the relation between past, present, and future as essentially one of vanishing succession. </a:t>
            </a:r>
            <a:r>
              <a:rPr lang="en-GB" sz="4500" dirty="0" smtClean="0">
                <a:solidFill>
                  <a:srgbClr val="FFC000"/>
                </a:solidFill>
              </a:rPr>
              <a:t>They have assumed, in other words, that while a particular time exists at present, there is a time which “not yet” is, but which will sometime come into being, as well as a time which, already having been, “no longer” exists.</a:t>
            </a:r>
            <a:r>
              <a:rPr lang="en-GB" sz="4500" dirty="0" smtClean="0"/>
              <a:t> From this perspective, time is never present as a whole, but is divided into the elements of a succession. It consists of two periods delimited by the present and continually passing into one another, so that what was previously a future is “now” a present and will soon be a past.</a:t>
            </a:r>
          </a:p>
          <a:p>
            <a:pPr marL="137160" indent="0">
              <a:lnSpc>
                <a:spcPct val="120000"/>
              </a:lnSpc>
              <a:spcBef>
                <a:spcPts val="0"/>
              </a:spcBef>
              <a:buNone/>
            </a:pPr>
            <a:endParaRPr lang="en-GB" sz="4500" dirty="0" smtClean="0"/>
          </a:p>
          <a:p>
            <a:pPr marL="137160" indent="0">
              <a:lnSpc>
                <a:spcPct val="120000"/>
              </a:lnSpc>
              <a:spcBef>
                <a:spcPts val="0"/>
              </a:spcBef>
              <a:buNone/>
            </a:pPr>
            <a:r>
              <a:rPr lang="en-GB" sz="4500" dirty="0" smtClean="0"/>
              <a:t>The problem with this view is that it fails to do justice to time’s real, abiding quality. </a:t>
            </a:r>
            <a:r>
              <a:rPr lang="en-GB" sz="4500" u="sng" dirty="0" smtClean="0"/>
              <a:t>If something is to endure, then its past may never be simply “past,” but must in some way also remain “present.”</a:t>
            </a:r>
            <a:r>
              <a:rPr lang="en-GB" sz="4500" dirty="0" smtClean="0"/>
              <a:t> It follows that </a:t>
            </a:r>
            <a:r>
              <a:rPr lang="en-GB" sz="4500" dirty="0" smtClean="0">
                <a:solidFill>
                  <a:srgbClr val="FFC000"/>
                </a:solidFill>
              </a:rPr>
              <a:t>an alternative theory of time is required, specifically one which accounts for </a:t>
            </a:r>
            <a:r>
              <a:rPr lang="en-GB" sz="4500" u="sng" dirty="0" smtClean="0">
                <a:solidFill>
                  <a:srgbClr val="FFC000"/>
                </a:solidFill>
              </a:rPr>
              <a:t>duration without negating temporal succession*</a:t>
            </a:r>
            <a:r>
              <a:rPr lang="en-GB" sz="4500" dirty="0" smtClean="0"/>
              <a:t>. Toward this end, </a:t>
            </a:r>
            <a:r>
              <a:rPr lang="en-GB" sz="4500" dirty="0" err="1" smtClean="0"/>
              <a:t>Kümmel</a:t>
            </a:r>
            <a:r>
              <a:rPr lang="en-GB" sz="4500" dirty="0" smtClean="0"/>
              <a:t> proposes a conception of time as a correlation of future, past, and present in which past and future may coexist with the present conjointly. Granted their independent individual nature and </a:t>
            </a:r>
            <a:r>
              <a:rPr lang="en-GB" sz="4500" dirty="0" err="1" smtClean="0"/>
              <a:t>determi</a:t>
            </a:r>
            <a:r>
              <a:rPr lang="en-GB" sz="4500" dirty="0" smtClean="0"/>
              <a:t>- nation, the coexistence of past and future is no longer in contradiction with the present. All periods may be conceived of as existing at one and the same time. This incessant interweaving of the “times” does not however, as in Bergson’s philosophy, imply their fusion. </a:t>
            </a:r>
            <a:r>
              <a:rPr lang="en-GB" sz="4500" dirty="0" smtClean="0">
                <a:solidFill>
                  <a:srgbClr val="FFC000"/>
                </a:solidFill>
              </a:rPr>
              <a:t>For only the past as past and the future as future are able to make the present, entering into it and giving it foundation. 	</a:t>
            </a:r>
            <a:r>
              <a:rPr lang="en-GB" dirty="0" smtClean="0"/>
              <a:t>			</a:t>
            </a:r>
            <a:r>
              <a:rPr lang="en-GB" sz="4000" i="1" dirty="0" smtClean="0"/>
              <a:t>*=  </a:t>
            </a:r>
            <a:r>
              <a:rPr lang="en-GB" sz="4000" i="1" dirty="0" err="1"/>
              <a:t>Sequency</a:t>
            </a:r>
            <a:r>
              <a:rPr lang="en-GB" sz="4000" i="1" dirty="0"/>
              <a:t> and Simultaneity </a:t>
            </a:r>
          </a:p>
        </p:txBody>
      </p:sp>
    </p:spTree>
    <p:extLst>
      <p:ext uri="{BB962C8B-B14F-4D97-AF65-F5344CB8AC3E}">
        <p14:creationId xmlns:p14="http://schemas.microsoft.com/office/powerpoint/2010/main" val="4062312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56" y="116632"/>
            <a:ext cx="8964488" cy="994122"/>
          </a:xfrm>
        </p:spPr>
        <p:txBody>
          <a:bodyPr>
            <a:noAutofit/>
          </a:bodyPr>
          <a:lstStyle/>
          <a:p>
            <a:r>
              <a:rPr lang="en-GB" sz="3600" dirty="0" err="1" smtClean="0">
                <a:solidFill>
                  <a:srgbClr val="FFC000"/>
                </a:solidFill>
                <a:effectLst/>
                <a:latin typeface="Perpetua Titling MT" panose="02020502060505020804" pitchFamily="18" charset="0"/>
              </a:rPr>
              <a:t>Bergsonian</a:t>
            </a:r>
            <a:r>
              <a:rPr lang="en-GB" sz="3600" dirty="0" smtClean="0">
                <a:solidFill>
                  <a:srgbClr val="FFC000"/>
                </a:solidFill>
                <a:effectLst/>
                <a:latin typeface="Perpetua Titling MT" panose="02020502060505020804" pitchFamily="18" charset="0"/>
              </a:rPr>
              <a:t> focus on duration</a:t>
            </a:r>
            <a:endParaRPr lang="en-GB" sz="3600" dirty="0">
              <a:latin typeface="Perpetua Titling MT" panose="02020502060505020804" pitchFamily="18" charset="0"/>
            </a:endParaRPr>
          </a:p>
        </p:txBody>
      </p:sp>
      <p:sp>
        <p:nvSpPr>
          <p:cNvPr id="3" name="Content Placeholder 2"/>
          <p:cNvSpPr>
            <a:spLocks noGrp="1"/>
          </p:cNvSpPr>
          <p:nvPr>
            <p:ph idx="1"/>
          </p:nvPr>
        </p:nvSpPr>
        <p:spPr>
          <a:xfrm>
            <a:off x="457200" y="1268760"/>
            <a:ext cx="8229600" cy="5544616"/>
          </a:xfrm>
        </p:spPr>
        <p:txBody>
          <a:bodyPr>
            <a:normAutofit fontScale="70000" lnSpcReduction="20000"/>
          </a:bodyPr>
          <a:lstStyle/>
          <a:p>
            <a:pPr marL="137160" indent="0">
              <a:lnSpc>
                <a:spcPct val="120000"/>
              </a:lnSpc>
              <a:spcBef>
                <a:spcPts val="0"/>
              </a:spcBef>
              <a:buNone/>
            </a:pPr>
            <a:r>
              <a:rPr lang="en-GB" sz="3100" dirty="0" smtClean="0"/>
              <a:t>Time </a:t>
            </a:r>
            <a:r>
              <a:rPr lang="en-GB" sz="3100" dirty="0"/>
              <a:t>present and time past</a:t>
            </a:r>
            <a:br>
              <a:rPr lang="en-GB" sz="3100" dirty="0"/>
            </a:br>
            <a:r>
              <a:rPr lang="en-GB" sz="3100" dirty="0"/>
              <a:t>Are both perhaps present in time future,</a:t>
            </a:r>
            <a:br>
              <a:rPr lang="en-GB" sz="3100" dirty="0"/>
            </a:br>
            <a:r>
              <a:rPr lang="en-GB" sz="3100" dirty="0"/>
              <a:t>And time future contained in time past.</a:t>
            </a:r>
            <a:br>
              <a:rPr lang="en-GB" sz="3100" dirty="0"/>
            </a:br>
            <a:r>
              <a:rPr lang="en-GB" sz="3100" dirty="0">
                <a:solidFill>
                  <a:srgbClr val="FFC000"/>
                </a:solidFill>
              </a:rPr>
              <a:t>If</a:t>
            </a:r>
            <a:r>
              <a:rPr lang="en-GB" sz="3100" dirty="0"/>
              <a:t> </a:t>
            </a:r>
            <a:r>
              <a:rPr lang="en-GB" sz="3100" dirty="0">
                <a:solidFill>
                  <a:srgbClr val="FFC000"/>
                </a:solidFill>
              </a:rPr>
              <a:t>all time is eternally present</a:t>
            </a:r>
            <a:br>
              <a:rPr lang="en-GB" sz="3100" dirty="0">
                <a:solidFill>
                  <a:srgbClr val="FFC000"/>
                </a:solidFill>
              </a:rPr>
            </a:br>
            <a:r>
              <a:rPr lang="en-GB" sz="3100" dirty="0">
                <a:solidFill>
                  <a:srgbClr val="FFC000"/>
                </a:solidFill>
              </a:rPr>
              <a:t>All time is unredeemable.</a:t>
            </a:r>
            <a:br>
              <a:rPr lang="en-GB" sz="3100" dirty="0">
                <a:solidFill>
                  <a:srgbClr val="FFC000"/>
                </a:solidFill>
              </a:rPr>
            </a:br>
            <a:r>
              <a:rPr lang="en-GB" sz="3100" dirty="0">
                <a:solidFill>
                  <a:srgbClr val="FFC000"/>
                </a:solidFill>
              </a:rPr>
              <a:t>What might have been is an abstraction</a:t>
            </a:r>
            <a:br>
              <a:rPr lang="en-GB" sz="3100" dirty="0">
                <a:solidFill>
                  <a:srgbClr val="FFC000"/>
                </a:solidFill>
              </a:rPr>
            </a:br>
            <a:r>
              <a:rPr lang="en-GB" sz="3100" dirty="0">
                <a:solidFill>
                  <a:srgbClr val="FFC000"/>
                </a:solidFill>
              </a:rPr>
              <a:t>Remaining a perpetual possibility</a:t>
            </a:r>
            <a:br>
              <a:rPr lang="en-GB" sz="3100" dirty="0">
                <a:solidFill>
                  <a:srgbClr val="FFC000"/>
                </a:solidFill>
              </a:rPr>
            </a:br>
            <a:r>
              <a:rPr lang="en-GB" sz="3100" dirty="0">
                <a:solidFill>
                  <a:srgbClr val="FFC000"/>
                </a:solidFill>
              </a:rPr>
              <a:t>Only in a world of speculation.</a:t>
            </a:r>
            <a:br>
              <a:rPr lang="en-GB" sz="3100" dirty="0">
                <a:solidFill>
                  <a:srgbClr val="FFC000"/>
                </a:solidFill>
              </a:rPr>
            </a:br>
            <a:r>
              <a:rPr lang="en-GB" sz="3100" dirty="0"/>
              <a:t>What might have been and what has been</a:t>
            </a:r>
            <a:br>
              <a:rPr lang="en-GB" sz="3100" dirty="0"/>
            </a:br>
            <a:r>
              <a:rPr lang="en-GB" sz="3100" dirty="0"/>
              <a:t>Point to one end, which is always present.</a:t>
            </a:r>
            <a:br>
              <a:rPr lang="en-GB" sz="3100" dirty="0"/>
            </a:br>
            <a:r>
              <a:rPr lang="en-GB" sz="3100" dirty="0"/>
              <a:t>Footfalls echo in the memory</a:t>
            </a:r>
            <a:br>
              <a:rPr lang="en-GB" sz="3100" dirty="0"/>
            </a:br>
            <a:r>
              <a:rPr lang="en-GB" sz="3100" dirty="0"/>
              <a:t>Down the passage which we did not take</a:t>
            </a:r>
            <a:br>
              <a:rPr lang="en-GB" sz="3100" dirty="0"/>
            </a:br>
            <a:r>
              <a:rPr lang="en-GB" sz="3100" dirty="0"/>
              <a:t>Towards the door we never opened</a:t>
            </a:r>
            <a:br>
              <a:rPr lang="en-GB" sz="3100" dirty="0"/>
            </a:br>
            <a:r>
              <a:rPr lang="en-GB" sz="3100" dirty="0"/>
              <a:t>Into the rose-garden. </a:t>
            </a:r>
            <a:endParaRPr lang="en-GB" sz="3100" dirty="0" smtClean="0"/>
          </a:p>
          <a:p>
            <a:pPr marL="137160" indent="0">
              <a:buNone/>
            </a:pPr>
            <a:endParaRPr lang="en-GB" dirty="0"/>
          </a:p>
          <a:p>
            <a:pPr marL="137160" indent="0">
              <a:buNone/>
            </a:pPr>
            <a:r>
              <a:rPr lang="en-GB" b="1" dirty="0" smtClean="0"/>
              <a:t>			</a:t>
            </a:r>
            <a:r>
              <a:rPr lang="en-GB" sz="2400" dirty="0" err="1" smtClean="0"/>
              <a:t>T.S.Eliot</a:t>
            </a:r>
            <a:r>
              <a:rPr lang="en-GB" sz="2400" b="1" dirty="0" smtClean="0"/>
              <a:t> ‘</a:t>
            </a:r>
            <a:r>
              <a:rPr lang="en-GB" sz="2400" dirty="0" smtClean="0"/>
              <a:t>Burnt Norton’ (no</a:t>
            </a:r>
            <a:r>
              <a:rPr lang="en-GB" sz="2400" dirty="0"/>
              <a:t>. 1 of </a:t>
            </a:r>
            <a:r>
              <a:rPr lang="en-GB" sz="2400" i="1" dirty="0" smtClean="0"/>
              <a:t>Four Quartets</a:t>
            </a:r>
            <a:r>
              <a:rPr lang="en-GB" sz="2400" dirty="0"/>
              <a:t>)</a:t>
            </a:r>
            <a:endParaRPr lang="en-GB" dirty="0"/>
          </a:p>
        </p:txBody>
      </p:sp>
    </p:spTree>
    <p:extLst>
      <p:ext uri="{BB962C8B-B14F-4D97-AF65-F5344CB8AC3E}">
        <p14:creationId xmlns:p14="http://schemas.microsoft.com/office/powerpoint/2010/main" val="1011203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rgbClr val="FFC000"/>
                </a:solidFill>
                <a:effectLst/>
                <a:latin typeface="Perpetua Titling MT" panose="02020502060505020804" pitchFamily="18" charset="0"/>
              </a:rPr>
              <a:t>The focus on time</a:t>
            </a:r>
          </a:p>
        </p:txBody>
      </p:sp>
      <p:sp>
        <p:nvSpPr>
          <p:cNvPr id="3" name="Content Placeholder 2"/>
          <p:cNvSpPr>
            <a:spLocks noGrp="1"/>
          </p:cNvSpPr>
          <p:nvPr>
            <p:ph idx="1"/>
          </p:nvPr>
        </p:nvSpPr>
        <p:spPr/>
        <p:txBody>
          <a:bodyPr>
            <a:normAutofit fontScale="92500" lnSpcReduction="10000"/>
          </a:bodyPr>
          <a:lstStyle/>
          <a:p>
            <a:pPr marL="137160" indent="0">
              <a:buNone/>
            </a:pPr>
            <a:r>
              <a:rPr lang="en-GB" dirty="0" smtClean="0"/>
              <a:t>“</a:t>
            </a:r>
            <a:r>
              <a:rPr lang="en-GB" dirty="0"/>
              <a:t>As I see it,” </a:t>
            </a:r>
            <a:r>
              <a:rPr lang="en-GB" dirty="0" smtClean="0"/>
              <a:t>[an overbearing </a:t>
            </a:r>
            <a:r>
              <a:rPr lang="en-GB" dirty="0"/>
              <a:t>and irritatingly insistent businessman named </a:t>
            </a:r>
            <a:r>
              <a:rPr lang="en-GB" dirty="0" err="1" smtClean="0"/>
              <a:t>Dearri</a:t>
            </a:r>
            <a:r>
              <a:rPr lang="en-GB" dirty="0" smtClean="0"/>
              <a:t>] </a:t>
            </a:r>
            <a:r>
              <a:rPr lang="en-GB" dirty="0"/>
              <a:t>informs </a:t>
            </a:r>
            <a:r>
              <a:rPr lang="en-GB" dirty="0" err="1"/>
              <a:t>Shevek</a:t>
            </a:r>
            <a:r>
              <a:rPr lang="en-GB" dirty="0"/>
              <a:t>, “your Simultaneity Theory simply denies the most obvious fact about time, the fact that time passes.” </a:t>
            </a:r>
            <a:r>
              <a:rPr lang="en-GB" dirty="0" err="1"/>
              <a:t>Shevek’s</a:t>
            </a:r>
            <a:r>
              <a:rPr lang="en-GB" dirty="0"/>
              <a:t> reply is a classic </a:t>
            </a:r>
            <a:r>
              <a:rPr lang="en-GB" dirty="0" err="1"/>
              <a:t>defense</a:t>
            </a:r>
            <a:r>
              <a:rPr lang="en-GB" dirty="0"/>
              <a:t> of block time of the sort that would have made Einstein proud, “</a:t>
            </a:r>
            <a:r>
              <a:rPr lang="en-GB" dirty="0">
                <a:solidFill>
                  <a:srgbClr val="FFC000"/>
                </a:solidFill>
              </a:rPr>
              <a:t>Within the strict terms of Simultaneity Theory, succession is not considered as a physically objective phenomenon, but as a subjective one” </a:t>
            </a:r>
            <a:r>
              <a:rPr lang="en-GB" dirty="0"/>
              <a:t>(7: 221). In other words, we think that time flows past us; but what if it is we who move forward, from past to </a:t>
            </a:r>
            <a:r>
              <a:rPr lang="en-GB" dirty="0" smtClean="0"/>
              <a:t>future</a:t>
            </a:r>
            <a:r>
              <a:rPr lang="en-GB" dirty="0"/>
              <a:t>, always discovering the new?</a:t>
            </a:r>
            <a:endParaRPr lang="en-GB" b="1" dirty="0"/>
          </a:p>
        </p:txBody>
      </p:sp>
    </p:spTree>
    <p:extLst>
      <p:ext uri="{BB962C8B-B14F-4D97-AF65-F5344CB8AC3E}">
        <p14:creationId xmlns:p14="http://schemas.microsoft.com/office/powerpoint/2010/main" val="514456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229600" cy="1008112"/>
          </a:xfrm>
        </p:spPr>
        <p:txBody>
          <a:bodyPr>
            <a:noAutofit/>
          </a:bodyPr>
          <a:lstStyle/>
          <a:p>
            <a:r>
              <a:rPr lang="en-GB" sz="3200" dirty="0">
                <a:solidFill>
                  <a:srgbClr val="FFC000"/>
                </a:solidFill>
                <a:effectLst/>
                <a:latin typeface="Perpetua Titling MT" panose="02020502060505020804" pitchFamily="18" charset="0"/>
              </a:rPr>
              <a:t>why things </a:t>
            </a:r>
            <a:r>
              <a:rPr lang="en-GB" sz="3200" dirty="0" smtClean="0">
                <a:solidFill>
                  <a:srgbClr val="FFC000"/>
                </a:solidFill>
                <a:effectLst/>
                <a:latin typeface="Perpetua Titling MT" panose="02020502060505020804" pitchFamily="18" charset="0"/>
              </a:rPr>
              <a:t>endure: a consideration of time in utopia</a:t>
            </a:r>
            <a:endParaRPr lang="en-GB" sz="3200" dirty="0">
              <a:effectLst/>
              <a:latin typeface="Perpetua Titling MT" panose="02020502060505020804" pitchFamily="18" charset="0"/>
            </a:endParaRPr>
          </a:p>
        </p:txBody>
      </p:sp>
      <p:sp>
        <p:nvSpPr>
          <p:cNvPr id="3" name="Content Placeholder 2"/>
          <p:cNvSpPr>
            <a:spLocks noGrp="1"/>
          </p:cNvSpPr>
          <p:nvPr>
            <p:ph idx="1"/>
          </p:nvPr>
        </p:nvSpPr>
        <p:spPr>
          <a:xfrm>
            <a:off x="467544" y="1700808"/>
            <a:ext cx="8229600" cy="5025049"/>
          </a:xfrm>
        </p:spPr>
        <p:txBody>
          <a:bodyPr>
            <a:normAutofit fontScale="70000" lnSpcReduction="20000"/>
          </a:bodyPr>
          <a:lstStyle/>
          <a:p>
            <a:pPr marL="137160" indent="0">
              <a:lnSpc>
                <a:spcPct val="120000"/>
              </a:lnSpc>
              <a:buNone/>
            </a:pPr>
            <a:r>
              <a:rPr lang="en-GB" dirty="0"/>
              <a:t>Significantly, </a:t>
            </a:r>
            <a:r>
              <a:rPr lang="en-GB" dirty="0" err="1">
                <a:solidFill>
                  <a:srgbClr val="FFC000"/>
                </a:solidFill>
              </a:rPr>
              <a:t>Shevek</a:t>
            </a:r>
            <a:r>
              <a:rPr lang="en-GB" dirty="0">
                <a:solidFill>
                  <a:srgbClr val="FFC000"/>
                </a:solidFill>
              </a:rPr>
              <a:t> does not defend Simultaneity theory in order to deny the reality of temporal succession</a:t>
            </a:r>
            <a:r>
              <a:rPr lang="en-GB" dirty="0"/>
              <a:t>. Rather, like </a:t>
            </a:r>
            <a:r>
              <a:rPr lang="en-GB" dirty="0" err="1"/>
              <a:t>Kümmel</a:t>
            </a:r>
            <a:r>
              <a:rPr lang="en-GB" dirty="0"/>
              <a:t>, he does so in order to make the point that although succession is a necessary feature of time, it is by no means a sufficient basis for understanding human life in its temporality. As he goes on to explain, his Simultaneity theory is an effort to strike a balance in our understanding of the nature of time. </a:t>
            </a:r>
            <a:endParaRPr lang="en-GB" dirty="0" smtClean="0"/>
          </a:p>
          <a:p>
            <a:pPr marL="137160" indent="0">
              <a:buNone/>
            </a:pPr>
            <a:endParaRPr lang="en-GB" dirty="0" smtClean="0"/>
          </a:p>
          <a:p>
            <a:pPr marL="137160" indent="0">
              <a:lnSpc>
                <a:spcPct val="120000"/>
              </a:lnSpc>
              <a:buNone/>
            </a:pPr>
            <a:r>
              <a:rPr lang="en-GB" u="sng" dirty="0" err="1" smtClean="0"/>
              <a:t>Sequency</a:t>
            </a:r>
            <a:r>
              <a:rPr lang="en-GB" u="sng" dirty="0"/>
              <a:t>, he concedes, explains beautifully our sense of linear time, and the evidence of evolution. It includes creation, and mortality. </a:t>
            </a:r>
            <a:r>
              <a:rPr lang="en-GB" dirty="0"/>
              <a:t>There it stops, however. </a:t>
            </a:r>
            <a:r>
              <a:rPr lang="en-GB" dirty="0">
                <a:solidFill>
                  <a:srgbClr val="FFC000"/>
                </a:solidFill>
              </a:rPr>
              <a:t>It deals with all that changes, but it cannot explain why things also endure. </a:t>
            </a:r>
            <a:r>
              <a:rPr lang="en-GB" dirty="0"/>
              <a:t>It speaks only of the arrow of time, but never of the circle of time</a:t>
            </a:r>
            <a:r>
              <a:rPr lang="en-GB" u="sng" dirty="0"/>
              <a:t>.</a:t>
            </a:r>
            <a:r>
              <a:rPr lang="en-GB" dirty="0"/>
              <a:t> A true </a:t>
            </a:r>
            <a:r>
              <a:rPr lang="en-GB" dirty="0" err="1"/>
              <a:t>chronosophy</a:t>
            </a:r>
            <a:r>
              <a:rPr lang="en-GB" dirty="0"/>
              <a:t>, on the other hand, would </a:t>
            </a:r>
            <a:r>
              <a:rPr lang="en-GB" dirty="0">
                <a:solidFill>
                  <a:srgbClr val="FFC000"/>
                </a:solidFill>
              </a:rPr>
              <a:t>“provide a field in which the relation of the two aspects or processes of time could be understood” </a:t>
            </a:r>
            <a:r>
              <a:rPr lang="en-GB" dirty="0"/>
              <a:t>(7: 224).</a:t>
            </a:r>
          </a:p>
        </p:txBody>
      </p:sp>
    </p:spTree>
    <p:extLst>
      <p:ext uri="{BB962C8B-B14F-4D97-AF65-F5344CB8AC3E}">
        <p14:creationId xmlns:p14="http://schemas.microsoft.com/office/powerpoint/2010/main" val="45916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solidFill>
                  <a:srgbClr val="FFC000"/>
                </a:solidFill>
                <a:effectLst/>
                <a:latin typeface="Perpetua Titling MT" panose="02020502060505020804" pitchFamily="18" charset="0"/>
              </a:rPr>
              <a:t>Moral </a:t>
            </a:r>
            <a:r>
              <a:rPr lang="en-GB" sz="4000" dirty="0" smtClean="0">
                <a:solidFill>
                  <a:srgbClr val="FFC000"/>
                </a:solidFill>
                <a:effectLst/>
                <a:latin typeface="Perpetua Titling MT" panose="02020502060505020804" pitchFamily="18" charset="0"/>
              </a:rPr>
              <a:t>tales</a:t>
            </a:r>
            <a:br>
              <a:rPr lang="en-GB" sz="4000" dirty="0" smtClean="0">
                <a:solidFill>
                  <a:srgbClr val="FFC000"/>
                </a:solidFill>
                <a:effectLst/>
                <a:latin typeface="Perpetua Titling MT" panose="02020502060505020804" pitchFamily="18" charset="0"/>
              </a:rPr>
            </a:br>
            <a:r>
              <a:rPr lang="en-GB" sz="3600" b="0" i="1" dirty="0" smtClean="0">
                <a:solidFill>
                  <a:srgbClr val="FFC000"/>
                </a:solidFill>
                <a:effectLst/>
                <a:latin typeface="Book Antiqua" panose="02040602050305030304" pitchFamily="18" charset="0"/>
              </a:rPr>
              <a:t>re</a:t>
            </a:r>
            <a:r>
              <a:rPr lang="en-GB" sz="3600" b="0" dirty="0" smtClean="0">
                <a:solidFill>
                  <a:srgbClr val="FFC000"/>
                </a:solidFill>
                <a:effectLst/>
                <a:latin typeface="Book Antiqua" panose="02040602050305030304" pitchFamily="18" charset="0"/>
              </a:rPr>
              <a:t> Le </a:t>
            </a:r>
            <a:r>
              <a:rPr lang="en-GB" sz="3600" b="0" dirty="0" err="1" smtClean="0">
                <a:solidFill>
                  <a:srgbClr val="FFC000"/>
                </a:solidFill>
                <a:effectLst/>
                <a:latin typeface="Book Antiqua" panose="02040602050305030304" pitchFamily="18" charset="0"/>
              </a:rPr>
              <a:t>Guin’s</a:t>
            </a:r>
            <a:r>
              <a:rPr lang="en-GB" sz="3600" b="0" dirty="0" smtClean="0">
                <a:solidFill>
                  <a:srgbClr val="FFC000"/>
                </a:solidFill>
                <a:effectLst/>
                <a:latin typeface="Book Antiqua" panose="02040602050305030304" pitchFamily="18" charset="0"/>
              </a:rPr>
              <a:t> dismissal of ‘so-called realists’</a:t>
            </a:r>
            <a:r>
              <a:rPr lang="en-GB" sz="3600" dirty="0" smtClean="0">
                <a:solidFill>
                  <a:srgbClr val="FFC000"/>
                </a:solidFill>
                <a:effectLst/>
                <a:latin typeface="Book Antiqua" panose="02040602050305030304" pitchFamily="18" charset="0"/>
              </a:rPr>
              <a:t> </a:t>
            </a:r>
            <a:endParaRPr lang="en-GB" sz="3600" dirty="0">
              <a:solidFill>
                <a:srgbClr val="FFC000"/>
              </a:solidFill>
              <a:effectLst/>
              <a:latin typeface="Book Antiqua" panose="02040602050305030304" pitchFamily="18" charset="0"/>
            </a:endParaRPr>
          </a:p>
        </p:txBody>
      </p:sp>
      <p:sp>
        <p:nvSpPr>
          <p:cNvPr id="3" name="Content Placeholder 2"/>
          <p:cNvSpPr>
            <a:spLocks noGrp="1"/>
          </p:cNvSpPr>
          <p:nvPr>
            <p:ph idx="1"/>
          </p:nvPr>
        </p:nvSpPr>
        <p:spPr>
          <a:xfrm>
            <a:off x="457200" y="1700808"/>
            <a:ext cx="8363272" cy="4709160"/>
          </a:xfrm>
        </p:spPr>
        <p:txBody>
          <a:bodyPr>
            <a:normAutofit fontScale="92500"/>
          </a:bodyPr>
          <a:lstStyle/>
          <a:p>
            <a:pPr marL="137160" indent="0">
              <a:buNone/>
            </a:pPr>
            <a:r>
              <a:rPr lang="en-GB" sz="2600" dirty="0"/>
              <a:t>In Le </a:t>
            </a:r>
            <a:r>
              <a:rPr lang="en-GB" sz="2600" dirty="0" err="1"/>
              <a:t>Guin</a:t>
            </a:r>
            <a:r>
              <a:rPr lang="en-GB" sz="2600" dirty="0"/>
              <a:t>, then, we confront something like a binary alternation between the reality principle of SF and the pleasure principle of fantasy. Perhaps in that sense </a:t>
            </a:r>
            <a:r>
              <a:rPr lang="en-GB" sz="2600" dirty="0">
                <a:solidFill>
                  <a:srgbClr val="FFC000"/>
                </a:solidFill>
              </a:rPr>
              <a:t>Utopia does constitute a working synthesis of these two incommensurables: the supreme creativity or shaping impulse of fantasy marshalling the most recalcitrant raw material of all, in the state and the social order</a:t>
            </a:r>
            <a:r>
              <a:rPr lang="en-GB" sz="2600" dirty="0"/>
              <a:t>. So it is that as Science Fiction approaches the condition of Utopia (as in the two novels currently under consideration here), a peculiar fairy-tale topology begins to rise towards the surface like a network of veins. </a:t>
            </a:r>
          </a:p>
          <a:p>
            <a:pPr marL="722376" lvl="2" indent="0">
              <a:buNone/>
            </a:pPr>
            <a:r>
              <a:rPr lang="en-GB" dirty="0" smtClean="0"/>
              <a:t>			(Jameson, </a:t>
            </a:r>
            <a:r>
              <a:rPr lang="en-GB" i="1" dirty="0" err="1">
                <a:latin typeface="Palatino Linotype" panose="02040502050505030304" pitchFamily="18" charset="0"/>
              </a:rPr>
              <a:t>Archeologies</a:t>
            </a:r>
            <a:r>
              <a:rPr lang="en-GB" i="1" dirty="0">
                <a:latin typeface="Palatino Linotype" panose="02040502050505030304" pitchFamily="18" charset="0"/>
              </a:rPr>
              <a:t> of the Future</a:t>
            </a:r>
            <a:r>
              <a:rPr lang="en-GB" dirty="0">
                <a:latin typeface="Palatino Linotype" panose="02040502050505030304" pitchFamily="18" charset="0"/>
              </a:rPr>
              <a:t> </a:t>
            </a:r>
            <a:r>
              <a:rPr lang="en-GB" dirty="0" smtClean="0"/>
              <a:t>p.74)</a:t>
            </a:r>
            <a:endParaRPr lang="en-GB" dirty="0"/>
          </a:p>
        </p:txBody>
      </p:sp>
    </p:spTree>
    <p:extLst>
      <p:ext uri="{BB962C8B-B14F-4D97-AF65-F5344CB8AC3E}">
        <p14:creationId xmlns:p14="http://schemas.microsoft.com/office/powerpoint/2010/main" val="2597384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653" y="-171400"/>
            <a:ext cx="8229600" cy="1143000"/>
          </a:xfrm>
        </p:spPr>
        <p:txBody>
          <a:bodyPr>
            <a:normAutofit/>
          </a:bodyPr>
          <a:lstStyle/>
          <a:p>
            <a:r>
              <a:rPr lang="en-GB" sz="4000" dirty="0" smtClean="0">
                <a:solidFill>
                  <a:srgbClr val="FFC000"/>
                </a:solidFill>
                <a:effectLst/>
                <a:latin typeface="Perpetua Titling MT" panose="02020502060505020804" pitchFamily="18" charset="0"/>
              </a:rPr>
              <a:t>Language as material</a:t>
            </a:r>
            <a:endParaRPr lang="en-GB" sz="4000" dirty="0">
              <a:solidFill>
                <a:srgbClr val="FFC000"/>
              </a:solidFill>
              <a:effectLst/>
              <a:latin typeface="Perpetua Titling MT" panose="02020502060505020804" pitchFamily="18" charset="0"/>
            </a:endParaRPr>
          </a:p>
        </p:txBody>
      </p:sp>
      <p:sp>
        <p:nvSpPr>
          <p:cNvPr id="3" name="Content Placeholder 2"/>
          <p:cNvSpPr>
            <a:spLocks noGrp="1"/>
          </p:cNvSpPr>
          <p:nvPr>
            <p:ph idx="1"/>
          </p:nvPr>
        </p:nvSpPr>
        <p:spPr>
          <a:xfrm>
            <a:off x="323528" y="836712"/>
            <a:ext cx="8382725" cy="5832648"/>
          </a:xfrm>
        </p:spPr>
        <p:txBody>
          <a:bodyPr>
            <a:normAutofit fontScale="70000" lnSpcReduction="20000"/>
          </a:bodyPr>
          <a:lstStyle/>
          <a:p>
            <a:pPr marL="137160" indent="0" fontAlgn="base">
              <a:lnSpc>
                <a:spcPct val="120000"/>
              </a:lnSpc>
              <a:spcBef>
                <a:spcPts val="0"/>
              </a:spcBef>
              <a:buNone/>
            </a:pPr>
            <a:r>
              <a:rPr lang="en-GB" sz="3200" dirty="0" smtClean="0"/>
              <a:t>Mitis </a:t>
            </a:r>
            <a:r>
              <a:rPr lang="en-GB" sz="3200" dirty="0"/>
              <a:t>spoke with sudden passion. “It's your duty to seek out the best, </a:t>
            </a:r>
            <a:r>
              <a:rPr lang="en-GB" sz="3200" dirty="0" err="1"/>
              <a:t>Shevek</a:t>
            </a:r>
            <a:r>
              <a:rPr lang="en-GB" sz="3200" dirty="0"/>
              <a:t>. </a:t>
            </a:r>
            <a:r>
              <a:rPr lang="en-GB" sz="3200" dirty="0" smtClean="0"/>
              <a:t>Don’t </a:t>
            </a:r>
            <a:r>
              <a:rPr lang="en-GB" sz="3200" dirty="0"/>
              <a:t>let false egalitarianism ever trick you. You'll work with </a:t>
            </a:r>
            <a:r>
              <a:rPr lang="en-GB" sz="3200" dirty="0" err="1"/>
              <a:t>Sabul</a:t>
            </a:r>
            <a:r>
              <a:rPr lang="en-GB" sz="3200" dirty="0"/>
              <a:t>, he's good, hell work you hard. But you should be free to find the line you want to follow. Stay here one more quarter, then go. And take care, in </a:t>
            </a:r>
            <a:r>
              <a:rPr lang="en-GB" sz="3200" dirty="0" err="1"/>
              <a:t>Abbenay</a:t>
            </a:r>
            <a:r>
              <a:rPr lang="en-GB" sz="3200" dirty="0"/>
              <a:t>. Keep free. </a:t>
            </a:r>
            <a:r>
              <a:rPr lang="en-GB" sz="3200" dirty="0">
                <a:solidFill>
                  <a:srgbClr val="FFC000"/>
                </a:solidFill>
              </a:rPr>
              <a:t>Power inheres in a </a:t>
            </a:r>
            <a:r>
              <a:rPr lang="en-GB" sz="3200" dirty="0" err="1">
                <a:solidFill>
                  <a:srgbClr val="FFC000"/>
                </a:solidFill>
              </a:rPr>
              <a:t>center</a:t>
            </a:r>
            <a:r>
              <a:rPr lang="en-GB" sz="3200" dirty="0">
                <a:solidFill>
                  <a:srgbClr val="FFC000"/>
                </a:solidFill>
              </a:rPr>
              <a:t>. You're going to the </a:t>
            </a:r>
            <a:r>
              <a:rPr lang="en-GB" sz="3200" dirty="0" err="1">
                <a:solidFill>
                  <a:srgbClr val="FFC000"/>
                </a:solidFill>
              </a:rPr>
              <a:t>center</a:t>
            </a:r>
            <a:r>
              <a:rPr lang="en-GB" sz="3200" dirty="0">
                <a:solidFill>
                  <a:srgbClr val="FFC000"/>
                </a:solidFill>
              </a:rPr>
              <a:t>.</a:t>
            </a:r>
            <a:r>
              <a:rPr lang="en-GB" sz="3200" dirty="0"/>
              <a:t> I don't know </a:t>
            </a:r>
            <a:r>
              <a:rPr lang="en-GB" sz="3200" dirty="0" err="1"/>
              <a:t>Sabul</a:t>
            </a:r>
            <a:r>
              <a:rPr lang="en-GB" sz="3200" dirty="0" smtClean="0"/>
              <a:t> </a:t>
            </a:r>
            <a:r>
              <a:rPr lang="en-GB" sz="3200" dirty="0"/>
              <a:t>well; I know nothing against him; but keep this in mind: you will be his man</a:t>
            </a:r>
            <a:r>
              <a:rPr lang="en-GB" sz="3200" dirty="0" smtClean="0"/>
              <a:t>.”</a:t>
            </a:r>
          </a:p>
          <a:p>
            <a:pPr marL="137160" indent="0" fontAlgn="base">
              <a:lnSpc>
                <a:spcPct val="120000"/>
              </a:lnSpc>
              <a:spcBef>
                <a:spcPts val="0"/>
              </a:spcBef>
              <a:buNone/>
            </a:pPr>
            <a:endParaRPr lang="en-GB" sz="3200" dirty="0"/>
          </a:p>
          <a:p>
            <a:pPr marL="137160" indent="0" fontAlgn="base">
              <a:lnSpc>
                <a:spcPct val="120000"/>
              </a:lnSpc>
              <a:spcBef>
                <a:spcPts val="0"/>
              </a:spcBef>
              <a:buNone/>
            </a:pPr>
            <a:r>
              <a:rPr lang="en-GB" sz="3200" dirty="0"/>
              <a:t>The singular forms of the possessive pronoun in </a:t>
            </a:r>
            <a:r>
              <a:rPr lang="en-GB" sz="3200" dirty="0" err="1"/>
              <a:t>Pravic</a:t>
            </a:r>
            <a:r>
              <a:rPr lang="en-GB" sz="3200" dirty="0"/>
              <a:t> were used mostly for emphasis; idiom avoided them. Little children might say “my mother,” but very soon they learned to say “the mother.” </a:t>
            </a:r>
            <a:r>
              <a:rPr lang="en-GB" sz="3200" dirty="0">
                <a:solidFill>
                  <a:srgbClr val="FFC000"/>
                </a:solidFill>
              </a:rPr>
              <a:t>Instead of “my hand hurts,” it was “the hand hurts me,” and so on; to say “this one is mine and that's yours” in </a:t>
            </a:r>
            <a:r>
              <a:rPr lang="en-GB" sz="3200" dirty="0" err="1">
                <a:solidFill>
                  <a:srgbClr val="FFC000"/>
                </a:solidFill>
              </a:rPr>
              <a:t>Pravic</a:t>
            </a:r>
            <a:r>
              <a:rPr lang="en-GB" sz="3200" dirty="0">
                <a:solidFill>
                  <a:srgbClr val="FFC000"/>
                </a:solidFill>
              </a:rPr>
              <a:t>, one said. “I use this one and you use that” Mitis's statement, “You will be his man,” had a strange sound to it</a:t>
            </a:r>
            <a:r>
              <a:rPr lang="en-GB" sz="3200" dirty="0"/>
              <a:t>. </a:t>
            </a:r>
            <a:r>
              <a:rPr lang="en-GB" sz="3200" dirty="0" err="1"/>
              <a:t>Shevek</a:t>
            </a:r>
            <a:r>
              <a:rPr lang="en-GB" sz="3200" dirty="0"/>
              <a:t> looked at her blankly</a:t>
            </a:r>
            <a:r>
              <a:rPr lang="en-GB" sz="3200" dirty="0" smtClean="0"/>
              <a:t>. (chapter 2)</a:t>
            </a:r>
            <a:endParaRPr lang="en-GB" sz="3200" dirty="0"/>
          </a:p>
        </p:txBody>
      </p:sp>
    </p:spTree>
    <p:extLst>
      <p:ext uri="{BB962C8B-B14F-4D97-AF65-F5344CB8AC3E}">
        <p14:creationId xmlns:p14="http://schemas.microsoft.com/office/powerpoint/2010/main" val="3919735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4000" dirty="0">
                <a:solidFill>
                  <a:srgbClr val="FFC000"/>
                </a:solidFill>
                <a:effectLst/>
                <a:latin typeface="Perpetua Titling MT" panose="02020502060505020804" pitchFamily="18" charset="0"/>
              </a:rPr>
              <a:t>The imagined prison</a:t>
            </a:r>
          </a:p>
        </p:txBody>
      </p:sp>
      <p:sp>
        <p:nvSpPr>
          <p:cNvPr id="3" name="Content Placeholder 2"/>
          <p:cNvSpPr>
            <a:spLocks noGrp="1"/>
          </p:cNvSpPr>
          <p:nvPr>
            <p:ph idx="1"/>
          </p:nvPr>
        </p:nvSpPr>
        <p:spPr>
          <a:xfrm>
            <a:off x="457200" y="1147768"/>
            <a:ext cx="8229600" cy="5256584"/>
          </a:xfrm>
        </p:spPr>
        <p:txBody>
          <a:bodyPr>
            <a:normAutofit fontScale="70000" lnSpcReduction="20000"/>
          </a:bodyPr>
          <a:lstStyle/>
          <a:p>
            <a:pPr marL="137160" indent="0" fontAlgn="base">
              <a:lnSpc>
                <a:spcPct val="120000"/>
              </a:lnSpc>
              <a:buNone/>
            </a:pPr>
            <a:r>
              <a:rPr lang="en-GB" dirty="0" err="1"/>
              <a:t>Tirin</a:t>
            </a:r>
            <a:r>
              <a:rPr lang="en-GB" dirty="0"/>
              <a:t> </a:t>
            </a:r>
            <a:r>
              <a:rPr lang="en-GB" dirty="0" smtClean="0"/>
              <a:t>looked </a:t>
            </a:r>
            <a:r>
              <a:rPr lang="en-GB" dirty="0"/>
              <a:t>at them, derisive. “You're crazy. Who wants to actually</a:t>
            </a:r>
            <a:r>
              <a:rPr lang="en-GB" dirty="0" smtClean="0"/>
              <a:t> </a:t>
            </a:r>
            <a:r>
              <a:rPr lang="en-GB" dirty="0"/>
              <a:t>locked into a place like that? What for?” Making the prison had been his idea, and it sufficed him; </a:t>
            </a:r>
            <a:r>
              <a:rPr lang="en-GB" dirty="0">
                <a:solidFill>
                  <a:srgbClr val="FFC000"/>
                </a:solidFill>
              </a:rPr>
              <a:t>he never realized that imagination does not suffice some people,</a:t>
            </a:r>
            <a:r>
              <a:rPr lang="en-GB" dirty="0"/>
              <a:t> they must get into the cell, they must try to open the </a:t>
            </a:r>
            <a:r>
              <a:rPr lang="en-GB" dirty="0" err="1"/>
              <a:t>unopenable</a:t>
            </a:r>
            <a:r>
              <a:rPr lang="en-GB" dirty="0"/>
              <a:t> door.</a:t>
            </a:r>
          </a:p>
          <a:p>
            <a:pPr marL="137160" indent="0" fontAlgn="base">
              <a:lnSpc>
                <a:spcPct val="120000"/>
              </a:lnSpc>
              <a:buNone/>
            </a:pPr>
            <a:r>
              <a:rPr lang="en-GB" dirty="0"/>
              <a:t>“I want to see what it's like,” said </a:t>
            </a:r>
            <a:r>
              <a:rPr lang="en-GB" dirty="0" err="1"/>
              <a:t>Kadagv</a:t>
            </a:r>
            <a:r>
              <a:rPr lang="en-GB" dirty="0"/>
              <a:t>, a </a:t>
            </a:r>
            <a:r>
              <a:rPr lang="en-GB" dirty="0" err="1"/>
              <a:t>broadchested</a:t>
            </a:r>
            <a:r>
              <a:rPr lang="en-GB" dirty="0"/>
              <a:t>, serious, domineering twelve-year-old.</a:t>
            </a:r>
          </a:p>
          <a:p>
            <a:pPr marL="137160" indent="0" fontAlgn="base">
              <a:lnSpc>
                <a:spcPct val="120000"/>
              </a:lnSpc>
              <a:buNone/>
            </a:pPr>
            <a:r>
              <a:rPr lang="en-GB" dirty="0"/>
              <a:t>“</a:t>
            </a:r>
            <a:r>
              <a:rPr lang="en-GB" dirty="0">
                <a:solidFill>
                  <a:srgbClr val="FFC000"/>
                </a:solidFill>
              </a:rPr>
              <a:t>Use your head!” </a:t>
            </a:r>
            <a:r>
              <a:rPr lang="en-GB" dirty="0" err="1"/>
              <a:t>Tirin</a:t>
            </a:r>
            <a:r>
              <a:rPr lang="en-GB" dirty="0"/>
              <a:t> jeered, but the others backed </a:t>
            </a:r>
            <a:r>
              <a:rPr lang="en-GB" dirty="0" err="1"/>
              <a:t>Kadagv</a:t>
            </a:r>
            <a:r>
              <a:rPr lang="en-GB" dirty="0"/>
              <a:t>. </a:t>
            </a:r>
            <a:r>
              <a:rPr lang="en-GB" dirty="0" err="1"/>
              <a:t>Shevek</a:t>
            </a:r>
            <a:r>
              <a:rPr lang="en-GB" dirty="0"/>
              <a:t> got a drill from the workshop, and they bored a two-</a:t>
            </a:r>
            <a:r>
              <a:rPr lang="en-GB" dirty="0" err="1"/>
              <a:t>centimeter</a:t>
            </a:r>
            <a:r>
              <a:rPr lang="en-GB" dirty="0"/>
              <a:t> hole through the “door” at nose height. It took nearly an hour, as </a:t>
            </a:r>
            <a:r>
              <a:rPr lang="en-GB" dirty="0" err="1"/>
              <a:t>Tirin</a:t>
            </a:r>
            <a:r>
              <a:rPr lang="en-GB" dirty="0"/>
              <a:t> had </a:t>
            </a:r>
            <a:r>
              <a:rPr lang="en-GB" sz="2900" dirty="0"/>
              <a:t>predicted.</a:t>
            </a:r>
          </a:p>
          <a:p>
            <a:pPr marL="137160" indent="0" fontAlgn="base">
              <a:lnSpc>
                <a:spcPct val="120000"/>
              </a:lnSpc>
              <a:buNone/>
            </a:pPr>
            <a:r>
              <a:rPr lang="en-GB" sz="2900" dirty="0"/>
              <a:t>“How long you want to stay in, </a:t>
            </a:r>
            <a:r>
              <a:rPr lang="en-GB" sz="2900" dirty="0" err="1"/>
              <a:t>Kad</a:t>
            </a:r>
            <a:r>
              <a:rPr lang="en-GB" sz="2900" dirty="0"/>
              <a:t>? An hour</a:t>
            </a:r>
            <a:r>
              <a:rPr lang="en-GB" dirty="0"/>
              <a:t>?”</a:t>
            </a:r>
          </a:p>
          <a:p>
            <a:pPr marL="137160" indent="0" fontAlgn="base">
              <a:lnSpc>
                <a:spcPct val="120000"/>
              </a:lnSpc>
              <a:buNone/>
            </a:pPr>
            <a:r>
              <a:rPr lang="en-GB" dirty="0"/>
              <a:t>“Look,” </a:t>
            </a:r>
            <a:r>
              <a:rPr lang="en-GB" dirty="0" err="1"/>
              <a:t>Kadagv</a:t>
            </a:r>
            <a:r>
              <a:rPr lang="en-GB" dirty="0"/>
              <a:t> said, “if I'm the prisoner, I cant decide. I'm not free. You have to decide when to let me out-</a:t>
            </a:r>
          </a:p>
          <a:p>
            <a:pPr marL="137160" indent="0" fontAlgn="base">
              <a:lnSpc>
                <a:spcPct val="120000"/>
              </a:lnSpc>
              <a:buNone/>
            </a:pPr>
            <a:r>
              <a:rPr lang="en-GB" dirty="0"/>
              <a:t>“That's right,” said </a:t>
            </a:r>
            <a:r>
              <a:rPr lang="en-GB" dirty="0" err="1"/>
              <a:t>Shevek</a:t>
            </a:r>
            <a:r>
              <a:rPr lang="en-GB" dirty="0"/>
              <a:t>. unnerved by this logic</a:t>
            </a:r>
            <a:r>
              <a:rPr lang="en-GB" dirty="0" smtClean="0"/>
              <a:t>. (chapter 2)</a:t>
            </a:r>
            <a:endParaRPr lang="en-GB" dirty="0"/>
          </a:p>
        </p:txBody>
      </p:sp>
    </p:spTree>
    <p:extLst>
      <p:ext uri="{BB962C8B-B14F-4D97-AF65-F5344CB8AC3E}">
        <p14:creationId xmlns:p14="http://schemas.microsoft.com/office/powerpoint/2010/main" val="3093812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rgbClr val="FFC000"/>
                </a:solidFill>
                <a:effectLst/>
                <a:latin typeface="Perpetua Titling MT" panose="02020502060505020804" pitchFamily="18" charset="0"/>
              </a:rPr>
              <a:t>The power of roles</a:t>
            </a:r>
          </a:p>
        </p:txBody>
      </p:sp>
      <p:sp>
        <p:nvSpPr>
          <p:cNvPr id="3" name="Content Placeholder 2"/>
          <p:cNvSpPr>
            <a:spLocks noGrp="1"/>
          </p:cNvSpPr>
          <p:nvPr>
            <p:ph idx="1"/>
          </p:nvPr>
        </p:nvSpPr>
        <p:spPr>
          <a:xfrm>
            <a:off x="457200" y="1417638"/>
            <a:ext cx="8229600" cy="4603650"/>
          </a:xfrm>
        </p:spPr>
        <p:txBody>
          <a:bodyPr>
            <a:normAutofit/>
          </a:bodyPr>
          <a:lstStyle/>
          <a:p>
            <a:pPr marL="137160" indent="0">
              <a:buNone/>
            </a:pPr>
            <a:r>
              <a:rPr lang="en-GB" sz="2200" dirty="0" err="1"/>
              <a:t>Tirin</a:t>
            </a:r>
            <a:r>
              <a:rPr lang="en-GB" sz="2200" dirty="0"/>
              <a:t> smiled arrogantly, luxuriously. “Don't tell me what to do, you profiteer. Shut up and get into that cell!” And as </a:t>
            </a:r>
            <a:r>
              <a:rPr lang="en-GB" sz="2200" dirty="0" err="1"/>
              <a:t>Kadagv</a:t>
            </a:r>
            <a:r>
              <a:rPr lang="en-GB" sz="2200" dirty="0"/>
              <a:t> turned to obey, </a:t>
            </a:r>
            <a:r>
              <a:rPr lang="en-GB" sz="2200" dirty="0" err="1"/>
              <a:t>Tirin</a:t>
            </a:r>
            <a:r>
              <a:rPr lang="en-GB" sz="2200" dirty="0"/>
              <a:t> pushed him </a:t>
            </a:r>
            <a:r>
              <a:rPr lang="en-GB" sz="2200" dirty="0" err="1"/>
              <a:t>straightarm</a:t>
            </a:r>
            <a:r>
              <a:rPr lang="en-GB" sz="2200" dirty="0"/>
              <a:t> in the back so that he fell sprawling. He gave a sharp grunt of surprise or pain, and sat up nursing a finger that had been scraped or sprained against the back wall of the </a:t>
            </a:r>
            <a:r>
              <a:rPr lang="en-GB" sz="2200" dirty="0" smtClean="0"/>
              <a:t>cell. </a:t>
            </a:r>
            <a:r>
              <a:rPr lang="en-GB" sz="2200" dirty="0" err="1"/>
              <a:t>Shevek</a:t>
            </a:r>
            <a:r>
              <a:rPr lang="en-GB" sz="2200" dirty="0"/>
              <a:t> and </a:t>
            </a:r>
            <a:r>
              <a:rPr lang="en-GB" sz="2200" dirty="0" err="1"/>
              <a:t>Tirin</a:t>
            </a:r>
            <a:r>
              <a:rPr lang="en-GB" sz="2200" dirty="0"/>
              <a:t> did not speak. </a:t>
            </a:r>
            <a:r>
              <a:rPr lang="en-GB" sz="2200" dirty="0">
                <a:solidFill>
                  <a:srgbClr val="FFC000"/>
                </a:solidFill>
              </a:rPr>
              <a:t>They stood motionless, their faces without expression, in their role as guards. They were not playing the role now, it was playing them. </a:t>
            </a:r>
            <a:r>
              <a:rPr lang="en-GB" sz="2200" dirty="0"/>
              <a:t>The younger boys returned with some </a:t>
            </a:r>
            <a:r>
              <a:rPr lang="en-GB" sz="2200" dirty="0" err="1"/>
              <a:t>holum</a:t>
            </a:r>
            <a:r>
              <a:rPr lang="en-GB" sz="2200" dirty="0"/>
              <a:t> bread, a melon, and a bottle of water. They were talking as they came, but the curious silence at the cell got into them at once. The food and water was shoved in, the door raised and braced. </a:t>
            </a:r>
            <a:r>
              <a:rPr lang="en-GB" sz="2200" dirty="0" err="1"/>
              <a:t>Kadagv</a:t>
            </a:r>
            <a:r>
              <a:rPr lang="en-GB" sz="2200" dirty="0"/>
              <a:t> was alone in the dark</a:t>
            </a:r>
          </a:p>
        </p:txBody>
      </p:sp>
    </p:spTree>
    <p:extLst>
      <p:ext uri="{BB962C8B-B14F-4D97-AF65-F5344CB8AC3E}">
        <p14:creationId xmlns:p14="http://schemas.microsoft.com/office/powerpoint/2010/main" val="714517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fontScale="90000"/>
          </a:bodyPr>
          <a:lstStyle/>
          <a:p>
            <a:r>
              <a:rPr lang="en-GB" sz="4000" dirty="0">
                <a:solidFill>
                  <a:srgbClr val="FFC000"/>
                </a:solidFill>
                <a:effectLst/>
                <a:latin typeface="Perpetua Titling MT" panose="02020502060505020804" pitchFamily="18" charset="0"/>
              </a:rPr>
              <a:t>The prison </a:t>
            </a:r>
            <a:r>
              <a:rPr lang="en-GB" sz="4000" dirty="0" smtClean="0">
                <a:solidFill>
                  <a:srgbClr val="FFC000"/>
                </a:solidFill>
                <a:effectLst/>
                <a:latin typeface="Perpetua Titling MT" panose="02020502060505020804" pitchFamily="18" charset="0"/>
              </a:rPr>
              <a:t>abiding in time</a:t>
            </a:r>
            <a:endParaRPr lang="en-GB" sz="4000" dirty="0">
              <a:solidFill>
                <a:srgbClr val="FFC000"/>
              </a:solidFill>
              <a:effectLst/>
              <a:latin typeface="Perpetua Titling MT" panose="02020502060505020804" pitchFamily="18" charset="0"/>
            </a:endParaRPr>
          </a:p>
        </p:txBody>
      </p:sp>
      <p:sp>
        <p:nvSpPr>
          <p:cNvPr id="4" name="Rectangle 3"/>
          <p:cNvSpPr/>
          <p:nvPr/>
        </p:nvSpPr>
        <p:spPr>
          <a:xfrm>
            <a:off x="251520" y="1116214"/>
            <a:ext cx="8640960" cy="5755422"/>
          </a:xfrm>
          <a:prstGeom prst="rect">
            <a:avLst/>
          </a:prstGeom>
        </p:spPr>
        <p:txBody>
          <a:bodyPr wrap="square">
            <a:spAutoFit/>
          </a:bodyPr>
          <a:lstStyle/>
          <a:p>
            <a:pPr>
              <a:spcAft>
                <a:spcPts val="600"/>
              </a:spcAft>
            </a:pPr>
            <a:r>
              <a:rPr lang="en-GB" dirty="0" err="1" smtClean="0">
                <a:latin typeface="Palatino Linotype" panose="02040502050505030304" pitchFamily="18" charset="0"/>
                <a:ea typeface="Times New Roman" panose="02020603050405020304" pitchFamily="18" charset="0"/>
              </a:rPr>
              <a:t>Shevek</a:t>
            </a:r>
            <a:r>
              <a:rPr lang="en-GB" dirty="0" smtClean="0">
                <a:latin typeface="Palatino Linotype" panose="02040502050505030304" pitchFamily="18" charset="0"/>
                <a:ea typeface="Times New Roman" panose="02020603050405020304" pitchFamily="18" charset="0"/>
              </a:rPr>
              <a:t> nodded. But as the car followed a riverside highway toward the </a:t>
            </a:r>
            <a:r>
              <a:rPr lang="en-GB" dirty="0" err="1" smtClean="0">
                <a:latin typeface="Palatino Linotype" panose="02040502050505030304" pitchFamily="18" charset="0"/>
                <a:ea typeface="Times New Roman" panose="02020603050405020304" pitchFamily="18" charset="0"/>
              </a:rPr>
              <a:t>tumoff</a:t>
            </a:r>
            <a:r>
              <a:rPr lang="en-GB" dirty="0" smtClean="0">
                <a:latin typeface="Palatino Linotype" panose="02040502050505030304" pitchFamily="18" charset="0"/>
                <a:ea typeface="Times New Roman" panose="02020603050405020304" pitchFamily="18" charset="0"/>
              </a:rPr>
              <a:t> to </a:t>
            </a:r>
            <a:r>
              <a:rPr lang="en-GB" dirty="0" err="1" smtClean="0">
                <a:latin typeface="Palatino Linotype" panose="02040502050505030304" pitchFamily="18" charset="0"/>
                <a:ea typeface="Times New Roman" panose="02020603050405020304" pitchFamily="18" charset="0"/>
              </a:rPr>
              <a:t>leu</a:t>
            </a:r>
            <a:r>
              <a:rPr lang="en-GB" dirty="0" smtClean="0">
                <a:latin typeface="Palatino Linotype" panose="02040502050505030304" pitchFamily="18" charset="0"/>
                <a:ea typeface="Times New Roman" panose="02020603050405020304" pitchFamily="18" charset="0"/>
              </a:rPr>
              <a:t> </a:t>
            </a:r>
            <a:r>
              <a:rPr lang="en-GB" dirty="0" err="1" smtClean="0">
                <a:latin typeface="Palatino Linotype" panose="02040502050505030304" pitchFamily="18" charset="0"/>
                <a:ea typeface="Times New Roman" panose="02020603050405020304" pitchFamily="18" charset="0"/>
              </a:rPr>
              <a:t>Eun</a:t>
            </a:r>
            <a:r>
              <a:rPr lang="en-GB" dirty="0" smtClean="0">
                <a:latin typeface="Palatino Linotype" panose="02040502050505030304" pitchFamily="18" charset="0"/>
                <a:ea typeface="Times New Roman" panose="02020603050405020304" pitchFamily="18" charset="0"/>
              </a:rPr>
              <a:t> it passed a bluff on the curve of the river </a:t>
            </a:r>
            <a:r>
              <a:rPr lang="en-GB" dirty="0" err="1" smtClean="0">
                <a:latin typeface="Palatino Linotype" panose="02040502050505030304" pitchFamily="18" charset="0"/>
                <a:ea typeface="Times New Roman" panose="02020603050405020304" pitchFamily="18" charset="0"/>
              </a:rPr>
              <a:t>Seisse</a:t>
            </a:r>
            <a:r>
              <a:rPr lang="en-GB" dirty="0" smtClean="0">
                <a:latin typeface="Palatino Linotype" panose="02040502050505030304" pitchFamily="18" charset="0"/>
                <a:ea typeface="Times New Roman" panose="02020603050405020304" pitchFamily="18" charset="0"/>
              </a:rPr>
              <a:t>, and up on the bluff there was a building, heavy, ruinous, implacable, with broken towers of black stone. </a:t>
            </a:r>
            <a:r>
              <a:rPr lang="en-GB" dirty="0" smtClean="0">
                <a:solidFill>
                  <a:srgbClr val="FFC000"/>
                </a:solidFill>
                <a:latin typeface="Palatino Linotype" panose="02040502050505030304" pitchFamily="18" charset="0"/>
                <a:ea typeface="Times New Roman" panose="02020603050405020304" pitchFamily="18" charset="0"/>
              </a:rPr>
              <a:t>Nothing could have been less like the gorgeous </a:t>
            </a:r>
            <a:r>
              <a:rPr lang="en-GB" dirty="0" err="1" smtClean="0">
                <a:solidFill>
                  <a:srgbClr val="FFC000"/>
                </a:solidFill>
                <a:latin typeface="Palatino Linotype" panose="02040502050505030304" pitchFamily="18" charset="0"/>
                <a:ea typeface="Times New Roman" panose="02020603050405020304" pitchFamily="18" charset="0"/>
              </a:rPr>
              <a:t>lighthearted</a:t>
            </a:r>
            <a:r>
              <a:rPr lang="en-GB" dirty="0" smtClean="0">
                <a:solidFill>
                  <a:srgbClr val="FFC000"/>
                </a:solidFill>
                <a:latin typeface="Palatino Linotype" panose="02040502050505030304" pitchFamily="18" charset="0"/>
                <a:ea typeface="Times New Roman" panose="02020603050405020304" pitchFamily="18" charset="0"/>
              </a:rPr>
              <a:t> buildings of the Space Research Foundation, the showy domes, the bright factories, the tidy lawns and paths. Nothing could have made them look so much like bits of </a:t>
            </a:r>
            <a:r>
              <a:rPr lang="en-GB" dirty="0" err="1" smtClean="0">
                <a:solidFill>
                  <a:srgbClr val="FFC000"/>
                </a:solidFill>
                <a:latin typeface="Palatino Linotype" panose="02040502050505030304" pitchFamily="18" charset="0"/>
                <a:ea typeface="Times New Roman" panose="02020603050405020304" pitchFamily="18" charset="0"/>
              </a:rPr>
              <a:t>colored</a:t>
            </a:r>
            <a:r>
              <a:rPr lang="en-GB" dirty="0" smtClean="0">
                <a:solidFill>
                  <a:srgbClr val="FFC000"/>
                </a:solidFill>
                <a:latin typeface="Palatino Linotype" panose="02040502050505030304" pitchFamily="18" charset="0"/>
                <a:ea typeface="Times New Roman" panose="02020603050405020304" pitchFamily="18" charset="0"/>
              </a:rPr>
              <a:t> paper.</a:t>
            </a:r>
            <a:endParaRPr lang="en-GB" sz="2000" dirty="0" smtClean="0">
              <a:solidFill>
                <a:srgbClr val="FFC000"/>
              </a:solidFill>
              <a:latin typeface="Times New Roman" panose="02020603050405020304" pitchFamily="18" charset="0"/>
              <a:ea typeface="Times New Roman" panose="02020603050405020304" pitchFamily="18" charset="0"/>
            </a:endParaRPr>
          </a:p>
          <a:p>
            <a:pPr>
              <a:spcAft>
                <a:spcPts val="600"/>
              </a:spcAft>
            </a:pPr>
            <a:r>
              <a:rPr lang="en-GB" dirty="0" smtClean="0">
                <a:latin typeface="Palatino Linotype" panose="02040502050505030304" pitchFamily="18" charset="0"/>
                <a:ea typeface="Times New Roman" panose="02020603050405020304" pitchFamily="18" charset="0"/>
              </a:rPr>
              <a:t>“</a:t>
            </a:r>
            <a:r>
              <a:rPr lang="en-GB" dirty="0">
                <a:latin typeface="Palatino Linotype" panose="02040502050505030304" pitchFamily="18" charset="0"/>
                <a:ea typeface="Times New Roman" panose="02020603050405020304" pitchFamily="18" charset="0"/>
              </a:rPr>
              <a:t>That, I believe, is the Fort,” </a:t>
            </a:r>
            <a:r>
              <a:rPr lang="en-GB" dirty="0" err="1">
                <a:latin typeface="Palatino Linotype" panose="02040502050505030304" pitchFamily="18" charset="0"/>
                <a:ea typeface="Times New Roman" panose="02020603050405020304" pitchFamily="18" charset="0"/>
              </a:rPr>
              <a:t>Chifoilisk</a:t>
            </a:r>
            <a:r>
              <a:rPr lang="en-GB" dirty="0">
                <a:latin typeface="Palatino Linotype" panose="02040502050505030304" pitchFamily="18" charset="0"/>
                <a:ea typeface="Times New Roman" panose="02020603050405020304" pitchFamily="18" charset="0"/>
              </a:rPr>
              <a:t> remarked with his usual satisfaction at placing the tactless remark where it was least wanted.</a:t>
            </a:r>
            <a:endParaRPr lang="en-GB" sz="2000" dirty="0">
              <a:latin typeface="Times New Roman" panose="02020603050405020304" pitchFamily="18" charset="0"/>
              <a:ea typeface="Times New Roman" panose="02020603050405020304" pitchFamily="18" charset="0"/>
            </a:endParaRPr>
          </a:p>
          <a:p>
            <a:pPr>
              <a:spcAft>
                <a:spcPts val="600"/>
              </a:spcAft>
            </a:pPr>
            <a:r>
              <a:rPr lang="en-GB" dirty="0">
                <a:latin typeface="Palatino Linotype" panose="02040502050505030304" pitchFamily="18" charset="0"/>
                <a:ea typeface="Times New Roman" panose="02020603050405020304" pitchFamily="18" charset="0"/>
              </a:rPr>
              <a:t>“Gone all to ruins,” </a:t>
            </a:r>
            <a:r>
              <a:rPr lang="en-GB" dirty="0" err="1">
                <a:latin typeface="Palatino Linotype" panose="02040502050505030304" pitchFamily="18" charset="0"/>
                <a:ea typeface="Times New Roman" panose="02020603050405020304" pitchFamily="18" charset="0"/>
              </a:rPr>
              <a:t>Pae</a:t>
            </a:r>
            <a:r>
              <a:rPr lang="en-GB" dirty="0">
                <a:latin typeface="Palatino Linotype" panose="02040502050505030304" pitchFamily="18" charset="0"/>
                <a:ea typeface="Times New Roman" panose="02020603050405020304" pitchFamily="18" charset="0"/>
              </a:rPr>
              <a:t> said. “Must be empty.”</a:t>
            </a:r>
            <a:endParaRPr lang="en-GB" sz="2000" dirty="0">
              <a:latin typeface="Times New Roman" panose="02020603050405020304" pitchFamily="18" charset="0"/>
              <a:ea typeface="Times New Roman" panose="02020603050405020304" pitchFamily="18" charset="0"/>
            </a:endParaRPr>
          </a:p>
          <a:p>
            <a:pPr>
              <a:spcAft>
                <a:spcPts val="600"/>
              </a:spcAft>
            </a:pPr>
            <a:r>
              <a:rPr lang="en-GB" dirty="0">
                <a:latin typeface="Palatino Linotype" panose="02040502050505030304" pitchFamily="18" charset="0"/>
                <a:ea typeface="Times New Roman" panose="02020603050405020304" pitchFamily="18" charset="0"/>
              </a:rPr>
              <a:t>“Want to stop and have a look at it, </a:t>
            </a:r>
            <a:r>
              <a:rPr lang="en-GB" dirty="0" err="1">
                <a:latin typeface="Palatino Linotype" panose="02040502050505030304" pitchFamily="18" charset="0"/>
                <a:ea typeface="Times New Roman" panose="02020603050405020304" pitchFamily="18" charset="0"/>
              </a:rPr>
              <a:t>Shevek</a:t>
            </a:r>
            <a:r>
              <a:rPr lang="en-GB" dirty="0">
                <a:latin typeface="Palatino Linotype" panose="02040502050505030304" pitchFamily="18" charset="0"/>
                <a:ea typeface="Times New Roman" panose="02020603050405020304" pitchFamily="18" charset="0"/>
              </a:rPr>
              <a:t>?” </a:t>
            </a:r>
            <a:r>
              <a:rPr lang="en-GB" dirty="0" err="1">
                <a:latin typeface="Palatino Linotype" panose="02040502050505030304" pitchFamily="18" charset="0"/>
                <a:ea typeface="Times New Roman" panose="02020603050405020304" pitchFamily="18" charset="0"/>
              </a:rPr>
              <a:t>Chifoilisk</a:t>
            </a:r>
            <a:r>
              <a:rPr lang="en-GB" dirty="0">
                <a:latin typeface="Palatino Linotype" panose="02040502050505030304" pitchFamily="18" charset="0"/>
                <a:ea typeface="Times New Roman" panose="02020603050405020304" pitchFamily="18" charset="0"/>
              </a:rPr>
              <a:t> asked, ready to tap on the chauffeur's screen.</a:t>
            </a:r>
            <a:endParaRPr lang="en-GB" sz="2000" dirty="0">
              <a:latin typeface="Times New Roman" panose="02020603050405020304" pitchFamily="18" charset="0"/>
              <a:ea typeface="Times New Roman" panose="02020603050405020304" pitchFamily="18" charset="0"/>
            </a:endParaRPr>
          </a:p>
          <a:p>
            <a:pPr>
              <a:spcAft>
                <a:spcPts val="600"/>
              </a:spcAft>
            </a:pPr>
            <a:r>
              <a:rPr lang="en-GB" dirty="0">
                <a:latin typeface="Palatino Linotype" panose="02040502050505030304" pitchFamily="18" charset="0"/>
                <a:ea typeface="Times New Roman" panose="02020603050405020304" pitchFamily="18" charset="0"/>
              </a:rPr>
              <a:t>“No,” </a:t>
            </a:r>
            <a:r>
              <a:rPr lang="en-GB" dirty="0" err="1">
                <a:latin typeface="Palatino Linotype" panose="02040502050505030304" pitchFamily="18" charset="0"/>
                <a:ea typeface="Times New Roman" panose="02020603050405020304" pitchFamily="18" charset="0"/>
              </a:rPr>
              <a:t>Shevek</a:t>
            </a:r>
            <a:r>
              <a:rPr lang="en-GB" dirty="0">
                <a:latin typeface="Palatino Linotype" panose="02040502050505030304" pitchFamily="18" charset="0"/>
                <a:ea typeface="Times New Roman" panose="02020603050405020304" pitchFamily="18" charset="0"/>
              </a:rPr>
              <a:t> said.</a:t>
            </a:r>
            <a:endParaRPr lang="en-GB" sz="2000" dirty="0">
              <a:latin typeface="Times New Roman" panose="02020603050405020304" pitchFamily="18" charset="0"/>
              <a:ea typeface="Times New Roman" panose="02020603050405020304" pitchFamily="18" charset="0"/>
            </a:endParaRPr>
          </a:p>
          <a:p>
            <a:pPr>
              <a:spcAft>
                <a:spcPts val="600"/>
              </a:spcAft>
            </a:pPr>
            <a:r>
              <a:rPr lang="en-GB" dirty="0">
                <a:latin typeface="Palatino Linotype" panose="02040502050505030304" pitchFamily="18" charset="0"/>
                <a:ea typeface="Times New Roman" panose="02020603050405020304" pitchFamily="18" charset="0"/>
              </a:rPr>
              <a:t>He had seen what he wanted to see. There was still a Fort in </a:t>
            </a:r>
            <a:r>
              <a:rPr lang="en-GB" dirty="0" err="1">
                <a:latin typeface="Palatino Linotype" panose="02040502050505030304" pitchFamily="18" charset="0"/>
                <a:ea typeface="Times New Roman" panose="02020603050405020304" pitchFamily="18" charset="0"/>
              </a:rPr>
              <a:t>Drio</a:t>
            </a:r>
            <a:r>
              <a:rPr lang="en-GB" dirty="0">
                <a:latin typeface="Palatino Linotype" panose="02040502050505030304" pitchFamily="18" charset="0"/>
                <a:ea typeface="Times New Roman" panose="02020603050405020304" pitchFamily="18" charset="0"/>
              </a:rPr>
              <a:t>. He did not need to enter it and seek down ruined halls for the cell in which </a:t>
            </a:r>
            <a:r>
              <a:rPr lang="en-GB" dirty="0" err="1">
                <a:latin typeface="Palatino Linotype" panose="02040502050505030304" pitchFamily="18" charset="0"/>
                <a:ea typeface="Times New Roman" panose="02020603050405020304" pitchFamily="18" charset="0"/>
              </a:rPr>
              <a:t>Odo</a:t>
            </a:r>
            <a:r>
              <a:rPr lang="en-GB" dirty="0">
                <a:latin typeface="Palatino Linotype" panose="02040502050505030304" pitchFamily="18" charset="0"/>
                <a:ea typeface="Times New Roman" panose="02020603050405020304" pitchFamily="18" charset="0"/>
              </a:rPr>
              <a:t> had spent nine years. </a:t>
            </a:r>
            <a:r>
              <a:rPr lang="en-GB" dirty="0">
                <a:solidFill>
                  <a:srgbClr val="FFC000"/>
                </a:solidFill>
                <a:latin typeface="Palatino Linotype" panose="02040502050505030304" pitchFamily="18" charset="0"/>
                <a:ea typeface="Times New Roman" panose="02020603050405020304" pitchFamily="18" charset="0"/>
              </a:rPr>
              <a:t>He knew what a prison cell was like.</a:t>
            </a:r>
            <a:endParaRPr lang="en-GB" sz="2000" dirty="0">
              <a:solidFill>
                <a:srgbClr val="FFC000"/>
              </a:solidFill>
              <a:latin typeface="Times New Roman" panose="02020603050405020304" pitchFamily="18" charset="0"/>
              <a:ea typeface="Times New Roman" panose="02020603050405020304" pitchFamily="18" charset="0"/>
            </a:endParaRPr>
          </a:p>
          <a:p>
            <a:pPr>
              <a:spcAft>
                <a:spcPts val="600"/>
              </a:spcAft>
            </a:pPr>
            <a:r>
              <a:rPr lang="en-GB" dirty="0">
                <a:latin typeface="Palatino Linotype" panose="02040502050505030304" pitchFamily="18" charset="0"/>
                <a:ea typeface="Times New Roman" panose="02020603050405020304" pitchFamily="18" charset="0"/>
              </a:rPr>
              <a:t>He looked up, his face still set and cold, at the ponderous dark walls that now loomed almost above the car. </a:t>
            </a:r>
            <a:r>
              <a:rPr lang="en-GB" u="sng" dirty="0">
                <a:solidFill>
                  <a:srgbClr val="FFC000"/>
                </a:solidFill>
                <a:latin typeface="Palatino Linotype" panose="02040502050505030304" pitchFamily="18" charset="0"/>
                <a:ea typeface="Times New Roman" panose="02020603050405020304" pitchFamily="18" charset="0"/>
              </a:rPr>
              <a:t>I have been here for a long time, the fort said, and I am still </a:t>
            </a:r>
            <a:r>
              <a:rPr lang="en-GB" u="sng" dirty="0" smtClean="0">
                <a:solidFill>
                  <a:srgbClr val="FFC000"/>
                </a:solidFill>
                <a:latin typeface="Palatino Linotype" panose="02040502050505030304" pitchFamily="18" charset="0"/>
                <a:ea typeface="Times New Roman" panose="02020603050405020304" pitchFamily="18" charset="0"/>
              </a:rPr>
              <a:t>here</a:t>
            </a:r>
            <a:endParaRPr lang="en-GB" sz="2000" u="sng" dirty="0">
              <a:solidFill>
                <a:srgbClr val="FFC00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13448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524" y="249744"/>
            <a:ext cx="9433048" cy="854968"/>
          </a:xfrm>
        </p:spPr>
        <p:txBody>
          <a:bodyPr>
            <a:normAutofit fontScale="90000"/>
          </a:bodyPr>
          <a:lstStyle/>
          <a:p>
            <a:r>
              <a:rPr lang="en-GB" sz="3400" dirty="0" smtClean="0">
                <a:solidFill>
                  <a:srgbClr val="FFC000"/>
                </a:solidFill>
                <a:effectLst/>
                <a:latin typeface="Perpetua Titling MT" panose="02020502060505020804" pitchFamily="18" charset="0"/>
              </a:rPr>
              <a:t>Time: Beauty &amp; harmony also abide</a:t>
            </a:r>
            <a:endParaRPr lang="en-GB" sz="3400" dirty="0">
              <a:solidFill>
                <a:srgbClr val="FFC000"/>
              </a:solidFill>
              <a:effectLst/>
              <a:latin typeface="Perpetua Titling MT" panose="02020502060505020804" pitchFamily="18" charset="0"/>
            </a:endParaRPr>
          </a:p>
        </p:txBody>
      </p:sp>
      <p:sp>
        <p:nvSpPr>
          <p:cNvPr id="3" name="Content Placeholder 2"/>
          <p:cNvSpPr>
            <a:spLocks noGrp="1"/>
          </p:cNvSpPr>
          <p:nvPr>
            <p:ph idx="1"/>
          </p:nvPr>
        </p:nvSpPr>
        <p:spPr>
          <a:xfrm>
            <a:off x="457200" y="1124744"/>
            <a:ext cx="8229600" cy="5184616"/>
          </a:xfrm>
        </p:spPr>
        <p:txBody>
          <a:bodyPr>
            <a:normAutofit fontScale="77500" lnSpcReduction="20000"/>
          </a:bodyPr>
          <a:lstStyle/>
          <a:p>
            <a:pPr marL="137160" indent="0">
              <a:lnSpc>
                <a:spcPct val="120000"/>
              </a:lnSpc>
              <a:buNone/>
            </a:pPr>
            <a:r>
              <a:rPr lang="en-GB" dirty="0"/>
              <a:t>The large, calm room was shadowy and silent, darkening. </a:t>
            </a:r>
            <a:r>
              <a:rPr lang="en-GB" dirty="0" err="1"/>
              <a:t>Shevek</a:t>
            </a:r>
            <a:r>
              <a:rPr lang="en-GB" dirty="0"/>
              <a:t> looked around it, the perfect double arches of the windows, the faintly gleaming edges of the parquet floor, the strong, dim curve of the stone chimney, the </a:t>
            </a:r>
            <a:r>
              <a:rPr lang="en-GB" dirty="0" err="1"/>
              <a:t>paneled</a:t>
            </a:r>
            <a:r>
              <a:rPr lang="en-GB" dirty="0"/>
              <a:t> walls, admirable in their proportion. It was a beautiful and humane room. It was a very old room. This Senior Faculty House, they told him, had been built in the year 540, </a:t>
            </a:r>
            <a:r>
              <a:rPr lang="en-GB" u="sng" dirty="0"/>
              <a:t>four hundred years ago, two hundred and thirty years before the Settlement of </a:t>
            </a:r>
            <a:r>
              <a:rPr lang="en-GB" u="sng" dirty="0" err="1"/>
              <a:t>Anarres</a:t>
            </a:r>
            <a:r>
              <a:rPr lang="en-GB" dirty="0"/>
              <a:t>. Generations of scholars had lived, worked, talked, thought, slept, died in this room before </a:t>
            </a:r>
            <a:r>
              <a:rPr lang="en-GB" dirty="0" err="1"/>
              <a:t>Odo</a:t>
            </a:r>
            <a:r>
              <a:rPr lang="en-GB" dirty="0"/>
              <a:t> was ever born. The Numerical Harmonies had drifted over the lawn, through the dark leaves of the grove, for centuries. </a:t>
            </a:r>
            <a:r>
              <a:rPr lang="en-GB" u="sng" dirty="0">
                <a:solidFill>
                  <a:srgbClr val="FFC000"/>
                </a:solidFill>
              </a:rPr>
              <a:t>I have been here for a long time</a:t>
            </a:r>
            <a:r>
              <a:rPr lang="en-GB" dirty="0">
                <a:solidFill>
                  <a:srgbClr val="FFC000"/>
                </a:solidFill>
              </a:rPr>
              <a:t>, the room said to </a:t>
            </a:r>
            <a:r>
              <a:rPr lang="en-GB" dirty="0" err="1">
                <a:solidFill>
                  <a:srgbClr val="FFC000"/>
                </a:solidFill>
              </a:rPr>
              <a:t>Shevek</a:t>
            </a:r>
            <a:r>
              <a:rPr lang="en-GB" dirty="0">
                <a:solidFill>
                  <a:srgbClr val="FFC000"/>
                </a:solidFill>
              </a:rPr>
              <a:t>, and I am still here</a:t>
            </a:r>
            <a:r>
              <a:rPr lang="en-GB" dirty="0"/>
              <a:t>. What are you doing here?</a:t>
            </a:r>
          </a:p>
        </p:txBody>
      </p:sp>
    </p:spTree>
    <p:extLst>
      <p:ext uri="{BB962C8B-B14F-4D97-AF65-F5344CB8AC3E}">
        <p14:creationId xmlns:p14="http://schemas.microsoft.com/office/powerpoint/2010/main" val="3845940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4832"/>
            <a:ext cx="8640960" cy="5836270"/>
          </a:xfrm>
        </p:spPr>
        <p:txBody>
          <a:bodyPr>
            <a:normAutofit fontScale="55000" lnSpcReduction="20000"/>
          </a:bodyPr>
          <a:lstStyle/>
          <a:p>
            <a:pPr marL="137160" indent="0" fontAlgn="base">
              <a:lnSpc>
                <a:spcPct val="120000"/>
              </a:lnSpc>
              <a:buNone/>
            </a:pPr>
            <a:r>
              <a:rPr lang="en-GB" sz="3500" dirty="0"/>
              <a:t>He had no answer. He had no right to all the grace and bounty of this world, earned and maintained by the work, the devotion, the faithfulness of its people. Paradise is for those who make Paradise. He did not belong. He was a frontiersman, one of a breed who had denied their past, their history. The settlers of </a:t>
            </a:r>
            <a:r>
              <a:rPr lang="en-GB" sz="3500" dirty="0" err="1"/>
              <a:t>Anarres</a:t>
            </a:r>
            <a:r>
              <a:rPr lang="en-GB" sz="3500" dirty="0"/>
              <a:t> had turned their backs on the Old World and its past, opted for the future only. But as surely as the future becomes the past, the past becomes the future. To deny is not to achieve. The </a:t>
            </a:r>
            <a:r>
              <a:rPr lang="en-GB" sz="3500" dirty="0" err="1"/>
              <a:t>Odonians</a:t>
            </a:r>
            <a:r>
              <a:rPr lang="en-GB" sz="3500" dirty="0"/>
              <a:t> who left </a:t>
            </a:r>
            <a:r>
              <a:rPr lang="en-GB" sz="3500" dirty="0" err="1"/>
              <a:t>Urras</a:t>
            </a:r>
            <a:r>
              <a:rPr lang="en-GB" sz="3500" dirty="0"/>
              <a:t> had been wrong. WRONG in their desperate courage, to deny their history, to forgo the possibility of return. </a:t>
            </a:r>
            <a:r>
              <a:rPr lang="en-GB" sz="3500" dirty="0">
                <a:solidFill>
                  <a:srgbClr val="FFC000"/>
                </a:solidFill>
              </a:rPr>
              <a:t>The explorer who will not come back or send back his ships to tell his tale is not an explorer, only an adventurer; and his sons are born in exile</a:t>
            </a:r>
            <a:r>
              <a:rPr lang="en-GB" sz="3500" dirty="0" smtClean="0"/>
              <a:t>.</a:t>
            </a:r>
          </a:p>
          <a:p>
            <a:pPr marL="137160" indent="0" fontAlgn="base">
              <a:lnSpc>
                <a:spcPct val="120000"/>
              </a:lnSpc>
              <a:buNone/>
            </a:pPr>
            <a:endParaRPr lang="en-GB" sz="1900" dirty="0"/>
          </a:p>
          <a:p>
            <a:pPr marL="137160" indent="0" fontAlgn="base">
              <a:lnSpc>
                <a:spcPct val="120000"/>
              </a:lnSpc>
              <a:buNone/>
            </a:pPr>
            <a:r>
              <a:rPr lang="en-GB" sz="3500" dirty="0" smtClean="0"/>
              <a:t>He </a:t>
            </a:r>
            <a:r>
              <a:rPr lang="en-GB" sz="3500" dirty="0"/>
              <a:t>had come to love </a:t>
            </a:r>
            <a:r>
              <a:rPr lang="en-GB" sz="3500" dirty="0" err="1"/>
              <a:t>Urras</a:t>
            </a:r>
            <a:r>
              <a:rPr lang="en-GB" sz="3500" dirty="0"/>
              <a:t>, but what good was his yearning love? He was not part of it. Nor was he part of the world of his birth</a:t>
            </a:r>
            <a:r>
              <a:rPr lang="en-GB" sz="3500" dirty="0" smtClean="0"/>
              <a:t>.  …He </a:t>
            </a:r>
            <a:r>
              <a:rPr lang="en-GB" sz="3500" dirty="0"/>
              <a:t>was </a:t>
            </a:r>
            <a:r>
              <a:rPr lang="en-GB" sz="3500" dirty="0">
                <a:solidFill>
                  <a:srgbClr val="FFC000"/>
                </a:solidFill>
              </a:rPr>
              <a:t>alone, here, because he came from a self-exiled society. </a:t>
            </a:r>
            <a:r>
              <a:rPr lang="en-GB" sz="3500" dirty="0"/>
              <a:t>He had </a:t>
            </a:r>
            <a:r>
              <a:rPr lang="en-GB" sz="3500" dirty="0" err="1"/>
              <a:t>alwavs</a:t>
            </a:r>
            <a:r>
              <a:rPr lang="en-GB" sz="3500" dirty="0"/>
              <a:t> been alone on his own world because he had exiled himself from his society. </a:t>
            </a:r>
            <a:r>
              <a:rPr lang="en-GB" sz="3500" dirty="0">
                <a:solidFill>
                  <a:srgbClr val="FFC000"/>
                </a:solidFill>
              </a:rPr>
              <a:t>The Settlers had taken one step away. He had taken two</a:t>
            </a:r>
            <a:r>
              <a:rPr lang="en-GB" sz="3500" dirty="0"/>
              <a:t>. He stood by himself, because he had taken the metaphysical risk</a:t>
            </a:r>
            <a:r>
              <a:rPr lang="en-GB" sz="3500" dirty="0" smtClean="0"/>
              <a:t>.  And </a:t>
            </a:r>
            <a:r>
              <a:rPr lang="en-GB" sz="3500" dirty="0"/>
              <a:t>he had been fool enough to think that he might serve to bring together two worlds to which he did not belong</a:t>
            </a:r>
            <a:r>
              <a:rPr lang="en-GB" sz="3500" dirty="0" smtClean="0"/>
              <a:t>.  </a:t>
            </a:r>
            <a:r>
              <a:rPr lang="en-GB" sz="3300" i="1" dirty="0" smtClean="0"/>
              <a:t>(Chap </a:t>
            </a:r>
            <a:r>
              <a:rPr lang="en-GB" sz="3300" i="1" dirty="0" smtClean="0"/>
              <a:t>3)</a:t>
            </a:r>
            <a:endParaRPr lang="en-GB" sz="3300" i="1" dirty="0"/>
          </a:p>
        </p:txBody>
      </p:sp>
      <p:sp>
        <p:nvSpPr>
          <p:cNvPr id="2" name="Rectangle 1"/>
          <p:cNvSpPr/>
          <p:nvPr/>
        </p:nvSpPr>
        <p:spPr>
          <a:xfrm>
            <a:off x="3043923" y="187570"/>
            <a:ext cx="3344185" cy="646331"/>
          </a:xfrm>
          <a:prstGeom prst="rect">
            <a:avLst/>
          </a:prstGeom>
        </p:spPr>
        <p:txBody>
          <a:bodyPr wrap="none">
            <a:spAutoFit/>
          </a:bodyPr>
          <a:lstStyle/>
          <a:p>
            <a:r>
              <a:rPr lang="en-GB" sz="3600" b="1" dirty="0">
                <a:solidFill>
                  <a:srgbClr val="FFC000"/>
                </a:solidFill>
                <a:latin typeface="Perpetua Titling MT" panose="02020502060505020804" pitchFamily="18" charset="0"/>
              </a:rPr>
              <a:t>Time</a:t>
            </a:r>
            <a:r>
              <a:rPr lang="en-GB" sz="3600" b="1" dirty="0" smtClean="0">
                <a:solidFill>
                  <a:srgbClr val="FFC000"/>
                </a:solidFill>
                <a:latin typeface="Perpetua Titling MT" panose="02020502060505020804" pitchFamily="18" charset="0"/>
              </a:rPr>
              <a:t>: exile  </a:t>
            </a:r>
            <a:endParaRPr lang="en-GB" sz="3600" b="1" dirty="0"/>
          </a:p>
        </p:txBody>
      </p:sp>
    </p:spTree>
    <p:extLst>
      <p:ext uri="{BB962C8B-B14F-4D97-AF65-F5344CB8AC3E}">
        <p14:creationId xmlns:p14="http://schemas.microsoft.com/office/powerpoint/2010/main" val="33357454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r>
              <a:rPr lang="en-GB" sz="4000" i="1" dirty="0">
                <a:solidFill>
                  <a:srgbClr val="FFC000"/>
                </a:solidFill>
                <a:effectLst/>
                <a:latin typeface="Perpetua Titling MT" panose="02020502060505020804" pitchFamily="18" charset="0"/>
                <a:ea typeface="+mn-ea"/>
                <a:cs typeface="+mn-cs"/>
              </a:rPr>
              <a:t>The dispossessed </a:t>
            </a:r>
            <a:r>
              <a:rPr lang="en-GB" sz="4000" dirty="0">
                <a:solidFill>
                  <a:srgbClr val="FFC000"/>
                </a:solidFill>
                <a:effectLst/>
                <a:latin typeface="Perpetua Titling MT" panose="02020502060505020804" pitchFamily="18" charset="0"/>
                <a:ea typeface="+mn-ea"/>
                <a:cs typeface="+mn-cs"/>
              </a:rPr>
              <a:t>as </a:t>
            </a:r>
            <a:r>
              <a:rPr lang="en-GB" sz="4000" dirty="0" smtClean="0">
                <a:solidFill>
                  <a:srgbClr val="FFC000"/>
                </a:solidFill>
                <a:effectLst/>
                <a:latin typeface="Perpetua Titling MT" panose="02020502060505020804" pitchFamily="18" charset="0"/>
                <a:ea typeface="+mn-ea"/>
                <a:cs typeface="+mn-cs"/>
              </a:rPr>
              <a:t>epic</a:t>
            </a:r>
            <a:endParaRPr lang="en-GB" sz="4000" dirty="0">
              <a:solidFill>
                <a:srgbClr val="FFC000"/>
              </a:solidFill>
              <a:effectLst/>
              <a:latin typeface="Perpetua Titling MT" panose="02020502060505020804" pitchFamily="18" charset="0"/>
              <a:ea typeface="+mn-ea"/>
              <a:cs typeface="+mn-cs"/>
            </a:endParaRPr>
          </a:p>
        </p:txBody>
      </p:sp>
      <p:sp>
        <p:nvSpPr>
          <p:cNvPr id="3" name="Content Placeholder 2"/>
          <p:cNvSpPr>
            <a:spLocks noGrp="1"/>
          </p:cNvSpPr>
          <p:nvPr>
            <p:ph idx="1"/>
          </p:nvPr>
        </p:nvSpPr>
        <p:spPr>
          <a:xfrm>
            <a:off x="457200" y="1268760"/>
            <a:ext cx="8229600" cy="5112568"/>
          </a:xfrm>
        </p:spPr>
        <p:txBody>
          <a:bodyPr>
            <a:normAutofit lnSpcReduction="10000"/>
          </a:bodyPr>
          <a:lstStyle/>
          <a:p>
            <a:pPr marL="137160" indent="0" algn="ctr">
              <a:buNone/>
            </a:pPr>
            <a:r>
              <a:rPr lang="en-GB" b="1" dirty="0" smtClean="0"/>
              <a:t>						</a:t>
            </a:r>
            <a:r>
              <a:rPr lang="en-GB" b="1" u="sng" dirty="0" smtClean="0"/>
              <a:t>epic</a:t>
            </a:r>
            <a:r>
              <a:rPr lang="en-GB" b="1" dirty="0" smtClean="0"/>
              <a:t> </a:t>
            </a:r>
            <a:endParaRPr lang="en-GB" b="1" dirty="0" smtClean="0"/>
          </a:p>
          <a:p>
            <a:pPr marL="137160" indent="0">
              <a:buNone/>
            </a:pPr>
            <a:r>
              <a:rPr lang="en-GB" sz="2000" b="1" dirty="0" smtClean="0"/>
              <a:t>Etymology</a:t>
            </a:r>
            <a:r>
              <a:rPr lang="en-GB" sz="2000" dirty="0" smtClean="0"/>
              <a:t>:</a:t>
            </a:r>
            <a:endParaRPr lang="en-GB" sz="2000" dirty="0"/>
          </a:p>
          <a:p>
            <a:pPr marL="137160" indent="0">
              <a:buNone/>
            </a:pPr>
            <a:r>
              <a:rPr lang="en-GB" sz="2400" dirty="0"/>
              <a:t>From Middle French </a:t>
            </a:r>
            <a:r>
              <a:rPr lang="en-GB" sz="2400" i="1" dirty="0" err="1"/>
              <a:t>épique</a:t>
            </a:r>
            <a:r>
              <a:rPr lang="en-GB" sz="2400" dirty="0"/>
              <a:t>, from Latin </a:t>
            </a:r>
            <a:r>
              <a:rPr lang="en-GB" sz="2400" i="1" dirty="0" err="1"/>
              <a:t>epicus</a:t>
            </a:r>
            <a:r>
              <a:rPr lang="en-GB" sz="2400" dirty="0"/>
              <a:t>, from Ancient Greek </a:t>
            </a:r>
            <a:r>
              <a:rPr lang="en-GB" sz="2400" i="1" dirty="0"/>
              <a:t>ἐπ</a:t>
            </a:r>
            <a:r>
              <a:rPr lang="en-GB" sz="2400" i="1" dirty="0" err="1"/>
              <a:t>ικός</a:t>
            </a:r>
            <a:r>
              <a:rPr lang="en-GB" sz="2400" dirty="0"/>
              <a:t> (</a:t>
            </a:r>
            <a:r>
              <a:rPr lang="en-GB" sz="2400" i="1" dirty="0" err="1"/>
              <a:t>epikós</a:t>
            </a:r>
            <a:r>
              <a:rPr lang="en-GB" sz="2400" dirty="0"/>
              <a:t>), from </a:t>
            </a:r>
            <a:r>
              <a:rPr lang="en-GB" sz="2400" i="1" dirty="0"/>
              <a:t>ἔπ</a:t>
            </a:r>
            <a:r>
              <a:rPr lang="en-GB" sz="2400" i="1" dirty="0" err="1"/>
              <a:t>ος</a:t>
            </a:r>
            <a:r>
              <a:rPr lang="en-GB" sz="2400" dirty="0"/>
              <a:t> (</a:t>
            </a:r>
            <a:r>
              <a:rPr lang="en-GB" sz="2400" i="1" dirty="0" err="1"/>
              <a:t>épos</a:t>
            </a:r>
            <a:r>
              <a:rPr lang="en-GB" sz="2400" dirty="0"/>
              <a:t>, “word, story”).</a:t>
            </a:r>
          </a:p>
          <a:p>
            <a:endParaRPr lang="en-GB" sz="1500" dirty="0"/>
          </a:p>
          <a:p>
            <a:pPr marL="137160" indent="0">
              <a:buNone/>
            </a:pPr>
            <a:r>
              <a:rPr lang="en-GB" sz="2000" b="1" dirty="0" smtClean="0"/>
              <a:t>Definition</a:t>
            </a:r>
            <a:r>
              <a:rPr lang="en-GB" sz="2000" dirty="0" smtClean="0"/>
              <a:t>: </a:t>
            </a:r>
          </a:p>
          <a:p>
            <a:pPr marL="137160" indent="0">
              <a:buNone/>
            </a:pPr>
            <a:r>
              <a:rPr lang="en-GB" dirty="0" smtClean="0"/>
              <a:t>- </a:t>
            </a:r>
            <a:r>
              <a:rPr lang="en-GB" sz="2400" dirty="0" smtClean="0"/>
              <a:t>In</a:t>
            </a:r>
            <a:r>
              <a:rPr lang="en-GB" sz="2400" dirty="0"/>
              <a:t> literature, an epic is a long narrative poem, </a:t>
            </a:r>
            <a:r>
              <a:rPr lang="en-GB" sz="2400" dirty="0" smtClean="0"/>
              <a:t>usually </a:t>
            </a:r>
            <a:r>
              <a:rPr lang="en-GB" sz="2400" dirty="0"/>
              <a:t>related to heroic deeds of a person of an unusual courage and unparalleled bravery</a:t>
            </a:r>
            <a:r>
              <a:rPr lang="en-GB" sz="2400" dirty="0" smtClean="0"/>
              <a:t>.</a:t>
            </a:r>
          </a:p>
          <a:p>
            <a:pPr marL="137160" indent="0">
              <a:buNone/>
            </a:pPr>
            <a:r>
              <a:rPr lang="en-GB" sz="2400" dirty="0" smtClean="0"/>
              <a:t>- In many they are dealing with an individual struggle to establish/protect a civilisation or world or a journey to the underworld and </a:t>
            </a:r>
            <a:r>
              <a:rPr lang="en-GB" sz="2400" dirty="0"/>
              <a:t>return </a:t>
            </a:r>
            <a:r>
              <a:rPr lang="en-GB" sz="2400" dirty="0" smtClean="0"/>
              <a:t> (</a:t>
            </a:r>
            <a:r>
              <a:rPr lang="en-GB" sz="2400" dirty="0" err="1" smtClean="0"/>
              <a:t>eg</a:t>
            </a:r>
            <a:r>
              <a:rPr lang="en-GB" sz="2400" dirty="0" smtClean="0"/>
              <a:t> </a:t>
            </a:r>
            <a:r>
              <a:rPr lang="en-GB" sz="2400" i="1" dirty="0" smtClean="0"/>
              <a:t>Gilgamesh, Odyssey, </a:t>
            </a:r>
            <a:r>
              <a:rPr lang="en-GB" sz="2400" i="1" dirty="0" err="1" smtClean="0"/>
              <a:t>Aeneal</a:t>
            </a:r>
            <a:r>
              <a:rPr lang="en-GB" sz="2400" i="1" dirty="0" smtClean="0"/>
              <a:t>, Beowulf, Paradise Lost</a:t>
            </a:r>
          </a:p>
        </p:txBody>
      </p:sp>
    </p:spTree>
    <p:extLst>
      <p:ext uri="{BB962C8B-B14F-4D97-AF65-F5344CB8AC3E}">
        <p14:creationId xmlns:p14="http://schemas.microsoft.com/office/powerpoint/2010/main" val="1560381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6309320"/>
          </a:xfrm>
        </p:spPr>
        <p:txBody>
          <a:bodyPr>
            <a:normAutofit fontScale="70000" lnSpcReduction="20000"/>
          </a:bodyPr>
          <a:lstStyle/>
          <a:p>
            <a:pPr marL="457200" lvl="1" indent="0">
              <a:lnSpc>
                <a:spcPct val="120000"/>
              </a:lnSpc>
              <a:buNone/>
            </a:pPr>
            <a:r>
              <a:rPr lang="en-GB" sz="2600" dirty="0" smtClean="0"/>
              <a:t>An </a:t>
            </a:r>
            <a:r>
              <a:rPr lang="en-GB" sz="2600" dirty="0"/>
              <a:t>old woman was coming up the stairs behind him, and he turned to her to ask his way. In the light of the yellow globe that marked the subway entrance// he </a:t>
            </a:r>
            <a:r>
              <a:rPr lang="en-GB" sz="2600" dirty="0">
                <a:solidFill>
                  <a:srgbClr val="FFC000"/>
                </a:solidFill>
              </a:rPr>
              <a:t>saw</a:t>
            </a:r>
            <a:r>
              <a:rPr lang="en-GB" sz="2600" dirty="0"/>
              <a:t> her face clearly: white and lined, with the dead, hostile stare of weariness. Big glass earrings bobbed on her cheeks. She climbed the stairs laboriously, hunched over with fatigue or with arthritis or some deformity of the spine. But she was not old, as he had thought; she was not even thirty. (9: 290–91</a:t>
            </a:r>
            <a:r>
              <a:rPr lang="en-GB" dirty="0" smtClean="0"/>
              <a:t>)</a:t>
            </a:r>
          </a:p>
          <a:p>
            <a:pPr marL="137160" indent="0">
              <a:lnSpc>
                <a:spcPct val="120000"/>
              </a:lnSpc>
              <a:buNone/>
            </a:pPr>
            <a:endParaRPr lang="en-GB" sz="1700" dirty="0"/>
          </a:p>
          <a:p>
            <a:pPr marL="137160" indent="0">
              <a:lnSpc>
                <a:spcPct val="120000"/>
              </a:lnSpc>
              <a:buNone/>
            </a:pPr>
            <a:r>
              <a:rPr lang="en-GB" dirty="0"/>
              <a:t> </a:t>
            </a:r>
            <a:r>
              <a:rPr lang="en-GB" dirty="0" smtClean="0"/>
              <a:t>A </a:t>
            </a:r>
            <a:r>
              <a:rPr lang="en-GB" dirty="0"/>
              <a:t>little further on he notices a homeless man lying in a gutter:</a:t>
            </a:r>
          </a:p>
          <a:p>
            <a:pPr marL="137160" indent="0">
              <a:lnSpc>
                <a:spcPct val="120000"/>
              </a:lnSpc>
              <a:buNone/>
            </a:pPr>
            <a:r>
              <a:rPr lang="en-GB" sz="1700" dirty="0"/>
              <a:t> </a:t>
            </a:r>
            <a:endParaRPr lang="en-GB" dirty="0"/>
          </a:p>
          <a:p>
            <a:pPr marL="457200" lvl="1" indent="0">
              <a:lnSpc>
                <a:spcPct val="120000"/>
              </a:lnSpc>
              <a:buNone/>
            </a:pPr>
            <a:r>
              <a:rPr lang="en-GB" sz="2600" dirty="0"/>
              <a:t>There were many </a:t>
            </a:r>
            <a:r>
              <a:rPr lang="en-GB" sz="2600" dirty="0" err="1"/>
              <a:t>wineshops</a:t>
            </a:r>
            <a:r>
              <a:rPr lang="en-GB" sz="2600" dirty="0"/>
              <a:t> and pawnshops, some of them still open. A good many people were in the street, jostling past, going in and out of the </a:t>
            </a:r>
            <a:r>
              <a:rPr lang="en-GB" sz="2600" dirty="0" err="1"/>
              <a:t>wineshops</a:t>
            </a:r>
            <a:r>
              <a:rPr lang="en-GB" sz="2600" dirty="0"/>
              <a:t>. There was a man lying down, lying in the gutter, his coat bunched up over his head, lying in the rain, asleep, sick, dead. </a:t>
            </a:r>
            <a:r>
              <a:rPr lang="en-GB" sz="2600" dirty="0" err="1"/>
              <a:t>Shevek</a:t>
            </a:r>
            <a:r>
              <a:rPr lang="en-GB" sz="2600" dirty="0"/>
              <a:t> </a:t>
            </a:r>
            <a:r>
              <a:rPr lang="en-GB" sz="2600" dirty="0">
                <a:solidFill>
                  <a:srgbClr val="FFC000"/>
                </a:solidFill>
              </a:rPr>
              <a:t>stared</a:t>
            </a:r>
            <a:r>
              <a:rPr lang="en-GB" sz="2600" dirty="0"/>
              <a:t> at him with horror, and </a:t>
            </a:r>
            <a:r>
              <a:rPr lang="en-GB" sz="2600" dirty="0" smtClean="0"/>
              <a:t>at. </a:t>
            </a:r>
            <a:r>
              <a:rPr lang="en-GB" sz="2600" dirty="0"/>
              <a:t>(9: 291</a:t>
            </a:r>
            <a:r>
              <a:rPr lang="en-GB" sz="2600" dirty="0" smtClean="0"/>
              <a:t>)</a:t>
            </a:r>
            <a:r>
              <a:rPr lang="en-GB" sz="2600" dirty="0">
                <a:solidFill>
                  <a:srgbClr val="FFC000"/>
                </a:solidFill>
              </a:rPr>
              <a:t> the others who walked past without looking</a:t>
            </a:r>
            <a:endParaRPr lang="en-GB" sz="2600" dirty="0"/>
          </a:p>
          <a:p>
            <a:pPr marL="137160" indent="0">
              <a:lnSpc>
                <a:spcPct val="120000"/>
              </a:lnSpc>
              <a:buNone/>
            </a:pPr>
            <a:r>
              <a:rPr lang="en-GB" dirty="0"/>
              <a:t> </a:t>
            </a:r>
            <a:endParaRPr lang="en-GB" sz="1700" dirty="0"/>
          </a:p>
          <a:p>
            <a:pPr marL="137160" indent="0">
              <a:lnSpc>
                <a:spcPct val="120000"/>
              </a:lnSpc>
              <a:buNone/>
            </a:pPr>
            <a:r>
              <a:rPr lang="en-GB" dirty="0" smtClean="0"/>
              <a:t>… </a:t>
            </a:r>
            <a:r>
              <a:rPr lang="en-GB" dirty="0" err="1"/>
              <a:t>Shevek</a:t>
            </a:r>
            <a:r>
              <a:rPr lang="en-GB" dirty="0"/>
              <a:t> is not just a passive witness to injustice. He acts on his newfound critical understanding by serving as a living symbol of the links between past and future, existing reality and utopia. </a:t>
            </a:r>
          </a:p>
        </p:txBody>
      </p:sp>
    </p:spTree>
    <p:extLst>
      <p:ext uri="{BB962C8B-B14F-4D97-AF65-F5344CB8AC3E}">
        <p14:creationId xmlns:p14="http://schemas.microsoft.com/office/powerpoint/2010/main" val="641576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600" dirty="0">
                <a:solidFill>
                  <a:srgbClr val="FFC000"/>
                </a:solidFill>
                <a:effectLst/>
                <a:latin typeface="Perpetua Titling MT" panose="02020502060505020804" pitchFamily="18" charset="0"/>
              </a:rPr>
              <a:t>Hidden places</a:t>
            </a:r>
          </a:p>
        </p:txBody>
      </p:sp>
      <p:sp>
        <p:nvSpPr>
          <p:cNvPr id="3" name="Content Placeholder 2"/>
          <p:cNvSpPr>
            <a:spLocks noGrp="1"/>
          </p:cNvSpPr>
          <p:nvPr>
            <p:ph idx="1"/>
          </p:nvPr>
        </p:nvSpPr>
        <p:spPr>
          <a:xfrm>
            <a:off x="457200" y="1124744"/>
            <a:ext cx="8229600" cy="5616624"/>
          </a:xfrm>
        </p:spPr>
        <p:txBody>
          <a:bodyPr>
            <a:normAutofit fontScale="55000" lnSpcReduction="20000"/>
          </a:bodyPr>
          <a:lstStyle/>
          <a:p>
            <a:pPr marL="137160" indent="0">
              <a:lnSpc>
                <a:spcPct val="120000"/>
              </a:lnSpc>
              <a:buNone/>
            </a:pPr>
            <a:r>
              <a:rPr lang="en-GB" sz="3800" dirty="0" smtClean="0"/>
              <a:t>…the </a:t>
            </a:r>
            <a:r>
              <a:rPr lang="en-GB" sz="3800" dirty="0" err="1">
                <a:solidFill>
                  <a:srgbClr val="FFC000"/>
                </a:solidFill>
              </a:rPr>
              <a:t>counterimage</a:t>
            </a:r>
            <a:r>
              <a:rPr lang="en-GB" sz="3800" dirty="0">
                <a:solidFill>
                  <a:srgbClr val="FFC000"/>
                </a:solidFill>
              </a:rPr>
              <a:t> of </a:t>
            </a:r>
            <a:r>
              <a:rPr lang="en-GB" sz="3800" dirty="0" err="1">
                <a:solidFill>
                  <a:srgbClr val="FFC000"/>
                </a:solidFill>
              </a:rPr>
              <a:t>Urras</a:t>
            </a:r>
            <a:r>
              <a:rPr lang="en-GB" sz="3800" dirty="0">
                <a:solidFill>
                  <a:srgbClr val="FFC000"/>
                </a:solidFill>
              </a:rPr>
              <a:t> will take the form of the commodity and its aesthetic excess</a:t>
            </a:r>
            <a:r>
              <a:rPr lang="en-GB" sz="3800" dirty="0"/>
              <a:t>. This image in fact sums up </a:t>
            </a:r>
            <a:r>
              <a:rPr lang="en-GB" sz="3800" dirty="0" err="1" smtClean="0"/>
              <a:t>Shevek's</a:t>
            </a:r>
            <a:r>
              <a:rPr lang="en-GB" sz="3800" dirty="0" smtClean="0"/>
              <a:t> experience </a:t>
            </a:r>
            <a:r>
              <a:rPr lang="en-GB" sz="3800" dirty="0"/>
              <a:t>of the capital city, A-Io, which unlike </a:t>
            </a:r>
            <a:r>
              <a:rPr lang="en-GB" sz="3800" dirty="0" err="1"/>
              <a:t>Abbenay</a:t>
            </a:r>
            <a:r>
              <a:rPr lang="en-GB" sz="3800" dirty="0"/>
              <a:t> does turn out to have concealments and the "</a:t>
            </a:r>
            <a:r>
              <a:rPr lang="en-GB" sz="3800" dirty="0" err="1"/>
              <a:t>mysteres</a:t>
            </a:r>
            <a:r>
              <a:rPr lang="en-GB" sz="3800" dirty="0"/>
              <a:t>" traditionally associated with the city as such: hiding places </a:t>
            </a:r>
            <a:r>
              <a:rPr lang="en-GB" sz="3800" dirty="0" smtClean="0"/>
              <a:t>. Let </a:t>
            </a:r>
            <a:r>
              <a:rPr lang="en-GB" sz="3800" dirty="0"/>
              <a:t>us remember that </a:t>
            </a:r>
            <a:r>
              <a:rPr lang="en-GB" sz="3800" dirty="0">
                <a:solidFill>
                  <a:srgbClr val="FFC000"/>
                </a:solidFill>
              </a:rPr>
              <a:t>these are denounced in a peculiar and memorable passage of Thomas More: "</a:t>
            </a:r>
            <a:r>
              <a:rPr lang="en-GB" sz="3800" i="1" dirty="0" err="1">
                <a:solidFill>
                  <a:srgbClr val="FFC000"/>
                </a:solidFill>
              </a:rPr>
              <a:t>nullae</a:t>
            </a:r>
            <a:r>
              <a:rPr lang="en-GB" sz="3800" i="1" dirty="0">
                <a:solidFill>
                  <a:srgbClr val="FFC000"/>
                </a:solidFill>
              </a:rPr>
              <a:t> </a:t>
            </a:r>
            <a:r>
              <a:rPr lang="en-GB" sz="3800" i="1" dirty="0" err="1">
                <a:solidFill>
                  <a:srgbClr val="FFC000"/>
                </a:solidFill>
              </a:rPr>
              <a:t>latebratae</a:t>
            </a:r>
            <a:r>
              <a:rPr lang="en-GB" sz="3800" dirty="0" smtClean="0">
                <a:solidFill>
                  <a:srgbClr val="FFC000"/>
                </a:solidFill>
              </a:rPr>
              <a:t>"),  </a:t>
            </a:r>
            <a:r>
              <a:rPr lang="en-GB" sz="3800" dirty="0">
                <a:solidFill>
                  <a:srgbClr val="FFC000"/>
                </a:solidFill>
              </a:rPr>
              <a:t>places of conspiracy (and sexual excess) and of refuge against the state and its power</a:t>
            </a:r>
            <a:r>
              <a:rPr lang="en-GB" sz="3800" dirty="0"/>
              <a:t>. For </a:t>
            </a:r>
            <a:r>
              <a:rPr lang="en-GB" sz="3800" dirty="0" err="1"/>
              <a:t>Shevek</a:t>
            </a:r>
            <a:r>
              <a:rPr lang="en-GB" sz="3800" dirty="0"/>
              <a:t> must himself hide out in such a place during the revolutionary insurrection, accompanied by a wounded participant who dies during the concealment. It is an experience which accounts for </a:t>
            </a:r>
            <a:r>
              <a:rPr lang="en-GB" sz="3800" dirty="0" err="1"/>
              <a:t>Shevek's</a:t>
            </a:r>
            <a:r>
              <a:rPr lang="en-GB" sz="3800" dirty="0"/>
              <a:t> final characterization of </a:t>
            </a:r>
            <a:r>
              <a:rPr lang="en-GB" sz="3800" dirty="0" err="1"/>
              <a:t>Urras</a:t>
            </a:r>
            <a:r>
              <a:rPr lang="en-GB" sz="3800" dirty="0"/>
              <a:t> to the </a:t>
            </a:r>
            <a:r>
              <a:rPr lang="en-GB" sz="3800" dirty="0" err="1"/>
              <a:t>Hainish</a:t>
            </a:r>
            <a:r>
              <a:rPr lang="en-GB" sz="3800" dirty="0"/>
              <a:t> ambassador: </a:t>
            </a:r>
            <a:endParaRPr lang="en-GB" sz="3800" dirty="0" smtClean="0"/>
          </a:p>
          <a:p>
            <a:pPr marL="1133856" lvl="4" indent="0">
              <a:lnSpc>
                <a:spcPct val="120000"/>
              </a:lnSpc>
              <a:buNone/>
            </a:pPr>
            <a:r>
              <a:rPr lang="en-GB" sz="3600" dirty="0" smtClean="0"/>
              <a:t>		</a:t>
            </a:r>
            <a:r>
              <a:rPr lang="en-GB" sz="3600" dirty="0" smtClean="0"/>
              <a:t>Jameson, ‘Utopia </a:t>
            </a:r>
            <a:r>
              <a:rPr lang="en-GB" sz="3600" dirty="0"/>
              <a:t>and its </a:t>
            </a:r>
            <a:r>
              <a:rPr lang="en-GB" sz="3600" dirty="0" smtClean="0"/>
              <a:t>Antinomies’, </a:t>
            </a:r>
            <a:r>
              <a:rPr lang="en-GB" sz="3600" dirty="0" smtClean="0"/>
              <a:t>159 </a:t>
            </a:r>
            <a:endParaRPr lang="en-GB" sz="3600" dirty="0"/>
          </a:p>
        </p:txBody>
      </p:sp>
    </p:spTree>
    <p:extLst>
      <p:ext uri="{BB962C8B-B14F-4D97-AF65-F5344CB8AC3E}">
        <p14:creationId xmlns:p14="http://schemas.microsoft.com/office/powerpoint/2010/main" val="1391914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6192688"/>
          </a:xfrm>
        </p:spPr>
        <p:txBody>
          <a:bodyPr>
            <a:normAutofit fontScale="70000" lnSpcReduction="20000"/>
          </a:bodyPr>
          <a:lstStyle/>
          <a:p>
            <a:pPr marL="137160" indent="0">
              <a:lnSpc>
                <a:spcPct val="120000"/>
              </a:lnSpc>
              <a:buNone/>
            </a:pPr>
            <a:r>
              <a:rPr lang="en-GB" dirty="0" smtClean="0"/>
              <a:t>“… </a:t>
            </a:r>
            <a:r>
              <a:rPr lang="en-GB" dirty="0"/>
              <a:t>there is nothing, nothing on </a:t>
            </a:r>
            <a:r>
              <a:rPr lang="en-GB" dirty="0" err="1"/>
              <a:t>Urras</a:t>
            </a:r>
            <a:r>
              <a:rPr lang="en-GB" dirty="0"/>
              <a:t> that we </a:t>
            </a:r>
            <a:r>
              <a:rPr lang="en-GB" dirty="0" err="1"/>
              <a:t>Anarresti</a:t>
            </a:r>
            <a:r>
              <a:rPr lang="en-GB" dirty="0"/>
              <a:t> need! We left with empty hands, a hundred and seventy years ago, and </a:t>
            </a:r>
            <a:r>
              <a:rPr lang="en-GB" dirty="0">
                <a:solidFill>
                  <a:srgbClr val="FFC000"/>
                </a:solidFill>
              </a:rPr>
              <a:t>we were right! </a:t>
            </a:r>
            <a:r>
              <a:rPr lang="en-GB" dirty="0"/>
              <a:t>We took nothing. Because there is nothing here but States and their weapons, the rich and their lies, and the poor and their misery. There is no way to act rightly, with a clear heart, on </a:t>
            </a:r>
            <a:r>
              <a:rPr lang="en-GB" dirty="0" err="1"/>
              <a:t>Urras</a:t>
            </a:r>
            <a:r>
              <a:rPr lang="en-GB" dirty="0"/>
              <a:t>. There a nothing you can do that profit does not enter into, and fear of loss, and a wish for power. You cannot say good morning without knowing which of you is `superior' to the other, or trying to prove it. You cannot act like a brother to other people, you must manipulate them, or command them, or obey them, or trick them. You cannot touch another person, yet they will not leave you alone. There is no freedom. </a:t>
            </a:r>
            <a:endParaRPr lang="en-GB" dirty="0" smtClean="0"/>
          </a:p>
          <a:p>
            <a:pPr marL="137160" indent="0">
              <a:lnSpc>
                <a:spcPct val="120000"/>
              </a:lnSpc>
              <a:buNone/>
            </a:pPr>
            <a:endParaRPr lang="en-GB" dirty="0" smtClean="0"/>
          </a:p>
          <a:p>
            <a:pPr marL="137160" indent="0">
              <a:lnSpc>
                <a:spcPct val="120000"/>
              </a:lnSpc>
              <a:buNone/>
            </a:pPr>
            <a:r>
              <a:rPr lang="en-GB" dirty="0" smtClean="0"/>
              <a:t>It </a:t>
            </a:r>
            <a:r>
              <a:rPr lang="en-GB" dirty="0"/>
              <a:t>is a box — </a:t>
            </a:r>
            <a:r>
              <a:rPr lang="en-GB" dirty="0" err="1" smtClean="0"/>
              <a:t>Urras</a:t>
            </a:r>
            <a:r>
              <a:rPr lang="en-GB" dirty="0" smtClean="0"/>
              <a:t> </a:t>
            </a:r>
            <a:r>
              <a:rPr lang="en-GB" dirty="0"/>
              <a:t>is a box, a package, with all the beautiful wrapping of blue sky and meadows and forests and great cities. And you open the box, and what is inside it? A black cellar full of dust, and a dead man. A man whose hand was shot off because he held it out to others. </a:t>
            </a:r>
            <a:r>
              <a:rPr lang="en-GB" dirty="0">
                <a:solidFill>
                  <a:srgbClr val="FFC000"/>
                </a:solidFill>
              </a:rPr>
              <a:t>I have been in Hell at last. </a:t>
            </a:r>
            <a:r>
              <a:rPr lang="en-GB" dirty="0" err="1">
                <a:solidFill>
                  <a:srgbClr val="FFC000"/>
                </a:solidFill>
              </a:rPr>
              <a:t>Desar</a:t>
            </a:r>
            <a:r>
              <a:rPr lang="en-GB" dirty="0">
                <a:solidFill>
                  <a:srgbClr val="FFC000"/>
                </a:solidFill>
              </a:rPr>
              <a:t> was right; it is </a:t>
            </a:r>
            <a:r>
              <a:rPr lang="en-GB" dirty="0" err="1">
                <a:solidFill>
                  <a:srgbClr val="FFC000"/>
                </a:solidFill>
              </a:rPr>
              <a:t>Urras</a:t>
            </a:r>
            <a:r>
              <a:rPr lang="en-GB" dirty="0">
                <a:solidFill>
                  <a:srgbClr val="FFC000"/>
                </a:solidFill>
              </a:rPr>
              <a:t>; Hell is </a:t>
            </a:r>
            <a:r>
              <a:rPr lang="en-GB" dirty="0" err="1">
                <a:solidFill>
                  <a:srgbClr val="FFC000"/>
                </a:solidFill>
              </a:rPr>
              <a:t>Urras</a:t>
            </a:r>
            <a:r>
              <a:rPr lang="en-GB" dirty="0" smtClean="0">
                <a:solidFill>
                  <a:srgbClr val="FFC000"/>
                </a:solidFill>
              </a:rPr>
              <a:t>.”</a:t>
            </a:r>
            <a:endParaRPr lang="en-GB" dirty="0">
              <a:solidFill>
                <a:srgbClr val="FFC000"/>
              </a:solidFill>
            </a:endParaRPr>
          </a:p>
        </p:txBody>
      </p:sp>
    </p:spTree>
    <p:extLst>
      <p:ext uri="{BB962C8B-B14F-4D97-AF65-F5344CB8AC3E}">
        <p14:creationId xmlns:p14="http://schemas.microsoft.com/office/powerpoint/2010/main" val="24558103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themeOverride>
</file>

<file path=docProps/app.xml><?xml version="1.0" encoding="utf-8"?>
<Properties xmlns="http://schemas.openxmlformats.org/officeDocument/2006/extended-properties" xmlns:vt="http://schemas.openxmlformats.org/officeDocument/2006/docPropsVTypes">
  <Template/>
  <TotalTime>2232</TotalTime>
  <Words>4201</Words>
  <Application>Microsoft Office PowerPoint</Application>
  <PresentationFormat>On-screen Show (4:3)</PresentationFormat>
  <Paragraphs>122</Paragraphs>
  <Slides>26</Slides>
  <Notes>0</Notes>
  <HiddenSlides>0</HiddenSlides>
  <MMClips>1</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26</vt:i4>
      </vt:variant>
    </vt:vector>
  </HeadingPairs>
  <TitlesOfParts>
    <vt:vector size="41" baseType="lpstr">
      <vt:lpstr>Arial</vt:lpstr>
      <vt:lpstr>Arial Narrow</vt:lpstr>
      <vt:lpstr>Bernard MT Condensed</vt:lpstr>
      <vt:lpstr>Book Antiqua</vt:lpstr>
      <vt:lpstr>Calibri</vt:lpstr>
      <vt:lpstr>Felix Titling</vt:lpstr>
      <vt:lpstr>Garamond</vt:lpstr>
      <vt:lpstr>Lucida Sans</vt:lpstr>
      <vt:lpstr>Palatino Linotype</vt:lpstr>
      <vt:lpstr>Perpetua Titling MT</vt:lpstr>
      <vt:lpstr>Times New Roman</vt:lpstr>
      <vt:lpstr>Wingdings</vt:lpstr>
      <vt:lpstr>Wingdings 2</vt:lpstr>
      <vt:lpstr>Wingdings 3</vt:lpstr>
      <vt:lpstr>Apex</vt:lpstr>
      <vt:lpstr>PowerPoint Presentation</vt:lpstr>
      <vt:lpstr>PowerPoint Presentation</vt:lpstr>
      <vt:lpstr>Ursula K. Le Guin accepts the National Book Foundation's Medal for Distinguished Contribution to American Letters at the 65th National Book Awards on November 19, 2014</vt:lpstr>
      <vt:lpstr>PowerPoint Presentation</vt:lpstr>
      <vt:lpstr>Working with the impossibility of utopia</vt:lpstr>
      <vt:lpstr>The Dispossessed: an Ambiguous Utopia (1974)</vt:lpstr>
      <vt:lpstr>The question of enclosure</vt:lpstr>
      <vt:lpstr>Simultaneity- connecting not separating </vt:lpstr>
      <vt:lpstr>New worlds </vt:lpstr>
      <vt:lpstr>The significance of change: Walls in annares </vt:lpstr>
      <vt:lpstr>New ideas of time</vt:lpstr>
      <vt:lpstr>PowerPoint Presentation</vt:lpstr>
      <vt:lpstr>Bergsonian focus on duration</vt:lpstr>
      <vt:lpstr>The focus on time</vt:lpstr>
      <vt:lpstr>why things endure: a consideration of time in utopia</vt:lpstr>
      <vt:lpstr>Moral tales re Le Guin’s dismissal of ‘so-called realists’ </vt:lpstr>
      <vt:lpstr>Language as material</vt:lpstr>
      <vt:lpstr>The imagined prison</vt:lpstr>
      <vt:lpstr>The power of roles</vt:lpstr>
      <vt:lpstr>The prison abiding in time</vt:lpstr>
      <vt:lpstr>Time: Beauty &amp; harmony also abide</vt:lpstr>
      <vt:lpstr>PowerPoint Presentation</vt:lpstr>
      <vt:lpstr>The dispossessed as epic</vt:lpstr>
      <vt:lpstr>PowerPoint Presentation</vt:lpstr>
      <vt:lpstr>Hidden places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119</cp:revision>
  <cp:lastPrinted>2018-11-06T09:40:09Z</cp:lastPrinted>
  <dcterms:created xsi:type="dcterms:W3CDTF">1601-01-01T00:00:00Z</dcterms:created>
  <dcterms:modified xsi:type="dcterms:W3CDTF">2018-11-06T19:34:52Z</dcterms:modified>
</cp:coreProperties>
</file>