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4143" r:id="rId3"/>
  </p:sldMasterIdLst>
  <p:notesMasterIdLst>
    <p:notesMasterId r:id="rId21"/>
  </p:notesMasterIdLst>
  <p:sldIdLst>
    <p:sldId id="359" r:id="rId4"/>
    <p:sldId id="361" r:id="rId5"/>
    <p:sldId id="367" r:id="rId6"/>
    <p:sldId id="371" r:id="rId7"/>
    <p:sldId id="374" r:id="rId8"/>
    <p:sldId id="373" r:id="rId9"/>
    <p:sldId id="375" r:id="rId10"/>
    <p:sldId id="380" r:id="rId11"/>
    <p:sldId id="381" r:id="rId12"/>
    <p:sldId id="382" r:id="rId13"/>
    <p:sldId id="383" r:id="rId14"/>
    <p:sldId id="384" r:id="rId15"/>
    <p:sldId id="385" r:id="rId16"/>
    <p:sldId id="376" r:id="rId17"/>
    <p:sldId id="386" r:id="rId18"/>
    <p:sldId id="388" r:id="rId19"/>
    <p:sldId id="387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955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8" d="100"/>
        <a:sy n="4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70BAD4D3-2C59-4476-9411-B12F83C5764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5438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0BAD4D3-2C59-4476-9411-B12F83C5764A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46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cs typeface="+mn-cs"/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FBAFC-1BB1-4A35-A3C9-DD8AF7671B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FC0E7E-3713-448E-A54A-25B641616C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ABEA28-FDEE-4864-BE02-A4355C2F94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1F62AF-08ED-42C4-937A-18F3885654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8DA7B5-47E5-49A7-A7F0-2EEB8094D8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B63C33-B5E9-4492-8874-1FA7489A2C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207D33-57F7-4B45-B24E-B1792CB4EA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261D2-FEAB-40F9-81FF-D3BBD71DD8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463F31-A624-46C4-B17D-5276F1A10F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F603A-64C8-4F96-9C6A-FDD393C2A4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3E522-AFD7-4386-A6E7-89079C9F40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B8C83-7D0B-4AAD-A8C0-7D7F04FBE6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0E24DA-93F0-44F3-9CE9-CBE82E55E7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latin typeface="Times New Roman" pitchFamily="18" charset="0"/>
              <a:cs typeface="+mn-cs"/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cs typeface="+mn-cs"/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pPr>
              <a:defRPr/>
            </a:pPr>
            <a:fld id="{A465E868-2F92-43A1-B1AE-9702EB5BEA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2369F-FA7F-4416-92F4-1EC1AD200F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820565-0C89-489D-8899-DB321F4435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088F57-E941-4077-82BB-9382EC7162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2EDF4-F006-44E8-8F49-38ECBDBFE5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B2DBB-2A2F-420B-BDC5-EC0D14BB11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59D9D-28D3-4A78-BBF7-7EB633E6B5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552360-4667-487F-B2EA-1D971023CA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90C8B-CB71-4222-97B0-1645A5799E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3EB39-B398-4D42-8701-84149296C1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DFA8DE-F72A-4D65-A629-81166E2C28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2063115" y="630937"/>
            <a:ext cx="5230368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8892" y="6375679"/>
            <a:ext cx="174729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5249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00414" y="6375679"/>
            <a:ext cx="1747292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1F1D2459-E711-4856-A9C4-1EE8499BCF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39822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B1F8D3-969D-4A88-82CF-25D2B540378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658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2110979" cy="6858000"/>
          </a:xfrm>
          <a:custGeom>
            <a:avLst/>
            <a:gdLst/>
            <a:ahLst/>
            <a:cxnLst/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</p:spPr>
        <p:txBody>
          <a:bodyPr anchor="b">
            <a:normAutofit/>
          </a:bodyPr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427410" y="6375679"/>
            <a:ext cx="1120460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298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56825" y="6375679"/>
            <a:ext cx="1115675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0449778-ADC5-445F-B606-870A17AF6BD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6" name="Freeform 11"/>
          <p:cNvSpPr/>
          <p:nvPr/>
        </p:nvSpPr>
        <p:spPr bwMode="auto">
          <a:xfrm>
            <a:off x="655786" y="0"/>
            <a:ext cx="1234679" cy="6858000"/>
          </a:xfrm>
          <a:custGeom>
            <a:avLst/>
            <a:gdLst/>
            <a:ahLst/>
            <a:cxnLst/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110979" cy="6858000"/>
            <a:chOff x="0" y="0"/>
            <a:chExt cx="2110979" cy="6858000"/>
          </a:xfrm>
        </p:grpSpPr>
        <p:sp>
          <p:nvSpPr>
            <p:cNvPr id="9" name="Freeform 8" title="left scallop shape"/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11" title="left scallop inline"/>
            <p:cNvSpPr/>
            <p:nvPr/>
          </p:nvSpPr>
          <p:spPr bwMode="auto"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87402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2286000"/>
            <a:ext cx="3593592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6" y="2286000"/>
            <a:ext cx="3593592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310065-9708-43F5-9251-655493852A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78536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1832" y="2909102"/>
            <a:ext cx="361188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909102"/>
            <a:ext cx="361188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EE78AC-D40D-43FC-ACC7-73BDCBF52A7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64594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3ECC83-632E-4132-B81B-3ECBE37AFD2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1729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DD6EEC-6EB0-4A9A-A5BC-7AEA3302BA6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98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920377"/>
            <a:ext cx="4618814" cy="498512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741336"/>
            <a:ext cx="2319086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3789" y="6375679"/>
            <a:ext cx="925016" cy="34846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8261" y="6375679"/>
            <a:ext cx="924342" cy="345796"/>
          </a:xfrm>
        </p:spPr>
        <p:txBody>
          <a:bodyPr/>
          <a:lstStyle/>
          <a:p>
            <a:pPr>
              <a:defRPr/>
            </a:pPr>
            <a:fld id="{E8A29FCE-0522-4D74-B5EE-BF5C53EFAEF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1309906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68579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741336"/>
            <a:ext cx="2319088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4463" y="6375679"/>
            <a:ext cx="924342" cy="34846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56153" y="6375679"/>
            <a:ext cx="947460" cy="345796"/>
          </a:xfrm>
        </p:spPr>
        <p:txBody>
          <a:bodyPr/>
          <a:lstStyle/>
          <a:p>
            <a:pPr>
              <a:defRPr/>
            </a:pPr>
            <a:fld id="{5ABF1A7A-F654-4D9E-9DDB-198C67CD83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301029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2D17DF-0539-45B1-85FF-F977716ED4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8587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911" y="382386"/>
            <a:ext cx="1771930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4" y="382386"/>
            <a:ext cx="5809517" cy="560040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FFC0AB-BA62-455D-A8A8-EC31C8D12A8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780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cs typeface="+mn-cs"/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cs typeface="+mn-cs"/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5B3820DC-5252-4854-992C-580750EE1B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129" r:id="rId1"/>
    <p:sldLayoutId id="2147484096" r:id="rId2"/>
    <p:sldLayoutId id="2147484097" r:id="rId3"/>
    <p:sldLayoutId id="2147484098" r:id="rId4"/>
    <p:sldLayoutId id="2147484099" r:id="rId5"/>
    <p:sldLayoutId id="2147484100" r:id="rId6"/>
    <p:sldLayoutId id="2147484101" r:id="rId7"/>
    <p:sldLayoutId id="2147484102" r:id="rId8"/>
    <p:sldLayoutId id="2147484103" r:id="rId9"/>
    <p:sldLayoutId id="2147484104" r:id="rId10"/>
    <p:sldLayoutId id="2147484105" r:id="rId11"/>
    <p:sldLayoutId id="2147484106" r:id="rId12"/>
    <p:sldLayoutId id="2147484107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>
                <a:solidFill>
                  <a:schemeClr val="tx1"/>
                </a:solidFill>
                <a:effectLst/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chemeClr val="tx1"/>
                </a:solidFill>
                <a:effectLst/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solidFill>
                  <a:schemeClr val="tx1"/>
                </a:solidFill>
                <a:effectLst/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15799316-FCDA-44AF-9E65-A613623148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2055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cs typeface="+mn-cs"/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0" r:id="rId1"/>
    <p:sldLayoutId id="2147484108" r:id="rId2"/>
    <p:sldLayoutId id="2147484109" r:id="rId3"/>
    <p:sldLayoutId id="2147484110" r:id="rId4"/>
    <p:sldLayoutId id="2147484111" r:id="rId5"/>
    <p:sldLayoutId id="2147484112" r:id="rId6"/>
    <p:sldLayoutId id="2147484113" r:id="rId7"/>
    <p:sldLayoutId id="2147484114" r:id="rId8"/>
    <p:sldLayoutId id="2147484115" r:id="rId9"/>
    <p:sldLayoutId id="2147484116" r:id="rId10"/>
    <p:sldLayoutId id="2147484117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5B3820DC-5252-4854-992C-580750EE1B8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 5"/>
          <p:cNvSpPr/>
          <p:nvPr/>
        </p:nvSpPr>
        <p:spPr bwMode="auto">
          <a:xfrm>
            <a:off x="1" y="0"/>
            <a:ext cx="679090" cy="6858000"/>
          </a:xfrm>
          <a:custGeom>
            <a:avLst/>
            <a:gdLst/>
            <a:ahLst/>
            <a:cxnLst/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468324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4" r:id="rId1"/>
    <p:sldLayoutId id="2147484145" r:id="rId2"/>
    <p:sldLayoutId id="2147484146" r:id="rId3"/>
    <p:sldLayoutId id="2147484147" r:id="rId4"/>
    <p:sldLayoutId id="2147484148" r:id="rId5"/>
    <p:sldLayoutId id="2147484149" r:id="rId6"/>
    <p:sldLayoutId id="2147484150" r:id="rId7"/>
    <p:sldLayoutId id="2147484151" r:id="rId8"/>
    <p:sldLayoutId id="2147484152" r:id="rId9"/>
    <p:sldLayoutId id="2147484153" r:id="rId10"/>
    <p:sldLayoutId id="2147484154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5100" kern="1200" cap="all" spc="1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pos="594">
          <p15:clr>
            <a:srgbClr val="F26B43"/>
          </p15:clr>
        </p15:guide>
        <p15:guide id="4" pos="5400">
          <p15:clr>
            <a:srgbClr val="F26B43"/>
          </p15:clr>
        </p15:guide>
        <p15:guide id="5" orient="horz" pos="4008">
          <p15:clr>
            <a:srgbClr val="F26B43"/>
          </p15:clr>
        </p15:guide>
        <p15:guide id="6" orient="horz" pos="1440">
          <p15:clr>
            <a:srgbClr val="F26B43"/>
          </p15:clr>
        </p15:guide>
        <p15:guide id="7" orient="horz" pos="3720">
          <p15:clr>
            <a:srgbClr val="F26B43"/>
          </p15:clr>
        </p15:guide>
        <p15:guide id="8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mprc.gov.cn/web/fw_673051/lbfw_673061/fgzl_673083/t527514.shtml" TargetMode="External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user/CCTVNEWSbeijing/videos" TargetMode="External"/><Relationship Id="rId2" Type="http://schemas.openxmlformats.org/officeDocument/2006/relationships/hyperlink" Target="https://www.youtube.com/watch?v=rm13absGc70" TargetMode="External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dambisa_moyo_is_china_the_new_idol_for_emerging_economies/discussion" TargetMode="Externa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smtClean="0"/>
              <a:t>China </a:t>
            </a:r>
            <a:br>
              <a:rPr lang="en-US" sz="6000" smtClean="0"/>
            </a:br>
            <a:r>
              <a:rPr lang="en-US" sz="6000" smtClean="0"/>
              <a:t>and </a:t>
            </a:r>
            <a:br>
              <a:rPr lang="en-US" sz="6000" smtClean="0"/>
            </a:br>
            <a:r>
              <a:rPr lang="en-US" sz="6000" smtClean="0"/>
              <a:t>the </a:t>
            </a:r>
            <a:r>
              <a:rPr lang="en-US" sz="6000" dirty="0" smtClean="0"/>
              <a:t>West</a:t>
            </a:r>
            <a:endParaRPr lang="en-GB" sz="6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i="1" dirty="0" smtClean="0"/>
              <a:t>“</a:t>
            </a:r>
            <a:r>
              <a:rPr lang="en-US" i="1" dirty="0" err="1" smtClean="0"/>
              <a:t>Xixue</a:t>
            </a:r>
            <a:r>
              <a:rPr lang="en-US" i="1" dirty="0" smtClean="0"/>
              <a:t> </a:t>
            </a:r>
            <a:r>
              <a:rPr lang="en-US" i="1" dirty="0" err="1" smtClean="0"/>
              <a:t>guochi</a:t>
            </a:r>
            <a:r>
              <a:rPr lang="en-US" i="1" dirty="0" smtClean="0"/>
              <a:t>” </a:t>
            </a:r>
            <a:r>
              <a:rPr lang="zh-CN" altLang="en-US" dirty="0" smtClean="0"/>
              <a:t>洗</a:t>
            </a:r>
            <a:r>
              <a:rPr lang="zh-CN" altLang="en-US" dirty="0"/>
              <a:t>雪国</a:t>
            </a:r>
            <a:r>
              <a:rPr lang="zh-CN" altLang="en-US" dirty="0" smtClean="0"/>
              <a:t>耻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91264" cy="5517232"/>
          </a:xfrm>
        </p:spPr>
        <p:txBody>
          <a:bodyPr>
            <a:normAutofit/>
          </a:bodyPr>
          <a:lstStyle/>
          <a:p>
            <a:r>
              <a:rPr lang="en-US" dirty="0" smtClean="0"/>
              <a:t>“to wipe away the national disgrace”</a:t>
            </a:r>
          </a:p>
          <a:p>
            <a:r>
              <a:rPr lang="en-US" dirty="0" smtClean="0"/>
              <a:t>The Century of Humiliation (1840-1949)</a:t>
            </a:r>
          </a:p>
          <a:p>
            <a:pPr lvl="1"/>
            <a:r>
              <a:rPr lang="en-US" dirty="0" smtClean="0"/>
              <a:t>Opium War (1840-42)</a:t>
            </a:r>
          </a:p>
          <a:p>
            <a:pPr lvl="1"/>
            <a:r>
              <a:rPr lang="en-US" dirty="0" smtClean="0"/>
              <a:t>Forced opening of treaty ports</a:t>
            </a:r>
          </a:p>
          <a:p>
            <a:pPr lvl="1"/>
            <a:r>
              <a:rPr lang="en-US" dirty="0" smtClean="0"/>
              <a:t>Extraterritoriality</a:t>
            </a:r>
          </a:p>
          <a:p>
            <a:pPr lvl="1"/>
            <a:r>
              <a:rPr lang="en-US" dirty="0" smtClean="0"/>
              <a:t>Defeat in Sino-Japanese War 1894-95</a:t>
            </a:r>
          </a:p>
          <a:p>
            <a:pPr lvl="1"/>
            <a:r>
              <a:rPr lang="en-US" dirty="0" smtClean="0"/>
              <a:t>Japanese occupation during WWII</a:t>
            </a:r>
          </a:p>
          <a:p>
            <a:pPr lvl="1"/>
            <a:r>
              <a:rPr lang="en-US" dirty="0" smtClean="0"/>
              <a:t>Nanjing Massacre/Rape of Nanjing (12/1937-01/1938)</a:t>
            </a:r>
          </a:p>
          <a:p>
            <a:pPr lvl="1"/>
            <a:r>
              <a:rPr lang="en-US" dirty="0" smtClean="0"/>
              <a:t>Korean War (1950-53)</a:t>
            </a:r>
          </a:p>
          <a:p>
            <a:pPr lvl="1"/>
            <a:r>
              <a:rPr lang="en-US" dirty="0" smtClean="0"/>
              <a:t>Force to open the exchange rate of Chinese currency </a:t>
            </a:r>
          </a:p>
          <a:p>
            <a:pPr lvl="1"/>
            <a:r>
              <a:rPr lang="en-US" dirty="0" smtClean="0"/>
              <a:t>To stir up trouble among Chinese and other countries in South China Sea 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39552" y="980728"/>
            <a:ext cx="8229600" cy="4525963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en-GB" dirty="0" smtClean="0"/>
              <a:t>Chinese political leaders “have not turned spontaneously to charismatic appeals and the themes of heroic glory that characterize the nationalism of most transitional societies. Instead, to a large degree they have sought to detail the real and imagined ways in which China has been humiliated by others.” </a:t>
            </a:r>
          </a:p>
          <a:p>
            <a:pPr indent="0">
              <a:buNone/>
            </a:pPr>
            <a:r>
              <a:rPr lang="en-GB" sz="2800" dirty="0" smtClean="0"/>
              <a:t>Lucian W. </a:t>
            </a:r>
            <a:r>
              <a:rPr lang="en-GB" sz="2800" dirty="0" err="1" smtClean="0"/>
              <a:t>Pye</a:t>
            </a:r>
            <a:r>
              <a:rPr lang="en-GB" sz="2800" dirty="0" smtClean="0"/>
              <a:t>, </a:t>
            </a:r>
            <a:r>
              <a:rPr lang="en-GB" sz="2800" i="1" dirty="0" smtClean="0"/>
              <a:t>The Spirit of Chinese Politics </a:t>
            </a:r>
            <a:r>
              <a:rPr lang="en-GB" sz="2800" dirty="0" smtClean="0"/>
              <a:t>(Cambridge: MIT Press, 1968), </a:t>
            </a:r>
            <a:r>
              <a:rPr lang="en-GB" sz="2800" dirty="0" err="1" smtClean="0"/>
              <a:t>p</a:t>
            </a:r>
            <a:r>
              <a:rPr lang="en-GB" sz="2800" dirty="0" smtClean="0"/>
              <a:t>. 72.</a:t>
            </a:r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Post-1949 narratives of humiliation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Humiliation is problem of the past</a:t>
            </a:r>
          </a:p>
          <a:p>
            <a:r>
              <a:rPr lang="en-GB" dirty="0" smtClean="0"/>
              <a:t>Shift from how to stop humiliation to “never forgetting it”</a:t>
            </a:r>
          </a:p>
          <a:p>
            <a:pPr>
              <a:buFont typeface="Wingdings"/>
              <a:buChar char="à"/>
            </a:pPr>
            <a:r>
              <a:rPr lang="en-GB" dirty="0" smtClean="0"/>
              <a:t>Change in ‘Master Narrative’</a:t>
            </a:r>
          </a:p>
          <a:p>
            <a:r>
              <a:rPr lang="en-GB" dirty="0" smtClean="0"/>
              <a:t>Shift from defects of Chinese body politic to people’s defiant struggle against foreign incursions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has the humiliation narrative not been completely replaced by a narrative highlighting China’s achievements?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Kissinger Complex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Opinion of foreigners have become integral to China’s self-concept</a:t>
            </a:r>
          </a:p>
          <a:p>
            <a:r>
              <a:rPr lang="en-GB" dirty="0" smtClean="0"/>
              <a:t>High-status foreigners, like Kissinger, trumpet China’s achievements while downplaying its flaws</a:t>
            </a:r>
          </a:p>
          <a:p>
            <a:pPr>
              <a:buNone/>
            </a:pPr>
            <a:r>
              <a:rPr lang="en-GB" dirty="0" smtClean="0">
                <a:sym typeface="Wingdings" pitchFamily="2" charset="2"/>
              </a:rPr>
              <a:t> Chinese self-concept in need of confirmation and validation from outside (“Nobel Prize complex”)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China’s </a:t>
            </a:r>
            <a:r>
              <a:rPr lang="en-GB" dirty="0"/>
              <a:t>I</a:t>
            </a:r>
            <a:r>
              <a:rPr lang="en-GB" dirty="0" smtClean="0"/>
              <a:t>nternational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758" y="1885266"/>
            <a:ext cx="7633742" cy="49727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Diplomatic relations</a:t>
            </a:r>
          </a:p>
          <a:p>
            <a:pPr marL="457200" indent="-457200">
              <a:buAutoNum type="arabicPeriod"/>
            </a:pPr>
            <a:r>
              <a:rPr lang="en-GB" dirty="0" smtClean="0"/>
              <a:t>Development</a:t>
            </a:r>
          </a:p>
          <a:p>
            <a:r>
              <a:rPr lang="en-GB" dirty="0" smtClean="0"/>
              <a:t>After the establishment of PRC in 1949, how to establish diplomatic relations with other countries on a new basis and move towards to international community?</a:t>
            </a:r>
          </a:p>
          <a:p>
            <a:pPr lvl="1"/>
            <a:r>
              <a:rPr lang="en-GB" dirty="0" smtClean="0"/>
              <a:t>Non-recognition of the Nationalist Party (</a:t>
            </a:r>
            <a:r>
              <a:rPr lang="en-GB" dirty="0" err="1" smtClean="0"/>
              <a:t>guomindang</a:t>
            </a:r>
            <a:r>
              <a:rPr lang="en-GB" dirty="0" smtClean="0"/>
              <a:t>)’s previous diplomatic relations with other countries</a:t>
            </a:r>
          </a:p>
          <a:p>
            <a:pPr lvl="1"/>
            <a:r>
              <a:rPr lang="en-GB" dirty="0" smtClean="0"/>
              <a:t>Reviewing the treaties and agreements signed between the old government and foreign countries and abolishing all imperialist privileges in China</a:t>
            </a:r>
          </a:p>
          <a:p>
            <a:pPr lvl="1"/>
            <a:r>
              <a:rPr lang="en-GB" dirty="0" smtClean="0"/>
              <a:t>Announcing that the P.R.C. government is the only legitimate government representing the people of the whole country</a:t>
            </a:r>
          </a:p>
          <a:p>
            <a:pPr lvl="1"/>
            <a:r>
              <a:rPr lang="en-GB" dirty="0"/>
              <a:t>Willing to establish diplomatic relationship with any foreign government who is willing to abide by the principles of equality, mutual benefit and mutual respect for territorial sovereignty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239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sz="2000" dirty="0" smtClean="0"/>
              <a:t>Confrontation between Russia and the US; US supports old Nationalist government, and imposed hostile and isolating policy towards the new socialist China.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smtClean="0"/>
              <a:t>China established a friendly alliance with th</a:t>
            </a:r>
            <a:r>
              <a:rPr lang="en-GB" dirty="0" smtClean="0"/>
              <a:t>e Soviet Union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 smtClean="0"/>
              <a:t>China established diplomatic relations with other socialist counties in Eastern Europe and other places.</a:t>
            </a:r>
          </a:p>
        </p:txBody>
      </p:sp>
    </p:spTree>
    <p:extLst>
      <p:ext uri="{BB962C8B-B14F-4D97-AF65-F5344CB8AC3E}">
        <p14:creationId xmlns:p14="http://schemas.microsoft.com/office/powerpoint/2010/main" val="3790205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1960s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Relationship between China and the Soviet Union broke down and deteriorated further, which also affected China’s relationship with countries in Eastern Europe.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China focused on developing its relationship with Asia, Africa and Latin America “The Third World”, and strengthened its ties with Western Europe and Japan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995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758" y="2286002"/>
            <a:ext cx="7633742" cy="457199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1970s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October 1971, China assumed its seat in the United Nations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February 1972, Richard Nixon’s visit to China, a joint communique between China and the US was issued to acknowledge that there is only one China in the world, this has ended the antagonistic relationship between the two countries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1979, two countries have established formal diplomatic relations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September 1972, China and Japan resumed diplomatic relations and signed a treaty of peace and friendship in 1978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687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CN" dirty="0" smtClean="0"/>
              <a:t>After 1976, China has entered a period of reform and opening-up, which was </a:t>
            </a:r>
            <a:r>
              <a:rPr lang="en-US" altLang="zh-CN" dirty="0" err="1" smtClean="0"/>
              <a:t>centred</a:t>
            </a:r>
            <a:r>
              <a:rPr lang="en-US" altLang="zh-CN" dirty="0" smtClean="0"/>
              <a:t> on economic construction.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1984 and 1987, China has reached agreements with Britain and Portugal on resolving the Hong Kong – Macao issue respectively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1989, </a:t>
            </a:r>
            <a:r>
              <a:rPr lang="en-US" dirty="0" err="1" smtClean="0"/>
              <a:t>normalised</a:t>
            </a:r>
            <a:r>
              <a:rPr lang="en-US" dirty="0" smtClean="0"/>
              <a:t> China and </a:t>
            </a:r>
            <a:r>
              <a:rPr lang="en-US" altLang="zh-CN" dirty="0" smtClean="0"/>
              <a:t>The Soviet Union relationship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Strengthening solidarity with Third </a:t>
            </a:r>
            <a:r>
              <a:rPr lang="en-US" dirty="0"/>
              <a:t>W</a:t>
            </a:r>
            <a:r>
              <a:rPr lang="en-US" dirty="0" smtClean="0"/>
              <a:t>orld countries and cooperation with Second World countries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43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758" y="2286002"/>
            <a:ext cx="8025730" cy="359359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 smtClean="0"/>
              <a:t>1997 Hong Kong returned to </a:t>
            </a:r>
            <a:r>
              <a:rPr lang="en-US" altLang="zh-CN" dirty="0" smtClean="0"/>
              <a:t>China</a:t>
            </a:r>
          </a:p>
          <a:p>
            <a:pPr marL="0" indent="0">
              <a:buNone/>
            </a:pPr>
            <a:r>
              <a:rPr lang="en-US" dirty="0" smtClean="0"/>
              <a:t>1999 Macao returned to China</a:t>
            </a:r>
          </a:p>
          <a:p>
            <a:pPr marL="0" indent="0">
              <a:buNone/>
            </a:pPr>
            <a:endParaRPr lang="en-US" dirty="0" smtClean="0"/>
          </a:p>
          <a:p>
            <a:pPr marL="457200" indent="-457200">
              <a:buAutoNum type="arabicPlain" startAt="2001"/>
            </a:pPr>
            <a:r>
              <a:rPr lang="en-US" dirty="0" smtClean="0"/>
              <a:t>- Beijing declared success of holding the 2008 Olympic Games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- APEC (Asia-Pacific Economic Cooperation) was held in Shang Hai in Oct</a:t>
            </a:r>
          </a:p>
          <a:p>
            <a:pPr marL="0" indent="0">
              <a:buNone/>
            </a:pPr>
            <a:r>
              <a:rPr lang="en-US" dirty="0" smtClean="0"/>
              <a:t>       - China joined the WTO in Dec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https://www.fmprc.gov.cn/web/fw_673051/lbfw_673061/fgzl_673083/t527514.shtml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341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China’s foreign relations: from isolated to active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www.youtube.com/watch?v=rm13absGc70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https://www.youtube.com/user/CCTVNEWSbeijing/videos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386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758" y="2286002"/>
            <a:ext cx="7633742" cy="445536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2. Diplomatic Policies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Adhering to the principle of independence and autonomy and resolutely safeguarding state sovereignty and national dignity</a:t>
            </a:r>
          </a:p>
          <a:p>
            <a:r>
              <a:rPr lang="en-US" dirty="0" smtClean="0"/>
              <a:t>Adhering to the </a:t>
            </a:r>
            <a:r>
              <a:rPr lang="en-US" altLang="zh-CN" dirty="0" smtClean="0"/>
              <a:t>Five Principles of Peaceful Coexistence and develop friendly relations with all countries in the world on this basis</a:t>
            </a:r>
          </a:p>
          <a:p>
            <a:pPr lvl="1"/>
            <a:r>
              <a:rPr lang="en-US" altLang="zh-CN" dirty="0" smtClean="0"/>
              <a:t>Mutual respect for sovereignty and territorial accomplishment, non-aggression, non-interference in each other’s internal affairs, equality and mutual benefit, and peaceful coexistence</a:t>
            </a:r>
          </a:p>
          <a:p>
            <a:pPr marL="457200" lvl="1" indent="0"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45004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China’s International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Adhering to the principle of safeguarding world peace, opposing </a:t>
            </a:r>
            <a:r>
              <a:rPr lang="en-GB" dirty="0" err="1"/>
              <a:t>hegemonism</a:t>
            </a:r>
            <a:r>
              <a:rPr lang="en-GB" dirty="0"/>
              <a:t> and power politics in any form, advocating the settlement of international disputes through peaceful consultation, and opposing </a:t>
            </a:r>
            <a:r>
              <a:rPr lang="en-GB" dirty="0" smtClean="0"/>
              <a:t>the </a:t>
            </a:r>
            <a:r>
              <a:rPr lang="en-GB" dirty="0"/>
              <a:t>use of force and the threat of </a:t>
            </a:r>
            <a:r>
              <a:rPr lang="en-GB" dirty="0" smtClean="0"/>
              <a:t>force</a:t>
            </a:r>
          </a:p>
          <a:p>
            <a:r>
              <a:rPr lang="en-GB" dirty="0"/>
              <a:t>Adhering to the principle of one China and the Government of the People's Republic of China is the only legitimate government in China</a:t>
            </a:r>
          </a:p>
        </p:txBody>
      </p:sp>
    </p:spTree>
    <p:extLst>
      <p:ext uri="{BB962C8B-B14F-4D97-AF65-F5344CB8AC3E}">
        <p14:creationId xmlns:p14="http://schemas.microsoft.com/office/powerpoint/2010/main" val="22642170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Education</a:t>
            </a:r>
          </a:p>
          <a:p>
            <a:r>
              <a:rPr lang="en-GB" dirty="0" smtClean="0"/>
              <a:t>Economics</a:t>
            </a:r>
          </a:p>
          <a:p>
            <a:r>
              <a:rPr lang="en-GB" dirty="0" smtClean="0"/>
              <a:t>Entertainment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Belief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800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https://www.ted.com/talks/dambisa_moyo_is_china_the_new_idol_for_emerging_economies/discussion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23360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ThemeKatharina</Template>
  <TotalTime>383</TotalTime>
  <Words>831</Words>
  <Application>Microsoft Office PowerPoint</Application>
  <PresentationFormat>On-screen Show (4:3)</PresentationFormat>
  <Paragraphs>92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宋体</vt:lpstr>
      <vt:lpstr>华文中宋</vt:lpstr>
      <vt:lpstr>Arial</vt:lpstr>
      <vt:lpstr>Gill Sans MT</vt:lpstr>
      <vt:lpstr>Impact</vt:lpstr>
      <vt:lpstr>Tahoma</vt:lpstr>
      <vt:lpstr>Times New Roman</vt:lpstr>
      <vt:lpstr>Wingdings</vt:lpstr>
      <vt:lpstr>ThemeKatharina</vt:lpstr>
      <vt:lpstr>Quadrant</vt:lpstr>
      <vt:lpstr>Badge</vt:lpstr>
      <vt:lpstr>China  and  the West</vt:lpstr>
      <vt:lpstr>“Xixue guochi” 洗雪国耻</vt:lpstr>
      <vt:lpstr>PowerPoint Presentation</vt:lpstr>
      <vt:lpstr>Post-1949 narratives of humiliation</vt:lpstr>
      <vt:lpstr>PowerPoint Presentation</vt:lpstr>
      <vt:lpstr>Kissinger Complex</vt:lpstr>
      <vt:lpstr>China’s International Relations</vt:lpstr>
      <vt:lpstr>China’s International Relations</vt:lpstr>
      <vt:lpstr>China’s International Relations</vt:lpstr>
      <vt:lpstr>China’s International Relations</vt:lpstr>
      <vt:lpstr>China’s International Relations</vt:lpstr>
      <vt:lpstr>China’s International Relations</vt:lpstr>
      <vt:lpstr>China’s International Relations</vt:lpstr>
      <vt:lpstr>China’s International Relations</vt:lpstr>
      <vt:lpstr>China’s International Relations</vt:lpstr>
      <vt:lpstr>PowerPoint Presentation</vt:lpstr>
      <vt:lpstr>PowerPoint Presentation</vt:lpstr>
    </vt:vector>
  </TitlesOfParts>
  <Company>Samsung Electronics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Roel Sterckx</dc:creator>
  <cp:lastModifiedBy>Yiying Jiao</cp:lastModifiedBy>
  <cp:revision>99</cp:revision>
  <dcterms:created xsi:type="dcterms:W3CDTF">2007-10-11T23:13:31Z</dcterms:created>
  <dcterms:modified xsi:type="dcterms:W3CDTF">2019-05-31T15:12:34Z</dcterms:modified>
</cp:coreProperties>
</file>