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59" r:id="rId4"/>
    <p:sldId id="322" r:id="rId5"/>
    <p:sldId id="325" r:id="rId6"/>
    <p:sldId id="314" r:id="rId7"/>
    <p:sldId id="318" r:id="rId8"/>
    <p:sldId id="317" r:id="rId9"/>
    <p:sldId id="291" r:id="rId10"/>
    <p:sldId id="315" r:id="rId11"/>
    <p:sldId id="319" r:id="rId12"/>
    <p:sldId id="320" r:id="rId13"/>
    <p:sldId id="316" r:id="rId14"/>
    <p:sldId id="326" r:id="rId15"/>
    <p:sldId id="324" r:id="rId16"/>
    <p:sldId id="327" r:id="rId17"/>
    <p:sldId id="328" r:id="rId18"/>
    <p:sldId id="329" r:id="rId19"/>
    <p:sldId id="301" r:id="rId20"/>
    <p:sldId id="330"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sorterViewPr>
    <p:cViewPr>
      <p:scale>
        <a:sx n="100" d="100"/>
        <a:sy n="100" d="100"/>
      </p:scale>
      <p:origin x="0" y="-82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B597CB-1336-4AEF-8A9A-D690B4398B5B}" type="datetimeFigureOut">
              <a:rPr lang="en-GB" smtClean="0"/>
              <a:t>24/05/2020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50009-9718-4147-AE23-66782ED86822}" type="slidenum">
              <a:rPr lang="en-GB" smtClean="0"/>
              <a:t>‹#›</a:t>
            </a:fld>
            <a:endParaRPr lang="en-GB"/>
          </a:p>
        </p:txBody>
      </p:sp>
    </p:spTree>
    <p:extLst>
      <p:ext uri="{BB962C8B-B14F-4D97-AF65-F5344CB8AC3E}">
        <p14:creationId xmlns:p14="http://schemas.microsoft.com/office/powerpoint/2010/main" val="1414620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0BFA70-D210-449B-A036-7D660B969FC1}"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3772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extLst/>
        </p:spPr>
        <p:txBody>
          <a:bodyPr wrap="square" numCol="1" anchor="t" anchorCtr="0" compatLnSpc="1">
            <a:prstTxWarp prst="textNoShape">
              <a:avLst/>
            </a:prstTxWarp>
          </a:bodyPr>
          <a:lstStyle/>
          <a:p>
            <a:pPr eaLnBrk="1" hangingPunct="1">
              <a:spcBef>
                <a:spcPct val="0"/>
              </a:spcBef>
              <a:defRPr/>
            </a:pPr>
            <a:r>
              <a:rPr lang="en-US" altLang="en-US" dirty="0" smtClean="0"/>
              <a:t>This slide and the next one are meant to facilitate an overview of the Four-Branch Model of Emotional Intelligence.</a:t>
            </a:r>
          </a:p>
          <a:p>
            <a:pPr eaLnBrk="1" hangingPunct="1">
              <a:spcBef>
                <a:spcPct val="0"/>
              </a:spcBef>
              <a:defRPr/>
            </a:pPr>
            <a:endParaRPr lang="en-US" altLang="en-US" dirty="0" smtClean="0"/>
          </a:p>
          <a:p>
            <a:pPr eaLnBrk="1" hangingPunct="1">
              <a:spcBef>
                <a:spcPct val="0"/>
              </a:spcBef>
              <a:defRPr/>
            </a:pPr>
            <a:r>
              <a:rPr lang="en-US" altLang="en-US" dirty="0" smtClean="0"/>
              <a:t>The Four-Branch Model is an ability model and is comprised of 4 parts; 2 of which are described on this slide and 2 on the next. </a:t>
            </a:r>
          </a:p>
          <a:p>
            <a:pPr eaLnBrk="1" hangingPunct="1">
              <a:spcBef>
                <a:spcPct val="0"/>
              </a:spcBef>
              <a:defRPr/>
            </a:pPr>
            <a:endParaRPr lang="en-US" altLang="en-US" dirty="0" smtClean="0"/>
          </a:p>
          <a:p>
            <a:pPr eaLnBrk="1" hangingPunct="1">
              <a:spcBef>
                <a:spcPct val="0"/>
              </a:spcBef>
              <a:defRPr/>
            </a:pPr>
            <a:r>
              <a:rPr lang="en-US" altLang="en-US" dirty="0" smtClean="0"/>
              <a:t>From the Module: </a:t>
            </a:r>
          </a:p>
          <a:p>
            <a:pPr eaLnBrk="1" hangingPunct="1">
              <a:spcBef>
                <a:spcPct val="0"/>
              </a:spcBef>
              <a:defRPr/>
            </a:pPr>
            <a:r>
              <a:rPr lang="en-US" altLang="en-US" dirty="0" smtClean="0"/>
              <a:t>“This model proposes that four fundamental emotion-related abilities comprise EI: (1) perception/expression of emotion, (2) use of emotion to facilitate thinking, (3) understanding of emotion, and (4) management of emotion in oneself and others.”</a:t>
            </a:r>
          </a:p>
          <a:p>
            <a:pPr eaLnBrk="1" hangingPunct="1">
              <a:spcBef>
                <a:spcPct val="0"/>
              </a:spcBef>
              <a:defRPr/>
            </a:pPr>
            <a:endParaRPr lang="en-US" altLang="en-US" dirty="0" smtClean="0"/>
          </a:p>
          <a:p>
            <a:pPr eaLnBrk="1" hangingPunct="1">
              <a:spcBef>
                <a:spcPct val="0"/>
              </a:spcBef>
              <a:defRPr/>
            </a:pPr>
            <a:r>
              <a:rPr lang="en-US" altLang="en-US" b="1" dirty="0" smtClean="0"/>
              <a:t>(Click): </a:t>
            </a:r>
            <a:r>
              <a:rPr lang="en-US" altLang="en-US" dirty="0" smtClean="0"/>
              <a:t>Perception of Emotion </a:t>
            </a:r>
          </a:p>
          <a:p>
            <a:pPr eaLnBrk="1" hangingPunct="1">
              <a:spcBef>
                <a:spcPct val="0"/>
              </a:spcBef>
              <a:defRPr/>
            </a:pPr>
            <a:r>
              <a:rPr lang="en-US" altLang="en-US" b="1" dirty="0" smtClean="0"/>
              <a:t>(Click): </a:t>
            </a:r>
            <a:r>
              <a:rPr lang="en-US" altLang="en-US" dirty="0" smtClean="0"/>
              <a:t>Identify emotions of self</a:t>
            </a:r>
          </a:p>
          <a:p>
            <a:pPr eaLnBrk="1" hangingPunct="1">
              <a:spcBef>
                <a:spcPct val="0"/>
              </a:spcBef>
              <a:defRPr/>
            </a:pPr>
            <a:r>
              <a:rPr lang="en-US" altLang="en-US" b="1" dirty="0" smtClean="0"/>
              <a:t>(Click): </a:t>
            </a:r>
            <a:r>
              <a:rPr lang="en-US" altLang="en-US" dirty="0" smtClean="0"/>
              <a:t>Identify emotions of others</a:t>
            </a:r>
          </a:p>
          <a:p>
            <a:pPr eaLnBrk="1" hangingPunct="1">
              <a:spcBef>
                <a:spcPct val="0"/>
              </a:spcBef>
              <a:defRPr/>
            </a:pPr>
            <a:r>
              <a:rPr lang="en-US" altLang="en-US" dirty="0" smtClean="0"/>
              <a:t>The ability for people to identify their emotions and the emotions of others through emotional displays.</a:t>
            </a:r>
          </a:p>
          <a:p>
            <a:pPr eaLnBrk="1" hangingPunct="1">
              <a:spcBef>
                <a:spcPct val="0"/>
              </a:spcBef>
              <a:defRPr/>
            </a:pPr>
            <a:endParaRPr lang="en-US" altLang="en-US" i="1" dirty="0" smtClean="0"/>
          </a:p>
          <a:p>
            <a:pPr eaLnBrk="1" hangingPunct="1">
              <a:spcBef>
                <a:spcPct val="0"/>
              </a:spcBef>
              <a:defRPr/>
            </a:pPr>
            <a:r>
              <a:rPr lang="en-US" altLang="en-US" b="1" dirty="0" smtClean="0"/>
              <a:t>Discussion Question: </a:t>
            </a:r>
          </a:p>
          <a:p>
            <a:pPr eaLnBrk="1" hangingPunct="1">
              <a:spcBef>
                <a:spcPct val="0"/>
              </a:spcBef>
              <a:defRPr/>
            </a:pPr>
            <a:r>
              <a:rPr lang="en-US" altLang="en-US" dirty="0" smtClean="0"/>
              <a:t>Ask the class to identify different emotions they might feel in different situations.</a:t>
            </a:r>
          </a:p>
          <a:p>
            <a:pPr eaLnBrk="1" hangingPunct="1">
              <a:spcBef>
                <a:spcPct val="0"/>
              </a:spcBef>
              <a:defRPr/>
            </a:pPr>
            <a:endParaRPr lang="en-US" altLang="en-US" b="1" dirty="0" smtClean="0"/>
          </a:p>
          <a:p>
            <a:pPr eaLnBrk="1" hangingPunct="1">
              <a:spcBef>
                <a:spcPct val="0"/>
              </a:spcBef>
              <a:defRPr/>
            </a:pPr>
            <a:r>
              <a:rPr lang="en-US" altLang="en-US" b="1" dirty="0" smtClean="0"/>
              <a:t>(Click): </a:t>
            </a:r>
            <a:r>
              <a:rPr lang="en-US" altLang="en-US" dirty="0" smtClean="0"/>
              <a:t>Use of Emotion to Facilitate Thinking</a:t>
            </a:r>
          </a:p>
          <a:p>
            <a:pPr eaLnBrk="1" hangingPunct="1">
              <a:spcBef>
                <a:spcPct val="0"/>
              </a:spcBef>
              <a:defRPr/>
            </a:pPr>
            <a:r>
              <a:rPr lang="en-US" altLang="en-US" b="1" dirty="0" smtClean="0"/>
              <a:t>(Click): </a:t>
            </a:r>
            <a:r>
              <a:rPr lang="en-US" altLang="en-US" dirty="0" smtClean="0"/>
              <a:t>Differing emotions have a differing impact on a situation</a:t>
            </a:r>
          </a:p>
          <a:p>
            <a:pPr eaLnBrk="1" hangingPunct="1">
              <a:spcBef>
                <a:spcPct val="0"/>
              </a:spcBef>
              <a:defRPr/>
            </a:pPr>
            <a:r>
              <a:rPr lang="en-US" altLang="en-US" dirty="0" smtClean="0"/>
              <a:t>Use the upcoming discussion questions to expand on this idea and apply these concepts to real-world situations. </a:t>
            </a:r>
          </a:p>
          <a:p>
            <a:pPr eaLnBrk="1" hangingPunct="1">
              <a:spcBef>
                <a:spcPct val="0"/>
              </a:spcBef>
              <a:defRPr/>
            </a:pPr>
            <a:endParaRPr lang="en-US" altLang="en-US" i="1" dirty="0" smtClean="0"/>
          </a:p>
          <a:p>
            <a:pPr eaLnBrk="1" hangingPunct="1">
              <a:spcBef>
                <a:spcPct val="0"/>
              </a:spcBef>
              <a:defRPr/>
            </a:pPr>
            <a:r>
              <a:rPr lang="en-US" altLang="en-US" b="1" dirty="0" smtClean="0"/>
              <a:t>Discussion Question: </a:t>
            </a:r>
          </a:p>
          <a:p>
            <a:pPr eaLnBrk="1" hangingPunct="1">
              <a:spcBef>
                <a:spcPct val="0"/>
              </a:spcBef>
              <a:defRPr/>
            </a:pPr>
            <a:r>
              <a:rPr lang="en-US" altLang="en-US" dirty="0" smtClean="0"/>
              <a:t>Ask the class to think about a stressful situation in which they might have to make decisions (sick pet, car accident) and what emotions could be helpful or hurtful in this situation and why.</a:t>
            </a:r>
          </a:p>
          <a:p>
            <a:pPr marL="171450" indent="-171450" eaLnBrk="1" hangingPunct="1">
              <a:spcBef>
                <a:spcPct val="0"/>
              </a:spcBef>
              <a:buFont typeface="Arial" panose="020B0604020202020204" pitchFamily="34" charset="0"/>
              <a:buChar char="•"/>
              <a:defRPr/>
            </a:pPr>
            <a:r>
              <a:rPr lang="en-US" altLang="en-US" dirty="0" smtClean="0"/>
              <a:t>In the case of a sick pet. Emotions could be helpful in empathizing with pain the pet may be in and how to treat the sickness. Or emotions could be potentially harmful in love for a pet prompting extraordinary measures to keep the pet with us rather than allowing the pet to pass. </a:t>
            </a:r>
          </a:p>
          <a:p>
            <a:pPr marL="171450" indent="-171450" eaLnBrk="1" hangingPunct="1">
              <a:spcBef>
                <a:spcPct val="0"/>
              </a:spcBef>
              <a:buFont typeface="Arial" panose="020B0604020202020204" pitchFamily="34" charset="0"/>
              <a:buChar char="•"/>
              <a:defRPr/>
            </a:pPr>
            <a:r>
              <a:rPr lang="en-US" altLang="en-US" dirty="0" smtClean="0"/>
              <a:t>After a car accident some logical decisions may be:</a:t>
            </a:r>
          </a:p>
          <a:p>
            <a:pPr marL="171450" indent="-171450" eaLnBrk="1" hangingPunct="1">
              <a:spcBef>
                <a:spcPct val="0"/>
              </a:spcBef>
              <a:buFont typeface="Arial" panose="020B0604020202020204" pitchFamily="34" charset="0"/>
              <a:buChar char="•"/>
              <a:defRPr/>
            </a:pPr>
            <a:r>
              <a:rPr lang="en-US" altLang="en-US" dirty="0" smtClean="0"/>
              <a:t>to contact the insurance company for your car and possibly someone else’s car or property</a:t>
            </a:r>
          </a:p>
          <a:p>
            <a:pPr marL="171450" indent="-171450" eaLnBrk="1" hangingPunct="1">
              <a:spcBef>
                <a:spcPct val="0"/>
              </a:spcBef>
              <a:buFont typeface="Arial" panose="020B0604020202020204" pitchFamily="34" charset="0"/>
              <a:buChar char="•"/>
              <a:defRPr/>
            </a:pPr>
            <a:r>
              <a:rPr lang="en-US" altLang="en-US" dirty="0" smtClean="0"/>
              <a:t>medical care for yourself, passengers or others, </a:t>
            </a:r>
          </a:p>
          <a:p>
            <a:pPr marL="171450" indent="-171450" eaLnBrk="1" hangingPunct="1">
              <a:spcBef>
                <a:spcPct val="0"/>
              </a:spcBef>
              <a:buFont typeface="Arial" panose="020B0604020202020204" pitchFamily="34" charset="0"/>
              <a:buChar char="•"/>
              <a:defRPr/>
            </a:pPr>
            <a:r>
              <a:rPr lang="en-US" altLang="en-US" dirty="0" smtClean="0"/>
              <a:t>determining who is at fault, etc., </a:t>
            </a:r>
          </a:p>
          <a:p>
            <a:pPr eaLnBrk="1" hangingPunct="1">
              <a:spcBef>
                <a:spcPct val="0"/>
              </a:spcBef>
              <a:buFont typeface="Arial" panose="020B0604020202020204" pitchFamily="34" charset="0"/>
              <a:buNone/>
              <a:defRPr/>
            </a:pPr>
            <a:r>
              <a:rPr lang="en-US" altLang="en-US" dirty="0" smtClean="0"/>
              <a:t>and it is actually suppressing of emotions that may be beneficial in aiding the decision-making process in this situation. However, feeling fear, anxiety or anger may actually impede the decision-making process. </a:t>
            </a:r>
          </a:p>
          <a:p>
            <a:pPr eaLnBrk="1" hangingPunct="1">
              <a:spcBef>
                <a:spcPct val="0"/>
              </a:spcBef>
              <a:buFont typeface="Arial" panose="020B0604020202020204" pitchFamily="34" charset="0"/>
              <a:buNone/>
              <a:defRPr/>
            </a:pPr>
            <a:endParaRPr lang="en-US" altLang="en-US" dirty="0" smtClean="0"/>
          </a:p>
          <a:p>
            <a:pPr eaLnBrk="1" hangingPunct="1">
              <a:spcBef>
                <a:spcPct val="0"/>
              </a:spcBef>
              <a:defRPr/>
            </a:pPr>
            <a:endParaRPr lang="en-US" altLang="en-US" dirty="0"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0DA97C1-3232-4C3F-833A-F0E9B241F946}" type="slidenum">
              <a:rPr lang="en-US" altLang="en-US" smtClean="0">
                <a:latin typeface="Calibri" panose="020F0502020204030204" pitchFamily="34" charset="0"/>
              </a:rPr>
              <a:pPr/>
              <a:t>9</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2192601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extLst/>
        </p:spPr>
        <p:txBody>
          <a:bodyPr wrap="square" numCol="1" anchor="t" anchorCtr="0" compatLnSpc="1">
            <a:prstTxWarp prst="textNoShape">
              <a:avLst/>
            </a:prstTxWarp>
          </a:bodyPr>
          <a:lstStyle/>
          <a:p>
            <a:pPr eaLnBrk="1" hangingPunct="1">
              <a:spcBef>
                <a:spcPct val="0"/>
              </a:spcBef>
              <a:defRPr/>
            </a:pPr>
            <a:r>
              <a:rPr lang="en-US" altLang="en-US" dirty="0" smtClean="0"/>
              <a:t>This slide covers two Mixed Models of EI. </a:t>
            </a:r>
          </a:p>
          <a:p>
            <a:pPr eaLnBrk="1" hangingPunct="1">
              <a:spcBef>
                <a:spcPct val="0"/>
              </a:spcBef>
              <a:defRPr/>
            </a:pPr>
            <a:endParaRPr lang="en-US" altLang="en-US" dirty="0" smtClean="0"/>
          </a:p>
          <a:p>
            <a:pPr eaLnBrk="1" hangingPunct="1">
              <a:spcBef>
                <a:spcPct val="0"/>
              </a:spcBef>
              <a:defRPr/>
            </a:pPr>
            <a:r>
              <a:rPr lang="en-US" altLang="en-US" b="1" dirty="0" smtClean="0"/>
              <a:t>(Click): </a:t>
            </a:r>
            <a:r>
              <a:rPr lang="en-US" altLang="en-US" dirty="0" err="1" smtClean="0"/>
              <a:t>Boyatziz</a:t>
            </a:r>
            <a:r>
              <a:rPr lang="en-US" altLang="en-US" dirty="0" smtClean="0"/>
              <a:t>-Goleman Model:</a:t>
            </a:r>
          </a:p>
          <a:p>
            <a:pPr eaLnBrk="1" hangingPunct="1">
              <a:spcBef>
                <a:spcPct val="0"/>
              </a:spcBef>
              <a:defRPr/>
            </a:pPr>
            <a:r>
              <a:rPr lang="en-US" altLang="en-US" b="1" dirty="0" smtClean="0"/>
              <a:t>(Click): </a:t>
            </a:r>
            <a:r>
              <a:rPr lang="en-US" altLang="en-US" dirty="0" smtClean="0"/>
              <a:t>Self-Awareness</a:t>
            </a:r>
          </a:p>
          <a:p>
            <a:pPr eaLnBrk="1" hangingPunct="1">
              <a:spcBef>
                <a:spcPct val="0"/>
              </a:spcBef>
              <a:defRPr/>
            </a:pPr>
            <a:r>
              <a:rPr lang="en-US" altLang="en-US" b="1" dirty="0" smtClean="0"/>
              <a:t>(Click): </a:t>
            </a:r>
            <a:r>
              <a:rPr lang="en-US" altLang="en-US" dirty="0" smtClean="0"/>
              <a:t>Self-Management</a:t>
            </a:r>
          </a:p>
          <a:p>
            <a:pPr eaLnBrk="1" hangingPunct="1">
              <a:spcBef>
                <a:spcPct val="0"/>
              </a:spcBef>
              <a:defRPr/>
            </a:pPr>
            <a:r>
              <a:rPr lang="en-US" altLang="en-US" b="1" dirty="0" smtClean="0"/>
              <a:t>(Click): </a:t>
            </a:r>
            <a:r>
              <a:rPr lang="en-US" altLang="en-US" dirty="0" smtClean="0"/>
              <a:t>Social Awareness</a:t>
            </a:r>
          </a:p>
          <a:p>
            <a:pPr eaLnBrk="1" hangingPunct="1">
              <a:spcBef>
                <a:spcPct val="0"/>
              </a:spcBef>
              <a:defRPr/>
            </a:pPr>
            <a:r>
              <a:rPr lang="en-US" altLang="en-US" b="1" dirty="0" smtClean="0"/>
              <a:t>(Click): </a:t>
            </a:r>
            <a:r>
              <a:rPr lang="en-US" altLang="en-US" dirty="0" smtClean="0"/>
              <a:t>Relationship Management</a:t>
            </a:r>
          </a:p>
          <a:p>
            <a:pPr eaLnBrk="1" hangingPunct="1">
              <a:spcBef>
                <a:spcPct val="0"/>
              </a:spcBef>
              <a:defRPr/>
            </a:pPr>
            <a:endParaRPr lang="en-US" altLang="en-US" dirty="0" smtClean="0"/>
          </a:p>
          <a:p>
            <a:pPr eaLnBrk="1" hangingPunct="1">
              <a:spcBef>
                <a:spcPct val="0"/>
              </a:spcBef>
              <a:defRPr/>
            </a:pPr>
            <a:r>
              <a:rPr lang="en-US" altLang="en-US" b="1" dirty="0" smtClean="0"/>
              <a:t>(Click): </a:t>
            </a:r>
            <a:r>
              <a:rPr lang="en-US" altLang="en-US" dirty="0" smtClean="0"/>
              <a:t>Bar-On Model</a:t>
            </a:r>
          </a:p>
          <a:p>
            <a:pPr eaLnBrk="1" hangingPunct="1">
              <a:spcBef>
                <a:spcPct val="0"/>
              </a:spcBef>
              <a:defRPr/>
            </a:pPr>
            <a:r>
              <a:rPr lang="en-US" altLang="en-US" b="1" dirty="0" smtClean="0"/>
              <a:t>(Click): </a:t>
            </a:r>
            <a:r>
              <a:rPr lang="en-US" altLang="en-US" dirty="0" smtClean="0"/>
              <a:t>Intrapersonal Skills</a:t>
            </a:r>
          </a:p>
          <a:p>
            <a:pPr eaLnBrk="1" hangingPunct="1">
              <a:spcBef>
                <a:spcPct val="0"/>
              </a:spcBef>
              <a:defRPr/>
            </a:pPr>
            <a:r>
              <a:rPr lang="en-US" altLang="en-US" b="1" dirty="0" smtClean="0"/>
              <a:t>(Click): </a:t>
            </a:r>
            <a:r>
              <a:rPr lang="en-US" altLang="en-US" dirty="0" smtClean="0"/>
              <a:t>Interpersonal Skills</a:t>
            </a:r>
          </a:p>
          <a:p>
            <a:pPr eaLnBrk="1" hangingPunct="1">
              <a:spcBef>
                <a:spcPct val="0"/>
              </a:spcBef>
              <a:defRPr/>
            </a:pPr>
            <a:r>
              <a:rPr lang="en-US" altLang="en-US" b="1" dirty="0" smtClean="0"/>
              <a:t>(Click): </a:t>
            </a:r>
            <a:r>
              <a:rPr lang="en-US" altLang="en-US" dirty="0" smtClean="0"/>
              <a:t>Adaptability</a:t>
            </a:r>
          </a:p>
          <a:p>
            <a:pPr eaLnBrk="1" hangingPunct="1">
              <a:spcBef>
                <a:spcPct val="0"/>
              </a:spcBef>
              <a:defRPr/>
            </a:pPr>
            <a:r>
              <a:rPr lang="en-US" altLang="en-US" b="1" dirty="0" smtClean="0"/>
              <a:t>(Click): </a:t>
            </a:r>
            <a:r>
              <a:rPr lang="en-US" altLang="en-US" dirty="0" smtClean="0"/>
              <a:t>Stress Management</a:t>
            </a:r>
          </a:p>
          <a:p>
            <a:pPr eaLnBrk="1" hangingPunct="1">
              <a:spcBef>
                <a:spcPct val="0"/>
              </a:spcBef>
              <a:defRPr/>
            </a:pPr>
            <a:r>
              <a:rPr lang="en-US" altLang="en-US" b="1" dirty="0" smtClean="0"/>
              <a:t>(Click): </a:t>
            </a:r>
            <a:r>
              <a:rPr lang="en-US" altLang="en-US" dirty="0" smtClean="0"/>
              <a:t>Mood</a:t>
            </a:r>
          </a:p>
          <a:p>
            <a:pPr eaLnBrk="1" hangingPunct="1">
              <a:spcBef>
                <a:spcPct val="0"/>
              </a:spcBef>
              <a:defRPr/>
            </a:pPr>
            <a:endParaRPr lang="en-US" altLang="en-US" dirty="0" smtClean="0"/>
          </a:p>
          <a:p>
            <a:pPr eaLnBrk="1" hangingPunct="1">
              <a:spcBef>
                <a:spcPct val="0"/>
              </a:spcBef>
              <a:defRPr/>
            </a:pPr>
            <a:r>
              <a:rPr lang="en-US" altLang="en-US" b="1" dirty="0" smtClean="0"/>
              <a:t>(Click): Discussion Question: </a:t>
            </a:r>
          </a:p>
          <a:p>
            <a:pPr eaLnBrk="1" hangingPunct="1">
              <a:spcBef>
                <a:spcPct val="0"/>
              </a:spcBef>
              <a:defRPr/>
            </a:pPr>
            <a:r>
              <a:rPr lang="en-US" altLang="en-US" dirty="0" smtClean="0"/>
              <a:t>What are the similarities and differences of these two models in assessing emotional intelligence? </a:t>
            </a:r>
          </a:p>
          <a:p>
            <a:pPr eaLnBrk="1" hangingPunct="1">
              <a:spcBef>
                <a:spcPct val="0"/>
              </a:spcBef>
              <a:defRPr/>
            </a:pPr>
            <a:endParaRPr lang="en-US" altLang="en-US" dirty="0" smtClean="0"/>
          </a:p>
          <a:p>
            <a:pPr eaLnBrk="1" hangingPunct="1">
              <a:spcBef>
                <a:spcPct val="0"/>
              </a:spcBef>
              <a:defRPr/>
            </a:pPr>
            <a:r>
              <a:rPr lang="en-US" altLang="en-US" dirty="0" smtClean="0"/>
              <a:t>Talk about the emotional domains covered for each and discuss the similarities and differences in these:</a:t>
            </a:r>
          </a:p>
          <a:p>
            <a:pPr marL="171450" indent="-171450" eaLnBrk="1" hangingPunct="1">
              <a:spcBef>
                <a:spcPct val="0"/>
              </a:spcBef>
              <a:buFont typeface="Arial" panose="020B0604020202020204" pitchFamily="34" charset="0"/>
              <a:buChar char="•"/>
              <a:defRPr/>
            </a:pPr>
            <a:r>
              <a:rPr lang="en-US" altLang="en-US" dirty="0" smtClean="0"/>
              <a:t>The B-G model seems to cover only intrapersonal and interpersonal skills, which are included in the Bar-On model</a:t>
            </a:r>
          </a:p>
          <a:p>
            <a:pPr marL="171450" indent="-171450" eaLnBrk="1" hangingPunct="1">
              <a:spcBef>
                <a:spcPct val="0"/>
              </a:spcBef>
              <a:buFont typeface="Arial" panose="020B0604020202020204" pitchFamily="34" charset="0"/>
              <a:buChar char="•"/>
              <a:defRPr/>
            </a:pPr>
            <a:r>
              <a:rPr lang="en-US" altLang="en-US" dirty="0" smtClean="0"/>
              <a:t>The Bar-On model includes additional factors, adaptability, stress management and mood.</a:t>
            </a:r>
          </a:p>
          <a:p>
            <a:pPr eaLnBrk="1" hangingPunct="1">
              <a:spcBef>
                <a:spcPct val="0"/>
              </a:spcBef>
              <a:defRPr/>
            </a:pPr>
            <a:endParaRPr lang="en-US" altLang="en-US" dirty="0" smtClean="0"/>
          </a:p>
          <a:p>
            <a:pPr eaLnBrk="1" hangingPunct="1">
              <a:spcBef>
                <a:spcPct val="0"/>
              </a:spcBef>
              <a:defRPr/>
            </a:pPr>
            <a:r>
              <a:rPr lang="en-US" altLang="en-US" dirty="0" smtClean="0"/>
              <a:t>Additionally, you can discuss the similarities and differences with the Four-Branch Model:</a:t>
            </a:r>
          </a:p>
          <a:p>
            <a:pPr marL="171450" indent="-171450" eaLnBrk="1" hangingPunct="1">
              <a:spcBef>
                <a:spcPct val="0"/>
              </a:spcBef>
              <a:buFont typeface="Arial" panose="020B0604020202020204" pitchFamily="34" charset="0"/>
              <a:buChar char="•"/>
              <a:defRPr/>
            </a:pPr>
            <a:r>
              <a:rPr lang="en-US" altLang="en-US" dirty="0" smtClean="0"/>
              <a:t>The Four-Branch model uses: Perception of Emotion, Use of Emotion to Facilitate Thinking, Understanding of Emotion, and Management of Emotion. </a:t>
            </a:r>
          </a:p>
          <a:p>
            <a:pPr marL="171450" indent="-171450" eaLnBrk="1" hangingPunct="1">
              <a:spcBef>
                <a:spcPct val="0"/>
              </a:spcBef>
              <a:buFont typeface="Arial" panose="020B0604020202020204" pitchFamily="34" charset="0"/>
              <a:buChar char="•"/>
              <a:defRPr/>
            </a:pPr>
            <a:r>
              <a:rPr lang="en-US" altLang="en-US" dirty="0" smtClean="0"/>
              <a:t>Facilitate Thinking and Understanding of Emotion are not specifically covered under the Boyatziz-Goleman and Bar-On models.</a:t>
            </a:r>
          </a:p>
          <a:p>
            <a:pPr eaLnBrk="1" hangingPunct="1">
              <a:spcBef>
                <a:spcPct val="0"/>
              </a:spcBef>
              <a:defRPr/>
            </a:pPr>
            <a:endParaRPr lang="en-US" altLang="en-US" dirty="0"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A8917F0-1322-42FC-9122-37208F50F076}" type="slidenum">
              <a:rPr lang="en-US" altLang="en-US" smtClean="0">
                <a:latin typeface="Calibri" panose="020F0502020204030204" pitchFamily="34" charset="0"/>
              </a:rPr>
              <a:pPr/>
              <a:t>15</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3636523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extLst/>
        </p:spPr>
        <p:txBody>
          <a:bodyPr wrap="square" numCol="1" anchor="t" anchorCtr="0" compatLnSpc="1">
            <a:prstTxWarp prst="textNoShape">
              <a:avLst/>
            </a:prstTxWarp>
          </a:bodyPr>
          <a:lstStyle/>
          <a:p>
            <a:pPr eaLnBrk="1" hangingPunct="1">
              <a:spcBef>
                <a:spcPct val="0"/>
              </a:spcBef>
              <a:defRPr/>
            </a:pPr>
            <a:r>
              <a:rPr lang="en-US" altLang="en-US" dirty="0" smtClean="0"/>
              <a:t>This slide presents information about the trait EI model.</a:t>
            </a:r>
          </a:p>
          <a:p>
            <a:pPr eaLnBrk="1" hangingPunct="1">
              <a:spcBef>
                <a:spcPct val="0"/>
              </a:spcBef>
              <a:defRPr/>
            </a:pPr>
            <a:endParaRPr lang="en-US" altLang="en-US" dirty="0" smtClean="0"/>
          </a:p>
          <a:p>
            <a:pPr eaLnBrk="1" hangingPunct="1">
              <a:spcBef>
                <a:spcPct val="0"/>
              </a:spcBef>
              <a:defRPr/>
            </a:pPr>
            <a:r>
              <a:rPr lang="en-US" altLang="en-US" dirty="0" smtClean="0"/>
              <a:t>According to Trait Emotional Intelligence Model, EI is a constellation of self-perceived, emotion-related personality traits.</a:t>
            </a:r>
          </a:p>
          <a:p>
            <a:pPr eaLnBrk="1" hangingPunct="1">
              <a:spcBef>
                <a:spcPct val="0"/>
              </a:spcBef>
              <a:defRPr/>
            </a:pPr>
            <a:endParaRPr lang="en-US" altLang="en-US" dirty="0" smtClean="0"/>
          </a:p>
          <a:p>
            <a:pPr eaLnBrk="1" hangingPunct="1">
              <a:spcBef>
                <a:spcPct val="0"/>
              </a:spcBef>
              <a:defRPr/>
            </a:pPr>
            <a:r>
              <a:rPr lang="en-US" altLang="en-US" b="1" dirty="0" smtClean="0"/>
              <a:t>Discussion Questions:</a:t>
            </a:r>
          </a:p>
          <a:p>
            <a:pPr eaLnBrk="1" hangingPunct="1">
              <a:spcBef>
                <a:spcPct val="0"/>
              </a:spcBef>
              <a:defRPr/>
            </a:pPr>
            <a:r>
              <a:rPr lang="en-US" altLang="en-US" dirty="0" smtClean="0"/>
              <a:t>What does this definition mean? </a:t>
            </a:r>
          </a:p>
          <a:p>
            <a:pPr marL="171450" indent="-171450" eaLnBrk="1" hangingPunct="1">
              <a:spcBef>
                <a:spcPct val="0"/>
              </a:spcBef>
              <a:buFont typeface="Arial" panose="020B0604020202020204" pitchFamily="34" charset="0"/>
              <a:buChar char="•"/>
              <a:defRPr/>
            </a:pPr>
            <a:r>
              <a:rPr lang="en-US" altLang="en-US" dirty="0" smtClean="0"/>
              <a:t>It is up to the individual to self-perceive their emotional intelligence.</a:t>
            </a:r>
          </a:p>
          <a:p>
            <a:pPr eaLnBrk="1" hangingPunct="1">
              <a:spcBef>
                <a:spcPct val="0"/>
              </a:spcBef>
              <a:defRPr/>
            </a:pPr>
            <a:r>
              <a:rPr lang="en-US" altLang="en-US" dirty="0" smtClean="0"/>
              <a:t>How is this similar or different with the models discussed?</a:t>
            </a:r>
          </a:p>
          <a:p>
            <a:pPr marL="171450" indent="-171450" eaLnBrk="1" hangingPunct="1">
              <a:spcBef>
                <a:spcPct val="0"/>
              </a:spcBef>
              <a:buFont typeface="Arial" panose="020B0604020202020204" pitchFamily="34" charset="0"/>
              <a:buChar char="•"/>
              <a:defRPr/>
            </a:pPr>
            <a:r>
              <a:rPr lang="en-US" altLang="en-US" dirty="0" smtClean="0"/>
              <a:t>Rather than being measurable through tests, the trait model is self-perceived. There are no specific categories of skills that make up EI. </a:t>
            </a:r>
          </a:p>
          <a:p>
            <a:pPr eaLnBrk="1" hangingPunct="1">
              <a:spcBef>
                <a:spcPct val="0"/>
              </a:spcBef>
              <a:defRPr/>
            </a:pPr>
            <a:endParaRPr lang="en-US" altLang="en-US" dirty="0" smtClean="0"/>
          </a:p>
          <a:p>
            <a:pPr eaLnBrk="1" hangingPunct="1">
              <a:spcBef>
                <a:spcPct val="0"/>
              </a:spcBef>
              <a:defRPr/>
            </a:pPr>
            <a:r>
              <a:rPr lang="en-US" altLang="en-US" dirty="0" smtClean="0"/>
              <a:t>Wikipedia provides this further information https://en.wikipedia.org/wiki/Emotional_intelligence#Trait_model </a:t>
            </a:r>
          </a:p>
          <a:p>
            <a:pPr eaLnBrk="1" hangingPunct="1">
              <a:spcBef>
                <a:spcPct val="0"/>
              </a:spcBef>
              <a:defRPr/>
            </a:pPr>
            <a:endParaRPr lang="en-US" altLang="en-US" dirty="0" smtClean="0"/>
          </a:p>
          <a:p>
            <a:pPr eaLnBrk="1" hangingPunct="1">
              <a:spcBef>
                <a:spcPct val="0"/>
              </a:spcBef>
              <a:defRPr/>
            </a:pPr>
            <a:r>
              <a:rPr lang="en-US" altLang="en-US" b="1" dirty="0" smtClean="0"/>
              <a:t>Alternative Sources of Information: </a:t>
            </a:r>
          </a:p>
          <a:p>
            <a:pPr eaLnBrk="1" hangingPunct="1">
              <a:spcBef>
                <a:spcPct val="0"/>
              </a:spcBef>
              <a:defRPr/>
            </a:pPr>
            <a:r>
              <a:rPr lang="en-US" altLang="en-US" dirty="0" smtClean="0"/>
              <a:t>http://www.psychometriclab.com/admins/files/EJP%20(2001)%20-%20T_EI.pdf</a:t>
            </a:r>
          </a:p>
          <a:p>
            <a:pPr eaLnBrk="1" hangingPunct="1">
              <a:spcBef>
                <a:spcPct val="0"/>
              </a:spcBef>
              <a:defRPr/>
            </a:pPr>
            <a:endParaRPr lang="en-US" altLang="en-US" dirty="0" smtClean="0"/>
          </a:p>
          <a:p>
            <a:pPr eaLnBrk="1" hangingPunct="1">
              <a:spcBef>
                <a:spcPct val="0"/>
              </a:spcBef>
              <a:defRPr/>
            </a:pPr>
            <a:r>
              <a:rPr lang="en-US" altLang="en-US" dirty="0" smtClean="0"/>
              <a:t>http://www.researchgate.net/profile/Vincent_Egan/publication/222698367_Personality_well-being_and_health_correlates_of_trait_emotional_intelligence/links/004635152ed98bec4f000000.pdf</a:t>
            </a:r>
          </a:p>
          <a:p>
            <a:pPr eaLnBrk="1" hangingPunct="1">
              <a:spcBef>
                <a:spcPct val="0"/>
              </a:spcBef>
              <a:defRPr/>
            </a:pPr>
            <a:endParaRPr lang="en-US" altLang="en-US" dirty="0" smtClean="0"/>
          </a:p>
          <a:p>
            <a:pPr eaLnBrk="1" hangingPunct="1">
              <a:spcBef>
                <a:spcPct val="0"/>
              </a:spcBef>
              <a:defRPr/>
            </a:pPr>
            <a:r>
              <a:rPr lang="en-US" altLang="en-US" dirty="0" smtClean="0"/>
              <a:t>http://www.psychometriclab.com/admins/files/measuring%20trait%20ei%20(chapter).pdf</a:t>
            </a:r>
          </a:p>
          <a:p>
            <a:pPr eaLnBrk="1" hangingPunct="1">
              <a:spcBef>
                <a:spcPct val="0"/>
              </a:spcBef>
              <a:defRPr/>
            </a:pPr>
            <a:endParaRPr lang="en-US" altLang="en-US" dirty="0" smtClean="0"/>
          </a:p>
          <a:p>
            <a:pPr eaLnBrk="1" hangingPunct="1">
              <a:spcBef>
                <a:spcPct val="0"/>
              </a:spcBef>
              <a:defRPr/>
            </a:pPr>
            <a:r>
              <a:rPr lang="en-US" altLang="en-US" dirty="0" smtClean="0"/>
              <a:t>http://www.psychometriclab.com/admins/files/IOPS%20(2010)%20-%20TEI.pdf</a:t>
            </a:r>
          </a:p>
          <a:p>
            <a:pPr eaLnBrk="1" hangingPunct="1">
              <a:spcBef>
                <a:spcPct val="0"/>
              </a:spcBef>
              <a:defRPr/>
            </a:pPr>
            <a:endParaRPr lang="en-US" altLang="en-US" dirty="0" smtClean="0"/>
          </a:p>
          <a:p>
            <a:pPr eaLnBrk="1" hangingPunct="1">
              <a:spcBef>
                <a:spcPct val="0"/>
              </a:spcBef>
              <a:defRPr/>
            </a:pPr>
            <a:endParaRPr lang="en-US" altLang="en-US" dirty="0" smtClean="0"/>
          </a:p>
          <a:p>
            <a:pPr eaLnBrk="1" hangingPunct="1">
              <a:spcBef>
                <a:spcPct val="0"/>
              </a:spcBef>
              <a:defRPr/>
            </a:pPr>
            <a:endParaRPr lang="en-US" altLang="en-US" dirty="0"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D4B15F-90C7-42D0-B11D-4F7350AE5EE4}" type="slidenum">
              <a:rPr lang="en-US" altLang="en-US" smtClean="0">
                <a:latin typeface="Calibri" panose="020F0502020204030204" pitchFamily="34" charset="0"/>
              </a:rPr>
              <a:pPr/>
              <a:t>16</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952657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extLst/>
        </p:spPr>
        <p:txBody>
          <a:bodyPr wrap="square" numCol="1" anchor="t" anchorCtr="0" compatLnSpc="1">
            <a:prstTxWarp prst="textNoShape">
              <a:avLst/>
            </a:prstTxWarp>
          </a:bodyPr>
          <a:lstStyle/>
          <a:p>
            <a:pPr eaLnBrk="1" hangingPunct="1">
              <a:spcBef>
                <a:spcPct val="0"/>
              </a:spcBef>
              <a:defRPr/>
            </a:pPr>
            <a:r>
              <a:rPr lang="en-US" altLang="en-US" dirty="0" smtClean="0"/>
              <a:t>This slide introduces the discussion and review of the EI models</a:t>
            </a:r>
          </a:p>
          <a:p>
            <a:pPr eaLnBrk="1" hangingPunct="1">
              <a:spcBef>
                <a:spcPct val="0"/>
              </a:spcBef>
              <a:defRPr/>
            </a:pPr>
            <a:endParaRPr lang="en-US" altLang="en-US" dirty="0" smtClean="0"/>
          </a:p>
          <a:p>
            <a:pPr eaLnBrk="1" hangingPunct="1">
              <a:spcBef>
                <a:spcPct val="0"/>
              </a:spcBef>
              <a:defRPr/>
            </a:pPr>
            <a:r>
              <a:rPr lang="en-US" altLang="en-US" b="1" dirty="0" smtClean="0"/>
              <a:t>(Click): </a:t>
            </a:r>
            <a:r>
              <a:rPr lang="en-US" altLang="en-US" dirty="0" smtClean="0"/>
              <a:t>Ability models allow for growth in EI, it is a skillset that can be learned</a:t>
            </a:r>
          </a:p>
          <a:p>
            <a:pPr eaLnBrk="1" hangingPunct="1">
              <a:spcBef>
                <a:spcPct val="0"/>
              </a:spcBef>
              <a:defRPr/>
            </a:pPr>
            <a:r>
              <a:rPr lang="en-US" altLang="en-US" b="1" dirty="0" smtClean="0"/>
              <a:t>(Click): </a:t>
            </a:r>
            <a:r>
              <a:rPr lang="en-US" altLang="en-US" dirty="0" smtClean="0"/>
              <a:t>Mixed and Trait models focus on personality traits that are somewhat fixed by adulthood, suggesting little change is possible. </a:t>
            </a:r>
          </a:p>
          <a:p>
            <a:pPr eaLnBrk="1" hangingPunct="1">
              <a:spcBef>
                <a:spcPct val="0"/>
              </a:spcBef>
              <a:defRPr/>
            </a:pPr>
            <a:r>
              <a:rPr lang="en-US" altLang="en-US" b="1" dirty="0" smtClean="0"/>
              <a:t>(Click): </a:t>
            </a:r>
            <a:r>
              <a:rPr lang="en-US" altLang="en-US" dirty="0" smtClean="0"/>
              <a:t>How is EI different from personality traits? </a:t>
            </a:r>
          </a:p>
          <a:p>
            <a:pPr eaLnBrk="1" hangingPunct="1">
              <a:spcBef>
                <a:spcPct val="0"/>
              </a:spcBef>
              <a:defRPr/>
            </a:pPr>
            <a:r>
              <a:rPr lang="en-US" altLang="en-US" dirty="0" smtClean="0"/>
              <a:t>Talk about Emotional Intelligence and how it differs from personality.</a:t>
            </a:r>
          </a:p>
          <a:p>
            <a:pPr marL="171450" indent="-171450" eaLnBrk="1" hangingPunct="1">
              <a:spcBef>
                <a:spcPct val="0"/>
              </a:spcBef>
              <a:buFont typeface="Arial" panose="020B0604020202020204" pitchFamily="34" charset="0"/>
              <a:buChar char="•"/>
              <a:defRPr/>
            </a:pPr>
            <a:r>
              <a:rPr lang="en-US" altLang="en-US" dirty="0" smtClean="0"/>
              <a:t>A person can have a nice and engaging personality, but not have good emotional regulation which may put stress on some relationships as the person is emotionally volatile</a:t>
            </a:r>
          </a:p>
          <a:p>
            <a:pPr marL="171450" indent="-171450" eaLnBrk="1" hangingPunct="1">
              <a:spcBef>
                <a:spcPct val="0"/>
              </a:spcBef>
              <a:buFont typeface="Arial" panose="020B0604020202020204" pitchFamily="34" charset="0"/>
              <a:buChar char="•"/>
              <a:defRPr/>
            </a:pPr>
            <a:r>
              <a:rPr lang="en-US" altLang="en-US" dirty="0" smtClean="0"/>
              <a:t>A person may not have many friends or get along well with others, yet still have high EI which may show as this person reacts well and remains calm in stressful situations</a:t>
            </a:r>
          </a:p>
          <a:p>
            <a:pPr marL="171450" indent="-171450" eaLnBrk="1" hangingPunct="1">
              <a:spcBef>
                <a:spcPct val="0"/>
              </a:spcBef>
              <a:buFont typeface="Arial" panose="020B0604020202020204" pitchFamily="34" charset="0"/>
              <a:buChar char="•"/>
              <a:defRPr/>
            </a:pPr>
            <a:endParaRPr lang="en-US" altLang="en-US" dirty="0" smtClean="0"/>
          </a:p>
          <a:p>
            <a:pPr eaLnBrk="1" hangingPunct="1">
              <a:spcBef>
                <a:spcPct val="0"/>
              </a:spcBef>
              <a:buFont typeface="Arial" panose="020B0604020202020204" pitchFamily="34" charset="0"/>
              <a:buNone/>
              <a:defRPr/>
            </a:pPr>
            <a:r>
              <a:rPr lang="en-US" altLang="en-US" b="1" dirty="0" smtClean="0"/>
              <a:t>Additional Discussion Questions:</a:t>
            </a:r>
          </a:p>
          <a:p>
            <a:pPr eaLnBrk="1" hangingPunct="1">
              <a:spcBef>
                <a:spcPct val="0"/>
              </a:spcBef>
              <a:buFont typeface="Arial" panose="020B0604020202020204" pitchFamily="34" charset="0"/>
              <a:buNone/>
              <a:defRPr/>
            </a:pPr>
            <a:endParaRPr lang="en-US" altLang="en-US" dirty="0" smtClean="0"/>
          </a:p>
          <a:p>
            <a:pPr marL="171450" indent="-171450" eaLnBrk="1" hangingPunct="1">
              <a:spcBef>
                <a:spcPct val="0"/>
              </a:spcBef>
              <a:buFont typeface="Arial" panose="020B0604020202020204" pitchFamily="34" charset="0"/>
              <a:buChar char="•"/>
              <a:defRPr/>
            </a:pPr>
            <a:r>
              <a:rPr lang="en-US" altLang="en-US" dirty="0" smtClean="0"/>
              <a:t>Do you think that EI can be learned? What are some skills that are learned versus those that are fixed?</a:t>
            </a:r>
          </a:p>
          <a:p>
            <a:pPr marL="171450" indent="-171450" eaLnBrk="1" hangingPunct="1">
              <a:spcBef>
                <a:spcPct val="0"/>
              </a:spcBef>
              <a:buFont typeface="Arial" panose="020B0604020202020204" pitchFamily="34" charset="0"/>
              <a:buChar char="•"/>
              <a:defRPr/>
            </a:pPr>
            <a:r>
              <a:rPr lang="en-US" altLang="en-US" dirty="0" smtClean="0"/>
              <a:t>Can a person’s personality change? If personality is fixed does that mean EI is fixed as well?</a:t>
            </a:r>
          </a:p>
          <a:p>
            <a:pPr marL="171450" indent="-171450" eaLnBrk="1" hangingPunct="1">
              <a:spcBef>
                <a:spcPct val="0"/>
              </a:spcBef>
              <a:buFont typeface="Arial" panose="020B0604020202020204" pitchFamily="34" charset="0"/>
              <a:buChar char="•"/>
              <a:defRPr/>
            </a:pPr>
            <a:r>
              <a:rPr lang="en-US" altLang="en-US" dirty="0" smtClean="0"/>
              <a:t>Do some models of EI (Four-Branch, </a:t>
            </a:r>
            <a:r>
              <a:rPr lang="en-US" altLang="en-US" dirty="0" err="1" smtClean="0"/>
              <a:t>Boyatziz</a:t>
            </a:r>
            <a:r>
              <a:rPr lang="en-US" altLang="en-US" dirty="0" smtClean="0"/>
              <a:t>-Goleman, Bar-On, Trait) work better than others depending on how you answer the above questions?</a:t>
            </a:r>
          </a:p>
          <a:p>
            <a:pPr eaLnBrk="1" hangingPunct="1">
              <a:spcBef>
                <a:spcPct val="0"/>
              </a:spcBef>
              <a:buFont typeface="Arial" panose="020B0604020202020204" pitchFamily="34" charset="0"/>
              <a:buNone/>
              <a:defRPr/>
            </a:pPr>
            <a:endParaRPr lang="en-US" altLang="en-US" dirty="0" smtClean="0"/>
          </a:p>
          <a:p>
            <a:pPr eaLnBrk="1" hangingPunct="1">
              <a:spcBef>
                <a:spcPct val="0"/>
              </a:spcBef>
              <a:defRPr/>
            </a:pPr>
            <a:endParaRPr lang="en-US" altLang="en-US" dirty="0"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42A0D73-FB26-41E9-A723-D64FD7DDA006}" type="slidenum">
              <a:rPr lang="en-US" altLang="en-US" smtClean="0">
                <a:latin typeface="Calibri" panose="020F0502020204030204" pitchFamily="34" charset="0"/>
              </a:rPr>
              <a:pPr/>
              <a:t>19</a:t>
            </a:fld>
            <a:endParaRPr lang="en-US" altLang="en-US" smtClean="0">
              <a:latin typeface="Calibri" panose="020F0502020204030204" pitchFamily="34" charset="0"/>
            </a:endParaRPr>
          </a:p>
        </p:txBody>
      </p:sp>
    </p:spTree>
    <p:extLst>
      <p:ext uri="{BB962C8B-B14F-4D97-AF65-F5344CB8AC3E}">
        <p14:creationId xmlns:p14="http://schemas.microsoft.com/office/powerpoint/2010/main" val="303899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24/05/2020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6796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2080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3224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2599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99526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576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497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973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5675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5969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8932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24/05/2020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39076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3625" y="908720"/>
            <a:ext cx="9912096" cy="4998304"/>
          </a:xfrm>
        </p:spPr>
        <p:txBody>
          <a:bodyPr>
            <a:normAutofit fontScale="90000"/>
          </a:bodyPr>
          <a:lstStyle/>
          <a:p>
            <a:r>
              <a:rPr lang="en-GB" sz="2400" dirty="0" smtClean="0">
                <a:solidFill>
                  <a:srgbClr val="FFFF99"/>
                </a:solidFill>
              </a:rPr>
              <a:t/>
            </a:r>
            <a:br>
              <a:rPr lang="en-GB" sz="2400" dirty="0" smtClean="0">
                <a:solidFill>
                  <a:srgbClr val="FFFF99"/>
                </a:solidFill>
              </a:rPr>
            </a:br>
            <a:r>
              <a:rPr lang="en-GB" sz="2400" dirty="0" smtClean="0"/>
              <a:t>BA </a:t>
            </a:r>
            <a:r>
              <a:rPr lang="en-GB" sz="2400" dirty="0"/>
              <a:t>Leadership and Management Skills for the Workplace</a:t>
            </a:r>
            <a:r>
              <a:rPr lang="en-GB" altLang="en-US" sz="2400" dirty="0">
                <a:solidFill>
                  <a:srgbClr val="FFFF99"/>
                </a:solidFill>
              </a:rPr>
              <a:t/>
            </a:r>
            <a:br>
              <a:rPr lang="en-GB" altLang="en-US" sz="2400" dirty="0">
                <a:solidFill>
                  <a:srgbClr val="FFFF99"/>
                </a:solidFill>
              </a:rPr>
            </a:br>
            <a:r>
              <a:rPr lang="en-GB" altLang="en-US" dirty="0"/>
              <a:t/>
            </a:r>
            <a:br>
              <a:rPr lang="en-GB" altLang="en-US" dirty="0"/>
            </a:br>
            <a:r>
              <a:rPr lang="en-GB" dirty="0"/>
              <a:t> </a:t>
            </a:r>
            <a:r>
              <a:rPr lang="en-GB" sz="3200" b="1" dirty="0" smtClean="0">
                <a:solidFill>
                  <a:srgbClr val="FFFF99"/>
                </a:solidFill>
              </a:rPr>
              <a:t>Developing Emotional Intelligence Skills</a:t>
            </a:r>
            <a:br>
              <a:rPr lang="en-GB" sz="3200" b="1" dirty="0" smtClean="0">
                <a:solidFill>
                  <a:srgbClr val="FFFF99"/>
                </a:solidFill>
              </a:rPr>
            </a:br>
            <a:r>
              <a:rPr lang="en-GB" sz="3200" b="1" dirty="0" smtClean="0">
                <a:solidFill>
                  <a:srgbClr val="FFFF99"/>
                </a:solidFill>
              </a:rPr>
              <a:t>for the Workplace </a:t>
            </a:r>
            <a:r>
              <a:rPr lang="en-GB" sz="4000" b="1" dirty="0" smtClean="0">
                <a:solidFill>
                  <a:srgbClr val="FFFF99"/>
                </a:solidFill>
              </a:rPr>
              <a:t/>
            </a:r>
            <a:br>
              <a:rPr lang="en-GB" sz="4000" b="1" dirty="0" smtClean="0">
                <a:solidFill>
                  <a:srgbClr val="FFFF99"/>
                </a:solidFill>
              </a:rPr>
            </a:br>
            <a:r>
              <a:rPr lang="en-GB" sz="3100" b="1" dirty="0" smtClean="0">
                <a:solidFill>
                  <a:srgbClr val="FFFF99"/>
                </a:solidFill>
              </a:rPr>
              <a:t>(</a:t>
            </a:r>
            <a:r>
              <a:rPr lang="en-GB" sz="3200" dirty="0" smtClean="0">
                <a:solidFill>
                  <a:srgbClr val="FFFF99"/>
                </a:solidFill>
              </a:rPr>
              <a:t>BMSW6106</a:t>
            </a:r>
            <a:r>
              <a:rPr lang="en-GB" sz="3100" b="1" dirty="0" smtClean="0">
                <a:solidFill>
                  <a:srgbClr val="FFFF99"/>
                </a:solidFill>
              </a:rPr>
              <a:t>)</a:t>
            </a:r>
            <a:r>
              <a:rPr lang="en-GB" sz="3100" b="1" dirty="0">
                <a:solidFill>
                  <a:schemeClr val="accent2">
                    <a:lumMod val="20000"/>
                    <a:lumOff val="80000"/>
                  </a:schemeClr>
                </a:solidFill>
              </a:rPr>
              <a:t/>
            </a:r>
            <a:br>
              <a:rPr lang="en-GB" sz="3100" b="1" dirty="0">
                <a:solidFill>
                  <a:schemeClr val="accent2">
                    <a:lumMod val="20000"/>
                    <a:lumOff val="80000"/>
                  </a:schemeClr>
                </a:solidFill>
              </a:rPr>
            </a:br>
            <a:r>
              <a:rPr lang="en-GB" sz="3100" b="1" dirty="0" smtClean="0">
                <a:solidFill>
                  <a:schemeClr val="accent2">
                    <a:lumMod val="40000"/>
                    <a:lumOff val="60000"/>
                  </a:schemeClr>
                </a:solidFill>
              </a:rPr>
              <a:t>Session </a:t>
            </a:r>
            <a:r>
              <a:rPr lang="en-GB" sz="3100" b="1" dirty="0">
                <a:solidFill>
                  <a:schemeClr val="accent2">
                    <a:lumMod val="40000"/>
                    <a:lumOff val="60000"/>
                  </a:schemeClr>
                </a:solidFill>
              </a:rPr>
              <a:t>3</a:t>
            </a:r>
            <a:r>
              <a:rPr lang="en-GB" sz="3200" b="1" dirty="0">
                <a:solidFill>
                  <a:schemeClr val="accent2">
                    <a:lumMod val="40000"/>
                    <a:lumOff val="60000"/>
                  </a:schemeClr>
                </a:solidFill>
              </a:rPr>
              <a:t/>
            </a:r>
            <a:br>
              <a:rPr lang="en-GB" sz="3200" b="1" dirty="0">
                <a:solidFill>
                  <a:schemeClr val="accent2">
                    <a:lumMod val="40000"/>
                    <a:lumOff val="60000"/>
                  </a:schemeClr>
                </a:solidFill>
              </a:rPr>
            </a:br>
            <a:r>
              <a:rPr lang="en-GB" sz="7300" b="1" dirty="0" smtClean="0">
                <a:solidFill>
                  <a:schemeClr val="accent2">
                    <a:lumMod val="40000"/>
                    <a:lumOff val="60000"/>
                  </a:schemeClr>
                </a:solidFill>
              </a:rPr>
              <a:t>Models of Emotional Intelligence</a:t>
            </a:r>
            <a:endParaRPr lang="en-GB" altLang="en-US" dirty="0">
              <a:solidFill>
                <a:schemeClr val="accent2">
                  <a:lumMod val="40000"/>
                  <a:lumOff val="60000"/>
                </a:schemeClr>
              </a:solidFill>
            </a:endParaRPr>
          </a:p>
        </p:txBody>
      </p:sp>
    </p:spTree>
    <p:extLst>
      <p:ext uri="{BB962C8B-B14F-4D97-AF65-F5344CB8AC3E}">
        <p14:creationId xmlns:p14="http://schemas.microsoft.com/office/powerpoint/2010/main" val="22726002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Agenda </a:t>
            </a:r>
            <a:endParaRPr lang="en-GB" b="1" dirty="0"/>
          </a:p>
        </p:txBody>
      </p:sp>
      <p:sp>
        <p:nvSpPr>
          <p:cNvPr id="3" name="Content Placeholder 2"/>
          <p:cNvSpPr>
            <a:spLocks noGrp="1"/>
          </p:cNvSpPr>
          <p:nvPr>
            <p:ph idx="1"/>
          </p:nvPr>
        </p:nvSpPr>
        <p:spPr/>
        <p:txBody>
          <a:bodyPr/>
          <a:lstStyle/>
          <a:p>
            <a:pPr marL="0" indent="0">
              <a:buNone/>
            </a:pPr>
            <a:r>
              <a:rPr lang="en-GB" dirty="0" smtClean="0"/>
              <a:t>After </a:t>
            </a:r>
            <a:r>
              <a:rPr lang="en-GB" dirty="0"/>
              <a:t>this session you should be able to</a:t>
            </a:r>
            <a:r>
              <a:rPr lang="en-GB" dirty="0" smtClean="0"/>
              <a:t>:</a:t>
            </a:r>
          </a:p>
          <a:p>
            <a:r>
              <a:rPr lang="en-GB" dirty="0" smtClean="0"/>
              <a:t>Discuss what models are </a:t>
            </a:r>
            <a:endParaRPr lang="en-GB" dirty="0" smtClean="0"/>
          </a:p>
          <a:p>
            <a:pPr marL="0" indent="0">
              <a:buNone/>
            </a:pPr>
            <a:endParaRPr lang="en-GB" dirty="0" smtClean="0"/>
          </a:p>
          <a:p>
            <a:r>
              <a:rPr lang="en-GB" dirty="0" smtClean="0"/>
              <a:t>Identify and evaluate the major Emotional Intelligence Models</a:t>
            </a:r>
          </a:p>
          <a:p>
            <a:pPr marL="0" indent="0">
              <a:buNone/>
            </a:pPr>
            <a:endParaRPr lang="en-GB" dirty="0" smtClean="0"/>
          </a:p>
          <a:p>
            <a:endParaRPr lang="en-GB" dirty="0"/>
          </a:p>
        </p:txBody>
      </p:sp>
    </p:spTree>
    <p:extLst>
      <p:ext uri="{BB962C8B-B14F-4D97-AF65-F5344CB8AC3E}">
        <p14:creationId xmlns:p14="http://schemas.microsoft.com/office/powerpoint/2010/main" val="4430506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2136808" y="1253692"/>
            <a:ext cx="8450982" cy="3989040"/>
          </a:xfrm>
        </p:spPr>
        <p:txBody>
          <a:bodyPr/>
          <a:lstStyle/>
          <a:p>
            <a:pPr algn="ctr">
              <a:buFont typeface="Wingdings" panose="05000000000000000000" pitchFamily="2" charset="2"/>
              <a:buNone/>
              <a:defRPr/>
            </a:pPr>
            <a:r>
              <a:rPr lang="en-US" sz="6000" b="1" dirty="0" smtClean="0"/>
              <a:t>What is a Model?</a:t>
            </a:r>
            <a:endParaRPr lang="en-US" sz="6000" b="1"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134050" y="2727278"/>
            <a:ext cx="4456497" cy="2290303"/>
          </a:xfrm>
        </p:spPr>
      </p:pic>
    </p:spTree>
    <p:extLst>
      <p:ext uri="{BB962C8B-B14F-4D97-AF65-F5344CB8AC3E}">
        <p14:creationId xmlns:p14="http://schemas.microsoft.com/office/powerpoint/2010/main" val="28305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Models </a:t>
            </a:r>
            <a:endParaRPr lang="en-GB" b="1" dirty="0"/>
          </a:p>
        </p:txBody>
      </p:sp>
      <p:sp>
        <p:nvSpPr>
          <p:cNvPr id="3" name="Content Placeholder 2"/>
          <p:cNvSpPr>
            <a:spLocks noGrp="1"/>
          </p:cNvSpPr>
          <p:nvPr>
            <p:ph idx="1"/>
          </p:nvPr>
        </p:nvSpPr>
        <p:spPr/>
        <p:txBody>
          <a:bodyPr>
            <a:normAutofit/>
          </a:bodyPr>
          <a:lstStyle/>
          <a:p>
            <a:pPr algn="just"/>
            <a:r>
              <a:rPr lang="en-GB" dirty="0" smtClean="0"/>
              <a:t>An arrangement of </a:t>
            </a:r>
            <a:r>
              <a:rPr lang="en-GB" dirty="0" smtClean="0"/>
              <a:t>concepts </a:t>
            </a:r>
            <a:r>
              <a:rPr lang="en-GB" dirty="0"/>
              <a:t>used </a:t>
            </a:r>
            <a:r>
              <a:rPr lang="en-GB" dirty="0" smtClean="0"/>
              <a:t>to understand a </a:t>
            </a:r>
            <a:r>
              <a:rPr lang="en-GB" dirty="0"/>
              <a:t>subject </a:t>
            </a:r>
            <a:endParaRPr lang="en-GB" dirty="0" smtClean="0"/>
          </a:p>
          <a:p>
            <a:pPr algn="just"/>
            <a:endParaRPr lang="en-GB" dirty="0" smtClean="0"/>
          </a:p>
          <a:p>
            <a:pPr algn="just"/>
            <a:r>
              <a:rPr lang="en-GB" dirty="0" smtClean="0"/>
              <a:t>It is also a set of </a:t>
            </a:r>
            <a:r>
              <a:rPr lang="en-GB" dirty="0" smtClean="0"/>
              <a:t>thoughts </a:t>
            </a:r>
            <a:r>
              <a:rPr lang="en-GB" dirty="0" smtClean="0"/>
              <a:t>used to explain a situation or phenomenon</a:t>
            </a:r>
          </a:p>
          <a:p>
            <a:pPr marL="0" indent="0" algn="just">
              <a:buNone/>
            </a:pPr>
            <a:r>
              <a:rPr lang="en-GB" dirty="0" smtClean="0"/>
              <a:t> </a:t>
            </a:r>
          </a:p>
          <a:p>
            <a:pPr algn="just"/>
            <a:r>
              <a:rPr lang="en-GB" dirty="0" smtClean="0"/>
              <a:t>Models could be </a:t>
            </a:r>
            <a:r>
              <a:rPr lang="en-GB" dirty="0" smtClean="0"/>
              <a:t>physical/tangible or intangible  </a:t>
            </a:r>
            <a:endParaRPr lang="en-GB" dirty="0"/>
          </a:p>
        </p:txBody>
      </p:sp>
    </p:spTree>
    <p:extLst>
      <p:ext uri="{BB962C8B-B14F-4D97-AF65-F5344CB8AC3E}">
        <p14:creationId xmlns:p14="http://schemas.microsoft.com/office/powerpoint/2010/main" val="15435652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of Emotional Intelligence </a:t>
            </a:r>
          </a:p>
        </p:txBody>
      </p:sp>
      <p:sp>
        <p:nvSpPr>
          <p:cNvPr id="3" name="Content Placeholder 2"/>
          <p:cNvSpPr>
            <a:spLocks noGrp="1"/>
          </p:cNvSpPr>
          <p:nvPr>
            <p:ph idx="1"/>
          </p:nvPr>
        </p:nvSpPr>
        <p:spPr>
          <a:xfrm>
            <a:off x="725103" y="1417638"/>
            <a:ext cx="10972800" cy="3917032"/>
          </a:xfrm>
        </p:spPr>
        <p:txBody>
          <a:bodyPr>
            <a:normAutofit lnSpcReduction="10000"/>
          </a:bodyPr>
          <a:lstStyle/>
          <a:p>
            <a:pPr marL="0" indent="0" algn="just">
              <a:buNone/>
              <a:defRPr/>
            </a:pPr>
            <a:r>
              <a:rPr lang="en-US" b="1" dirty="0"/>
              <a:t>Ability </a:t>
            </a:r>
            <a:r>
              <a:rPr lang="en-US" b="1" dirty="0" smtClean="0"/>
              <a:t>Model</a:t>
            </a:r>
            <a:endParaRPr lang="en-US" b="1" dirty="0"/>
          </a:p>
          <a:p>
            <a:pPr lvl="1" algn="just">
              <a:buFont typeface="Arial"/>
              <a:buChar char="•"/>
              <a:defRPr/>
            </a:pPr>
            <a:r>
              <a:rPr lang="en-US" sz="3200" dirty="0"/>
              <a:t>The </a:t>
            </a:r>
            <a:r>
              <a:rPr lang="en-GB" sz="3200" dirty="0" smtClean="0"/>
              <a:t>Mayer-</a:t>
            </a:r>
            <a:r>
              <a:rPr lang="en-GB" sz="3200" dirty="0" err="1" smtClean="0"/>
              <a:t>Salovey</a:t>
            </a:r>
            <a:r>
              <a:rPr lang="en-GB" sz="3200" dirty="0" smtClean="0"/>
              <a:t> Model</a:t>
            </a:r>
            <a:endParaRPr lang="en-US" sz="3200" dirty="0" smtClean="0"/>
          </a:p>
          <a:p>
            <a:pPr marL="0" indent="0" algn="just">
              <a:buNone/>
              <a:defRPr/>
            </a:pPr>
            <a:r>
              <a:rPr lang="en-US" b="1" dirty="0" smtClean="0"/>
              <a:t>Mixed Models</a:t>
            </a:r>
          </a:p>
          <a:p>
            <a:pPr lvl="1" algn="just">
              <a:buFont typeface="Arial" panose="020B0604020202020204" pitchFamily="34" charset="0"/>
              <a:buChar char="•"/>
              <a:defRPr/>
            </a:pPr>
            <a:r>
              <a:rPr lang="en-US" sz="3200" dirty="0"/>
              <a:t>The Goleman Model</a:t>
            </a:r>
          </a:p>
          <a:p>
            <a:pPr lvl="1" algn="just">
              <a:buFont typeface="Arial" panose="020B0604020202020204" pitchFamily="34" charset="0"/>
              <a:buChar char="•"/>
              <a:defRPr/>
            </a:pPr>
            <a:r>
              <a:rPr lang="en-US" sz="3200" dirty="0"/>
              <a:t>The Bar-On </a:t>
            </a:r>
            <a:r>
              <a:rPr lang="en-US" sz="3200" dirty="0" smtClean="0"/>
              <a:t>Model</a:t>
            </a:r>
          </a:p>
          <a:p>
            <a:pPr marL="0" indent="0" algn="just">
              <a:buNone/>
              <a:defRPr/>
            </a:pPr>
            <a:r>
              <a:rPr lang="en-US" b="1" dirty="0" smtClean="0"/>
              <a:t>Trait Model</a:t>
            </a:r>
          </a:p>
          <a:p>
            <a:pPr lvl="1" algn="just">
              <a:buFont typeface="Arial"/>
              <a:buChar char="•"/>
              <a:defRPr/>
            </a:pPr>
            <a:r>
              <a:rPr lang="en-US" sz="3200" dirty="0" smtClean="0"/>
              <a:t>The </a:t>
            </a:r>
            <a:r>
              <a:rPr lang="en-US" sz="3200" dirty="0"/>
              <a:t>Trait EI Model</a:t>
            </a:r>
          </a:p>
          <a:p>
            <a:pPr lvl="1">
              <a:buFont typeface="Arial"/>
              <a:buChar char="•"/>
              <a:defRPr/>
            </a:pPr>
            <a:endParaRPr lang="en-US" dirty="0"/>
          </a:p>
        </p:txBody>
      </p:sp>
    </p:spTree>
    <p:extLst>
      <p:ext uri="{BB962C8B-B14F-4D97-AF65-F5344CB8AC3E}">
        <p14:creationId xmlns:p14="http://schemas.microsoft.com/office/powerpoint/2010/main" val="29138126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t>The </a:t>
            </a:r>
            <a:r>
              <a:rPr lang="en-GB" b="1" dirty="0"/>
              <a:t>Mayer-</a:t>
            </a:r>
            <a:r>
              <a:rPr lang="en-GB" b="1" dirty="0" err="1"/>
              <a:t>Salovey</a:t>
            </a:r>
            <a:r>
              <a:rPr lang="en-GB" b="1" dirty="0"/>
              <a:t> Model</a:t>
            </a:r>
            <a:r>
              <a:rPr lang="en-GB" dirty="0"/>
              <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00218" y="1293579"/>
            <a:ext cx="6936509" cy="4334308"/>
          </a:xfrm>
        </p:spPr>
      </p:pic>
    </p:spTree>
    <p:extLst>
      <p:ext uri="{BB962C8B-B14F-4D97-AF65-F5344CB8AC3E}">
        <p14:creationId xmlns:p14="http://schemas.microsoft.com/office/powerpoint/2010/main" val="24310262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9510"/>
            <a:ext cx="10972800" cy="1143000"/>
          </a:xfrm>
        </p:spPr>
        <p:txBody>
          <a:bodyPr/>
          <a:lstStyle/>
          <a:p>
            <a:r>
              <a:rPr lang="en-GB" b="1" dirty="0"/>
              <a:t>Mayer-</a:t>
            </a:r>
            <a:r>
              <a:rPr lang="en-GB" b="1" dirty="0" err="1"/>
              <a:t>Salovey</a:t>
            </a:r>
            <a:r>
              <a:rPr lang="en-GB" b="1" dirty="0"/>
              <a:t> </a:t>
            </a:r>
            <a:r>
              <a:rPr lang="en-GB" b="1" dirty="0" smtClean="0"/>
              <a:t>Model</a:t>
            </a:r>
            <a:endParaRPr lang="en-GB" b="1" dirty="0"/>
          </a:p>
        </p:txBody>
      </p:sp>
      <p:sp>
        <p:nvSpPr>
          <p:cNvPr id="3" name="Content Placeholder 2"/>
          <p:cNvSpPr>
            <a:spLocks noGrp="1"/>
          </p:cNvSpPr>
          <p:nvPr>
            <p:ph idx="1"/>
          </p:nvPr>
        </p:nvSpPr>
        <p:spPr>
          <a:xfrm>
            <a:off x="609600" y="1292509"/>
            <a:ext cx="10972800" cy="4313963"/>
          </a:xfrm>
        </p:spPr>
        <p:txBody>
          <a:bodyPr>
            <a:noAutofit/>
          </a:bodyPr>
          <a:lstStyle/>
          <a:p>
            <a:pPr algn="just"/>
            <a:r>
              <a:rPr lang="en-GB" dirty="0" smtClean="0"/>
              <a:t>Ability Model or Four branch Model </a:t>
            </a:r>
          </a:p>
          <a:p>
            <a:pPr algn="just"/>
            <a:endParaRPr lang="en-GB" dirty="0" smtClean="0"/>
          </a:p>
          <a:p>
            <a:pPr algn="just"/>
            <a:r>
              <a:rPr lang="en-GB" dirty="0" smtClean="0"/>
              <a:t>Shows </a:t>
            </a:r>
            <a:r>
              <a:rPr lang="en-GB" dirty="0" smtClean="0"/>
              <a:t>an </a:t>
            </a:r>
            <a:r>
              <a:rPr lang="en-GB" dirty="0"/>
              <a:t>individual's ability to process emotional information and use it to </a:t>
            </a:r>
            <a:r>
              <a:rPr lang="en-GB" dirty="0" smtClean="0"/>
              <a:t>navigate </a:t>
            </a:r>
            <a:r>
              <a:rPr lang="en-GB" dirty="0"/>
              <a:t>social </a:t>
            </a:r>
            <a:r>
              <a:rPr lang="en-GB" dirty="0" smtClean="0"/>
              <a:t>environments.</a:t>
            </a:r>
          </a:p>
          <a:p>
            <a:pPr algn="just"/>
            <a:endParaRPr lang="en-GB" dirty="0" smtClean="0"/>
          </a:p>
          <a:p>
            <a:pPr algn="just"/>
            <a:r>
              <a:rPr lang="en-GB" dirty="0" smtClean="0"/>
              <a:t>Consists </a:t>
            </a:r>
            <a:r>
              <a:rPr lang="en-GB" dirty="0"/>
              <a:t>of four interconnected abilities (or branches</a:t>
            </a:r>
            <a:r>
              <a:rPr lang="en-GB" dirty="0" smtClean="0"/>
              <a:t>): </a:t>
            </a:r>
            <a:r>
              <a:rPr lang="en-GB" b="1" dirty="0" smtClean="0"/>
              <a:t>Perception</a:t>
            </a:r>
            <a:r>
              <a:rPr lang="en-GB" dirty="0" smtClean="0"/>
              <a:t>, </a:t>
            </a:r>
            <a:r>
              <a:rPr lang="en-GB" b="1" dirty="0" smtClean="0"/>
              <a:t>Facilitation</a:t>
            </a:r>
            <a:r>
              <a:rPr lang="en-GB" dirty="0" smtClean="0"/>
              <a:t>, </a:t>
            </a:r>
            <a:r>
              <a:rPr lang="en-GB" b="1" dirty="0" smtClean="0"/>
              <a:t>Understanding, Management/Regulation</a:t>
            </a:r>
            <a:r>
              <a:rPr lang="en-GB" b="1" dirty="0"/>
              <a:t> </a:t>
            </a:r>
            <a:endParaRPr lang="en-GB" dirty="0"/>
          </a:p>
        </p:txBody>
      </p:sp>
    </p:spTree>
    <p:extLst>
      <p:ext uri="{BB962C8B-B14F-4D97-AF65-F5344CB8AC3E}">
        <p14:creationId xmlns:p14="http://schemas.microsoft.com/office/powerpoint/2010/main" val="37459945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99023"/>
            <a:ext cx="10972800" cy="1143000"/>
          </a:xfrm>
        </p:spPr>
        <p:txBody>
          <a:bodyPr/>
          <a:lstStyle/>
          <a:p>
            <a:r>
              <a:rPr lang="en-GB" b="1" dirty="0"/>
              <a:t>Mayer-</a:t>
            </a:r>
            <a:r>
              <a:rPr lang="en-GB" b="1" dirty="0" err="1"/>
              <a:t>Salovey</a:t>
            </a:r>
            <a:r>
              <a:rPr lang="en-GB" b="1" dirty="0"/>
              <a:t> </a:t>
            </a:r>
            <a:r>
              <a:rPr lang="en-GB" b="1" dirty="0" smtClean="0"/>
              <a:t>Model</a:t>
            </a:r>
            <a:endParaRPr lang="en-GB" b="1" dirty="0"/>
          </a:p>
        </p:txBody>
      </p:sp>
      <p:sp>
        <p:nvSpPr>
          <p:cNvPr id="3" name="Content Placeholder 2"/>
          <p:cNvSpPr>
            <a:spLocks noGrp="1"/>
          </p:cNvSpPr>
          <p:nvPr>
            <p:ph idx="1"/>
          </p:nvPr>
        </p:nvSpPr>
        <p:spPr>
          <a:xfrm>
            <a:off x="591127" y="822304"/>
            <a:ext cx="10972800" cy="4922714"/>
          </a:xfrm>
        </p:spPr>
        <p:txBody>
          <a:bodyPr>
            <a:normAutofit fontScale="85000" lnSpcReduction="20000"/>
          </a:bodyPr>
          <a:lstStyle/>
          <a:p>
            <a:pPr algn="just"/>
            <a:r>
              <a:rPr lang="en-GB" sz="3500" b="1" dirty="0"/>
              <a:t>Perception </a:t>
            </a:r>
            <a:r>
              <a:rPr lang="en-GB" sz="3500" dirty="0" smtClean="0"/>
              <a:t>– </a:t>
            </a:r>
            <a:r>
              <a:rPr lang="en-GB" sz="3500" dirty="0" smtClean="0"/>
              <a:t>identifying </a:t>
            </a:r>
            <a:r>
              <a:rPr lang="en-GB" sz="3500" dirty="0"/>
              <a:t>your own emotions and </a:t>
            </a:r>
            <a:r>
              <a:rPr lang="en-GB" sz="3500" dirty="0" smtClean="0"/>
              <a:t>those of others in your social environment</a:t>
            </a:r>
          </a:p>
          <a:p>
            <a:pPr algn="just"/>
            <a:endParaRPr lang="en-GB" sz="3500" dirty="0" smtClean="0"/>
          </a:p>
          <a:p>
            <a:pPr algn="just"/>
            <a:r>
              <a:rPr lang="en-GB" sz="3500" b="1" dirty="0" smtClean="0"/>
              <a:t>Facilitation </a:t>
            </a:r>
            <a:r>
              <a:rPr lang="en-GB" sz="3500" dirty="0" smtClean="0"/>
              <a:t>– using your emotion to interpret the world and changes in different ways</a:t>
            </a:r>
          </a:p>
          <a:p>
            <a:pPr algn="just"/>
            <a:endParaRPr lang="en-GB" sz="3500" dirty="0" smtClean="0"/>
          </a:p>
          <a:p>
            <a:pPr algn="just"/>
            <a:r>
              <a:rPr lang="en-GB" sz="3500" b="1" dirty="0" smtClean="0"/>
              <a:t>Understanding</a:t>
            </a:r>
            <a:r>
              <a:rPr lang="en-GB" sz="3500" dirty="0" smtClean="0"/>
              <a:t>- being able to correctly express your emotions and learn how to communicate your needs </a:t>
            </a:r>
          </a:p>
          <a:p>
            <a:pPr algn="just"/>
            <a:endParaRPr lang="en-GB" sz="3500" dirty="0"/>
          </a:p>
          <a:p>
            <a:pPr algn="just"/>
            <a:r>
              <a:rPr lang="en-GB" sz="3500" b="1" dirty="0"/>
              <a:t>Management/Regulation </a:t>
            </a:r>
            <a:r>
              <a:rPr lang="en-GB" sz="3500" dirty="0"/>
              <a:t>– the ability to steer your emotions and those of </a:t>
            </a:r>
            <a:r>
              <a:rPr lang="en-GB" sz="3500" dirty="0" smtClean="0"/>
              <a:t>peers</a:t>
            </a:r>
            <a:endParaRPr lang="en-GB" sz="3500" dirty="0"/>
          </a:p>
          <a:p>
            <a:pPr marL="0" indent="0">
              <a:buNone/>
            </a:pPr>
            <a:endParaRPr lang="en-GB" dirty="0"/>
          </a:p>
        </p:txBody>
      </p:sp>
    </p:spTree>
    <p:extLst>
      <p:ext uri="{BB962C8B-B14F-4D97-AF65-F5344CB8AC3E}">
        <p14:creationId xmlns:p14="http://schemas.microsoft.com/office/powerpoint/2010/main" val="35233414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b="1" dirty="0"/>
              <a:t>Mayer-</a:t>
            </a:r>
            <a:r>
              <a:rPr lang="en-GB" b="1" dirty="0" err="1"/>
              <a:t>Salovey</a:t>
            </a:r>
            <a:r>
              <a:rPr lang="en-GB" b="1" dirty="0"/>
              <a:t> </a:t>
            </a:r>
            <a:r>
              <a:rPr lang="en-GB" b="1" dirty="0" smtClean="0"/>
              <a:t>Model</a:t>
            </a:r>
            <a:endParaRPr lang="en-US" altLang="en-US" b="1" u="sng" dirty="0" smtClean="0"/>
          </a:p>
        </p:txBody>
      </p:sp>
      <p:sp>
        <p:nvSpPr>
          <p:cNvPr id="6" name="Content Placeholder 5"/>
          <p:cNvSpPr>
            <a:spLocks noGrp="1"/>
          </p:cNvSpPr>
          <p:nvPr>
            <p:ph sz="half" idx="1"/>
          </p:nvPr>
        </p:nvSpPr>
        <p:spPr>
          <a:xfrm>
            <a:off x="1318661" y="1271587"/>
            <a:ext cx="5189688" cy="4525963"/>
          </a:xfrm>
        </p:spPr>
        <p:txBody>
          <a:bodyPr>
            <a:normAutofit/>
          </a:bodyPr>
          <a:lstStyle/>
          <a:p>
            <a:pPr>
              <a:buFont typeface="Arial" panose="020B0604020202020204" pitchFamily="34" charset="0"/>
              <a:buNone/>
              <a:defRPr/>
            </a:pPr>
            <a:r>
              <a:rPr lang="en-US" altLang="en-US" sz="3600" b="1" dirty="0"/>
              <a:t>Perception of Emotion</a:t>
            </a:r>
          </a:p>
          <a:p>
            <a:pPr>
              <a:buFont typeface="Wingdings" panose="05000000000000000000" pitchFamily="2" charset="2"/>
              <a:buChar char="§"/>
              <a:defRPr/>
            </a:pPr>
            <a:r>
              <a:rPr lang="en-US" altLang="en-US" dirty="0" smtClean="0"/>
              <a:t>Identify emotions of self</a:t>
            </a:r>
          </a:p>
          <a:p>
            <a:pPr>
              <a:buFont typeface="Wingdings" panose="05000000000000000000" pitchFamily="2" charset="2"/>
              <a:buChar char="§"/>
              <a:defRPr/>
            </a:pPr>
            <a:r>
              <a:rPr lang="en-US" altLang="en-US" dirty="0" smtClean="0"/>
              <a:t>Identify emotions of others</a:t>
            </a:r>
          </a:p>
          <a:p>
            <a:pPr>
              <a:buFont typeface="Wingdings" panose="05000000000000000000" pitchFamily="2" charset="2"/>
              <a:buChar char="§"/>
              <a:defRPr/>
            </a:pPr>
            <a:endParaRPr lang="en-US" altLang="en-US" dirty="0" smtClean="0"/>
          </a:p>
          <a:p>
            <a:pPr marL="0" indent="0">
              <a:buNone/>
              <a:defRPr/>
            </a:pPr>
            <a:r>
              <a:rPr lang="en-US" altLang="en-US" sz="3200" b="1" dirty="0"/>
              <a:t>Use of Emotion to  Facilitate Thinking</a:t>
            </a:r>
            <a:endParaRPr lang="en-US" altLang="en-US" sz="3200" dirty="0"/>
          </a:p>
          <a:p>
            <a:pPr>
              <a:buFont typeface="Wingdings" panose="05000000000000000000" pitchFamily="2" charset="2"/>
              <a:buChar char="§"/>
              <a:defRPr/>
            </a:pPr>
            <a:r>
              <a:rPr lang="en-US" altLang="en-US" dirty="0" smtClean="0"/>
              <a:t>Differing emotions have a differing impact on a situation</a:t>
            </a:r>
          </a:p>
          <a:p>
            <a:pPr>
              <a:buFont typeface="Arial" panose="020B0604020202020204" pitchFamily="34" charset="0"/>
              <a:buNone/>
              <a:defRPr/>
            </a:pPr>
            <a:endParaRPr lang="en-US" altLang="en-US" sz="3600" dirty="0"/>
          </a:p>
        </p:txBody>
      </p:sp>
      <p:pic>
        <p:nvPicPr>
          <p:cNvPr id="1741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34446" y="1561382"/>
            <a:ext cx="3503612" cy="3503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75015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4900" b="1" dirty="0"/>
              <a:t>The Goleman Model</a:t>
            </a:r>
            <a:r>
              <a:rPr lang="en-GB" dirty="0"/>
              <a:t/>
            </a:r>
            <a:br>
              <a:rPr lang="en-GB" dirty="0"/>
            </a:br>
            <a:endParaRPr lang="en-GB" dirty="0"/>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21891" y="923636"/>
            <a:ext cx="6631709" cy="4592927"/>
          </a:xfrm>
        </p:spPr>
      </p:pic>
    </p:spTree>
    <p:extLst>
      <p:ext uri="{BB962C8B-B14F-4D97-AF65-F5344CB8AC3E}">
        <p14:creationId xmlns:p14="http://schemas.microsoft.com/office/powerpoint/2010/main" val="13400065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Goleman’s Model</a:t>
            </a:r>
            <a:endParaRPr lang="en-GB" b="1" dirty="0"/>
          </a:p>
        </p:txBody>
      </p:sp>
      <p:sp>
        <p:nvSpPr>
          <p:cNvPr id="3" name="Content Placeholder 2"/>
          <p:cNvSpPr>
            <a:spLocks noGrp="1"/>
          </p:cNvSpPr>
          <p:nvPr>
            <p:ph idx="1"/>
          </p:nvPr>
        </p:nvSpPr>
        <p:spPr>
          <a:xfrm>
            <a:off x="609600" y="1163782"/>
            <a:ext cx="11222182" cy="4507345"/>
          </a:xfrm>
        </p:spPr>
        <p:txBody>
          <a:bodyPr>
            <a:normAutofit lnSpcReduction="10000"/>
          </a:bodyPr>
          <a:lstStyle/>
          <a:p>
            <a:pPr algn="just"/>
            <a:r>
              <a:rPr lang="en-GB" dirty="0" smtClean="0"/>
              <a:t>Model shows </a:t>
            </a:r>
            <a:r>
              <a:rPr lang="en-GB" b="1" dirty="0" smtClean="0"/>
              <a:t>skills </a:t>
            </a:r>
            <a:r>
              <a:rPr lang="en-GB" dirty="0"/>
              <a:t>and</a:t>
            </a:r>
            <a:r>
              <a:rPr lang="en-GB" b="1" dirty="0"/>
              <a:t> competencies </a:t>
            </a:r>
            <a:r>
              <a:rPr lang="en-GB" dirty="0"/>
              <a:t>that contribute to the performance of managers and leaders in the workplace. </a:t>
            </a:r>
            <a:endParaRPr lang="en-GB" dirty="0" smtClean="0"/>
          </a:p>
          <a:p>
            <a:pPr algn="just"/>
            <a:r>
              <a:rPr lang="en-GB" dirty="0" smtClean="0"/>
              <a:t>This </a:t>
            </a:r>
            <a:r>
              <a:rPr lang="en-GB" dirty="0" smtClean="0"/>
              <a:t>model highlights the </a:t>
            </a:r>
            <a:r>
              <a:rPr lang="en-GB" dirty="0"/>
              <a:t>value of internal </a:t>
            </a:r>
            <a:r>
              <a:rPr lang="en-GB" dirty="0" smtClean="0"/>
              <a:t>motivation.</a:t>
            </a:r>
          </a:p>
          <a:p>
            <a:pPr algn="just"/>
            <a:r>
              <a:rPr lang="en-GB" dirty="0"/>
              <a:t>I</a:t>
            </a:r>
            <a:r>
              <a:rPr lang="en-GB" dirty="0" smtClean="0"/>
              <a:t>nternally </a:t>
            </a:r>
            <a:r>
              <a:rPr lang="en-GB" dirty="0"/>
              <a:t>motivated </a:t>
            </a:r>
            <a:r>
              <a:rPr lang="en-GB" dirty="0" smtClean="0"/>
              <a:t>professionals excel </a:t>
            </a:r>
            <a:r>
              <a:rPr lang="en-GB" dirty="0"/>
              <a:t>at their job for reasons that go beyond status, money, and other material </a:t>
            </a:r>
            <a:r>
              <a:rPr lang="en-GB" dirty="0" smtClean="0"/>
              <a:t>benefits.</a:t>
            </a:r>
          </a:p>
          <a:p>
            <a:pPr algn="just"/>
            <a:r>
              <a:rPr lang="en-GB" dirty="0" smtClean="0"/>
              <a:t>Those with qualities </a:t>
            </a:r>
            <a:r>
              <a:rPr lang="en-GB" dirty="0" smtClean="0"/>
              <a:t>showing </a:t>
            </a:r>
            <a:r>
              <a:rPr lang="en-GB" dirty="0" smtClean="0"/>
              <a:t> </a:t>
            </a:r>
            <a:r>
              <a:rPr lang="en-GB" dirty="0"/>
              <a:t>optimism, </a:t>
            </a:r>
            <a:r>
              <a:rPr lang="en-GB" dirty="0" smtClean="0"/>
              <a:t>and desires to achieve </a:t>
            </a:r>
            <a:r>
              <a:rPr lang="en-GB" dirty="0"/>
              <a:t>greater things </a:t>
            </a:r>
            <a:r>
              <a:rPr lang="en-GB" dirty="0" smtClean="0"/>
              <a:t>each </a:t>
            </a:r>
            <a:r>
              <a:rPr lang="en-GB" dirty="0"/>
              <a:t>day.</a:t>
            </a:r>
          </a:p>
          <a:p>
            <a:endParaRPr lang="en-GB" dirty="0"/>
          </a:p>
        </p:txBody>
      </p:sp>
    </p:spTree>
    <p:extLst>
      <p:ext uri="{BB962C8B-B14F-4D97-AF65-F5344CB8AC3E}">
        <p14:creationId xmlns:p14="http://schemas.microsoft.com/office/powerpoint/2010/main" val="4260135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a:t>
            </a:r>
            <a:r>
              <a:rPr lang="en-GB" dirty="0" smtClean="0"/>
              <a:t> </a:t>
            </a:r>
            <a:endParaRPr lang="en-GB" dirty="0"/>
          </a:p>
        </p:txBody>
      </p:sp>
      <p:sp>
        <p:nvSpPr>
          <p:cNvPr id="3" name="Content Placeholder 2"/>
          <p:cNvSpPr>
            <a:spLocks noGrp="1"/>
          </p:cNvSpPr>
          <p:nvPr>
            <p:ph idx="1"/>
          </p:nvPr>
        </p:nvSpPr>
        <p:spPr/>
        <p:txBody>
          <a:bodyPr/>
          <a:lstStyle/>
          <a:p>
            <a:pPr marL="0" indent="0" algn="ctr">
              <a:buNone/>
            </a:pPr>
            <a:r>
              <a:rPr lang="en-GB" dirty="0" smtClean="0"/>
              <a:t>Goleman </a:t>
            </a:r>
            <a:r>
              <a:rPr lang="en-GB" dirty="0"/>
              <a:t>posits that the higher someone rises within an organisation, the greater their social skills are required to </a:t>
            </a:r>
            <a:r>
              <a:rPr lang="en-GB" dirty="0" smtClean="0"/>
              <a:t>be</a:t>
            </a:r>
            <a:endParaRPr lang="en-GB" dirty="0"/>
          </a:p>
          <a:p>
            <a:pPr marL="0" indent="0" algn="ctr">
              <a:buNone/>
            </a:pPr>
            <a:endParaRPr lang="en-GB" dirty="0" smtClean="0"/>
          </a:p>
          <a:p>
            <a:pPr marL="0" indent="0">
              <a:buNone/>
            </a:pPr>
            <a:r>
              <a:rPr lang="en-GB" dirty="0" smtClean="0"/>
              <a:t>Do you agree or disagree with this?</a:t>
            </a:r>
          </a:p>
          <a:p>
            <a:pPr marL="0" indent="0">
              <a:buNone/>
            </a:pPr>
            <a:endParaRPr lang="en-GB" dirty="0" smtClean="0"/>
          </a:p>
          <a:p>
            <a:pPr marL="0" indent="0">
              <a:buNone/>
            </a:pPr>
            <a:r>
              <a:rPr lang="en-GB" dirty="0" smtClean="0"/>
              <a:t>Discuss</a:t>
            </a:r>
            <a:r>
              <a:rPr lang="en-GB" dirty="0" smtClean="0"/>
              <a:t> </a:t>
            </a:r>
            <a:r>
              <a:rPr lang="en-GB" dirty="0" smtClean="0"/>
              <a:t>the implications for managers and senior </a:t>
            </a:r>
            <a:r>
              <a:rPr lang="en-GB" dirty="0" smtClean="0"/>
              <a:t>directors in your workplace. </a:t>
            </a:r>
            <a:endParaRPr lang="en-GB" dirty="0"/>
          </a:p>
          <a:p>
            <a:endParaRPr lang="en-GB" dirty="0"/>
          </a:p>
        </p:txBody>
      </p:sp>
    </p:spTree>
    <p:extLst>
      <p:ext uri="{BB962C8B-B14F-4D97-AF65-F5344CB8AC3E}">
        <p14:creationId xmlns:p14="http://schemas.microsoft.com/office/powerpoint/2010/main" val="26089123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Bar-On Model </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9418" y="1193800"/>
            <a:ext cx="8857673" cy="4200237"/>
          </a:xfrm>
        </p:spPr>
      </p:pic>
    </p:spTree>
    <p:extLst>
      <p:ext uri="{BB962C8B-B14F-4D97-AF65-F5344CB8AC3E}">
        <p14:creationId xmlns:p14="http://schemas.microsoft.com/office/powerpoint/2010/main" val="30603119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b="1" dirty="0"/>
              <a:t>The Bar-On Model </a:t>
            </a:r>
          </a:p>
        </p:txBody>
      </p:sp>
      <p:sp>
        <p:nvSpPr>
          <p:cNvPr id="3" name="Content Placeholder 2"/>
          <p:cNvSpPr>
            <a:spLocks noGrp="1"/>
          </p:cNvSpPr>
          <p:nvPr>
            <p:ph idx="1"/>
          </p:nvPr>
        </p:nvSpPr>
        <p:spPr>
          <a:xfrm>
            <a:off x="609600" y="1332345"/>
            <a:ext cx="10972800" cy="4440381"/>
          </a:xfrm>
        </p:spPr>
        <p:txBody>
          <a:bodyPr>
            <a:normAutofit fontScale="92500" lnSpcReduction="10000"/>
          </a:bodyPr>
          <a:lstStyle/>
          <a:p>
            <a:pPr algn="just"/>
            <a:r>
              <a:rPr lang="en-GB" sz="3500" dirty="0" smtClean="0"/>
              <a:t>A collection </a:t>
            </a:r>
            <a:r>
              <a:rPr lang="en-GB" sz="3500" dirty="0"/>
              <a:t>of interrelated </a:t>
            </a:r>
            <a:r>
              <a:rPr lang="en-GB" sz="3500" b="1" dirty="0"/>
              <a:t>emotional</a:t>
            </a:r>
            <a:r>
              <a:rPr lang="en-GB" sz="3500" dirty="0"/>
              <a:t> and </a:t>
            </a:r>
            <a:r>
              <a:rPr lang="en-GB" sz="3500" b="1" dirty="0"/>
              <a:t>social </a:t>
            </a:r>
            <a:r>
              <a:rPr lang="en-GB" sz="3500" b="1" dirty="0" smtClean="0"/>
              <a:t>competencies</a:t>
            </a:r>
          </a:p>
          <a:p>
            <a:pPr algn="just"/>
            <a:endParaRPr lang="en-GB" sz="3500" dirty="0" smtClean="0"/>
          </a:p>
          <a:p>
            <a:pPr algn="just"/>
            <a:r>
              <a:rPr lang="en-GB" sz="3500" dirty="0" smtClean="0"/>
              <a:t>D</a:t>
            </a:r>
            <a:r>
              <a:rPr lang="en-GB" sz="3500" dirty="0" smtClean="0"/>
              <a:t>etermines </a:t>
            </a:r>
            <a:r>
              <a:rPr lang="en-GB" sz="3500" dirty="0"/>
              <a:t>how effective individuals are at understanding and expressing </a:t>
            </a:r>
            <a:r>
              <a:rPr lang="en-GB" sz="3500" dirty="0" smtClean="0"/>
              <a:t>themselves, others </a:t>
            </a:r>
            <a:r>
              <a:rPr lang="en-GB" sz="3500" dirty="0"/>
              <a:t>and interacting with them as well as coping with daily demands and </a:t>
            </a:r>
            <a:r>
              <a:rPr lang="en-GB" sz="3500" dirty="0" smtClean="0"/>
              <a:t>challenges</a:t>
            </a:r>
            <a:r>
              <a:rPr lang="en-GB" sz="3500" dirty="0" smtClean="0"/>
              <a:t>.</a:t>
            </a:r>
          </a:p>
          <a:p>
            <a:pPr marL="0" indent="0" algn="just">
              <a:buNone/>
            </a:pPr>
            <a:endParaRPr lang="en-GB" sz="3500" dirty="0" smtClean="0"/>
          </a:p>
          <a:p>
            <a:pPr algn="just"/>
            <a:r>
              <a:rPr lang="en-GB" sz="3500" dirty="0" smtClean="0"/>
              <a:t>Predicts </a:t>
            </a:r>
            <a:r>
              <a:rPr lang="en-GB" sz="3500" dirty="0" smtClean="0"/>
              <a:t>performance </a:t>
            </a:r>
            <a:r>
              <a:rPr lang="en-GB" sz="3500" dirty="0"/>
              <a:t>and </a:t>
            </a:r>
            <a:r>
              <a:rPr lang="en-GB" sz="3500" dirty="0" smtClean="0"/>
              <a:t>psychological </a:t>
            </a:r>
            <a:r>
              <a:rPr lang="en-GB" sz="3500" dirty="0" smtClean="0"/>
              <a:t>wellbeing</a:t>
            </a:r>
            <a:r>
              <a:rPr lang="en-GB" sz="3500" dirty="0"/>
              <a:t>.</a:t>
            </a:r>
          </a:p>
          <a:p>
            <a:endParaRPr lang="en-GB" baseline="30000" dirty="0"/>
          </a:p>
        </p:txBody>
      </p:sp>
    </p:spTree>
    <p:extLst>
      <p:ext uri="{BB962C8B-B14F-4D97-AF65-F5344CB8AC3E}">
        <p14:creationId xmlns:p14="http://schemas.microsoft.com/office/powerpoint/2010/main" val="26179627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altLang="en-US" b="1" dirty="0" smtClean="0"/>
              <a:t>Activity </a:t>
            </a:r>
            <a:endParaRPr lang="en-US" altLang="en-US" b="1" dirty="0" smtClean="0"/>
          </a:p>
        </p:txBody>
      </p:sp>
      <p:sp>
        <p:nvSpPr>
          <p:cNvPr id="25603" name="Content Placeholder 5"/>
          <p:cNvSpPr>
            <a:spLocks noGrp="1"/>
          </p:cNvSpPr>
          <p:nvPr>
            <p:ph sz="half" idx="1"/>
          </p:nvPr>
        </p:nvSpPr>
        <p:spPr>
          <a:xfrm>
            <a:off x="737611" y="990508"/>
            <a:ext cx="4400550" cy="4525963"/>
          </a:xfrm>
        </p:spPr>
        <p:txBody>
          <a:bodyPr>
            <a:normAutofit fontScale="92500" lnSpcReduction="20000"/>
          </a:bodyPr>
          <a:lstStyle/>
          <a:p>
            <a:pPr>
              <a:buFont typeface="Arial" panose="020B0604020202020204" pitchFamily="34" charset="0"/>
              <a:buNone/>
            </a:pPr>
            <a:r>
              <a:rPr lang="en-US" altLang="en-US" sz="2600" b="1" dirty="0" smtClean="0"/>
              <a:t>Goleman</a:t>
            </a:r>
          </a:p>
          <a:p>
            <a:pPr>
              <a:buFont typeface="Wingdings" panose="05000000000000000000" pitchFamily="2" charset="2"/>
              <a:buChar char="§"/>
            </a:pPr>
            <a:r>
              <a:rPr lang="en-US" altLang="en-US" sz="2600" dirty="0"/>
              <a:t>Self-awareness</a:t>
            </a:r>
          </a:p>
          <a:p>
            <a:pPr>
              <a:buFont typeface="Wingdings" panose="05000000000000000000" pitchFamily="2" charset="2"/>
              <a:buChar char="§"/>
            </a:pPr>
            <a:r>
              <a:rPr lang="en-US" altLang="en-US" sz="2600" dirty="0"/>
              <a:t>Self-management</a:t>
            </a:r>
          </a:p>
          <a:p>
            <a:pPr>
              <a:buFont typeface="Wingdings" panose="05000000000000000000" pitchFamily="2" charset="2"/>
              <a:buChar char="§"/>
            </a:pPr>
            <a:r>
              <a:rPr lang="en-US" altLang="en-US" sz="2600" dirty="0"/>
              <a:t>Social awareness</a:t>
            </a:r>
          </a:p>
          <a:p>
            <a:pPr>
              <a:buFont typeface="Wingdings" panose="05000000000000000000" pitchFamily="2" charset="2"/>
              <a:buChar char="§"/>
            </a:pPr>
            <a:r>
              <a:rPr lang="en-US" altLang="en-US" sz="2600" dirty="0"/>
              <a:t>Relationship management</a:t>
            </a:r>
          </a:p>
          <a:p>
            <a:pPr>
              <a:buFont typeface="Arial" panose="020B0604020202020204" pitchFamily="34" charset="0"/>
              <a:buNone/>
            </a:pPr>
            <a:endParaRPr lang="en-US" altLang="en-US" sz="2600" b="1" u="sng" dirty="0"/>
          </a:p>
          <a:p>
            <a:pPr>
              <a:buFont typeface="Arial" panose="020B0604020202020204" pitchFamily="34" charset="0"/>
              <a:buNone/>
            </a:pPr>
            <a:r>
              <a:rPr lang="en-US" altLang="en-US" sz="2600" b="1" dirty="0" smtClean="0"/>
              <a:t>Bar-On</a:t>
            </a:r>
          </a:p>
          <a:p>
            <a:pPr>
              <a:buFont typeface="Wingdings" panose="05000000000000000000" pitchFamily="2" charset="2"/>
              <a:buChar char="§"/>
            </a:pPr>
            <a:r>
              <a:rPr lang="en-US" altLang="en-US" sz="2600" dirty="0"/>
              <a:t>Intrapersonal skills</a:t>
            </a:r>
          </a:p>
          <a:p>
            <a:pPr>
              <a:buFont typeface="Wingdings" panose="05000000000000000000" pitchFamily="2" charset="2"/>
              <a:buChar char="§"/>
            </a:pPr>
            <a:r>
              <a:rPr lang="en-US" altLang="en-US" sz="2600" dirty="0"/>
              <a:t>Interpersonal skills</a:t>
            </a:r>
          </a:p>
          <a:p>
            <a:pPr>
              <a:buFont typeface="Wingdings" panose="05000000000000000000" pitchFamily="2" charset="2"/>
              <a:buChar char="§"/>
            </a:pPr>
            <a:r>
              <a:rPr lang="en-US" altLang="en-US" sz="2600" dirty="0"/>
              <a:t>Adaptability</a:t>
            </a:r>
          </a:p>
          <a:p>
            <a:pPr>
              <a:buFont typeface="Wingdings" panose="05000000000000000000" pitchFamily="2" charset="2"/>
              <a:buChar char="§"/>
            </a:pPr>
            <a:r>
              <a:rPr lang="en-US" altLang="en-US" sz="2600" dirty="0"/>
              <a:t>Stress management</a:t>
            </a:r>
          </a:p>
          <a:p>
            <a:pPr>
              <a:buFont typeface="Wingdings" panose="05000000000000000000" pitchFamily="2" charset="2"/>
              <a:buChar char="§"/>
            </a:pPr>
            <a:r>
              <a:rPr lang="en-US" altLang="en-US" sz="2600" dirty="0"/>
              <a:t>Mood</a:t>
            </a:r>
          </a:p>
          <a:p>
            <a:pPr>
              <a:buFont typeface="Arial" panose="020B0604020202020204" pitchFamily="34" charset="0"/>
              <a:buNone/>
            </a:pPr>
            <a:endParaRPr lang="en-US" altLang="en-US" sz="3600" dirty="0"/>
          </a:p>
        </p:txBody>
      </p:sp>
      <p:sp>
        <p:nvSpPr>
          <p:cNvPr id="25604" name="TextBox 4"/>
          <p:cNvSpPr txBox="1">
            <a:spLocks noChangeArrowheads="1"/>
          </p:cNvSpPr>
          <p:nvPr/>
        </p:nvSpPr>
        <p:spPr bwMode="auto">
          <a:xfrm>
            <a:off x="5524501" y="4329113"/>
            <a:ext cx="4710113" cy="115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2300" b="1" dirty="0" smtClean="0">
                <a:solidFill>
                  <a:srgbClr val="00B0F0"/>
                </a:solidFill>
                <a:latin typeface="Arial" panose="020B0604020202020204" pitchFamily="34" charset="0"/>
              </a:rPr>
              <a:t>What common areas</a:t>
            </a:r>
            <a:r>
              <a:rPr lang="en-US" altLang="en-US" sz="2300" b="1" dirty="0" smtClean="0">
                <a:solidFill>
                  <a:srgbClr val="00B0F0"/>
                </a:solidFill>
                <a:latin typeface="Arial" panose="020B0604020202020204" pitchFamily="34" charset="0"/>
              </a:rPr>
              <a:t> </a:t>
            </a:r>
            <a:r>
              <a:rPr lang="en-US" altLang="en-US" sz="2300" b="1" dirty="0" smtClean="0">
                <a:solidFill>
                  <a:srgbClr val="00B0F0"/>
                </a:solidFill>
                <a:latin typeface="Arial" panose="020B0604020202020204" pitchFamily="34" charset="0"/>
              </a:rPr>
              <a:t>can be identified in Goleman and Bar-on</a:t>
            </a:r>
            <a:r>
              <a:rPr lang="en-US" altLang="en-US" sz="2300" b="1" dirty="0" smtClean="0">
                <a:solidFill>
                  <a:srgbClr val="00B0F0"/>
                </a:solidFill>
                <a:latin typeface="Arial" panose="020B0604020202020204" pitchFamily="34" charset="0"/>
              </a:rPr>
              <a:t> Models?</a:t>
            </a:r>
            <a:endParaRPr lang="en-US" altLang="en-US" sz="2300" b="1" dirty="0">
              <a:solidFill>
                <a:srgbClr val="00B0F0"/>
              </a:solidFill>
              <a:latin typeface="Arial" panose="020B0604020202020204" pitchFamily="34" charset="0"/>
            </a:endParaRPr>
          </a:p>
        </p:txBody>
      </p:sp>
      <p:pic>
        <p:nvPicPr>
          <p:cNvPr id="25605"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49119" y="1326287"/>
            <a:ext cx="4460875"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9782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5603">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5603">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5603">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5603">
                                            <p:txEl>
                                              <p:pRg st="11" end="11"/>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US" altLang="en-US" b="1" dirty="0" smtClean="0"/>
              <a:t>Trait Model</a:t>
            </a:r>
          </a:p>
        </p:txBody>
      </p:sp>
      <p:pic>
        <p:nvPicPr>
          <p:cNvPr id="2765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84550" y="1417639"/>
            <a:ext cx="5422900" cy="360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5720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Trait Model</a:t>
            </a:r>
            <a:endParaRPr lang="en-GB" b="1" dirty="0"/>
          </a:p>
        </p:txBody>
      </p:sp>
      <p:sp>
        <p:nvSpPr>
          <p:cNvPr id="7" name="Content Placeholder 5"/>
          <p:cNvSpPr>
            <a:spLocks noGrp="1"/>
          </p:cNvSpPr>
          <p:nvPr>
            <p:ph sz="half" idx="1"/>
          </p:nvPr>
        </p:nvSpPr>
        <p:spPr>
          <a:xfrm>
            <a:off x="609599" y="1193801"/>
            <a:ext cx="6375399" cy="3989040"/>
          </a:xfrm>
        </p:spPr>
        <p:txBody>
          <a:bodyPr>
            <a:normAutofit fontScale="85000" lnSpcReduction="20000"/>
          </a:bodyPr>
          <a:lstStyle/>
          <a:p>
            <a:pPr algn="just"/>
            <a:r>
              <a:rPr lang="en-GB" sz="3500" dirty="0" smtClean="0"/>
              <a:t>Developed by </a:t>
            </a:r>
            <a:r>
              <a:rPr lang="en-GB" sz="3500" b="1" dirty="0" smtClean="0"/>
              <a:t>Konstantin </a:t>
            </a:r>
            <a:r>
              <a:rPr lang="en-GB" sz="3500" b="1" dirty="0" err="1"/>
              <a:t>Vasily</a:t>
            </a:r>
            <a:r>
              <a:rPr lang="en-GB" sz="3500" b="1" dirty="0"/>
              <a:t> </a:t>
            </a:r>
            <a:r>
              <a:rPr lang="en-GB" sz="3500" b="1" dirty="0" err="1" smtClean="0"/>
              <a:t>Petrides</a:t>
            </a:r>
            <a:r>
              <a:rPr lang="en-GB" sz="3500" b="1" dirty="0" smtClean="0"/>
              <a:t>.</a:t>
            </a:r>
          </a:p>
          <a:p>
            <a:pPr algn="just"/>
            <a:endParaRPr lang="en-GB" sz="3500" b="1" dirty="0" smtClean="0"/>
          </a:p>
          <a:p>
            <a:pPr algn="just"/>
            <a:r>
              <a:rPr lang="en-GB" sz="3500" dirty="0" smtClean="0"/>
              <a:t>“A </a:t>
            </a:r>
            <a:r>
              <a:rPr lang="en-GB" sz="3500" dirty="0" smtClean="0"/>
              <a:t>collection </a:t>
            </a:r>
            <a:r>
              <a:rPr lang="en-GB" sz="3500" dirty="0"/>
              <a:t>of emotional self-perceptions located at the lower levels of personality</a:t>
            </a:r>
            <a:r>
              <a:rPr lang="en-GB" sz="3500" dirty="0" smtClean="0"/>
              <a:t>.“</a:t>
            </a:r>
          </a:p>
          <a:p>
            <a:pPr algn="just"/>
            <a:endParaRPr lang="en-GB" sz="3500" dirty="0" smtClean="0"/>
          </a:p>
          <a:p>
            <a:pPr algn="just"/>
            <a:r>
              <a:rPr lang="en-GB" sz="3500" dirty="0" smtClean="0"/>
              <a:t>How </a:t>
            </a:r>
            <a:r>
              <a:rPr lang="en-GB" sz="3500" dirty="0"/>
              <a:t>individual‘s </a:t>
            </a:r>
            <a:r>
              <a:rPr lang="en-GB" sz="3500" dirty="0" smtClean="0"/>
              <a:t>perceive their own emotional abilities</a:t>
            </a:r>
          </a:p>
          <a:p>
            <a:pPr marL="0" indent="0" algn="just">
              <a:buNone/>
            </a:pPr>
            <a:endParaRPr lang="en-US" altLang="en-US" sz="3600" b="1"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78962" y="1053603"/>
            <a:ext cx="4786697" cy="4129238"/>
          </a:xfrm>
        </p:spPr>
      </p:pic>
    </p:spTree>
    <p:extLst>
      <p:ext uri="{BB962C8B-B14F-4D97-AF65-F5344CB8AC3E}">
        <p14:creationId xmlns:p14="http://schemas.microsoft.com/office/powerpoint/2010/main" val="10169333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a:t>
            </a:r>
            <a:r>
              <a:rPr lang="en-GB" dirty="0" smtClean="0"/>
              <a:t> </a:t>
            </a:r>
            <a:endParaRPr lang="en-GB" dirty="0"/>
          </a:p>
        </p:txBody>
      </p:sp>
      <p:sp>
        <p:nvSpPr>
          <p:cNvPr id="5" name="Content Placeholder 4"/>
          <p:cNvSpPr>
            <a:spLocks noGrp="1"/>
          </p:cNvSpPr>
          <p:nvPr>
            <p:ph idx="1"/>
          </p:nvPr>
        </p:nvSpPr>
        <p:spPr/>
        <p:txBody>
          <a:bodyPr/>
          <a:lstStyle/>
          <a:p>
            <a:r>
              <a:rPr lang="en-GB" dirty="0" smtClean="0"/>
              <a:t>Do an internet search to identify the tests for each of the models discussed in class</a:t>
            </a:r>
          </a:p>
          <a:p>
            <a:pPr marL="0" indent="0">
              <a:buNone/>
            </a:pPr>
            <a:endParaRPr lang="en-GB" dirty="0" smtClean="0"/>
          </a:p>
          <a:p>
            <a:r>
              <a:rPr lang="en-GB" dirty="0" smtClean="0"/>
              <a:t>What do you observe </a:t>
            </a:r>
            <a:endParaRPr lang="en-GB" dirty="0"/>
          </a:p>
        </p:txBody>
      </p:sp>
    </p:spTree>
    <p:extLst>
      <p:ext uri="{BB962C8B-B14F-4D97-AF65-F5344CB8AC3E}">
        <p14:creationId xmlns:p14="http://schemas.microsoft.com/office/powerpoint/2010/main" val="24074356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US" altLang="en-US" b="1" u="sng" dirty="0" smtClean="0"/>
              <a:t>Which Model is ‘Right’?</a:t>
            </a:r>
          </a:p>
        </p:txBody>
      </p:sp>
      <p:pic>
        <p:nvPicPr>
          <p:cNvPr id="3789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13221" y="1417638"/>
            <a:ext cx="5659655" cy="388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52589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8000" y="0"/>
            <a:ext cx="10972800" cy="1143000"/>
          </a:xfrm>
        </p:spPr>
        <p:txBody>
          <a:bodyPr/>
          <a:lstStyle/>
          <a:p>
            <a:r>
              <a:rPr lang="en-US" altLang="en-US" b="1" u="sng" dirty="0"/>
              <a:t>Which Model is ‘Right’?</a:t>
            </a:r>
            <a:endParaRPr lang="en-GB" dirty="0"/>
          </a:p>
        </p:txBody>
      </p:sp>
      <p:sp>
        <p:nvSpPr>
          <p:cNvPr id="6" name="Content Placeholder 5"/>
          <p:cNvSpPr>
            <a:spLocks noGrp="1"/>
          </p:cNvSpPr>
          <p:nvPr>
            <p:ph idx="1"/>
          </p:nvPr>
        </p:nvSpPr>
        <p:spPr>
          <a:xfrm>
            <a:off x="508000" y="1032162"/>
            <a:ext cx="11194473" cy="4768273"/>
          </a:xfrm>
        </p:spPr>
        <p:txBody>
          <a:bodyPr>
            <a:noAutofit/>
          </a:bodyPr>
          <a:lstStyle/>
          <a:p>
            <a:pPr marL="0" indent="0" algn="just">
              <a:buNone/>
              <a:defRPr/>
            </a:pPr>
            <a:r>
              <a:rPr lang="en-GB" b="1" dirty="0" smtClean="0"/>
              <a:t>Mayer-</a:t>
            </a:r>
            <a:r>
              <a:rPr lang="en-GB" b="1" dirty="0" err="1" smtClean="0"/>
              <a:t>Salovey</a:t>
            </a:r>
            <a:r>
              <a:rPr lang="en-GB" dirty="0" smtClean="0"/>
              <a:t>: </a:t>
            </a:r>
            <a:r>
              <a:rPr lang="en-GB" dirty="0"/>
              <a:t>individuals vary in their ability to process information of an emotional </a:t>
            </a:r>
            <a:r>
              <a:rPr lang="en-GB" dirty="0" smtClean="0"/>
              <a:t>nature</a:t>
            </a:r>
            <a:endParaRPr lang="en-US" dirty="0"/>
          </a:p>
          <a:p>
            <a:pPr marL="0" indent="0" algn="just">
              <a:buNone/>
              <a:defRPr/>
            </a:pPr>
            <a:r>
              <a:rPr lang="en-US" b="1" dirty="0" smtClean="0"/>
              <a:t>Goleman</a:t>
            </a:r>
            <a:r>
              <a:rPr lang="en-US" dirty="0" smtClean="0"/>
              <a:t>: </a:t>
            </a:r>
            <a:r>
              <a:rPr lang="en-GB" dirty="0"/>
              <a:t> learned capabilities that must be worked on and can be developed to achieve outstanding </a:t>
            </a:r>
            <a:r>
              <a:rPr lang="en-GB" dirty="0" smtClean="0"/>
              <a:t>performance</a:t>
            </a:r>
            <a:endParaRPr lang="en-US" dirty="0" smtClean="0"/>
          </a:p>
          <a:p>
            <a:pPr marL="0" indent="0" algn="just">
              <a:buNone/>
              <a:defRPr/>
            </a:pPr>
            <a:r>
              <a:rPr lang="en-US" b="1" dirty="0" smtClean="0"/>
              <a:t>Bar-On</a:t>
            </a:r>
            <a:r>
              <a:rPr lang="en-US" dirty="0" smtClean="0"/>
              <a:t>: </a:t>
            </a:r>
            <a:r>
              <a:rPr lang="en-US" dirty="0" err="1" smtClean="0"/>
              <a:t>pr</a:t>
            </a:r>
            <a:r>
              <a:rPr lang="en-GB" dirty="0" smtClean="0"/>
              <a:t>edicts </a:t>
            </a:r>
            <a:r>
              <a:rPr lang="en-GB" dirty="0"/>
              <a:t>aspects of human </a:t>
            </a:r>
            <a:r>
              <a:rPr lang="en-GB" dirty="0" smtClean="0"/>
              <a:t>behaviour </a:t>
            </a:r>
            <a:r>
              <a:rPr lang="en-GB" dirty="0"/>
              <a:t>and </a:t>
            </a:r>
            <a:r>
              <a:rPr lang="en-GB" dirty="0" smtClean="0"/>
              <a:t>performance</a:t>
            </a:r>
          </a:p>
          <a:p>
            <a:pPr marL="0" indent="0" algn="just">
              <a:buNone/>
              <a:defRPr/>
            </a:pPr>
            <a:r>
              <a:rPr lang="en-US" b="1" dirty="0" smtClean="0"/>
              <a:t>Trait</a:t>
            </a:r>
            <a:r>
              <a:rPr lang="en-US" dirty="0" smtClean="0"/>
              <a:t>: self-reporting traits,  </a:t>
            </a:r>
            <a:r>
              <a:rPr lang="en-GB" dirty="0" smtClean="0"/>
              <a:t>individual's </a:t>
            </a:r>
            <a:r>
              <a:rPr lang="en-GB" dirty="0"/>
              <a:t>self-perceptions of their emotional abilities.</a:t>
            </a:r>
            <a:endParaRPr lang="en-US" dirty="0"/>
          </a:p>
        </p:txBody>
      </p:sp>
    </p:spTree>
    <p:extLst>
      <p:ext uri="{BB962C8B-B14F-4D97-AF65-F5344CB8AC3E}">
        <p14:creationId xmlns:p14="http://schemas.microsoft.com/office/powerpoint/2010/main" val="42248338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Summary</a:t>
            </a:r>
            <a:r>
              <a:rPr lang="en-GB" dirty="0" smtClean="0"/>
              <a:t> </a:t>
            </a:r>
            <a:endParaRPr lang="en-GB" dirty="0"/>
          </a:p>
        </p:txBody>
      </p:sp>
      <p:sp>
        <p:nvSpPr>
          <p:cNvPr id="3" name="Content Placeholder 2"/>
          <p:cNvSpPr>
            <a:spLocks noGrp="1"/>
          </p:cNvSpPr>
          <p:nvPr>
            <p:ph idx="1"/>
          </p:nvPr>
        </p:nvSpPr>
        <p:spPr/>
        <p:txBody>
          <a:bodyPr/>
          <a:lstStyle/>
          <a:p>
            <a:r>
              <a:rPr lang="en-GB" dirty="0"/>
              <a:t>You should now be able </a:t>
            </a:r>
            <a:r>
              <a:rPr lang="en-GB" dirty="0" smtClean="0"/>
              <a:t>to: </a:t>
            </a:r>
          </a:p>
          <a:p>
            <a:endParaRPr lang="en-GB" dirty="0">
              <a:solidFill>
                <a:srgbClr val="FF0000"/>
              </a:solidFill>
            </a:endParaRPr>
          </a:p>
          <a:p>
            <a:r>
              <a:rPr lang="en-GB" dirty="0"/>
              <a:t>Discuss what models are </a:t>
            </a:r>
            <a:endParaRPr lang="en-GB" dirty="0" smtClean="0"/>
          </a:p>
          <a:p>
            <a:pPr marL="0" indent="0">
              <a:buNone/>
            </a:pPr>
            <a:endParaRPr lang="en-GB" dirty="0"/>
          </a:p>
          <a:p>
            <a:r>
              <a:rPr lang="en-GB" dirty="0"/>
              <a:t>Identify and evaluate the major Emotional Intelligence Models</a:t>
            </a:r>
          </a:p>
          <a:p>
            <a:endParaRPr lang="en-GB" dirty="0"/>
          </a:p>
        </p:txBody>
      </p:sp>
    </p:spTree>
    <p:extLst>
      <p:ext uri="{BB962C8B-B14F-4D97-AF65-F5344CB8AC3E}">
        <p14:creationId xmlns:p14="http://schemas.microsoft.com/office/powerpoint/2010/main" val="32337519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1238</TotalTime>
  <Words>1461</Words>
  <Application>Microsoft Office PowerPoint</Application>
  <PresentationFormat>Widescreen</PresentationFormat>
  <Paragraphs>191</Paragraphs>
  <Slides>21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MS PGothic</vt:lpstr>
      <vt:lpstr>Arial</vt:lpstr>
      <vt:lpstr>Calibri</vt:lpstr>
      <vt:lpstr>Myriad Pro</vt:lpstr>
      <vt:lpstr>Wingdings</vt:lpstr>
      <vt:lpstr>20140311PresentationUWTSDTemplate</vt:lpstr>
      <vt:lpstr> BA Leadership and Management Skills for the Workplace   Developing Emotional Intelligence Skills for the Workplace  (BMSW6106) Session 3 Models of Emotional Intelligence</vt:lpstr>
      <vt:lpstr>Agenda </vt:lpstr>
      <vt:lpstr>PowerPoint Presentation</vt:lpstr>
      <vt:lpstr>Models </vt:lpstr>
      <vt:lpstr>Models of Emotional Intelligence </vt:lpstr>
      <vt:lpstr> The Mayer-Salovey Model </vt:lpstr>
      <vt:lpstr>Mayer-Salovey Model</vt:lpstr>
      <vt:lpstr>Mayer-Salovey Model</vt:lpstr>
      <vt:lpstr>Mayer-Salovey Model</vt:lpstr>
      <vt:lpstr>The Goleman Model </vt:lpstr>
      <vt:lpstr>Goleman’s Model</vt:lpstr>
      <vt:lpstr>Activity </vt:lpstr>
      <vt:lpstr>The Bar-On Model </vt:lpstr>
      <vt:lpstr>The Bar-On Model </vt:lpstr>
      <vt:lpstr>Activity </vt:lpstr>
      <vt:lpstr>Trait Model</vt:lpstr>
      <vt:lpstr>Trait Model</vt:lpstr>
      <vt:lpstr>Activity </vt:lpstr>
      <vt:lpstr>Which Model is ‘Right’?</vt:lpstr>
      <vt:lpstr>Which Model is ‘Right’?</vt:lpstr>
      <vt:lpstr>Summary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2 Models of Emotional Intelligence</dc:title>
  <dc:creator>Tarila Zuofa</dc:creator>
  <cp:lastModifiedBy>Tarila Zuofa</cp:lastModifiedBy>
  <cp:revision>25</cp:revision>
  <dcterms:created xsi:type="dcterms:W3CDTF">2020-05-22T17:43:50Z</dcterms:created>
  <dcterms:modified xsi:type="dcterms:W3CDTF">2020-05-24T13:50:53Z</dcterms:modified>
</cp:coreProperties>
</file>