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74" r:id="rId3"/>
    <p:sldId id="270" r:id="rId4"/>
    <p:sldId id="257" r:id="rId5"/>
    <p:sldId id="279" r:id="rId6"/>
    <p:sldId id="263" r:id="rId7"/>
    <p:sldId id="275" r:id="rId8"/>
    <p:sldId id="278" r:id="rId9"/>
    <p:sldId id="258" r:id="rId10"/>
    <p:sldId id="261" r:id="rId11"/>
    <p:sldId id="266" r:id="rId12"/>
    <p:sldId id="260" r:id="rId13"/>
    <p:sldId id="259" r:id="rId14"/>
    <p:sldId id="264" r:id="rId15"/>
    <p:sldId id="273" r:id="rId16"/>
    <p:sldId id="262" r:id="rId17"/>
    <p:sldId id="272" r:id="rId18"/>
    <p:sldId id="267" r:id="rId19"/>
    <p:sldId id="276" r:id="rId20"/>
    <p:sldId id="265" r:id="rId21"/>
    <p:sldId id="268" r:id="rId22"/>
    <p:sldId id="271" r:id="rId23"/>
    <p:sldId id="269" r:id="rId24"/>
    <p:sldId id="280"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F67720-83A7-41AF-AE13-908663C210C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8129B1A-01F7-4988-8E78-6A43227A81A1}">
      <dgm:prSet/>
      <dgm:spPr/>
      <dgm:t>
        <a:bodyPr/>
        <a:lstStyle/>
        <a:p>
          <a:r>
            <a:rPr lang="en-GB" dirty="0">
              <a:solidFill>
                <a:schemeClr val="tx1"/>
              </a:solidFill>
            </a:rPr>
            <a:t>A continual challenge in parting with material objects.</a:t>
          </a:r>
          <a:endParaRPr lang="en-US" dirty="0">
            <a:solidFill>
              <a:schemeClr val="tx1"/>
            </a:solidFill>
          </a:endParaRPr>
        </a:p>
      </dgm:t>
    </dgm:pt>
    <dgm:pt modelId="{57BA6C61-BE4D-4055-8273-ED0981979A5B}" type="parTrans" cxnId="{685EC276-0227-4922-B3D2-DA5EC90D85B3}">
      <dgm:prSet/>
      <dgm:spPr/>
      <dgm:t>
        <a:bodyPr/>
        <a:lstStyle/>
        <a:p>
          <a:endParaRPr lang="en-US"/>
        </a:p>
      </dgm:t>
    </dgm:pt>
    <dgm:pt modelId="{1FC16C38-6140-41FB-86D6-35D4DDFA77D1}" type="sibTrans" cxnId="{685EC276-0227-4922-B3D2-DA5EC90D85B3}">
      <dgm:prSet/>
      <dgm:spPr/>
      <dgm:t>
        <a:bodyPr/>
        <a:lstStyle/>
        <a:p>
          <a:endParaRPr lang="en-US"/>
        </a:p>
      </dgm:t>
    </dgm:pt>
    <dgm:pt modelId="{B8128122-14BC-40AA-9E50-E1462A72257A}">
      <dgm:prSet/>
      <dgm:spPr/>
      <dgm:t>
        <a:bodyPr/>
        <a:lstStyle/>
        <a:p>
          <a:r>
            <a:rPr lang="en-GB" dirty="0">
              <a:solidFill>
                <a:schemeClr val="tx1"/>
              </a:solidFill>
              <a:latin typeface="Times New Roman" panose="02020603050405020304" pitchFamily="18" charset="0"/>
              <a:cs typeface="Times New Roman" panose="02020603050405020304" pitchFamily="18" charset="0"/>
            </a:rPr>
            <a:t>Distress linked to the parting of accumulated possessions.</a:t>
          </a:r>
          <a:endParaRPr lang="en-US" dirty="0">
            <a:solidFill>
              <a:schemeClr val="tx1"/>
            </a:solidFill>
            <a:latin typeface="Times New Roman" panose="02020603050405020304" pitchFamily="18" charset="0"/>
            <a:cs typeface="Times New Roman" panose="02020603050405020304" pitchFamily="18" charset="0"/>
          </a:endParaRPr>
        </a:p>
      </dgm:t>
    </dgm:pt>
    <dgm:pt modelId="{7AB368E3-12D3-4677-B953-57D9728E9BE2}" type="parTrans" cxnId="{A7981B4B-C401-4E1F-AEE4-961755A3A5D3}">
      <dgm:prSet/>
      <dgm:spPr/>
      <dgm:t>
        <a:bodyPr/>
        <a:lstStyle/>
        <a:p>
          <a:endParaRPr lang="en-US"/>
        </a:p>
      </dgm:t>
    </dgm:pt>
    <dgm:pt modelId="{C0EEF885-004C-4834-A45A-84CCEC01FC28}" type="sibTrans" cxnId="{A7981B4B-C401-4E1F-AEE4-961755A3A5D3}">
      <dgm:prSet/>
      <dgm:spPr/>
      <dgm:t>
        <a:bodyPr/>
        <a:lstStyle/>
        <a:p>
          <a:endParaRPr lang="en-US"/>
        </a:p>
      </dgm:t>
    </dgm:pt>
    <dgm:pt modelId="{909AF2F7-AABC-4430-BCB6-EF0DCDDC7348}">
      <dgm:prSet/>
      <dgm:spPr/>
      <dgm:t>
        <a:bodyPr/>
        <a:lstStyle/>
        <a:p>
          <a:r>
            <a:rPr lang="en-GB" dirty="0">
              <a:solidFill>
                <a:schemeClr val="tx1"/>
              </a:solidFill>
              <a:latin typeface="Times New Roman" panose="02020603050405020304" pitchFamily="18" charset="0"/>
              <a:cs typeface="Times New Roman" panose="02020603050405020304" pitchFamily="18" charset="0"/>
            </a:rPr>
            <a:t>Hoarding impacts upon the ability to function.</a:t>
          </a:r>
          <a:endParaRPr lang="en-US" dirty="0">
            <a:solidFill>
              <a:schemeClr val="tx1"/>
            </a:solidFill>
            <a:latin typeface="Times New Roman" panose="02020603050405020304" pitchFamily="18" charset="0"/>
            <a:cs typeface="Times New Roman" panose="02020603050405020304" pitchFamily="18" charset="0"/>
          </a:endParaRPr>
        </a:p>
      </dgm:t>
    </dgm:pt>
    <dgm:pt modelId="{A8087E81-DD90-44C7-84D7-F286606C947C}" type="parTrans" cxnId="{21AAC756-749A-4BE5-A8C2-2A66391D9C0F}">
      <dgm:prSet/>
      <dgm:spPr/>
      <dgm:t>
        <a:bodyPr/>
        <a:lstStyle/>
        <a:p>
          <a:endParaRPr lang="en-US"/>
        </a:p>
      </dgm:t>
    </dgm:pt>
    <dgm:pt modelId="{2C3A002E-D1C0-4FF2-B11E-163923935880}" type="sibTrans" cxnId="{21AAC756-749A-4BE5-A8C2-2A66391D9C0F}">
      <dgm:prSet/>
      <dgm:spPr/>
      <dgm:t>
        <a:bodyPr/>
        <a:lstStyle/>
        <a:p>
          <a:endParaRPr lang="en-US"/>
        </a:p>
      </dgm:t>
    </dgm:pt>
    <dgm:pt modelId="{02B78F44-1941-4387-A020-0D7B37256321}">
      <dgm:prSet/>
      <dgm:spPr/>
      <dgm:t>
        <a:bodyPr/>
        <a:lstStyle/>
        <a:p>
          <a:r>
            <a:rPr lang="en-GB" dirty="0">
              <a:solidFill>
                <a:schemeClr val="tx1"/>
              </a:solidFill>
              <a:latin typeface="Times New Roman" panose="02020603050405020304" pitchFamily="18" charset="0"/>
              <a:cs typeface="Times New Roman" panose="02020603050405020304" pitchFamily="18" charset="0"/>
            </a:rPr>
            <a:t>The hoarding is not caused by another mental health condition. </a:t>
          </a:r>
          <a:endParaRPr lang="en-US" dirty="0">
            <a:solidFill>
              <a:schemeClr val="tx1"/>
            </a:solidFill>
            <a:latin typeface="Times New Roman" panose="02020603050405020304" pitchFamily="18" charset="0"/>
            <a:cs typeface="Times New Roman" panose="02020603050405020304" pitchFamily="18" charset="0"/>
          </a:endParaRPr>
        </a:p>
      </dgm:t>
    </dgm:pt>
    <dgm:pt modelId="{8F63D88B-B6F2-4467-BDE8-8B3ECC3D6136}" type="parTrans" cxnId="{FAF31708-2F78-4A03-A73C-3D4BAA5E771F}">
      <dgm:prSet/>
      <dgm:spPr/>
      <dgm:t>
        <a:bodyPr/>
        <a:lstStyle/>
        <a:p>
          <a:endParaRPr lang="en-US"/>
        </a:p>
      </dgm:t>
    </dgm:pt>
    <dgm:pt modelId="{98627266-141C-49CC-8B8C-BE400067CADD}" type="sibTrans" cxnId="{FAF31708-2F78-4A03-A73C-3D4BAA5E771F}">
      <dgm:prSet/>
      <dgm:spPr/>
      <dgm:t>
        <a:bodyPr/>
        <a:lstStyle/>
        <a:p>
          <a:endParaRPr lang="en-US"/>
        </a:p>
      </dgm:t>
    </dgm:pt>
    <dgm:pt modelId="{A6502151-0F3A-4648-9652-49F75B7497BA}">
      <dgm:prSet/>
      <dgm:spPr/>
      <dgm:t>
        <a:bodyPr/>
        <a:lstStyle/>
        <a:p>
          <a:pPr algn="r"/>
          <a:r>
            <a:rPr lang="en-GB" dirty="0">
              <a:solidFill>
                <a:schemeClr val="tx1"/>
              </a:solidFill>
              <a:latin typeface="Times New Roman" panose="02020603050405020304" pitchFamily="18" charset="0"/>
              <a:cs typeface="Times New Roman" panose="02020603050405020304" pitchFamily="18" charset="0"/>
            </a:rPr>
            <a:t>(DSM-5, 2013).</a:t>
          </a:r>
          <a:endParaRPr lang="en-US" dirty="0">
            <a:solidFill>
              <a:schemeClr val="tx1"/>
            </a:solidFill>
            <a:latin typeface="Times New Roman" panose="02020603050405020304" pitchFamily="18" charset="0"/>
            <a:cs typeface="Times New Roman" panose="02020603050405020304" pitchFamily="18" charset="0"/>
          </a:endParaRPr>
        </a:p>
      </dgm:t>
    </dgm:pt>
    <dgm:pt modelId="{FE8DD216-3A99-45E8-A073-61FFE10F238E}" type="parTrans" cxnId="{D6BB1B80-5B28-4F80-A6BE-7AF2EBCC0344}">
      <dgm:prSet/>
      <dgm:spPr/>
      <dgm:t>
        <a:bodyPr/>
        <a:lstStyle/>
        <a:p>
          <a:endParaRPr lang="en-US"/>
        </a:p>
      </dgm:t>
    </dgm:pt>
    <dgm:pt modelId="{F8796356-FD26-4C6D-811D-3202C0D92260}" type="sibTrans" cxnId="{D6BB1B80-5B28-4F80-A6BE-7AF2EBCC0344}">
      <dgm:prSet/>
      <dgm:spPr/>
      <dgm:t>
        <a:bodyPr/>
        <a:lstStyle/>
        <a:p>
          <a:endParaRPr lang="en-US"/>
        </a:p>
      </dgm:t>
    </dgm:pt>
    <dgm:pt modelId="{EDA53AB6-EB22-47E1-BE2C-B70A37EB1985}" type="pres">
      <dgm:prSet presAssocID="{56F67720-83A7-41AF-AE13-908663C210CB}" presName="linear" presStyleCnt="0">
        <dgm:presLayoutVars>
          <dgm:animLvl val="lvl"/>
          <dgm:resizeHandles val="exact"/>
        </dgm:presLayoutVars>
      </dgm:prSet>
      <dgm:spPr/>
    </dgm:pt>
    <dgm:pt modelId="{33E6D5EE-FF27-411C-8C30-0D6E609E87A9}" type="pres">
      <dgm:prSet presAssocID="{A8129B1A-01F7-4988-8E78-6A43227A81A1}" presName="parentText" presStyleLbl="node1" presStyleIdx="0" presStyleCnt="5">
        <dgm:presLayoutVars>
          <dgm:chMax val="0"/>
          <dgm:bulletEnabled val="1"/>
        </dgm:presLayoutVars>
      </dgm:prSet>
      <dgm:spPr/>
    </dgm:pt>
    <dgm:pt modelId="{4E2DDF57-E5EE-49B7-8231-8764CA413B8F}" type="pres">
      <dgm:prSet presAssocID="{1FC16C38-6140-41FB-86D6-35D4DDFA77D1}" presName="spacer" presStyleCnt="0"/>
      <dgm:spPr/>
    </dgm:pt>
    <dgm:pt modelId="{664173CF-736B-4B42-8655-557F8337DF9B}" type="pres">
      <dgm:prSet presAssocID="{B8128122-14BC-40AA-9E50-E1462A72257A}" presName="parentText" presStyleLbl="node1" presStyleIdx="1" presStyleCnt="5">
        <dgm:presLayoutVars>
          <dgm:chMax val="0"/>
          <dgm:bulletEnabled val="1"/>
        </dgm:presLayoutVars>
      </dgm:prSet>
      <dgm:spPr/>
    </dgm:pt>
    <dgm:pt modelId="{31168E17-ABAF-4C54-AF5C-4EE2F5637CC1}" type="pres">
      <dgm:prSet presAssocID="{C0EEF885-004C-4834-A45A-84CCEC01FC28}" presName="spacer" presStyleCnt="0"/>
      <dgm:spPr/>
    </dgm:pt>
    <dgm:pt modelId="{EFF7EBEC-570D-4D6F-B956-69D11B4D53E3}" type="pres">
      <dgm:prSet presAssocID="{909AF2F7-AABC-4430-BCB6-EF0DCDDC7348}" presName="parentText" presStyleLbl="node1" presStyleIdx="2" presStyleCnt="5">
        <dgm:presLayoutVars>
          <dgm:chMax val="0"/>
          <dgm:bulletEnabled val="1"/>
        </dgm:presLayoutVars>
      </dgm:prSet>
      <dgm:spPr/>
    </dgm:pt>
    <dgm:pt modelId="{F146838E-D265-4278-84FC-CA29FBEB72CD}" type="pres">
      <dgm:prSet presAssocID="{2C3A002E-D1C0-4FF2-B11E-163923935880}" presName="spacer" presStyleCnt="0"/>
      <dgm:spPr/>
    </dgm:pt>
    <dgm:pt modelId="{4268A1D3-2EA1-475A-A513-9D3DAB28B19A}" type="pres">
      <dgm:prSet presAssocID="{02B78F44-1941-4387-A020-0D7B37256321}" presName="parentText" presStyleLbl="node1" presStyleIdx="3" presStyleCnt="5">
        <dgm:presLayoutVars>
          <dgm:chMax val="0"/>
          <dgm:bulletEnabled val="1"/>
        </dgm:presLayoutVars>
      </dgm:prSet>
      <dgm:spPr/>
    </dgm:pt>
    <dgm:pt modelId="{2CAD09FD-B8A0-4AC6-84A8-A2FA0515F479}" type="pres">
      <dgm:prSet presAssocID="{98627266-141C-49CC-8B8C-BE400067CADD}" presName="spacer" presStyleCnt="0"/>
      <dgm:spPr/>
    </dgm:pt>
    <dgm:pt modelId="{77CDEFE3-22AA-40EE-B03D-C92DA17170D6}" type="pres">
      <dgm:prSet presAssocID="{A6502151-0F3A-4648-9652-49F75B7497BA}" presName="parentText" presStyleLbl="node1" presStyleIdx="4" presStyleCnt="5">
        <dgm:presLayoutVars>
          <dgm:chMax val="0"/>
          <dgm:bulletEnabled val="1"/>
        </dgm:presLayoutVars>
      </dgm:prSet>
      <dgm:spPr/>
    </dgm:pt>
  </dgm:ptLst>
  <dgm:cxnLst>
    <dgm:cxn modelId="{F8D30A07-50F8-497C-9D48-6706FC330CFD}" type="presOf" srcId="{56F67720-83A7-41AF-AE13-908663C210CB}" destId="{EDA53AB6-EB22-47E1-BE2C-B70A37EB1985}" srcOrd="0" destOrd="0" presId="urn:microsoft.com/office/officeart/2005/8/layout/vList2"/>
    <dgm:cxn modelId="{FAF31708-2F78-4A03-A73C-3D4BAA5E771F}" srcId="{56F67720-83A7-41AF-AE13-908663C210CB}" destId="{02B78F44-1941-4387-A020-0D7B37256321}" srcOrd="3" destOrd="0" parTransId="{8F63D88B-B6F2-4467-BDE8-8B3ECC3D6136}" sibTransId="{98627266-141C-49CC-8B8C-BE400067CADD}"/>
    <dgm:cxn modelId="{A7981B4B-C401-4E1F-AEE4-961755A3A5D3}" srcId="{56F67720-83A7-41AF-AE13-908663C210CB}" destId="{B8128122-14BC-40AA-9E50-E1462A72257A}" srcOrd="1" destOrd="0" parTransId="{7AB368E3-12D3-4677-B953-57D9728E9BE2}" sibTransId="{C0EEF885-004C-4834-A45A-84CCEC01FC28}"/>
    <dgm:cxn modelId="{685EC276-0227-4922-B3D2-DA5EC90D85B3}" srcId="{56F67720-83A7-41AF-AE13-908663C210CB}" destId="{A8129B1A-01F7-4988-8E78-6A43227A81A1}" srcOrd="0" destOrd="0" parTransId="{57BA6C61-BE4D-4055-8273-ED0981979A5B}" sibTransId="{1FC16C38-6140-41FB-86D6-35D4DDFA77D1}"/>
    <dgm:cxn modelId="{21AAC756-749A-4BE5-A8C2-2A66391D9C0F}" srcId="{56F67720-83A7-41AF-AE13-908663C210CB}" destId="{909AF2F7-AABC-4430-BCB6-EF0DCDDC7348}" srcOrd="2" destOrd="0" parTransId="{A8087E81-DD90-44C7-84D7-F286606C947C}" sibTransId="{2C3A002E-D1C0-4FF2-B11E-163923935880}"/>
    <dgm:cxn modelId="{39C8CC7B-E699-434D-8EB9-2629E3360AFC}" type="presOf" srcId="{A6502151-0F3A-4648-9652-49F75B7497BA}" destId="{77CDEFE3-22AA-40EE-B03D-C92DA17170D6}" srcOrd="0" destOrd="0" presId="urn:microsoft.com/office/officeart/2005/8/layout/vList2"/>
    <dgm:cxn modelId="{D6BB1B80-5B28-4F80-A6BE-7AF2EBCC0344}" srcId="{56F67720-83A7-41AF-AE13-908663C210CB}" destId="{A6502151-0F3A-4648-9652-49F75B7497BA}" srcOrd="4" destOrd="0" parTransId="{FE8DD216-3A99-45E8-A073-61FFE10F238E}" sibTransId="{F8796356-FD26-4C6D-811D-3202C0D92260}"/>
    <dgm:cxn modelId="{7FF1DC8D-5336-49E8-B906-38FBA6CACC71}" type="presOf" srcId="{02B78F44-1941-4387-A020-0D7B37256321}" destId="{4268A1D3-2EA1-475A-A513-9D3DAB28B19A}" srcOrd="0" destOrd="0" presId="urn:microsoft.com/office/officeart/2005/8/layout/vList2"/>
    <dgm:cxn modelId="{B0DDFD8D-98A8-4DC6-8871-5B01445C07B9}" type="presOf" srcId="{909AF2F7-AABC-4430-BCB6-EF0DCDDC7348}" destId="{EFF7EBEC-570D-4D6F-B956-69D11B4D53E3}" srcOrd="0" destOrd="0" presId="urn:microsoft.com/office/officeart/2005/8/layout/vList2"/>
    <dgm:cxn modelId="{3C5A4CC1-7CEA-488B-8E05-EC5D559C559B}" type="presOf" srcId="{B8128122-14BC-40AA-9E50-E1462A72257A}" destId="{664173CF-736B-4B42-8655-557F8337DF9B}" srcOrd="0" destOrd="0" presId="urn:microsoft.com/office/officeart/2005/8/layout/vList2"/>
    <dgm:cxn modelId="{A9ADD7F1-3F23-42A8-A02C-974E6063C14E}" type="presOf" srcId="{A8129B1A-01F7-4988-8E78-6A43227A81A1}" destId="{33E6D5EE-FF27-411C-8C30-0D6E609E87A9}" srcOrd="0" destOrd="0" presId="urn:microsoft.com/office/officeart/2005/8/layout/vList2"/>
    <dgm:cxn modelId="{45765F97-5434-4938-8883-B1E62962FB65}" type="presParOf" srcId="{EDA53AB6-EB22-47E1-BE2C-B70A37EB1985}" destId="{33E6D5EE-FF27-411C-8C30-0D6E609E87A9}" srcOrd="0" destOrd="0" presId="urn:microsoft.com/office/officeart/2005/8/layout/vList2"/>
    <dgm:cxn modelId="{B97B743F-33CB-4F31-8FE0-BCCF70482FB9}" type="presParOf" srcId="{EDA53AB6-EB22-47E1-BE2C-B70A37EB1985}" destId="{4E2DDF57-E5EE-49B7-8231-8764CA413B8F}" srcOrd="1" destOrd="0" presId="urn:microsoft.com/office/officeart/2005/8/layout/vList2"/>
    <dgm:cxn modelId="{B3545C7F-CFF3-4E99-8614-116BDDA8CEB3}" type="presParOf" srcId="{EDA53AB6-EB22-47E1-BE2C-B70A37EB1985}" destId="{664173CF-736B-4B42-8655-557F8337DF9B}" srcOrd="2" destOrd="0" presId="urn:microsoft.com/office/officeart/2005/8/layout/vList2"/>
    <dgm:cxn modelId="{B526BEEB-7A24-4608-9DF8-9FC04DAA6798}" type="presParOf" srcId="{EDA53AB6-EB22-47E1-BE2C-B70A37EB1985}" destId="{31168E17-ABAF-4C54-AF5C-4EE2F5637CC1}" srcOrd="3" destOrd="0" presId="urn:microsoft.com/office/officeart/2005/8/layout/vList2"/>
    <dgm:cxn modelId="{EADF056E-CC3A-4D6A-86BD-B39D963E381F}" type="presParOf" srcId="{EDA53AB6-EB22-47E1-BE2C-B70A37EB1985}" destId="{EFF7EBEC-570D-4D6F-B956-69D11B4D53E3}" srcOrd="4" destOrd="0" presId="urn:microsoft.com/office/officeart/2005/8/layout/vList2"/>
    <dgm:cxn modelId="{1F921714-E301-4398-BCDD-EBAEBFBE7917}" type="presParOf" srcId="{EDA53AB6-EB22-47E1-BE2C-B70A37EB1985}" destId="{F146838E-D265-4278-84FC-CA29FBEB72CD}" srcOrd="5" destOrd="0" presId="urn:microsoft.com/office/officeart/2005/8/layout/vList2"/>
    <dgm:cxn modelId="{01B70EFC-1F3E-45D5-A131-8874228D334F}" type="presParOf" srcId="{EDA53AB6-EB22-47E1-BE2C-B70A37EB1985}" destId="{4268A1D3-2EA1-475A-A513-9D3DAB28B19A}" srcOrd="6" destOrd="0" presId="urn:microsoft.com/office/officeart/2005/8/layout/vList2"/>
    <dgm:cxn modelId="{4EA1EE1C-8893-4D37-8BEB-BE3503D35C4D}" type="presParOf" srcId="{EDA53AB6-EB22-47E1-BE2C-B70A37EB1985}" destId="{2CAD09FD-B8A0-4AC6-84A8-A2FA0515F479}" srcOrd="7" destOrd="0" presId="urn:microsoft.com/office/officeart/2005/8/layout/vList2"/>
    <dgm:cxn modelId="{B2617A64-D97E-4CDF-9F54-056216949E45}" type="presParOf" srcId="{EDA53AB6-EB22-47E1-BE2C-B70A37EB1985}" destId="{77CDEFE3-22AA-40EE-B03D-C92DA17170D6}"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6D5EE-FF27-411C-8C30-0D6E609E87A9}">
      <dsp:nvSpPr>
        <dsp:cNvPr id="0" name=""/>
        <dsp:cNvSpPr/>
      </dsp:nvSpPr>
      <dsp:spPr>
        <a:xfrm>
          <a:off x="0" y="97218"/>
          <a:ext cx="6266011" cy="88803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A continual challenge in parting with material objects.</a:t>
          </a:r>
          <a:endParaRPr lang="en-US" sz="2300" kern="1200" dirty="0">
            <a:solidFill>
              <a:schemeClr val="tx1"/>
            </a:solidFill>
          </a:endParaRPr>
        </a:p>
      </dsp:txBody>
      <dsp:txXfrm>
        <a:off x="43350" y="140568"/>
        <a:ext cx="6179311" cy="801330"/>
      </dsp:txXfrm>
    </dsp:sp>
    <dsp:sp modelId="{664173CF-736B-4B42-8655-557F8337DF9B}">
      <dsp:nvSpPr>
        <dsp:cNvPr id="0" name=""/>
        <dsp:cNvSpPr/>
      </dsp:nvSpPr>
      <dsp:spPr>
        <a:xfrm>
          <a:off x="0" y="1051488"/>
          <a:ext cx="6266011" cy="888030"/>
        </a:xfrm>
        <a:prstGeom prst="roundRect">
          <a:avLst/>
        </a:prstGeom>
        <a:gradFill rotWithShape="0">
          <a:gsLst>
            <a:gs pos="0">
              <a:schemeClr val="accent2">
                <a:hueOff val="-177515"/>
                <a:satOff val="-1467"/>
                <a:lumOff val="-3137"/>
                <a:alphaOff val="0"/>
                <a:tint val="96000"/>
                <a:lumMod val="104000"/>
              </a:schemeClr>
            </a:gs>
            <a:gs pos="100000">
              <a:schemeClr val="accent2">
                <a:hueOff val="-177515"/>
                <a:satOff val="-1467"/>
                <a:lumOff val="-3137"/>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latin typeface="Times New Roman" panose="02020603050405020304" pitchFamily="18" charset="0"/>
              <a:cs typeface="Times New Roman" panose="02020603050405020304" pitchFamily="18" charset="0"/>
            </a:rPr>
            <a:t>Distress linked to the parting of accumulated possessions.</a:t>
          </a:r>
          <a:endParaRPr lang="en-US" sz="2300" kern="1200" dirty="0">
            <a:solidFill>
              <a:schemeClr val="tx1"/>
            </a:solidFill>
            <a:latin typeface="Times New Roman" panose="02020603050405020304" pitchFamily="18" charset="0"/>
            <a:cs typeface="Times New Roman" panose="02020603050405020304" pitchFamily="18" charset="0"/>
          </a:endParaRPr>
        </a:p>
      </dsp:txBody>
      <dsp:txXfrm>
        <a:off x="43350" y="1094838"/>
        <a:ext cx="6179311" cy="801330"/>
      </dsp:txXfrm>
    </dsp:sp>
    <dsp:sp modelId="{EFF7EBEC-570D-4D6F-B956-69D11B4D53E3}">
      <dsp:nvSpPr>
        <dsp:cNvPr id="0" name=""/>
        <dsp:cNvSpPr/>
      </dsp:nvSpPr>
      <dsp:spPr>
        <a:xfrm>
          <a:off x="0" y="2005758"/>
          <a:ext cx="6266011" cy="888030"/>
        </a:xfrm>
        <a:prstGeom prst="roundRect">
          <a:avLst/>
        </a:prstGeom>
        <a:gradFill rotWithShape="0">
          <a:gsLst>
            <a:gs pos="0">
              <a:schemeClr val="accent2">
                <a:hueOff val="-355029"/>
                <a:satOff val="-2934"/>
                <a:lumOff val="-6274"/>
                <a:alphaOff val="0"/>
                <a:tint val="96000"/>
                <a:lumMod val="104000"/>
              </a:schemeClr>
            </a:gs>
            <a:gs pos="100000">
              <a:schemeClr val="accent2">
                <a:hueOff val="-355029"/>
                <a:satOff val="-2934"/>
                <a:lumOff val="-6274"/>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latin typeface="Times New Roman" panose="02020603050405020304" pitchFamily="18" charset="0"/>
              <a:cs typeface="Times New Roman" panose="02020603050405020304" pitchFamily="18" charset="0"/>
            </a:rPr>
            <a:t>Hoarding impacts upon the ability to function.</a:t>
          </a:r>
          <a:endParaRPr lang="en-US" sz="2300" kern="1200" dirty="0">
            <a:solidFill>
              <a:schemeClr val="tx1"/>
            </a:solidFill>
            <a:latin typeface="Times New Roman" panose="02020603050405020304" pitchFamily="18" charset="0"/>
            <a:cs typeface="Times New Roman" panose="02020603050405020304" pitchFamily="18" charset="0"/>
          </a:endParaRPr>
        </a:p>
      </dsp:txBody>
      <dsp:txXfrm>
        <a:off x="43350" y="2049108"/>
        <a:ext cx="6179311" cy="801330"/>
      </dsp:txXfrm>
    </dsp:sp>
    <dsp:sp modelId="{4268A1D3-2EA1-475A-A513-9D3DAB28B19A}">
      <dsp:nvSpPr>
        <dsp:cNvPr id="0" name=""/>
        <dsp:cNvSpPr/>
      </dsp:nvSpPr>
      <dsp:spPr>
        <a:xfrm>
          <a:off x="0" y="2960028"/>
          <a:ext cx="6266011" cy="888030"/>
        </a:xfrm>
        <a:prstGeom prst="roundRect">
          <a:avLst/>
        </a:prstGeom>
        <a:gradFill rotWithShape="0">
          <a:gsLst>
            <a:gs pos="0">
              <a:schemeClr val="accent2">
                <a:hueOff val="-532544"/>
                <a:satOff val="-4401"/>
                <a:lumOff val="-9412"/>
                <a:alphaOff val="0"/>
                <a:tint val="96000"/>
                <a:lumMod val="104000"/>
              </a:schemeClr>
            </a:gs>
            <a:gs pos="100000">
              <a:schemeClr val="accent2">
                <a:hueOff val="-532544"/>
                <a:satOff val="-4401"/>
                <a:lumOff val="-9412"/>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latin typeface="Times New Roman" panose="02020603050405020304" pitchFamily="18" charset="0"/>
              <a:cs typeface="Times New Roman" panose="02020603050405020304" pitchFamily="18" charset="0"/>
            </a:rPr>
            <a:t>The hoarding is not caused by another mental health condition. </a:t>
          </a:r>
          <a:endParaRPr lang="en-US" sz="2300" kern="1200" dirty="0">
            <a:solidFill>
              <a:schemeClr val="tx1"/>
            </a:solidFill>
            <a:latin typeface="Times New Roman" panose="02020603050405020304" pitchFamily="18" charset="0"/>
            <a:cs typeface="Times New Roman" panose="02020603050405020304" pitchFamily="18" charset="0"/>
          </a:endParaRPr>
        </a:p>
      </dsp:txBody>
      <dsp:txXfrm>
        <a:off x="43350" y="3003378"/>
        <a:ext cx="6179311" cy="801330"/>
      </dsp:txXfrm>
    </dsp:sp>
    <dsp:sp modelId="{77CDEFE3-22AA-40EE-B03D-C92DA17170D6}">
      <dsp:nvSpPr>
        <dsp:cNvPr id="0" name=""/>
        <dsp:cNvSpPr/>
      </dsp:nvSpPr>
      <dsp:spPr>
        <a:xfrm>
          <a:off x="0" y="3914298"/>
          <a:ext cx="6266011" cy="888030"/>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r" defTabSz="1022350">
            <a:lnSpc>
              <a:spcPct val="90000"/>
            </a:lnSpc>
            <a:spcBef>
              <a:spcPct val="0"/>
            </a:spcBef>
            <a:spcAft>
              <a:spcPct val="35000"/>
            </a:spcAft>
            <a:buNone/>
          </a:pPr>
          <a:r>
            <a:rPr lang="en-GB" sz="2300" kern="1200" dirty="0">
              <a:solidFill>
                <a:schemeClr val="tx1"/>
              </a:solidFill>
              <a:latin typeface="Times New Roman" panose="02020603050405020304" pitchFamily="18" charset="0"/>
              <a:cs typeface="Times New Roman" panose="02020603050405020304" pitchFamily="18" charset="0"/>
            </a:rPr>
            <a:t>(DSM-5, 2013).</a:t>
          </a:r>
          <a:endParaRPr lang="en-US" sz="2300" kern="1200" dirty="0">
            <a:solidFill>
              <a:schemeClr val="tx1"/>
            </a:solidFill>
            <a:latin typeface="Times New Roman" panose="02020603050405020304" pitchFamily="18" charset="0"/>
            <a:cs typeface="Times New Roman" panose="02020603050405020304" pitchFamily="18" charset="0"/>
          </a:endParaRPr>
        </a:p>
      </dsp:txBody>
      <dsp:txXfrm>
        <a:off x="43350" y="3957648"/>
        <a:ext cx="6179311" cy="8013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649583-15F4-4508-A8C4-A41EB0D487A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1075595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49583-15F4-4508-A8C4-A41EB0D487A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302928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649583-15F4-4508-A8C4-A41EB0D487A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1219665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649583-15F4-4508-A8C4-A41EB0D487A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3598527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649583-15F4-4508-A8C4-A41EB0D487A7}" type="datetimeFigureOut">
              <a:rPr lang="en-GB" smtClean="0"/>
              <a:t>09/12/2019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1995803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649583-15F4-4508-A8C4-A41EB0D487A7}" type="datetimeFigureOut">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3595911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649583-15F4-4508-A8C4-A41EB0D487A7}" type="datetimeFigureOut">
              <a:rPr lang="en-GB" smtClean="0"/>
              <a:t>09/12/2019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111313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649583-15F4-4508-A8C4-A41EB0D487A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2540513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649583-15F4-4508-A8C4-A41EB0D487A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71949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49583-15F4-4508-A8C4-A41EB0D487A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2296994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49583-15F4-4508-A8C4-A41EB0D487A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291789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49583-15F4-4508-A8C4-A41EB0D487A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A2D9A-2099-42D3-A063-17E3F8DB1FAC}"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401906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49583-15F4-4508-A8C4-A41EB0D487A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37436790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D649583-15F4-4508-A8C4-A41EB0D487A7}" type="datetimeFigureOut">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28568691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D649583-15F4-4508-A8C4-A41EB0D487A7}" type="datetimeFigureOut">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10506683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49583-15F4-4508-A8C4-A41EB0D487A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468291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49583-15F4-4508-A8C4-A41EB0D487A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A2D9A-2099-42D3-A063-17E3F8DB1FAC}" type="slidenum">
              <a:rPr lang="en-GB" smtClean="0"/>
              <a:t>‹#›</a:t>
            </a:fld>
            <a:endParaRPr lang="en-GB"/>
          </a:p>
        </p:txBody>
      </p:sp>
    </p:spTree>
    <p:extLst>
      <p:ext uri="{BB962C8B-B14F-4D97-AF65-F5344CB8AC3E}">
        <p14:creationId xmlns:p14="http://schemas.microsoft.com/office/powerpoint/2010/main" val="1251811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5D649583-15F4-4508-A8C4-A41EB0D487A7}" type="datetimeFigureOut">
              <a:rPr lang="en-GB" smtClean="0"/>
              <a:t>09/12/2019</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CAA2D9A-2099-42D3-A063-17E3F8DB1FAC}" type="slidenum">
              <a:rPr lang="en-GB" smtClean="0"/>
              <a:t>‹#›</a:t>
            </a:fld>
            <a:endParaRPr lang="en-GB"/>
          </a:p>
        </p:txBody>
      </p:sp>
    </p:spTree>
    <p:extLst>
      <p:ext uri="{BB962C8B-B14F-4D97-AF65-F5344CB8AC3E}">
        <p14:creationId xmlns:p14="http://schemas.microsoft.com/office/powerpoint/2010/main" val="307666668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8" Type="http://schemas.openxmlformats.org/officeDocument/2006/relationships/hyperlink" Target="https://finfeed.com/small-caps/mining/dart-hits-bullseye-buckland-project/" TargetMode="External"/><Relationship Id="rId3" Type="http://schemas.openxmlformats.org/officeDocument/2006/relationships/hyperlink" Target="https://www.sciencedirect.com/science/article/pii/S2214782917300398" TargetMode="External"/><Relationship Id="rId7" Type="http://schemas.openxmlformats.org/officeDocument/2006/relationships/hyperlink" Target="https://iai.tv/articles/why-study-philosophy-auid-289" TargetMode="External"/><Relationship Id="rId12" Type="http://schemas.openxmlformats.org/officeDocument/2006/relationships/hyperlink" Target="https://www.thedailystar.net/opinion/education/news/perspectives-the-uk-improving-research-universities-bangladesh-1760944" TargetMode="External"/><Relationship Id="rId2" Type="http://schemas.openxmlformats.org/officeDocument/2006/relationships/hyperlink" Target="https://www.finance-monthly.com/2017/02/what-does-the-future-hold-for-fintech/" TargetMode="External"/><Relationship Id="rId1" Type="http://schemas.openxmlformats.org/officeDocument/2006/relationships/slideLayout" Target="../slideLayouts/slideLayout2.xml"/><Relationship Id="rId6" Type="http://schemas.openxmlformats.org/officeDocument/2006/relationships/hyperlink" Target="https://www-sciencedirect-com.ezproxy.uwtsd.ac.uk/science/article/pii/S0022395616303788" TargetMode="External"/><Relationship Id="rId11" Type="http://schemas.openxmlformats.org/officeDocument/2006/relationships/hyperlink" Target="https://search-proquest-com.ezproxy.uwtsd.ac.uk/docview/1993310622?accountid=130472&amp;rfr_id=info%3Axri%2Fsid%3Aprimo" TargetMode="External"/><Relationship Id="rId5" Type="http://schemas.openxmlformats.org/officeDocument/2006/relationships/hyperlink" Target="https://ezproxy.uwtsd.ac.uk/login?url=https://search.ebscohost.com/login.aspx?direct=true&amp;db=aph&amp;AN=66282952&amp;site=ehost-live" TargetMode="External"/><Relationship Id="rId10" Type="http://schemas.openxmlformats.org/officeDocument/2006/relationships/hyperlink" Target="https://authorbeckyjohnen.wordpress.com/2014/12/15/making-sure-our-scales-of-life-are-balanced/" TargetMode="External"/><Relationship Id="rId4" Type="http://schemas.openxmlformats.org/officeDocument/2006/relationships/hyperlink" Target="https://www.leiafrancisco.com/2019/05/29/patience-is-the-magic-key/" TargetMode="External"/><Relationship Id="rId9" Type="http://schemas.openxmlformats.org/officeDocument/2006/relationships/hyperlink" Target="https://www.iea.org/newsroom/news/2016/september/a-world-of-energy-data-at-your-fingertips.html"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uwtsd.ac.uk/media/uwtsd-website/content-assets/documents/research/research-ethics-integrity-code-practice.pdf" TargetMode="External"/><Relationship Id="rId3" Type="http://schemas.openxmlformats.org/officeDocument/2006/relationships/hyperlink" Target="https://ezproxy.uwtsd.ac.uk/login?url=https://search.ebscohost.com/login.aspx?direct=true&amp;db=aph&amp;AN=100101345&amp;site=ehost-live" TargetMode="External"/><Relationship Id="rId7" Type="http://schemas.openxmlformats.org/officeDocument/2006/relationships/hyperlink" Target="https://www-sciencedirect-com.ezproxy.uwtsd.ac.uk/science/article/pii/S1876201816306062" TargetMode="External"/><Relationship Id="rId2" Type="http://schemas.openxmlformats.org/officeDocument/2006/relationships/hyperlink" Target="https://50bold.com/do-you-have-hoarding-disorder/" TargetMode="External"/><Relationship Id="rId1" Type="http://schemas.openxmlformats.org/officeDocument/2006/relationships/slideLayout" Target="../slideLayouts/slideLayout2.xml"/><Relationship Id="rId6" Type="http://schemas.openxmlformats.org/officeDocument/2006/relationships/hyperlink" Target="https://blogs.biomedcentral.com/bugbitten/2017/04/24/a-discussion-on-ivermectin/" TargetMode="External"/><Relationship Id="rId5" Type="http://schemas.openxmlformats.org/officeDocument/2006/relationships/hyperlink" Target="https://sccts.co.uk/counselling/" TargetMode="External"/><Relationship Id="rId10" Type="http://schemas.openxmlformats.org/officeDocument/2006/relationships/hyperlink" Target="https://www.thedailybell.com/all-articles/exclusive-interviews/anthony-wile-tibor-machan-on-morality-ethics-ayn-rand-and-more/" TargetMode="External"/><Relationship Id="rId4" Type="http://schemas.openxmlformats.org/officeDocument/2006/relationships/hyperlink" Target="https://poloandtweed.com/blog/advantages-of-employing-a-housekeeper/pros-and-cons" TargetMode="External"/><Relationship Id="rId9" Type="http://schemas.openxmlformats.org/officeDocument/2006/relationships/hyperlink" Target="https://training.chartadvise.com/how-to-trade-the-ga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9CF7650-7342-48D6-999E-174C77B5F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B2D286E-2458-46AD-B49E-911912F70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61BCA6C-694C-48B4-BE3F-D3D7C65B2C0A}"/>
              </a:ext>
            </a:extLst>
          </p:cNvPr>
          <p:cNvPicPr>
            <a:picLocks noChangeAspect="1"/>
          </p:cNvPicPr>
          <p:nvPr/>
        </p:nvPicPr>
        <p:blipFill>
          <a:blip r:embed="rId3"/>
          <a:stretch>
            <a:fillRect/>
          </a:stretch>
        </p:blipFill>
        <p:spPr>
          <a:xfrm>
            <a:off x="2587400" y="643467"/>
            <a:ext cx="7017199" cy="5571066"/>
          </a:xfrm>
          <a:prstGeom prst="rect">
            <a:avLst/>
          </a:prstGeom>
        </p:spPr>
      </p:pic>
    </p:spTree>
    <p:extLst>
      <p:ext uri="{BB962C8B-B14F-4D97-AF65-F5344CB8AC3E}">
        <p14:creationId xmlns:p14="http://schemas.microsoft.com/office/powerpoint/2010/main" val="829831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7372E8F-C25A-40A5-A4F1-FCCC9F835EE2}"/>
              </a:ext>
            </a:extLst>
          </p:cNvPr>
          <p:cNvSpPr>
            <a:spLocks noGrp="1"/>
          </p:cNvSpPr>
          <p:nvPr>
            <p:ph idx="4294967295"/>
          </p:nvPr>
        </p:nvSpPr>
        <p:spPr>
          <a:xfrm>
            <a:off x="919162" y="1703388"/>
            <a:ext cx="10353675" cy="4059237"/>
          </a:xfrm>
        </p:spPr>
        <p:txBody>
          <a:bodyPr>
            <a:normAutofit/>
          </a:bodyPr>
          <a:lstStyle/>
          <a:p>
            <a:pPr marL="36900" indent="0" algn="ctr">
              <a:buNone/>
            </a:pPr>
            <a:r>
              <a:rPr lang="en-GB" sz="6000" dirty="0">
                <a:solidFill>
                  <a:schemeClr val="tx1"/>
                </a:solidFill>
                <a:latin typeface="Times New Roman" panose="02020603050405020304" pitchFamily="18" charset="0"/>
                <a:cs typeface="Times New Roman" panose="02020603050405020304" pitchFamily="18" charset="0"/>
              </a:rPr>
              <a:t>From Small Acorns Grow Large Hoards</a:t>
            </a:r>
          </a:p>
        </p:txBody>
      </p:sp>
    </p:spTree>
    <p:extLst>
      <p:ext uri="{BB962C8B-B14F-4D97-AF65-F5344CB8AC3E}">
        <p14:creationId xmlns:p14="http://schemas.microsoft.com/office/powerpoint/2010/main" val="179101116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7A4C3-2C53-44C2-B2FC-B686E28B3C56}"/>
              </a:ext>
            </a:extLst>
          </p:cNvPr>
          <p:cNvSpPr>
            <a:spLocks noGrp="1"/>
          </p:cNvSpPr>
          <p:nvPr>
            <p:ph type="title"/>
          </p:nvPr>
        </p:nvSpPr>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Purpose Statement</a:t>
            </a:r>
          </a:p>
        </p:txBody>
      </p:sp>
      <p:sp>
        <p:nvSpPr>
          <p:cNvPr id="3" name="Content Placeholder 2">
            <a:extLst>
              <a:ext uri="{FF2B5EF4-FFF2-40B4-BE49-F238E27FC236}">
                <a16:creationId xmlns:a16="http://schemas.microsoft.com/office/drawing/2014/main" id="{5C6C06E7-D4E9-4C61-B4AF-99724C4D0641}"/>
              </a:ext>
            </a:extLst>
          </p:cNvPr>
          <p:cNvSpPr>
            <a:spLocks noGrp="1"/>
          </p:cNvSpPr>
          <p:nvPr>
            <p:ph idx="1"/>
          </p:nvPr>
        </p:nvSpPr>
        <p:spPr/>
        <p:txBody>
          <a:bodyPr>
            <a:noAutofit/>
          </a:bodyPr>
          <a:lstStyle/>
          <a:p>
            <a:pPr marL="36900" indent="0">
              <a:buNone/>
            </a:pPr>
            <a:r>
              <a:rPr lang="en-GB" sz="2400" dirty="0">
                <a:solidFill>
                  <a:schemeClr val="tx1"/>
                </a:solidFill>
                <a:latin typeface="Times New Roman" panose="02020603050405020304" pitchFamily="18" charset="0"/>
                <a:cs typeface="Times New Roman" panose="02020603050405020304" pitchFamily="18" charset="0"/>
              </a:rPr>
              <a:t>The following research is undertaken with the aim of evaluating the efficacy of various therapeutic treatment methods of possession-based hoarding disorder, from 2011 to 2019. This will be done using the methodology of a literature review. The process of evaluation will be designed around assimilating data from peer-reviewed journal articles, obtained from online databases and written by some of the utmost authorities on hoarding disorder. By analysing outcomes of empirical studies and empirical research within the allotted timeframe, this will give a concise overview of the treatments that are most efficacious and most widely utilised. The research and the findings will be critiqued to ascertain how and why research conclusions have been reached. Furthermore, this research project will identify gaps in research and what future research is required to further understand the complexities of hoarding disorder.</a:t>
            </a:r>
          </a:p>
        </p:txBody>
      </p:sp>
    </p:spTree>
    <p:extLst>
      <p:ext uri="{BB962C8B-B14F-4D97-AF65-F5344CB8AC3E}">
        <p14:creationId xmlns:p14="http://schemas.microsoft.com/office/powerpoint/2010/main" val="3507464185"/>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F4C76-4706-4104-A927-18C219790A6E}"/>
              </a:ext>
            </a:extLst>
          </p:cNvPr>
          <p:cNvSpPr>
            <a:spLocks noGrp="1"/>
          </p:cNvSpPr>
          <p:nvPr>
            <p:ph type="title"/>
          </p:nvPr>
        </p:nvSpPr>
        <p:spPr/>
        <p:txBody>
          <a:bodyPr>
            <a:normAutofit/>
          </a:bodyPr>
          <a:lstStyle/>
          <a:p>
            <a:r>
              <a:rPr lang="en-GB" sz="4800" dirty="0">
                <a:solidFill>
                  <a:schemeClr val="tx1"/>
                </a:solidFill>
                <a:latin typeface="Times New Roman" panose="02020603050405020304" pitchFamily="18" charset="0"/>
                <a:cs typeface="Times New Roman" panose="02020603050405020304" pitchFamily="18" charset="0"/>
              </a:rPr>
              <a:t>Research Question</a:t>
            </a:r>
          </a:p>
        </p:txBody>
      </p:sp>
      <p:sp>
        <p:nvSpPr>
          <p:cNvPr id="3" name="Content Placeholder 2">
            <a:extLst>
              <a:ext uri="{FF2B5EF4-FFF2-40B4-BE49-F238E27FC236}">
                <a16:creationId xmlns:a16="http://schemas.microsoft.com/office/drawing/2014/main" id="{9B7C953B-26DB-45D8-AD6F-D91A14497825}"/>
              </a:ext>
            </a:extLst>
          </p:cNvPr>
          <p:cNvSpPr>
            <a:spLocks noGrp="1"/>
          </p:cNvSpPr>
          <p:nvPr>
            <p:ph idx="1"/>
          </p:nvPr>
        </p:nvSpPr>
        <p:spPr/>
        <p:txBody>
          <a:bodyPr>
            <a:normAutofit/>
          </a:bodyPr>
          <a:lstStyle/>
          <a:p>
            <a:pPr marL="36900" indent="0">
              <a:buNone/>
            </a:pPr>
            <a:endParaRPr lang="en-GB" sz="4000" dirty="0"/>
          </a:p>
          <a:p>
            <a:pPr marL="36900" indent="0" algn="ctr">
              <a:buNone/>
            </a:pPr>
            <a:r>
              <a:rPr lang="en-GB" sz="4000" dirty="0">
                <a:solidFill>
                  <a:schemeClr val="tx1"/>
                </a:solidFill>
                <a:latin typeface="Times New Roman" panose="02020603050405020304" pitchFamily="18" charset="0"/>
                <a:cs typeface="Times New Roman" panose="02020603050405020304" pitchFamily="18" charset="0"/>
              </a:rPr>
              <a:t>Treating Possession-Based Hoarding Disorder: A Literature Review of the Evidence Base between 2011 and 2019.</a:t>
            </a:r>
          </a:p>
        </p:txBody>
      </p:sp>
    </p:spTree>
    <p:extLst>
      <p:ext uri="{BB962C8B-B14F-4D97-AF65-F5344CB8AC3E}">
        <p14:creationId xmlns:p14="http://schemas.microsoft.com/office/powerpoint/2010/main" val="119011592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749FF-0913-42AA-8F63-BCE75D9A0BC7}"/>
              </a:ext>
            </a:extLst>
          </p:cNvPr>
          <p:cNvSpPr>
            <a:spLocks noGrp="1"/>
          </p:cNvSpPr>
          <p:nvPr>
            <p:ph type="title"/>
          </p:nvPr>
        </p:nvSpPr>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Aims and Objectives</a:t>
            </a:r>
          </a:p>
        </p:txBody>
      </p:sp>
      <p:pic>
        <p:nvPicPr>
          <p:cNvPr id="5" name="Picture 4">
            <a:extLst>
              <a:ext uri="{FF2B5EF4-FFF2-40B4-BE49-F238E27FC236}">
                <a16:creationId xmlns:a16="http://schemas.microsoft.com/office/drawing/2014/main" id="{178D8D0F-F2E2-4061-B9CF-D0349F9D0962}"/>
              </a:ext>
            </a:extLst>
          </p:cNvPr>
          <p:cNvPicPr>
            <a:picLocks noChangeAspect="1"/>
          </p:cNvPicPr>
          <p:nvPr/>
        </p:nvPicPr>
        <p:blipFill>
          <a:blip r:embed="rId2"/>
          <a:stretch>
            <a:fillRect/>
          </a:stretch>
        </p:blipFill>
        <p:spPr>
          <a:xfrm>
            <a:off x="8239124" y="4626964"/>
            <a:ext cx="3819526" cy="1920512"/>
          </a:xfrm>
          <a:prstGeom prst="rect">
            <a:avLst/>
          </a:prstGeom>
        </p:spPr>
      </p:pic>
      <p:sp>
        <p:nvSpPr>
          <p:cNvPr id="7" name="Content Placeholder 6">
            <a:extLst>
              <a:ext uri="{FF2B5EF4-FFF2-40B4-BE49-F238E27FC236}">
                <a16:creationId xmlns:a16="http://schemas.microsoft.com/office/drawing/2014/main" id="{F6EAE513-0941-45D5-9D65-A5821C46D9BE}"/>
              </a:ext>
            </a:extLst>
          </p:cNvPr>
          <p:cNvSpPr>
            <a:spLocks noGrp="1"/>
          </p:cNvSpPr>
          <p:nvPr>
            <p:ph idx="1"/>
          </p:nvPr>
        </p:nvSpPr>
        <p:spPr/>
        <p:txBody>
          <a:bodyPr/>
          <a:lstStyle/>
          <a:p>
            <a:r>
              <a:rPr lang="en-GB" sz="2800" dirty="0">
                <a:solidFill>
                  <a:schemeClr val="tx1"/>
                </a:solidFill>
                <a:latin typeface="Times New Roman" panose="02020603050405020304" pitchFamily="18" charset="0"/>
                <a:cs typeface="Times New Roman" panose="02020603050405020304" pitchFamily="18" charset="0"/>
              </a:rPr>
              <a:t>To inform about this research project.</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To demonstrate the research process.</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The group will be taken through the proposal step by step.</a:t>
            </a:r>
          </a:p>
          <a:p>
            <a:pPr marL="36900" indent="0">
              <a:buNone/>
            </a:pPr>
            <a:endParaRPr lang="en-GB" sz="2800" dirty="0">
              <a:solidFill>
                <a:schemeClr val="tx1"/>
              </a:solidFill>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a:p>
            <a:endParaRPr lang="en-GB" dirty="0"/>
          </a:p>
        </p:txBody>
      </p:sp>
      <p:sp>
        <p:nvSpPr>
          <p:cNvPr id="9" name="TextBox 8">
            <a:extLst>
              <a:ext uri="{FF2B5EF4-FFF2-40B4-BE49-F238E27FC236}">
                <a16:creationId xmlns:a16="http://schemas.microsoft.com/office/drawing/2014/main" id="{C0D748C8-55FE-4C2F-BD18-C9251FB13A21}"/>
              </a:ext>
            </a:extLst>
          </p:cNvPr>
          <p:cNvSpPr txBox="1"/>
          <p:nvPr/>
        </p:nvSpPr>
        <p:spPr>
          <a:xfrm>
            <a:off x="8239124" y="6547475"/>
            <a:ext cx="3819525" cy="276999"/>
          </a:xfrm>
          <a:prstGeom prst="rect">
            <a:avLst/>
          </a:prstGeom>
          <a:noFill/>
        </p:spPr>
        <p:txBody>
          <a:bodyPr wrap="square" rtlCol="0">
            <a:spAutoFit/>
          </a:bodyPr>
          <a:lstStyle/>
          <a:p>
            <a:r>
              <a:rPr lang="en-GB" sz="1200" dirty="0"/>
              <a:t>Figure 1. Two darts hitting a bullseye (</a:t>
            </a:r>
            <a:r>
              <a:rPr lang="en-GB" sz="1200" dirty="0" err="1"/>
              <a:t>Hoey</a:t>
            </a:r>
            <a:r>
              <a:rPr lang="en-GB" sz="1200" dirty="0"/>
              <a:t>, 2019).</a:t>
            </a:r>
          </a:p>
        </p:txBody>
      </p:sp>
    </p:spTree>
    <p:extLst>
      <p:ext uri="{BB962C8B-B14F-4D97-AF65-F5344CB8AC3E}">
        <p14:creationId xmlns:p14="http://schemas.microsoft.com/office/powerpoint/2010/main" val="367755555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0142B59-0B08-477A-A86A-340CDAFFB7D6}"/>
              </a:ext>
            </a:extLst>
          </p:cNvPr>
          <p:cNvPicPr>
            <a:picLocks noChangeAspect="1"/>
          </p:cNvPicPr>
          <p:nvPr/>
        </p:nvPicPr>
        <p:blipFill rotWithShape="1">
          <a:blip r:embed="rId2">
            <a:alphaModFix amt="25000"/>
          </a:blip>
          <a:srcRect t="21941" b="3059"/>
          <a:stretch/>
        </p:blipFill>
        <p:spPr>
          <a:xfrm>
            <a:off x="20" y="10"/>
            <a:ext cx="12191980" cy="6857990"/>
          </a:xfrm>
          <a:prstGeom prst="rect">
            <a:avLst/>
          </a:prstGeom>
        </p:spPr>
      </p:pic>
      <p:sp>
        <p:nvSpPr>
          <p:cNvPr id="2" name="Title 1">
            <a:extLst>
              <a:ext uri="{FF2B5EF4-FFF2-40B4-BE49-F238E27FC236}">
                <a16:creationId xmlns:a16="http://schemas.microsoft.com/office/drawing/2014/main" id="{1D8EC526-FA1E-47B7-AFDF-A65001F96DE7}"/>
              </a:ext>
            </a:extLst>
          </p:cNvPr>
          <p:cNvSpPr>
            <a:spLocks noGrp="1"/>
          </p:cNvSpPr>
          <p:nvPr>
            <p:ph type="title"/>
          </p:nvPr>
        </p:nvSpPr>
        <p:spPr>
          <a:xfrm>
            <a:off x="913795" y="609600"/>
            <a:ext cx="10353762" cy="970450"/>
          </a:xfrm>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Why Hoarding Disorder?</a:t>
            </a:r>
          </a:p>
        </p:txBody>
      </p:sp>
      <p:sp>
        <p:nvSpPr>
          <p:cNvPr id="3" name="Content Placeholder 2">
            <a:extLst>
              <a:ext uri="{FF2B5EF4-FFF2-40B4-BE49-F238E27FC236}">
                <a16:creationId xmlns:a16="http://schemas.microsoft.com/office/drawing/2014/main" id="{70269185-DCB5-4BD7-B4E8-86ED0CF04F57}"/>
              </a:ext>
            </a:extLst>
          </p:cNvPr>
          <p:cNvSpPr>
            <a:spLocks noGrp="1"/>
          </p:cNvSpPr>
          <p:nvPr>
            <p:ph idx="1"/>
          </p:nvPr>
        </p:nvSpPr>
        <p:spPr>
          <a:xfrm>
            <a:off x="913795" y="1732449"/>
            <a:ext cx="10353762" cy="4058751"/>
          </a:xfrm>
        </p:spPr>
        <p:txBody>
          <a:bodyPr anchor="ctr">
            <a:normAutofit/>
          </a:bodyPr>
          <a:lstStyle/>
          <a:p>
            <a:pPr>
              <a:buClr>
                <a:srgbClr val="62FAC9"/>
              </a:buClr>
            </a:pPr>
            <a:r>
              <a:rPr lang="en-GB" sz="2800" dirty="0">
                <a:solidFill>
                  <a:schemeClr val="tx1"/>
                </a:solidFill>
                <a:latin typeface="Times New Roman" panose="02020603050405020304" pitchFamily="18" charset="0"/>
                <a:cs typeface="Times New Roman" panose="02020603050405020304" pitchFamily="18" charset="0"/>
              </a:rPr>
              <a:t>A previous assessment.</a:t>
            </a:r>
          </a:p>
          <a:p>
            <a:pPr>
              <a:buClr>
                <a:srgbClr val="62FAC9"/>
              </a:buClr>
            </a:pPr>
            <a:endParaRPr lang="en-GB" sz="2800" dirty="0">
              <a:solidFill>
                <a:schemeClr val="tx1"/>
              </a:solidFill>
              <a:latin typeface="Times New Roman" panose="02020603050405020304" pitchFamily="18" charset="0"/>
              <a:cs typeface="Times New Roman" panose="02020603050405020304" pitchFamily="18" charset="0"/>
            </a:endParaRPr>
          </a:p>
          <a:p>
            <a:pPr>
              <a:buClr>
                <a:srgbClr val="62FAC9"/>
              </a:buClr>
            </a:pPr>
            <a:r>
              <a:rPr lang="en-GB" sz="2800" dirty="0">
                <a:solidFill>
                  <a:schemeClr val="tx1"/>
                </a:solidFill>
                <a:latin typeface="Times New Roman" panose="02020603050405020304" pitchFamily="18" charset="0"/>
                <a:cs typeface="Times New Roman" panose="02020603050405020304" pitchFamily="18" charset="0"/>
              </a:rPr>
              <a:t>To understand the condition to a greater depth.</a:t>
            </a:r>
          </a:p>
          <a:p>
            <a:pPr>
              <a:buClr>
                <a:srgbClr val="62FAC9"/>
              </a:buClr>
            </a:pPr>
            <a:endParaRPr lang="en-GB" sz="2800" dirty="0">
              <a:solidFill>
                <a:schemeClr val="tx1"/>
              </a:solidFill>
              <a:latin typeface="Times New Roman" panose="02020603050405020304" pitchFamily="18" charset="0"/>
              <a:cs typeface="Times New Roman" panose="02020603050405020304" pitchFamily="18" charset="0"/>
            </a:endParaRPr>
          </a:p>
          <a:p>
            <a:pPr>
              <a:buClr>
                <a:srgbClr val="62FAC9"/>
              </a:buClr>
            </a:pPr>
            <a:r>
              <a:rPr lang="en-GB" sz="2800" dirty="0">
                <a:solidFill>
                  <a:schemeClr val="tx1"/>
                </a:solidFill>
                <a:latin typeface="Times New Roman" panose="02020603050405020304" pitchFamily="18" charset="0"/>
                <a:cs typeface="Times New Roman" panose="02020603050405020304" pitchFamily="18" charset="0"/>
              </a:rPr>
              <a:t>To learn about the empiricism behind treating Hoarding Disorder.</a:t>
            </a:r>
          </a:p>
        </p:txBody>
      </p:sp>
      <p:sp>
        <p:nvSpPr>
          <p:cNvPr id="6" name="TextBox 5">
            <a:extLst>
              <a:ext uri="{FF2B5EF4-FFF2-40B4-BE49-F238E27FC236}">
                <a16:creationId xmlns:a16="http://schemas.microsoft.com/office/drawing/2014/main" id="{6BF7E4B8-8F6A-4FD9-885F-927581DB2451}"/>
              </a:ext>
            </a:extLst>
          </p:cNvPr>
          <p:cNvSpPr txBox="1"/>
          <p:nvPr/>
        </p:nvSpPr>
        <p:spPr>
          <a:xfrm>
            <a:off x="9104244" y="6559827"/>
            <a:ext cx="2951770" cy="276999"/>
          </a:xfrm>
          <a:prstGeom prst="rect">
            <a:avLst/>
          </a:prstGeom>
          <a:noFill/>
        </p:spPr>
        <p:txBody>
          <a:bodyPr wrap="square" rtlCol="0">
            <a:spAutoFit/>
          </a:bodyPr>
          <a:lstStyle/>
          <a:p>
            <a:r>
              <a:rPr lang="en-GB" sz="1200" dirty="0"/>
              <a:t>Figure 2. A Hoard (Manuel-Logan, 2018).</a:t>
            </a:r>
          </a:p>
        </p:txBody>
      </p:sp>
    </p:spTree>
    <p:extLst>
      <p:ext uri="{BB962C8B-B14F-4D97-AF65-F5344CB8AC3E}">
        <p14:creationId xmlns:p14="http://schemas.microsoft.com/office/powerpoint/2010/main" val="349377721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71F85-3E1F-44B2-A1FC-F43E5747916E}"/>
              </a:ext>
            </a:extLst>
          </p:cNvPr>
          <p:cNvSpPr>
            <a:spLocks noGrp="1"/>
          </p:cNvSpPr>
          <p:nvPr>
            <p:ph type="title"/>
          </p:nvPr>
        </p:nvSpPr>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Key Words</a:t>
            </a:r>
          </a:p>
        </p:txBody>
      </p:sp>
      <p:sp>
        <p:nvSpPr>
          <p:cNvPr id="3" name="Content Placeholder 2">
            <a:extLst>
              <a:ext uri="{FF2B5EF4-FFF2-40B4-BE49-F238E27FC236}">
                <a16:creationId xmlns:a16="http://schemas.microsoft.com/office/drawing/2014/main" id="{F74AC66E-7AB4-4CEF-AFCB-AE83C63B7F5E}"/>
              </a:ext>
            </a:extLst>
          </p:cNvPr>
          <p:cNvSpPr>
            <a:spLocks noGrp="1"/>
          </p:cNvSpPr>
          <p:nvPr>
            <p:ph idx="1"/>
          </p:nvPr>
        </p:nvSpPr>
        <p:spPr>
          <a:xfrm>
            <a:off x="913795" y="1732449"/>
            <a:ext cx="10353762" cy="4982676"/>
          </a:xfrm>
        </p:spPr>
        <p:txBody>
          <a:bodyPr>
            <a:noAutofit/>
          </a:bodyPr>
          <a:lstStyle/>
          <a:p>
            <a:r>
              <a:rPr lang="en-GB" sz="2400" dirty="0">
                <a:solidFill>
                  <a:schemeClr val="tx1"/>
                </a:solidFill>
                <a:latin typeface="Times New Roman" panose="02020603050405020304" pitchFamily="18" charset="0"/>
                <a:cs typeface="Times New Roman" panose="02020603050405020304" pitchFamily="18" charset="0"/>
              </a:rPr>
              <a:t>Hoarding Disorder.</a:t>
            </a:r>
          </a:p>
          <a:p>
            <a:endParaRPr lang="en-GB" sz="2400" dirty="0">
              <a:solidFill>
                <a:schemeClr val="tx1"/>
              </a:solidFill>
              <a:latin typeface="Times New Roman" panose="02020603050405020304" pitchFamily="18" charset="0"/>
              <a:cs typeface="Times New Roman" panose="02020603050405020304" pitchFamily="18" charset="0"/>
            </a:endParaRPr>
          </a:p>
          <a:p>
            <a:r>
              <a:rPr lang="en-GB" sz="2400" dirty="0">
                <a:solidFill>
                  <a:schemeClr val="tx1"/>
                </a:solidFill>
                <a:latin typeface="Times New Roman" panose="02020603050405020304" pitchFamily="18" charset="0"/>
                <a:cs typeface="Times New Roman" panose="02020603050405020304" pitchFamily="18" charset="0"/>
              </a:rPr>
              <a:t>Treatment.</a:t>
            </a:r>
          </a:p>
          <a:p>
            <a:endParaRPr lang="en-GB" sz="2400" dirty="0">
              <a:solidFill>
                <a:schemeClr val="tx1"/>
              </a:solidFill>
              <a:latin typeface="Times New Roman" panose="02020603050405020304" pitchFamily="18" charset="0"/>
              <a:cs typeface="Times New Roman" panose="02020603050405020304" pitchFamily="18" charset="0"/>
            </a:endParaRPr>
          </a:p>
          <a:p>
            <a:r>
              <a:rPr lang="en-GB" sz="2400" dirty="0">
                <a:solidFill>
                  <a:schemeClr val="tx1"/>
                </a:solidFill>
                <a:latin typeface="Times New Roman" panose="02020603050405020304" pitchFamily="18" charset="0"/>
                <a:cs typeface="Times New Roman" panose="02020603050405020304" pitchFamily="18" charset="0"/>
              </a:rPr>
              <a:t>Literature Review.</a:t>
            </a:r>
          </a:p>
          <a:p>
            <a:endParaRPr lang="en-GB" sz="2400" dirty="0">
              <a:solidFill>
                <a:schemeClr val="tx1"/>
              </a:solidFill>
              <a:latin typeface="Times New Roman" panose="02020603050405020304" pitchFamily="18" charset="0"/>
              <a:cs typeface="Times New Roman" panose="02020603050405020304" pitchFamily="18" charset="0"/>
            </a:endParaRPr>
          </a:p>
          <a:p>
            <a:r>
              <a:rPr lang="en-GB" sz="2400" dirty="0">
                <a:solidFill>
                  <a:schemeClr val="tx1"/>
                </a:solidFill>
                <a:latin typeface="Times New Roman" panose="02020603050405020304" pitchFamily="18" charset="0"/>
                <a:cs typeface="Times New Roman" panose="02020603050405020304" pitchFamily="18" charset="0"/>
              </a:rPr>
              <a:t>Ethics.</a:t>
            </a:r>
          </a:p>
          <a:p>
            <a:endParaRPr lang="en-GB" sz="2400" dirty="0">
              <a:solidFill>
                <a:schemeClr val="tx1"/>
              </a:solidFill>
              <a:latin typeface="Times New Roman" panose="02020603050405020304" pitchFamily="18" charset="0"/>
              <a:cs typeface="Times New Roman" panose="02020603050405020304" pitchFamily="18" charset="0"/>
            </a:endParaRPr>
          </a:p>
          <a:p>
            <a:r>
              <a:rPr lang="en-GB" sz="2400" dirty="0">
                <a:solidFill>
                  <a:schemeClr val="tx1"/>
                </a:solidFill>
                <a:latin typeface="Times New Roman" panose="02020603050405020304" pitchFamily="18" charset="0"/>
                <a:cs typeface="Times New Roman" panose="02020603050405020304" pitchFamily="18" charset="0"/>
              </a:rPr>
              <a:t>Research.</a:t>
            </a:r>
          </a:p>
          <a:p>
            <a:endParaRPr lang="en-GB" sz="2400" dirty="0"/>
          </a:p>
          <a:p>
            <a:endParaRPr lang="en-GB" sz="2400" dirty="0"/>
          </a:p>
        </p:txBody>
      </p:sp>
      <p:pic>
        <p:nvPicPr>
          <p:cNvPr id="4" name="Picture 3">
            <a:extLst>
              <a:ext uri="{FF2B5EF4-FFF2-40B4-BE49-F238E27FC236}">
                <a16:creationId xmlns:a16="http://schemas.microsoft.com/office/drawing/2014/main" id="{BC17BDE7-2D8E-488B-8662-B0B8EFE0FAFD}"/>
              </a:ext>
            </a:extLst>
          </p:cNvPr>
          <p:cNvPicPr>
            <a:picLocks noChangeAspect="1"/>
          </p:cNvPicPr>
          <p:nvPr/>
        </p:nvPicPr>
        <p:blipFill>
          <a:blip r:embed="rId2"/>
          <a:stretch>
            <a:fillRect/>
          </a:stretch>
        </p:blipFill>
        <p:spPr>
          <a:xfrm>
            <a:off x="7705724" y="4657725"/>
            <a:ext cx="4067175" cy="1743075"/>
          </a:xfrm>
          <a:prstGeom prst="rect">
            <a:avLst/>
          </a:prstGeom>
        </p:spPr>
      </p:pic>
      <p:sp>
        <p:nvSpPr>
          <p:cNvPr id="5" name="TextBox 4">
            <a:extLst>
              <a:ext uri="{FF2B5EF4-FFF2-40B4-BE49-F238E27FC236}">
                <a16:creationId xmlns:a16="http://schemas.microsoft.com/office/drawing/2014/main" id="{732E66F0-D58B-4780-86A9-E19C56F47AAC}"/>
              </a:ext>
            </a:extLst>
          </p:cNvPr>
          <p:cNvSpPr txBox="1"/>
          <p:nvPr/>
        </p:nvSpPr>
        <p:spPr>
          <a:xfrm>
            <a:off x="7599707" y="6400800"/>
            <a:ext cx="406717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Figure 3. A key (Francisco, 2019).</a:t>
            </a:r>
          </a:p>
        </p:txBody>
      </p:sp>
    </p:spTree>
    <p:extLst>
      <p:ext uri="{BB962C8B-B14F-4D97-AF65-F5344CB8AC3E}">
        <p14:creationId xmlns:p14="http://schemas.microsoft.com/office/powerpoint/2010/main" val="1603652909"/>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4EEF3-AE39-4ED9-A6E9-8ED6DD62346E}"/>
              </a:ext>
            </a:extLst>
          </p:cNvPr>
          <p:cNvSpPr>
            <a:spLocks noGrp="1"/>
          </p:cNvSpPr>
          <p:nvPr>
            <p:ph type="title"/>
          </p:nvPr>
        </p:nvSpPr>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Timescale</a:t>
            </a:r>
          </a:p>
        </p:txBody>
      </p:sp>
      <p:sp>
        <p:nvSpPr>
          <p:cNvPr id="3" name="Content Placeholder 2">
            <a:extLst>
              <a:ext uri="{FF2B5EF4-FFF2-40B4-BE49-F238E27FC236}">
                <a16:creationId xmlns:a16="http://schemas.microsoft.com/office/drawing/2014/main" id="{B0BB37BA-C4F9-41B0-942C-A9B4F0E5BB4F}"/>
              </a:ext>
            </a:extLst>
          </p:cNvPr>
          <p:cNvSpPr>
            <a:spLocks noGrp="1"/>
          </p:cNvSpPr>
          <p:nvPr>
            <p:ph idx="1"/>
          </p:nvPr>
        </p:nvSpPr>
        <p:spPr>
          <a:xfrm>
            <a:off x="913795" y="1732449"/>
            <a:ext cx="10353762" cy="4973151"/>
          </a:xfrm>
        </p:spPr>
        <p:txBody>
          <a:bodyPr>
            <a:normAutofit/>
          </a:bodyPr>
          <a:lstStyle/>
          <a:p>
            <a:r>
              <a:rPr lang="en-GB" sz="2400" dirty="0">
                <a:solidFill>
                  <a:schemeClr val="tx1"/>
                </a:solidFill>
                <a:latin typeface="Times New Roman" panose="02020603050405020304" pitchFamily="18" charset="0"/>
                <a:cs typeface="Times New Roman" panose="02020603050405020304" pitchFamily="18" charset="0"/>
              </a:rPr>
              <a:t>October 12</a:t>
            </a:r>
            <a:r>
              <a:rPr lang="en-GB" sz="2400" baseline="30000" dirty="0">
                <a:solidFill>
                  <a:schemeClr val="tx1"/>
                </a:solidFill>
                <a:latin typeface="Times New Roman" panose="02020603050405020304" pitchFamily="18" charset="0"/>
                <a:cs typeface="Times New Roman" panose="02020603050405020304" pitchFamily="18" charset="0"/>
              </a:rPr>
              <a:t>th</a:t>
            </a:r>
            <a:r>
              <a:rPr lang="en-GB" sz="2400" dirty="0">
                <a:solidFill>
                  <a:schemeClr val="tx1"/>
                </a:solidFill>
                <a:latin typeface="Times New Roman" panose="02020603050405020304" pitchFamily="18" charset="0"/>
                <a:cs typeface="Times New Roman" panose="02020603050405020304" pitchFamily="18" charset="0"/>
              </a:rPr>
              <a:t>, 2019 - Planning commences on research proposal.</a:t>
            </a:r>
          </a:p>
          <a:p>
            <a:endParaRPr lang="en-GB" sz="2400" dirty="0">
              <a:solidFill>
                <a:schemeClr val="tx1"/>
              </a:solidFill>
              <a:latin typeface="Times New Roman" panose="02020603050405020304" pitchFamily="18" charset="0"/>
              <a:cs typeface="Times New Roman" panose="02020603050405020304" pitchFamily="18" charset="0"/>
            </a:endParaRPr>
          </a:p>
          <a:p>
            <a:r>
              <a:rPr lang="en-GB" sz="2400" dirty="0">
                <a:solidFill>
                  <a:schemeClr val="tx1"/>
                </a:solidFill>
                <a:latin typeface="Times New Roman" panose="02020603050405020304" pitchFamily="18" charset="0"/>
                <a:cs typeface="Times New Roman" panose="02020603050405020304" pitchFamily="18" charset="0"/>
              </a:rPr>
              <a:t>November 30</a:t>
            </a:r>
            <a:r>
              <a:rPr lang="en-GB" sz="2400" baseline="30000" dirty="0">
                <a:solidFill>
                  <a:schemeClr val="tx1"/>
                </a:solidFill>
                <a:latin typeface="Times New Roman" panose="02020603050405020304" pitchFamily="18" charset="0"/>
                <a:cs typeface="Times New Roman" panose="02020603050405020304" pitchFamily="18" charset="0"/>
              </a:rPr>
              <a:t>th</a:t>
            </a:r>
            <a:r>
              <a:rPr lang="en-GB" sz="2400" dirty="0">
                <a:solidFill>
                  <a:schemeClr val="tx1"/>
                </a:solidFill>
                <a:latin typeface="Times New Roman" panose="02020603050405020304" pitchFamily="18" charset="0"/>
                <a:cs typeface="Times New Roman" panose="02020603050405020304" pitchFamily="18" charset="0"/>
              </a:rPr>
              <a:t>, 2019 - Research question formulated.</a:t>
            </a:r>
          </a:p>
          <a:p>
            <a:endParaRPr lang="en-GB" sz="2400" dirty="0">
              <a:solidFill>
                <a:schemeClr val="tx1"/>
              </a:solidFill>
              <a:latin typeface="Times New Roman" panose="02020603050405020304" pitchFamily="18" charset="0"/>
              <a:cs typeface="Times New Roman" panose="02020603050405020304" pitchFamily="18" charset="0"/>
            </a:endParaRPr>
          </a:p>
          <a:p>
            <a:r>
              <a:rPr lang="en-GB" sz="2400" dirty="0">
                <a:solidFill>
                  <a:schemeClr val="tx1"/>
                </a:solidFill>
                <a:latin typeface="Times New Roman" panose="02020603050405020304" pitchFamily="18" charset="0"/>
                <a:cs typeface="Times New Roman" panose="02020603050405020304" pitchFamily="18" charset="0"/>
              </a:rPr>
              <a:t>December 10</a:t>
            </a:r>
            <a:r>
              <a:rPr lang="en-GB" sz="2400" baseline="30000" dirty="0">
                <a:solidFill>
                  <a:schemeClr val="tx1"/>
                </a:solidFill>
                <a:latin typeface="Times New Roman" panose="02020603050405020304" pitchFamily="18" charset="0"/>
                <a:cs typeface="Times New Roman" panose="02020603050405020304" pitchFamily="18" charset="0"/>
              </a:rPr>
              <a:t>th</a:t>
            </a:r>
            <a:r>
              <a:rPr lang="en-GB" sz="2400" dirty="0">
                <a:solidFill>
                  <a:schemeClr val="tx1"/>
                </a:solidFill>
                <a:latin typeface="Times New Roman" panose="02020603050405020304" pitchFamily="18" charset="0"/>
                <a:cs typeface="Times New Roman" panose="02020603050405020304" pitchFamily="18" charset="0"/>
              </a:rPr>
              <a:t>, 2019 - Research proposal presented.</a:t>
            </a:r>
          </a:p>
          <a:p>
            <a:endParaRPr lang="en-GB" sz="2400" dirty="0">
              <a:solidFill>
                <a:schemeClr val="tx1"/>
              </a:solidFill>
              <a:latin typeface="Times New Roman" panose="02020603050405020304" pitchFamily="18" charset="0"/>
              <a:cs typeface="Times New Roman" panose="02020603050405020304" pitchFamily="18" charset="0"/>
            </a:endParaRPr>
          </a:p>
          <a:p>
            <a:r>
              <a:rPr lang="en-GB" sz="2400" dirty="0">
                <a:solidFill>
                  <a:schemeClr val="tx1"/>
                </a:solidFill>
                <a:latin typeface="Times New Roman" panose="02020603050405020304" pitchFamily="18" charset="0"/>
                <a:cs typeface="Times New Roman" panose="02020603050405020304" pitchFamily="18" charset="0"/>
              </a:rPr>
              <a:t>January 2020 – Begin drafting research project.</a:t>
            </a:r>
          </a:p>
          <a:p>
            <a:endParaRPr lang="en-GB" sz="2400" dirty="0">
              <a:solidFill>
                <a:schemeClr val="tx1"/>
              </a:solidFill>
              <a:latin typeface="Times New Roman" panose="02020603050405020304" pitchFamily="18" charset="0"/>
              <a:cs typeface="Times New Roman" panose="02020603050405020304" pitchFamily="18" charset="0"/>
            </a:endParaRPr>
          </a:p>
          <a:p>
            <a:r>
              <a:rPr lang="en-GB" sz="2400" dirty="0">
                <a:solidFill>
                  <a:schemeClr val="tx1"/>
                </a:solidFill>
                <a:latin typeface="Times New Roman" panose="02020603050405020304" pitchFamily="18" charset="0"/>
                <a:cs typeface="Times New Roman" panose="02020603050405020304" pitchFamily="18" charset="0"/>
              </a:rPr>
              <a:t>May 5th, 2020 – Submit final research project for grading.</a:t>
            </a:r>
          </a:p>
          <a:p>
            <a:endParaRPr lang="en-GB" sz="2400" dirty="0">
              <a:solidFill>
                <a:schemeClr val="tx1"/>
              </a:solidFill>
              <a:latin typeface="Times New Roman" panose="02020603050405020304" pitchFamily="18"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2791440169"/>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952EBB-C6E5-44BF-8603-1E90F53FD9AA}"/>
              </a:ext>
            </a:extLst>
          </p:cNvPr>
          <p:cNvSpPr>
            <a:spLocks noGrp="1"/>
          </p:cNvSpPr>
          <p:nvPr>
            <p:ph type="title"/>
          </p:nvPr>
        </p:nvSpPr>
        <p:spPr>
          <a:xfrm>
            <a:off x="913794" y="609599"/>
            <a:ext cx="4598731" cy="1571897"/>
          </a:xfrm>
        </p:spPr>
        <p:txBody>
          <a:bodyPr anchor="b">
            <a:noAutofit/>
          </a:bodyPr>
          <a:lstStyle/>
          <a:p>
            <a:pPr algn="l"/>
            <a:r>
              <a:rPr lang="en-GB" sz="4400" dirty="0">
                <a:ln>
                  <a:solidFill>
                    <a:srgbClr val="404040">
                      <a:alpha val="10000"/>
                    </a:srgbClr>
                  </a:solidFill>
                </a:ln>
                <a:solidFill>
                  <a:schemeClr val="bg1"/>
                </a:solidFill>
                <a:latin typeface="Times New Roman" panose="02020603050405020304" pitchFamily="18" charset="0"/>
                <a:cs typeface="Times New Roman" panose="02020603050405020304" pitchFamily="18" charset="0"/>
              </a:rPr>
              <a:t>Research Methodology</a:t>
            </a:r>
          </a:p>
        </p:txBody>
      </p:sp>
      <p:sp>
        <p:nvSpPr>
          <p:cNvPr id="3" name="Content Placeholder 2">
            <a:extLst>
              <a:ext uri="{FF2B5EF4-FFF2-40B4-BE49-F238E27FC236}">
                <a16:creationId xmlns:a16="http://schemas.microsoft.com/office/drawing/2014/main" id="{9780F4A3-A900-4F21-B5B4-E2BAE990FEFF}"/>
              </a:ext>
            </a:extLst>
          </p:cNvPr>
          <p:cNvSpPr>
            <a:spLocks noGrp="1"/>
          </p:cNvSpPr>
          <p:nvPr>
            <p:ph idx="1"/>
          </p:nvPr>
        </p:nvSpPr>
        <p:spPr>
          <a:xfrm>
            <a:off x="913795" y="1732449"/>
            <a:ext cx="4324411" cy="4482084"/>
          </a:xfrm>
        </p:spPr>
        <p:txBody>
          <a:bodyPr anchor="t">
            <a:normAutofit/>
          </a:bodyPr>
          <a:lstStyle/>
          <a:p>
            <a:pPr marL="36900" indent="0">
              <a:buNone/>
            </a:pPr>
            <a:endParaRPr lang="en-GB" sz="1600" dirty="0">
              <a:ln>
                <a:solidFill>
                  <a:srgbClr val="404040">
                    <a:alpha val="10000"/>
                  </a:srgbClr>
                </a:solidFill>
              </a:ln>
              <a:solidFill>
                <a:srgbClr val="DADADA"/>
              </a:solidFill>
            </a:endParaRPr>
          </a:p>
          <a:p>
            <a:pPr marL="36900" indent="0">
              <a:buNone/>
            </a:pPr>
            <a:endParaRPr lang="en-GB" sz="1600" dirty="0">
              <a:ln>
                <a:solidFill>
                  <a:srgbClr val="404040">
                    <a:alpha val="10000"/>
                  </a:srgbClr>
                </a:solidFill>
              </a:ln>
              <a:solidFill>
                <a:srgbClr val="DADADA"/>
              </a:solidFill>
            </a:endParaRPr>
          </a:p>
          <a:p>
            <a:pPr marL="36900" indent="0">
              <a:buNone/>
            </a:pPr>
            <a:endParaRPr lang="en-GB" sz="3200" dirty="0">
              <a:ln>
                <a:solidFill>
                  <a:srgbClr val="404040">
                    <a:alpha val="10000"/>
                  </a:srgbClr>
                </a:solidFill>
              </a:ln>
              <a:solidFill>
                <a:srgbClr val="DADADA"/>
              </a:solidFill>
            </a:endParaRPr>
          </a:p>
          <a:p>
            <a:pPr marL="36900" indent="0">
              <a:buNone/>
            </a:pPr>
            <a:r>
              <a:rPr lang="en-GB" sz="4000" dirty="0">
                <a:ln>
                  <a:solidFill>
                    <a:srgbClr val="404040">
                      <a:alpha val="10000"/>
                    </a:srgbClr>
                  </a:solidFill>
                </a:ln>
                <a:solidFill>
                  <a:schemeClr val="bg1"/>
                </a:solidFill>
                <a:latin typeface="Times New Roman" panose="02020603050405020304" pitchFamily="18" charset="0"/>
                <a:cs typeface="Times New Roman" panose="02020603050405020304" pitchFamily="18" charset="0"/>
              </a:rPr>
              <a:t>Literature Review</a:t>
            </a:r>
          </a:p>
        </p:txBody>
      </p:sp>
      <p:pic>
        <p:nvPicPr>
          <p:cNvPr id="4" name="Picture 3">
            <a:extLst>
              <a:ext uri="{FF2B5EF4-FFF2-40B4-BE49-F238E27FC236}">
                <a16:creationId xmlns:a16="http://schemas.microsoft.com/office/drawing/2014/main" id="{D28C46C5-7694-4DA8-99ED-0FB5E3C46E78}"/>
              </a:ext>
            </a:extLst>
          </p:cNvPr>
          <p:cNvPicPr>
            <a:picLocks noChangeAspect="1"/>
          </p:cNvPicPr>
          <p:nvPr/>
        </p:nvPicPr>
        <p:blipFill>
          <a:blip r:embed="rId2"/>
          <a:stretch>
            <a:fillRect/>
          </a:stretch>
        </p:blipFill>
        <p:spPr>
          <a:xfrm>
            <a:off x="5974356" y="609599"/>
            <a:ext cx="5481493" cy="5604934"/>
          </a:xfrm>
          <a:prstGeom prst="rect">
            <a:avLst/>
          </a:prstGeom>
        </p:spPr>
      </p:pic>
      <p:sp>
        <p:nvSpPr>
          <p:cNvPr id="5" name="TextBox 4">
            <a:extLst>
              <a:ext uri="{FF2B5EF4-FFF2-40B4-BE49-F238E27FC236}">
                <a16:creationId xmlns:a16="http://schemas.microsoft.com/office/drawing/2014/main" id="{CC83548F-07FA-44DE-AA15-96F46ED503C8}"/>
              </a:ext>
            </a:extLst>
          </p:cNvPr>
          <p:cNvSpPr txBox="1"/>
          <p:nvPr/>
        </p:nvSpPr>
        <p:spPr>
          <a:xfrm>
            <a:off x="5910299" y="6211500"/>
            <a:ext cx="5367906" cy="276999"/>
          </a:xfrm>
          <a:prstGeom prst="rect">
            <a:avLst/>
          </a:prstGeom>
          <a:noFill/>
        </p:spPr>
        <p:txBody>
          <a:bodyPr wrap="square" rtlCol="0">
            <a:spAutoFit/>
          </a:bodyPr>
          <a:lstStyle/>
          <a:p>
            <a:r>
              <a:rPr lang="en-GB" sz="1200" dirty="0">
                <a:solidFill>
                  <a:schemeClr val="bg1"/>
                </a:solidFill>
                <a:latin typeface="Times New Roman" panose="02020603050405020304" pitchFamily="18" charset="0"/>
                <a:cs typeface="Times New Roman" panose="02020603050405020304" pitchFamily="18" charset="0"/>
              </a:rPr>
              <a:t>Figure 4.  An image signifying research (Lewis, 2019).</a:t>
            </a:r>
          </a:p>
        </p:txBody>
      </p:sp>
    </p:spTree>
    <p:extLst>
      <p:ext uri="{BB962C8B-B14F-4D97-AF65-F5344CB8AC3E}">
        <p14:creationId xmlns:p14="http://schemas.microsoft.com/office/powerpoint/2010/main" val="1450148704"/>
      </p:ext>
    </p:extLst>
  </p:cSld>
  <p:clrMapOvr>
    <a:overrideClrMapping bg1="lt1" tx1="dk1" bg2="lt2" tx2="dk2" accent1="accent1" accent2="accent2" accent3="accent3" accent4="accent4" accent5="accent5" accent6="accent6" hlink="hlink" folHlink="folHlink"/>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2D29-23F0-43AF-8EB8-A09C2C29C3B7}"/>
              </a:ext>
            </a:extLst>
          </p:cNvPr>
          <p:cNvSpPr>
            <a:spLocks noGrp="1"/>
          </p:cNvSpPr>
          <p:nvPr>
            <p:ph type="title"/>
          </p:nvPr>
        </p:nvSpPr>
        <p:spPr>
          <a:xfrm>
            <a:off x="913795" y="609600"/>
            <a:ext cx="10353762" cy="970450"/>
          </a:xfrm>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Philosophical Approach</a:t>
            </a:r>
          </a:p>
        </p:txBody>
      </p:sp>
      <p:sp>
        <p:nvSpPr>
          <p:cNvPr id="3" name="Content Placeholder 2">
            <a:extLst>
              <a:ext uri="{FF2B5EF4-FFF2-40B4-BE49-F238E27FC236}">
                <a16:creationId xmlns:a16="http://schemas.microsoft.com/office/drawing/2014/main" id="{C0318222-2CBA-4B5C-9E2F-4F37B544AC1B}"/>
              </a:ext>
            </a:extLst>
          </p:cNvPr>
          <p:cNvSpPr>
            <a:spLocks noGrp="1"/>
          </p:cNvSpPr>
          <p:nvPr>
            <p:ph idx="1"/>
          </p:nvPr>
        </p:nvSpPr>
        <p:spPr>
          <a:xfrm>
            <a:off x="913795" y="1732449"/>
            <a:ext cx="5546272" cy="4058751"/>
          </a:xfrm>
        </p:spPr>
        <p:txBody>
          <a:bodyPr anchor="ctr">
            <a:normAutofit/>
          </a:bodyPr>
          <a:lstStyle/>
          <a:p>
            <a:pPr>
              <a:buClr>
                <a:srgbClr val="FFCD81"/>
              </a:buClr>
            </a:pPr>
            <a:r>
              <a:rPr lang="en-GB" sz="3600" dirty="0">
                <a:solidFill>
                  <a:schemeClr val="tx1"/>
                </a:solidFill>
                <a:latin typeface="Times New Roman" panose="02020603050405020304" pitchFamily="18" charset="0"/>
                <a:cs typeface="Times New Roman" panose="02020603050405020304" pitchFamily="18" charset="0"/>
              </a:rPr>
              <a:t>Post-positivism </a:t>
            </a:r>
          </a:p>
          <a:p>
            <a:pPr>
              <a:buClr>
                <a:srgbClr val="FFCD81"/>
              </a:buClr>
            </a:pPr>
            <a:endParaRPr lang="en-GB" sz="3600" dirty="0">
              <a:solidFill>
                <a:schemeClr val="tx1"/>
              </a:solidFill>
              <a:latin typeface="Times New Roman" panose="02020603050405020304" pitchFamily="18" charset="0"/>
              <a:cs typeface="Times New Roman" panose="02020603050405020304" pitchFamily="18" charset="0"/>
            </a:endParaRPr>
          </a:p>
          <a:p>
            <a:pPr>
              <a:buClr>
                <a:srgbClr val="FFCD81"/>
              </a:buClr>
            </a:pPr>
            <a:r>
              <a:rPr lang="en-GB" sz="3600" dirty="0">
                <a:solidFill>
                  <a:schemeClr val="tx1"/>
                </a:solidFill>
                <a:latin typeface="Times New Roman" panose="02020603050405020304" pitchFamily="18" charset="0"/>
                <a:cs typeface="Times New Roman" panose="02020603050405020304" pitchFamily="18" charset="0"/>
              </a:rPr>
              <a:t>Axiology</a:t>
            </a:r>
          </a:p>
        </p:txBody>
      </p:sp>
      <p:pic>
        <p:nvPicPr>
          <p:cNvPr id="4" name="Picture 3">
            <a:extLst>
              <a:ext uri="{FF2B5EF4-FFF2-40B4-BE49-F238E27FC236}">
                <a16:creationId xmlns:a16="http://schemas.microsoft.com/office/drawing/2014/main" id="{F885E650-F9D1-490D-B2C1-C8CB1DA638D5}"/>
              </a:ext>
            </a:extLst>
          </p:cNvPr>
          <p:cNvPicPr>
            <a:picLocks noChangeAspect="1"/>
          </p:cNvPicPr>
          <p:nvPr/>
        </p:nvPicPr>
        <p:blipFill>
          <a:blip r:embed="rId3"/>
          <a:stretch>
            <a:fillRect/>
          </a:stretch>
        </p:blipFill>
        <p:spPr>
          <a:xfrm>
            <a:off x="5475187" y="2189649"/>
            <a:ext cx="6213836" cy="4058751"/>
          </a:xfrm>
          <a:prstGeom prst="rect">
            <a:avLst/>
          </a:prstGeom>
        </p:spPr>
      </p:pic>
      <p:sp>
        <p:nvSpPr>
          <p:cNvPr id="6" name="TextBox 5">
            <a:extLst>
              <a:ext uri="{FF2B5EF4-FFF2-40B4-BE49-F238E27FC236}">
                <a16:creationId xmlns:a16="http://schemas.microsoft.com/office/drawing/2014/main" id="{00F66A4D-290C-45A7-A59F-9D441BB57E22}"/>
              </a:ext>
            </a:extLst>
          </p:cNvPr>
          <p:cNvSpPr txBox="1"/>
          <p:nvPr/>
        </p:nvSpPr>
        <p:spPr>
          <a:xfrm>
            <a:off x="5475187" y="6262299"/>
            <a:ext cx="603437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Figure 5. A philosophical representation (Hacker, 2018).</a:t>
            </a:r>
          </a:p>
        </p:txBody>
      </p:sp>
    </p:spTree>
    <p:extLst>
      <p:ext uri="{BB962C8B-B14F-4D97-AF65-F5344CB8AC3E}">
        <p14:creationId xmlns:p14="http://schemas.microsoft.com/office/powerpoint/2010/main" val="154253180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EA410-7059-49E1-90EF-29CBEBDAEB09}"/>
              </a:ext>
            </a:extLst>
          </p:cNvPr>
          <p:cNvSpPr>
            <a:spLocks noGrp="1"/>
          </p:cNvSpPr>
          <p:nvPr>
            <p:ph type="title"/>
          </p:nvPr>
        </p:nvSpPr>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Potential Arguments</a:t>
            </a:r>
          </a:p>
        </p:txBody>
      </p:sp>
      <p:sp>
        <p:nvSpPr>
          <p:cNvPr id="3" name="Content Placeholder 2">
            <a:extLst>
              <a:ext uri="{FF2B5EF4-FFF2-40B4-BE49-F238E27FC236}">
                <a16:creationId xmlns:a16="http://schemas.microsoft.com/office/drawing/2014/main" id="{AA64BE07-492C-4D45-89C7-F1BCD042A8FC}"/>
              </a:ext>
            </a:extLst>
          </p:cNvPr>
          <p:cNvSpPr>
            <a:spLocks noGrp="1"/>
          </p:cNvSpPr>
          <p:nvPr>
            <p:ph idx="1"/>
          </p:nvPr>
        </p:nvSpPr>
        <p:spPr/>
        <p:txBody>
          <a:bodyPr>
            <a:normAutofit/>
          </a:bodyPr>
          <a:lstStyle/>
          <a:p>
            <a:r>
              <a:rPr lang="en-GB" sz="2800" dirty="0">
                <a:solidFill>
                  <a:schemeClr val="tx1"/>
                </a:solidFill>
                <a:latin typeface="Times New Roman" panose="02020603050405020304" pitchFamily="18" charset="0"/>
                <a:cs typeface="Times New Roman" panose="02020603050405020304" pitchFamily="18" charset="0"/>
              </a:rPr>
              <a:t>Is Cognitive Behavioural Therapy an effective treatment? (</a:t>
            </a:r>
            <a:r>
              <a:rPr lang="en-GB" sz="2800" dirty="0" err="1">
                <a:solidFill>
                  <a:schemeClr val="tx1"/>
                </a:solidFill>
                <a:latin typeface="Times New Roman" panose="02020603050405020304" pitchFamily="18" charset="0"/>
                <a:cs typeface="Times New Roman" panose="02020603050405020304" pitchFamily="18" charset="0"/>
              </a:rPr>
              <a:t>Muroff</a:t>
            </a:r>
            <a:r>
              <a:rPr lang="en-GB" sz="2800" dirty="0">
                <a:solidFill>
                  <a:schemeClr val="tx1"/>
                </a:solidFill>
                <a:latin typeface="Times New Roman" panose="02020603050405020304" pitchFamily="18" charset="0"/>
                <a:cs typeface="Times New Roman" panose="02020603050405020304" pitchFamily="18" charset="0"/>
              </a:rPr>
              <a:t> </a:t>
            </a:r>
            <a:r>
              <a:rPr lang="en-GB" sz="2800" i="1" dirty="0">
                <a:solidFill>
                  <a:schemeClr val="tx1"/>
                </a:solidFill>
                <a:latin typeface="Times New Roman" panose="02020603050405020304" pitchFamily="18" charset="0"/>
                <a:cs typeface="Times New Roman" panose="02020603050405020304" pitchFamily="18" charset="0"/>
              </a:rPr>
              <a:t>et al. </a:t>
            </a:r>
            <a:r>
              <a:rPr lang="en-GB" sz="2800" dirty="0">
                <a:solidFill>
                  <a:schemeClr val="tx1"/>
                </a:solidFill>
                <a:latin typeface="Times New Roman" panose="02020603050405020304" pitchFamily="18" charset="0"/>
                <a:cs typeface="Times New Roman" panose="02020603050405020304" pitchFamily="18" charset="0"/>
              </a:rPr>
              <a:t>2014).</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Is pharmacotherapy the answer? (Grassi </a:t>
            </a:r>
            <a:r>
              <a:rPr lang="en-GB" sz="2800" i="1" dirty="0">
                <a:solidFill>
                  <a:schemeClr val="tx1"/>
                </a:solidFill>
                <a:latin typeface="Times New Roman" panose="02020603050405020304" pitchFamily="18" charset="0"/>
                <a:cs typeface="Times New Roman" panose="02020603050405020304" pitchFamily="18" charset="0"/>
              </a:rPr>
              <a:t>et al. </a:t>
            </a:r>
            <a:r>
              <a:rPr lang="en-GB" sz="2800" dirty="0">
                <a:solidFill>
                  <a:schemeClr val="tx1"/>
                </a:solidFill>
                <a:latin typeface="Times New Roman" panose="02020603050405020304" pitchFamily="18" charset="0"/>
                <a:cs typeface="Times New Roman" panose="02020603050405020304" pitchFamily="18" charset="0"/>
              </a:rPr>
              <a:t>2016).</a:t>
            </a:r>
          </a:p>
        </p:txBody>
      </p:sp>
      <p:pic>
        <p:nvPicPr>
          <p:cNvPr id="4" name="Picture 3">
            <a:extLst>
              <a:ext uri="{FF2B5EF4-FFF2-40B4-BE49-F238E27FC236}">
                <a16:creationId xmlns:a16="http://schemas.microsoft.com/office/drawing/2014/main" id="{68DFB590-21FA-423C-AB43-756D681B0577}"/>
              </a:ext>
            </a:extLst>
          </p:cNvPr>
          <p:cNvPicPr>
            <a:picLocks noChangeAspect="1"/>
          </p:cNvPicPr>
          <p:nvPr/>
        </p:nvPicPr>
        <p:blipFill>
          <a:blip r:embed="rId2"/>
          <a:stretch>
            <a:fillRect/>
          </a:stretch>
        </p:blipFill>
        <p:spPr>
          <a:xfrm>
            <a:off x="6887101" y="3882887"/>
            <a:ext cx="4486473" cy="2698114"/>
          </a:xfrm>
          <a:prstGeom prst="rect">
            <a:avLst/>
          </a:prstGeom>
        </p:spPr>
      </p:pic>
      <p:sp>
        <p:nvSpPr>
          <p:cNvPr id="5" name="TextBox 4">
            <a:extLst>
              <a:ext uri="{FF2B5EF4-FFF2-40B4-BE49-F238E27FC236}">
                <a16:creationId xmlns:a16="http://schemas.microsoft.com/office/drawing/2014/main" id="{1BC239A3-6E0D-4475-85A1-C8F2DEC447CE}"/>
              </a:ext>
            </a:extLst>
          </p:cNvPr>
          <p:cNvSpPr txBox="1"/>
          <p:nvPr/>
        </p:nvSpPr>
        <p:spPr>
          <a:xfrm>
            <a:off x="6781084" y="6581001"/>
            <a:ext cx="4284482"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Figure 6. Scales of balance (</a:t>
            </a:r>
            <a:r>
              <a:rPr lang="en-GB" sz="1200" dirty="0" err="1">
                <a:latin typeface="Times New Roman" panose="02020603050405020304" pitchFamily="18" charset="0"/>
                <a:cs typeface="Times New Roman" panose="02020603050405020304" pitchFamily="18" charset="0"/>
              </a:rPr>
              <a:t>Johnen</a:t>
            </a:r>
            <a:r>
              <a:rPr lang="en-GB" sz="1200" dirty="0">
                <a:latin typeface="Times New Roman" panose="02020603050405020304" pitchFamily="18" charset="0"/>
                <a:cs typeface="Times New Roman" panose="02020603050405020304" pitchFamily="18" charset="0"/>
              </a:rPr>
              <a:t>, 2014).</a:t>
            </a:r>
          </a:p>
        </p:txBody>
      </p:sp>
    </p:spTree>
    <p:extLst>
      <p:ext uri="{BB962C8B-B14F-4D97-AF65-F5344CB8AC3E}">
        <p14:creationId xmlns:p14="http://schemas.microsoft.com/office/powerpoint/2010/main" val="1874928700"/>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9B791-B75C-427B-8539-F3A91831A457}"/>
              </a:ext>
            </a:extLst>
          </p:cNvPr>
          <p:cNvSpPr>
            <a:spLocks noGrp="1"/>
          </p:cNvSpPr>
          <p:nvPr>
            <p:ph type="title"/>
          </p:nvPr>
        </p:nvSpPr>
        <p:spPr>
          <a:xfrm>
            <a:off x="913795" y="609600"/>
            <a:ext cx="10353762" cy="970450"/>
          </a:xfrm>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Ethics</a:t>
            </a:r>
          </a:p>
        </p:txBody>
      </p:sp>
      <p:sp>
        <p:nvSpPr>
          <p:cNvPr id="3" name="Content Placeholder 2">
            <a:extLst>
              <a:ext uri="{FF2B5EF4-FFF2-40B4-BE49-F238E27FC236}">
                <a16:creationId xmlns:a16="http://schemas.microsoft.com/office/drawing/2014/main" id="{FBE2D222-CBAB-4BD1-B06E-71EDE91C69D3}"/>
              </a:ext>
            </a:extLst>
          </p:cNvPr>
          <p:cNvSpPr>
            <a:spLocks noGrp="1"/>
          </p:cNvSpPr>
          <p:nvPr>
            <p:ph idx="1"/>
          </p:nvPr>
        </p:nvSpPr>
        <p:spPr>
          <a:xfrm>
            <a:off x="913795" y="1732449"/>
            <a:ext cx="10353762" cy="4058751"/>
          </a:xfrm>
        </p:spPr>
        <p:txBody>
          <a:bodyPr>
            <a:normAutofit/>
          </a:bodyPr>
          <a:lstStyle/>
          <a:p>
            <a:r>
              <a:rPr lang="en-GB" sz="2800" dirty="0">
                <a:solidFill>
                  <a:schemeClr val="tx1"/>
                </a:solidFill>
                <a:latin typeface="Times New Roman" panose="02020603050405020304" pitchFamily="18" charset="0"/>
                <a:cs typeface="Times New Roman" panose="02020603050405020304" pitchFamily="18" charset="0"/>
              </a:rPr>
              <a:t>Using peer-reviewed journal articles.</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Understanding ethical research responsibilities as set out by the University (University of Wales Trinity Saint David, 2017).</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Ethics form.</a:t>
            </a:r>
          </a:p>
        </p:txBody>
      </p:sp>
      <p:pic>
        <p:nvPicPr>
          <p:cNvPr id="4" name="Picture 3">
            <a:extLst>
              <a:ext uri="{FF2B5EF4-FFF2-40B4-BE49-F238E27FC236}">
                <a16:creationId xmlns:a16="http://schemas.microsoft.com/office/drawing/2014/main" id="{7B077A38-DD12-42B0-BFE6-18C1559252DC}"/>
              </a:ext>
            </a:extLst>
          </p:cNvPr>
          <p:cNvPicPr>
            <a:picLocks noChangeAspect="1"/>
          </p:cNvPicPr>
          <p:nvPr/>
        </p:nvPicPr>
        <p:blipFill>
          <a:blip r:embed="rId2"/>
          <a:stretch>
            <a:fillRect/>
          </a:stretch>
        </p:blipFill>
        <p:spPr>
          <a:xfrm>
            <a:off x="7484444" y="4227443"/>
            <a:ext cx="4535883" cy="2346932"/>
          </a:xfrm>
          <a:prstGeom prst="rect">
            <a:avLst/>
          </a:prstGeom>
        </p:spPr>
      </p:pic>
      <p:sp>
        <p:nvSpPr>
          <p:cNvPr id="5" name="TextBox 4">
            <a:extLst>
              <a:ext uri="{FF2B5EF4-FFF2-40B4-BE49-F238E27FC236}">
                <a16:creationId xmlns:a16="http://schemas.microsoft.com/office/drawing/2014/main" id="{BC4703E3-D2DA-462C-8E7E-D6E611DAE940}"/>
              </a:ext>
            </a:extLst>
          </p:cNvPr>
          <p:cNvSpPr txBox="1"/>
          <p:nvPr/>
        </p:nvSpPr>
        <p:spPr>
          <a:xfrm>
            <a:off x="7388469" y="6581001"/>
            <a:ext cx="452523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Figure 7. A representation of ethical decision-making (Wile, 2014).</a:t>
            </a:r>
          </a:p>
        </p:txBody>
      </p:sp>
    </p:spTree>
    <p:extLst>
      <p:ext uri="{BB962C8B-B14F-4D97-AF65-F5344CB8AC3E}">
        <p14:creationId xmlns:p14="http://schemas.microsoft.com/office/powerpoint/2010/main" val="327875143"/>
      </p:ext>
    </p:extLst>
  </p:cSld>
  <p:clrMapOvr>
    <a:masterClrMapping/>
  </p:clrMapOvr>
  <p:transition spd="slow">
    <p:wheel spokes="1"/>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DD8FCBB-97F0-4727-8F32-8E32EADFF634}"/>
              </a:ext>
            </a:extLst>
          </p:cNvPr>
          <p:cNvPicPr>
            <a:picLocks noChangeAspect="1"/>
          </p:cNvPicPr>
          <p:nvPr/>
        </p:nvPicPr>
        <p:blipFill rotWithShape="1">
          <a:blip r:embed="rId2">
            <a:alphaModFix amt="25000"/>
          </a:blip>
          <a:srcRect t="18773"/>
          <a:stretch/>
        </p:blipFill>
        <p:spPr>
          <a:xfrm>
            <a:off x="20" y="10"/>
            <a:ext cx="12191980" cy="6857990"/>
          </a:xfrm>
          <a:prstGeom prst="rect">
            <a:avLst/>
          </a:prstGeom>
        </p:spPr>
      </p:pic>
      <p:sp>
        <p:nvSpPr>
          <p:cNvPr id="2" name="Title 1">
            <a:extLst>
              <a:ext uri="{FF2B5EF4-FFF2-40B4-BE49-F238E27FC236}">
                <a16:creationId xmlns:a16="http://schemas.microsoft.com/office/drawing/2014/main" id="{C1B75727-C9F3-4421-89EE-F094EFBD2F39}"/>
              </a:ext>
            </a:extLst>
          </p:cNvPr>
          <p:cNvSpPr>
            <a:spLocks noGrp="1"/>
          </p:cNvSpPr>
          <p:nvPr>
            <p:ph type="title"/>
          </p:nvPr>
        </p:nvSpPr>
        <p:spPr>
          <a:xfrm>
            <a:off x="913795" y="609600"/>
            <a:ext cx="10353762" cy="970450"/>
          </a:xfrm>
        </p:spPr>
        <p:txBody>
          <a:bodyPr>
            <a:noAutofit/>
          </a:bodyPr>
          <a:lstStyle/>
          <a:p>
            <a:r>
              <a:rPr lang="en-GB" sz="5400" dirty="0">
                <a:solidFill>
                  <a:schemeClr val="tx1"/>
                </a:solidFill>
                <a:latin typeface="Times New Roman" panose="02020603050405020304" pitchFamily="18" charset="0"/>
                <a:cs typeface="Times New Roman" panose="02020603050405020304" pitchFamily="18" charset="0"/>
              </a:rPr>
              <a:t>Assimilation of Data</a:t>
            </a:r>
          </a:p>
        </p:txBody>
      </p:sp>
      <p:sp>
        <p:nvSpPr>
          <p:cNvPr id="3" name="Content Placeholder 2">
            <a:extLst>
              <a:ext uri="{FF2B5EF4-FFF2-40B4-BE49-F238E27FC236}">
                <a16:creationId xmlns:a16="http://schemas.microsoft.com/office/drawing/2014/main" id="{9A5E4040-9BAC-4741-82DD-67EE70013DA8}"/>
              </a:ext>
            </a:extLst>
          </p:cNvPr>
          <p:cNvSpPr>
            <a:spLocks noGrp="1"/>
          </p:cNvSpPr>
          <p:nvPr>
            <p:ph idx="1"/>
          </p:nvPr>
        </p:nvSpPr>
        <p:spPr>
          <a:xfrm>
            <a:off x="913795" y="2525095"/>
            <a:ext cx="10353762" cy="4058751"/>
          </a:xfrm>
        </p:spPr>
        <p:txBody>
          <a:bodyPr anchor="ctr">
            <a:normAutofit fontScale="92500" lnSpcReduction="10000"/>
          </a:bodyPr>
          <a:lstStyle/>
          <a:p>
            <a:r>
              <a:rPr lang="en-GB" sz="2800" dirty="0">
                <a:solidFill>
                  <a:schemeClr val="tx1"/>
                </a:solidFill>
                <a:latin typeface="Times New Roman" panose="02020603050405020304" pitchFamily="18" charset="0"/>
                <a:cs typeface="Times New Roman" panose="02020603050405020304" pitchFamily="18" charset="0"/>
              </a:rPr>
              <a:t>KB+ JISC Collections Elsevier ScienceDirect Freedom Collection 2017 – 2021.</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ProQuest Central.</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KB+ WHEEL SAGE Premier 2019.</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EBSCOhost Academic Search Premier.</a:t>
            </a:r>
          </a:p>
          <a:p>
            <a:endParaRPr lang="en-GB" dirty="0">
              <a:latin typeface="Times New Roman" panose="02020603050405020304" pitchFamily="18"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B873F69C-74A7-44D1-A774-E47B0245E738}"/>
              </a:ext>
            </a:extLst>
          </p:cNvPr>
          <p:cNvSpPr txBox="1"/>
          <p:nvPr/>
        </p:nvSpPr>
        <p:spPr>
          <a:xfrm>
            <a:off x="7747254" y="6445347"/>
            <a:ext cx="4444726"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Figure 8. Analytics and data (International Energy Agency, 2016).</a:t>
            </a:r>
          </a:p>
        </p:txBody>
      </p:sp>
    </p:spTree>
    <p:extLst>
      <p:ext uri="{BB962C8B-B14F-4D97-AF65-F5344CB8AC3E}">
        <p14:creationId xmlns:p14="http://schemas.microsoft.com/office/powerpoint/2010/main" val="17419180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652D62-ECFB-408E-ABE6-155A644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FEA985-924B-4044-8778-32D1E7164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lumMod val="75000"/>
              <a:lumOff val="25000"/>
            </a:schemeClr>
          </a:solidFill>
          <a:ln>
            <a:no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7F4929-8B51-4C16-9AED-DAD77C0530C0}"/>
              </a:ext>
            </a:extLst>
          </p:cNvPr>
          <p:cNvSpPr>
            <a:spLocks noGrp="1"/>
          </p:cNvSpPr>
          <p:nvPr>
            <p:ph type="title"/>
          </p:nvPr>
        </p:nvSpPr>
        <p:spPr>
          <a:xfrm>
            <a:off x="913795" y="963506"/>
            <a:ext cx="3740815" cy="4827693"/>
          </a:xfrm>
        </p:spPr>
        <p:txBody>
          <a:bodyPr>
            <a:normAutofit/>
          </a:bodyPr>
          <a:lstStyle/>
          <a:p>
            <a:pPr algn="r"/>
            <a:r>
              <a:rPr lang="en-GB" dirty="0">
                <a:solidFill>
                  <a:schemeClr val="tx1"/>
                </a:solidFill>
              </a:rPr>
              <a:t>Authors Under Consideration</a:t>
            </a:r>
          </a:p>
        </p:txBody>
      </p:sp>
      <p:cxnSp>
        <p:nvCxnSpPr>
          <p:cNvPr id="12" name="Straight Connector 11">
            <a:extLst>
              <a:ext uri="{FF2B5EF4-FFF2-40B4-BE49-F238E27FC236}">
                <a16:creationId xmlns:a16="http://schemas.microsoft.com/office/drawing/2014/main" id="{96C7F9CB-BCC3-4648-8DEF-07B0887D87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1187"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E0A26F-00D3-4E34-A89F-70123008BEEB}"/>
              </a:ext>
            </a:extLst>
          </p:cNvPr>
          <p:cNvSpPr>
            <a:spLocks noGrp="1"/>
          </p:cNvSpPr>
          <p:nvPr>
            <p:ph idx="1"/>
          </p:nvPr>
        </p:nvSpPr>
        <p:spPr>
          <a:xfrm>
            <a:off x="5307765" y="963507"/>
            <a:ext cx="5959791" cy="4827694"/>
          </a:xfrm>
          <a:effectLst/>
        </p:spPr>
        <p:txBody>
          <a:bodyPr anchor="ctr">
            <a:normAutofit/>
          </a:bodyPr>
          <a:lstStyle/>
          <a:p>
            <a:r>
              <a:rPr lang="en-GB" sz="3200" dirty="0">
                <a:solidFill>
                  <a:schemeClr val="tx1"/>
                </a:solidFill>
                <a:latin typeface="Times New Roman" panose="02020603050405020304" pitchFamily="18" charset="0"/>
                <a:cs typeface="Times New Roman" panose="02020603050405020304" pitchFamily="18" charset="0"/>
              </a:rPr>
              <a:t>Randy Frost.</a:t>
            </a:r>
          </a:p>
          <a:p>
            <a:endParaRPr lang="en-GB" sz="3200" dirty="0">
              <a:solidFill>
                <a:schemeClr val="tx1"/>
              </a:solidFill>
              <a:latin typeface="Times New Roman" panose="02020603050405020304" pitchFamily="18" charset="0"/>
              <a:cs typeface="Times New Roman" panose="02020603050405020304" pitchFamily="18" charset="0"/>
            </a:endParaRPr>
          </a:p>
          <a:p>
            <a:r>
              <a:rPr lang="en-GB" sz="3200" dirty="0">
                <a:solidFill>
                  <a:schemeClr val="tx1"/>
                </a:solidFill>
                <a:latin typeface="Times New Roman" panose="02020603050405020304" pitchFamily="18" charset="0"/>
                <a:cs typeface="Times New Roman" panose="02020603050405020304" pitchFamily="18" charset="0"/>
              </a:rPr>
              <a:t>Gail </a:t>
            </a:r>
            <a:r>
              <a:rPr lang="en-GB" sz="3200" dirty="0" err="1">
                <a:solidFill>
                  <a:schemeClr val="tx1"/>
                </a:solidFill>
                <a:latin typeface="Times New Roman" panose="02020603050405020304" pitchFamily="18" charset="0"/>
                <a:cs typeface="Times New Roman" panose="02020603050405020304" pitchFamily="18" charset="0"/>
              </a:rPr>
              <a:t>Steketee</a:t>
            </a:r>
            <a:r>
              <a:rPr lang="en-GB" sz="3200" dirty="0">
                <a:solidFill>
                  <a:schemeClr val="tx1"/>
                </a:solidFill>
                <a:latin typeface="Times New Roman" panose="02020603050405020304" pitchFamily="18" charset="0"/>
                <a:cs typeface="Times New Roman" panose="02020603050405020304" pitchFamily="18" charset="0"/>
              </a:rPr>
              <a:t>.</a:t>
            </a:r>
          </a:p>
          <a:p>
            <a:endParaRPr lang="en-GB" sz="3200" dirty="0">
              <a:solidFill>
                <a:schemeClr val="tx1"/>
              </a:solidFill>
              <a:latin typeface="Times New Roman" panose="02020603050405020304" pitchFamily="18" charset="0"/>
              <a:cs typeface="Times New Roman" panose="02020603050405020304" pitchFamily="18" charset="0"/>
            </a:endParaRPr>
          </a:p>
          <a:p>
            <a:r>
              <a:rPr lang="en-GB" sz="3200" dirty="0">
                <a:solidFill>
                  <a:schemeClr val="tx1"/>
                </a:solidFill>
                <a:latin typeface="Times New Roman" panose="02020603050405020304" pitchFamily="18" charset="0"/>
                <a:cs typeface="Times New Roman" panose="02020603050405020304" pitchFamily="18" charset="0"/>
              </a:rPr>
              <a:t>David </a:t>
            </a:r>
            <a:r>
              <a:rPr lang="en-GB" sz="3200" dirty="0" err="1">
                <a:solidFill>
                  <a:schemeClr val="tx1"/>
                </a:solidFill>
                <a:latin typeface="Times New Roman" panose="02020603050405020304" pitchFamily="18" charset="0"/>
                <a:cs typeface="Times New Roman" panose="02020603050405020304" pitchFamily="18" charset="0"/>
              </a:rPr>
              <a:t>Tolin</a:t>
            </a:r>
            <a:r>
              <a:rPr lang="en-GB" sz="3200" dirty="0">
                <a:solidFill>
                  <a:schemeClr val="tx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138835089"/>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57266-DE02-498A-86E9-4CFEEA517EA1}"/>
              </a:ext>
            </a:extLst>
          </p:cNvPr>
          <p:cNvSpPr>
            <a:spLocks noGrp="1"/>
          </p:cNvSpPr>
          <p:nvPr>
            <p:ph type="title"/>
          </p:nvPr>
        </p:nvSpPr>
        <p:spPr>
          <a:xfrm>
            <a:off x="633743" y="609599"/>
            <a:ext cx="3413156" cy="5273675"/>
          </a:xfrm>
        </p:spPr>
        <p:txBody>
          <a:bodyPr>
            <a:normAutofit/>
          </a:bodyPr>
          <a:lstStyle/>
          <a:p>
            <a:r>
              <a:rPr lang="en-GB" sz="6000" dirty="0">
                <a:solidFill>
                  <a:schemeClr val="tx1"/>
                </a:solidFill>
                <a:latin typeface="Times New Roman" panose="02020603050405020304" pitchFamily="18" charset="0"/>
                <a:cs typeface="Times New Roman" panose="02020603050405020304" pitchFamily="18" charset="0"/>
              </a:rPr>
              <a:t>Definition</a:t>
            </a:r>
          </a:p>
        </p:txBody>
      </p:sp>
      <p:pic>
        <p:nvPicPr>
          <p:cNvPr id="12" name="Picture 9">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13" name="Content Placeholder 2">
            <a:extLst>
              <a:ext uri="{FF2B5EF4-FFF2-40B4-BE49-F238E27FC236}">
                <a16:creationId xmlns:a16="http://schemas.microsoft.com/office/drawing/2014/main" id="{03D1FC5E-A9E2-48FE-A976-A5D242EA9605}"/>
              </a:ext>
            </a:extLst>
          </p:cNvPr>
          <p:cNvGraphicFramePr>
            <a:graphicFrameLocks noGrp="1"/>
          </p:cNvGraphicFramePr>
          <p:nvPr>
            <p:ph idx="1"/>
            <p:extLst>
              <p:ext uri="{D42A27DB-BD31-4B8C-83A1-F6EECF244321}">
                <p14:modId xmlns:p14="http://schemas.microsoft.com/office/powerpoint/2010/main" val="1116627103"/>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1087868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4A393-C3B5-4BDB-B4ED-C7E9C1A427FF}"/>
              </a:ext>
            </a:extLst>
          </p:cNvPr>
          <p:cNvSpPr>
            <a:spLocks noGrp="1"/>
          </p:cNvSpPr>
          <p:nvPr>
            <p:ph type="title"/>
          </p:nvPr>
        </p:nvSpPr>
        <p:spPr/>
        <p:txBody>
          <a:bodyPr>
            <a:normAutofit/>
          </a:bodyPr>
          <a:lstStyle/>
          <a:p>
            <a:r>
              <a:rPr lang="en-GB" sz="5400" dirty="0">
                <a:solidFill>
                  <a:schemeClr val="tx1"/>
                </a:solidFill>
                <a:latin typeface="Times New Roman" panose="02020603050405020304" pitchFamily="18" charset="0"/>
                <a:cs typeface="Times New Roman" panose="02020603050405020304" pitchFamily="18" charset="0"/>
              </a:rPr>
              <a:t>Background and Context</a:t>
            </a:r>
          </a:p>
        </p:txBody>
      </p:sp>
      <p:sp>
        <p:nvSpPr>
          <p:cNvPr id="3" name="Content Placeholder 2">
            <a:extLst>
              <a:ext uri="{FF2B5EF4-FFF2-40B4-BE49-F238E27FC236}">
                <a16:creationId xmlns:a16="http://schemas.microsoft.com/office/drawing/2014/main" id="{7C369AE7-E455-4B77-BC74-6E8B8D21EFF0}"/>
              </a:ext>
            </a:extLst>
          </p:cNvPr>
          <p:cNvSpPr>
            <a:spLocks noGrp="1"/>
          </p:cNvSpPr>
          <p:nvPr>
            <p:ph idx="1"/>
          </p:nvPr>
        </p:nvSpPr>
        <p:spPr>
          <a:xfrm>
            <a:off x="924444" y="2189649"/>
            <a:ext cx="10353762" cy="4058751"/>
          </a:xfrm>
        </p:spPr>
        <p:txBody>
          <a:bodyPr>
            <a:normAutofit/>
          </a:bodyPr>
          <a:lstStyle/>
          <a:p>
            <a:r>
              <a:rPr lang="en-GB" sz="2800" dirty="0">
                <a:solidFill>
                  <a:schemeClr val="tx1"/>
                </a:solidFill>
                <a:latin typeface="Times New Roman" panose="02020603050405020304" pitchFamily="18" charset="0"/>
                <a:cs typeface="Times New Roman" panose="02020603050405020304" pitchFamily="18" charset="0"/>
              </a:rPr>
              <a:t>Cognitive Behavioural Therapy is historically the prominent treatment.</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Psychopharmacology.</a:t>
            </a:r>
          </a:p>
        </p:txBody>
      </p:sp>
      <p:pic>
        <p:nvPicPr>
          <p:cNvPr id="4" name="Picture 3">
            <a:extLst>
              <a:ext uri="{FF2B5EF4-FFF2-40B4-BE49-F238E27FC236}">
                <a16:creationId xmlns:a16="http://schemas.microsoft.com/office/drawing/2014/main" id="{770A18AE-798B-4ADB-82AD-493DF332313A}"/>
              </a:ext>
            </a:extLst>
          </p:cNvPr>
          <p:cNvPicPr>
            <a:picLocks noChangeAspect="1"/>
          </p:cNvPicPr>
          <p:nvPr/>
        </p:nvPicPr>
        <p:blipFill>
          <a:blip r:embed="rId2"/>
          <a:stretch>
            <a:fillRect/>
          </a:stretch>
        </p:blipFill>
        <p:spPr>
          <a:xfrm>
            <a:off x="6414868" y="2925772"/>
            <a:ext cx="4863337" cy="3322628"/>
          </a:xfrm>
          <a:prstGeom prst="rect">
            <a:avLst/>
          </a:prstGeom>
        </p:spPr>
      </p:pic>
      <p:sp>
        <p:nvSpPr>
          <p:cNvPr id="5" name="TextBox 4">
            <a:extLst>
              <a:ext uri="{FF2B5EF4-FFF2-40B4-BE49-F238E27FC236}">
                <a16:creationId xmlns:a16="http://schemas.microsoft.com/office/drawing/2014/main" id="{3C48D722-0BF8-466D-B46A-FD3FA8762083}"/>
              </a:ext>
            </a:extLst>
          </p:cNvPr>
          <p:cNvSpPr txBox="1"/>
          <p:nvPr/>
        </p:nvSpPr>
        <p:spPr>
          <a:xfrm>
            <a:off x="6298153" y="6248400"/>
            <a:ext cx="4969403" cy="461665"/>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Figure 9. A counselling session (Somerset Centre for Counselling, Training and Supervision, 2019).</a:t>
            </a:r>
          </a:p>
        </p:txBody>
      </p:sp>
    </p:spTree>
    <p:extLst>
      <p:ext uri="{BB962C8B-B14F-4D97-AF65-F5344CB8AC3E}">
        <p14:creationId xmlns:p14="http://schemas.microsoft.com/office/powerpoint/2010/main" val="42279005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4EE8A-C8B9-48AF-B811-A08DA2195ED8}"/>
              </a:ext>
            </a:extLst>
          </p:cNvPr>
          <p:cNvSpPr>
            <a:spLocks noGrp="1"/>
          </p:cNvSpPr>
          <p:nvPr>
            <p:ph type="title"/>
          </p:nvPr>
        </p:nvSpPr>
        <p:spPr>
          <a:xfrm>
            <a:off x="5146160" y="609600"/>
            <a:ext cx="5978072" cy="970450"/>
          </a:xfrm>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Statistics</a:t>
            </a:r>
          </a:p>
        </p:txBody>
      </p:sp>
      <p:pic>
        <p:nvPicPr>
          <p:cNvPr id="5" name="Picture 4">
            <a:extLst>
              <a:ext uri="{FF2B5EF4-FFF2-40B4-BE49-F238E27FC236}">
                <a16:creationId xmlns:a16="http://schemas.microsoft.com/office/drawing/2014/main" id="{EC849456-D3D1-4CD3-8D1F-C293CD9AF581}"/>
              </a:ext>
            </a:extLst>
          </p:cNvPr>
          <p:cNvPicPr>
            <a:picLocks noChangeAspect="1"/>
          </p:cNvPicPr>
          <p:nvPr/>
        </p:nvPicPr>
        <p:blipFill rotWithShape="1">
          <a:blip r:embed="rId3"/>
          <a:srcRect l="43595" r="17740" b="-1"/>
          <a:stretch/>
        </p:blipFill>
        <p:spPr>
          <a:xfrm>
            <a:off x="-10649" y="1"/>
            <a:ext cx="4571649" cy="6858000"/>
          </a:xfrm>
          <a:prstGeom prst="rect">
            <a:avLst/>
          </a:prstGeom>
        </p:spPr>
      </p:pic>
      <p:sp>
        <p:nvSpPr>
          <p:cNvPr id="3" name="Content Placeholder 2">
            <a:extLst>
              <a:ext uri="{FF2B5EF4-FFF2-40B4-BE49-F238E27FC236}">
                <a16:creationId xmlns:a16="http://schemas.microsoft.com/office/drawing/2014/main" id="{684C297F-A44A-4A4A-BA14-9A97A0CD112B}"/>
              </a:ext>
            </a:extLst>
          </p:cNvPr>
          <p:cNvSpPr>
            <a:spLocks noGrp="1"/>
          </p:cNvSpPr>
          <p:nvPr>
            <p:ph idx="1"/>
          </p:nvPr>
        </p:nvSpPr>
        <p:spPr>
          <a:xfrm>
            <a:off x="5146160" y="2382352"/>
            <a:ext cx="5978072" cy="3866048"/>
          </a:xfrm>
        </p:spPr>
        <p:txBody>
          <a:bodyPr anchor="ctr">
            <a:normAutofit lnSpcReduction="10000"/>
          </a:bodyPr>
          <a:lstStyle/>
          <a:p>
            <a:pPr>
              <a:buClr>
                <a:srgbClr val="7BD908"/>
              </a:buClr>
            </a:pPr>
            <a:r>
              <a:rPr lang="en-GB" sz="2400" dirty="0">
                <a:solidFill>
                  <a:schemeClr val="tx1"/>
                </a:solidFill>
                <a:latin typeface="Times New Roman" panose="02020603050405020304" pitchFamily="18" charset="0"/>
                <a:cs typeface="Times New Roman" panose="02020603050405020304" pitchFamily="18" charset="0"/>
              </a:rPr>
              <a:t>Hoarding Disorder affects …….. percent of the population (Thompson </a:t>
            </a:r>
            <a:r>
              <a:rPr lang="en-GB" sz="2400" i="1" dirty="0">
                <a:solidFill>
                  <a:schemeClr val="tx1"/>
                </a:solidFill>
                <a:latin typeface="Times New Roman" panose="02020603050405020304" pitchFamily="18" charset="0"/>
                <a:cs typeface="Times New Roman" panose="02020603050405020304" pitchFamily="18" charset="0"/>
              </a:rPr>
              <a:t>et al. </a:t>
            </a:r>
            <a:r>
              <a:rPr lang="en-GB" sz="2400" dirty="0">
                <a:solidFill>
                  <a:schemeClr val="tx1"/>
                </a:solidFill>
                <a:latin typeface="Times New Roman" panose="02020603050405020304" pitchFamily="18" charset="0"/>
                <a:cs typeface="Times New Roman" panose="02020603050405020304" pitchFamily="18" charset="0"/>
              </a:rPr>
              <a:t>2017).</a:t>
            </a:r>
          </a:p>
          <a:p>
            <a:pPr>
              <a:buClr>
                <a:srgbClr val="7BD908"/>
              </a:buClr>
            </a:pPr>
            <a:endParaRPr lang="en-GB" sz="2400" dirty="0">
              <a:solidFill>
                <a:schemeClr val="tx1"/>
              </a:solidFill>
              <a:latin typeface="Times New Roman" panose="02020603050405020304" pitchFamily="18" charset="0"/>
              <a:cs typeface="Times New Roman" panose="02020603050405020304" pitchFamily="18" charset="0"/>
            </a:endParaRPr>
          </a:p>
          <a:p>
            <a:pPr>
              <a:buClr>
                <a:srgbClr val="7BD908"/>
              </a:buClr>
            </a:pPr>
            <a:r>
              <a:rPr lang="en-GB" sz="2400" dirty="0">
                <a:solidFill>
                  <a:schemeClr val="tx1"/>
                </a:solidFill>
                <a:latin typeface="Times New Roman" panose="02020603050405020304" pitchFamily="18" charset="0"/>
                <a:cs typeface="Times New Roman" panose="02020603050405020304" pitchFamily="18" charset="0"/>
              </a:rPr>
              <a:t>Nearly……. percent had a mood and/or an anxiety disorder (Frost, </a:t>
            </a:r>
            <a:r>
              <a:rPr lang="en-GB" sz="2400" dirty="0" err="1">
                <a:solidFill>
                  <a:schemeClr val="tx1"/>
                </a:solidFill>
                <a:latin typeface="Times New Roman" panose="02020603050405020304" pitchFamily="18" charset="0"/>
                <a:cs typeface="Times New Roman" panose="02020603050405020304" pitchFamily="18" charset="0"/>
              </a:rPr>
              <a:t>Steketee</a:t>
            </a:r>
            <a:r>
              <a:rPr lang="en-GB" sz="2400" dirty="0">
                <a:solidFill>
                  <a:schemeClr val="tx1"/>
                </a:solidFill>
                <a:latin typeface="Times New Roman" panose="02020603050405020304" pitchFamily="18" charset="0"/>
                <a:cs typeface="Times New Roman" panose="02020603050405020304" pitchFamily="18" charset="0"/>
              </a:rPr>
              <a:t> and </a:t>
            </a:r>
            <a:r>
              <a:rPr lang="en-GB" sz="2400" dirty="0" err="1">
                <a:solidFill>
                  <a:schemeClr val="tx1"/>
                </a:solidFill>
                <a:latin typeface="Times New Roman" panose="02020603050405020304" pitchFamily="18" charset="0"/>
                <a:cs typeface="Times New Roman" panose="02020603050405020304" pitchFamily="18" charset="0"/>
              </a:rPr>
              <a:t>Tolin</a:t>
            </a:r>
            <a:r>
              <a:rPr lang="en-GB" sz="2400" dirty="0">
                <a:solidFill>
                  <a:schemeClr val="tx1"/>
                </a:solidFill>
                <a:latin typeface="Times New Roman" panose="02020603050405020304" pitchFamily="18" charset="0"/>
                <a:cs typeface="Times New Roman" panose="02020603050405020304" pitchFamily="18" charset="0"/>
              </a:rPr>
              <a:t>, 2011).</a:t>
            </a:r>
          </a:p>
          <a:p>
            <a:pPr>
              <a:buClr>
                <a:srgbClr val="7BD908"/>
              </a:buClr>
            </a:pPr>
            <a:endParaRPr lang="en-GB" sz="2400" dirty="0">
              <a:solidFill>
                <a:schemeClr val="tx1"/>
              </a:solidFill>
              <a:latin typeface="Times New Roman" panose="02020603050405020304" pitchFamily="18" charset="0"/>
              <a:cs typeface="Times New Roman" panose="02020603050405020304" pitchFamily="18" charset="0"/>
            </a:endParaRPr>
          </a:p>
          <a:p>
            <a:pPr>
              <a:buClr>
                <a:srgbClr val="7BD908"/>
              </a:buClr>
            </a:pPr>
            <a:r>
              <a:rPr lang="en-GB" sz="2400" dirty="0">
                <a:solidFill>
                  <a:schemeClr val="tx1"/>
                </a:solidFill>
                <a:latin typeface="Times New Roman" panose="02020603050405020304" pitchFamily="18" charset="0"/>
                <a:cs typeface="Times New Roman" panose="02020603050405020304" pitchFamily="18" charset="0"/>
              </a:rPr>
              <a:t>Preventable fire fatalities accounted for ……. percent of fires (Kwok </a:t>
            </a:r>
            <a:r>
              <a:rPr lang="en-GB" sz="2400" i="1" dirty="0">
                <a:solidFill>
                  <a:schemeClr val="tx1"/>
                </a:solidFill>
                <a:latin typeface="Times New Roman" panose="02020603050405020304" pitchFamily="18" charset="0"/>
                <a:cs typeface="Times New Roman" panose="02020603050405020304" pitchFamily="18" charset="0"/>
              </a:rPr>
              <a:t>et al. </a:t>
            </a:r>
            <a:r>
              <a:rPr lang="en-GB" sz="2400" dirty="0">
                <a:solidFill>
                  <a:schemeClr val="tx1"/>
                </a:solidFill>
                <a:latin typeface="Times New Roman" panose="02020603050405020304" pitchFamily="18" charset="0"/>
                <a:cs typeface="Times New Roman" panose="02020603050405020304" pitchFamily="18" charset="0"/>
              </a:rPr>
              <a:t>2018).</a:t>
            </a:r>
          </a:p>
          <a:p>
            <a:pPr marL="36900" indent="0">
              <a:buClr>
                <a:srgbClr val="7BD908"/>
              </a:buClr>
              <a:buNone/>
            </a:pPr>
            <a:endParaRPr lang="en-GB" sz="2400" dirty="0">
              <a:latin typeface="Times New Roman" panose="02020603050405020304" pitchFamily="18" charset="0"/>
              <a:cs typeface="Times New Roman" panose="02020603050405020304" pitchFamily="18" charset="0"/>
            </a:endParaRPr>
          </a:p>
          <a:p>
            <a:pPr>
              <a:buClr>
                <a:srgbClr val="7BD908"/>
              </a:buClr>
            </a:pPr>
            <a:endParaRPr lang="en-GB" dirty="0"/>
          </a:p>
        </p:txBody>
      </p:sp>
      <p:pic>
        <p:nvPicPr>
          <p:cNvPr id="9" name="Picture 8">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spTree>
    <p:extLst>
      <p:ext uri="{BB962C8B-B14F-4D97-AF65-F5344CB8AC3E}">
        <p14:creationId xmlns:p14="http://schemas.microsoft.com/office/powerpoint/2010/main" val="4208218742"/>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9F75B-0A30-4E91-9A37-D89B92C4094D}"/>
              </a:ext>
            </a:extLst>
          </p:cNvPr>
          <p:cNvSpPr>
            <a:spLocks noGrp="1"/>
          </p:cNvSpPr>
          <p:nvPr>
            <p:ph type="title"/>
          </p:nvPr>
        </p:nvSpPr>
        <p:spPr>
          <a:xfrm>
            <a:off x="913795" y="609600"/>
            <a:ext cx="10353762" cy="970450"/>
          </a:xfrm>
        </p:spPr>
        <p:txBody>
          <a:bodyPr>
            <a:normAutofit/>
          </a:bodyPr>
          <a:lstStyle/>
          <a:p>
            <a:r>
              <a:rPr lang="en-GB" sz="4800" dirty="0">
                <a:solidFill>
                  <a:schemeClr val="tx1"/>
                </a:solidFill>
                <a:latin typeface="Times New Roman" panose="02020603050405020304" pitchFamily="18" charset="0"/>
                <a:cs typeface="Times New Roman" panose="02020603050405020304" pitchFamily="18" charset="0"/>
              </a:rPr>
              <a:t>Strengths and Limitations of Research</a:t>
            </a:r>
          </a:p>
        </p:txBody>
      </p:sp>
      <p:sp>
        <p:nvSpPr>
          <p:cNvPr id="3" name="Content Placeholder 2">
            <a:extLst>
              <a:ext uri="{FF2B5EF4-FFF2-40B4-BE49-F238E27FC236}">
                <a16:creationId xmlns:a16="http://schemas.microsoft.com/office/drawing/2014/main" id="{98FE0629-9985-4448-9B65-96FA59B68E3B}"/>
              </a:ext>
            </a:extLst>
          </p:cNvPr>
          <p:cNvSpPr>
            <a:spLocks noGrp="1"/>
          </p:cNvSpPr>
          <p:nvPr>
            <p:ph idx="1"/>
          </p:nvPr>
        </p:nvSpPr>
        <p:spPr>
          <a:xfrm>
            <a:off x="913795" y="1732449"/>
            <a:ext cx="10353762" cy="4058751"/>
          </a:xfrm>
        </p:spPr>
        <p:txBody>
          <a:bodyPr/>
          <a:lstStyle/>
          <a:p>
            <a:r>
              <a:rPr lang="en-GB" sz="2800" dirty="0">
                <a:solidFill>
                  <a:schemeClr val="tx1"/>
                </a:solidFill>
                <a:latin typeface="Times New Roman" panose="02020603050405020304" pitchFamily="18" charset="0"/>
                <a:cs typeface="Times New Roman" panose="02020603050405020304" pitchFamily="18" charset="0"/>
              </a:rPr>
              <a:t>Some of the research is over five years old.</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Researcher bias.</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A collation of wide-ranging articles.</a:t>
            </a:r>
          </a:p>
          <a:p>
            <a:endParaRPr lang="en-GB" dirty="0"/>
          </a:p>
          <a:p>
            <a:endParaRPr lang="en-GB" dirty="0"/>
          </a:p>
        </p:txBody>
      </p:sp>
      <p:pic>
        <p:nvPicPr>
          <p:cNvPr id="4" name="Picture 3">
            <a:extLst>
              <a:ext uri="{FF2B5EF4-FFF2-40B4-BE49-F238E27FC236}">
                <a16:creationId xmlns:a16="http://schemas.microsoft.com/office/drawing/2014/main" id="{1B2FCC85-770F-4C24-95E6-73A1E27FA66C}"/>
              </a:ext>
            </a:extLst>
          </p:cNvPr>
          <p:cNvPicPr>
            <a:picLocks noChangeAspect="1"/>
          </p:cNvPicPr>
          <p:nvPr/>
        </p:nvPicPr>
        <p:blipFill>
          <a:blip r:embed="rId2"/>
          <a:stretch>
            <a:fillRect/>
          </a:stretch>
        </p:blipFill>
        <p:spPr>
          <a:xfrm>
            <a:off x="6823443" y="3958313"/>
            <a:ext cx="5245376" cy="2622688"/>
          </a:xfrm>
          <a:prstGeom prst="rect">
            <a:avLst/>
          </a:prstGeom>
        </p:spPr>
      </p:pic>
      <p:sp>
        <p:nvSpPr>
          <p:cNvPr id="5" name="TextBox 4">
            <a:extLst>
              <a:ext uri="{FF2B5EF4-FFF2-40B4-BE49-F238E27FC236}">
                <a16:creationId xmlns:a16="http://schemas.microsoft.com/office/drawing/2014/main" id="{E7427766-85B3-48CD-B468-D61B94914FBB}"/>
              </a:ext>
            </a:extLst>
          </p:cNvPr>
          <p:cNvSpPr txBox="1"/>
          <p:nvPr/>
        </p:nvSpPr>
        <p:spPr>
          <a:xfrm>
            <a:off x="6729250" y="6581001"/>
            <a:ext cx="5245376"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Figure 10. Strengths and weaknesses (Polo and Tweed, 2019).</a:t>
            </a:r>
          </a:p>
        </p:txBody>
      </p:sp>
    </p:spTree>
    <p:extLst>
      <p:ext uri="{BB962C8B-B14F-4D97-AF65-F5344CB8AC3E}">
        <p14:creationId xmlns:p14="http://schemas.microsoft.com/office/powerpoint/2010/main" val="132785712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82B55-D0B3-4984-BD21-579A539B2EBF}"/>
              </a:ext>
            </a:extLst>
          </p:cNvPr>
          <p:cNvSpPr>
            <a:spLocks noGrp="1"/>
          </p:cNvSpPr>
          <p:nvPr>
            <p:ph type="title"/>
          </p:nvPr>
        </p:nvSpPr>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Implications for Practice</a:t>
            </a:r>
          </a:p>
        </p:txBody>
      </p:sp>
      <p:sp>
        <p:nvSpPr>
          <p:cNvPr id="3" name="Content Placeholder 2">
            <a:extLst>
              <a:ext uri="{FF2B5EF4-FFF2-40B4-BE49-F238E27FC236}">
                <a16:creationId xmlns:a16="http://schemas.microsoft.com/office/drawing/2014/main" id="{AA07DF50-3DE1-43B2-AD4A-904CAB61F759}"/>
              </a:ext>
            </a:extLst>
          </p:cNvPr>
          <p:cNvSpPr>
            <a:spLocks noGrp="1"/>
          </p:cNvSpPr>
          <p:nvPr>
            <p:ph idx="1"/>
          </p:nvPr>
        </p:nvSpPr>
        <p:spPr>
          <a:xfrm>
            <a:off x="913795" y="2189649"/>
            <a:ext cx="10353762" cy="4058751"/>
          </a:xfrm>
        </p:spPr>
        <p:txBody>
          <a:bodyPr>
            <a:normAutofit lnSpcReduction="10000"/>
          </a:bodyPr>
          <a:lstStyle/>
          <a:p>
            <a:r>
              <a:rPr lang="en-GB" sz="2800" dirty="0">
                <a:solidFill>
                  <a:schemeClr val="tx1"/>
                </a:solidFill>
                <a:latin typeface="Times New Roman" panose="02020603050405020304" pitchFamily="18" charset="0"/>
                <a:cs typeface="Times New Roman" panose="02020603050405020304" pitchFamily="18" charset="0"/>
              </a:rPr>
              <a:t>To identify the most efficient and effective ways to treat hoarding disorder.</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To instigate areas of further research regarding lesser-researched facets of hoarding disorder.</a:t>
            </a: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To prompt investigation into a wider range of treatments for hoarding disorder.</a:t>
            </a:r>
          </a:p>
          <a:p>
            <a:endParaRPr lang="en-GB" sz="2800" dirty="0">
              <a:solidFill>
                <a:schemeClr val="tx1"/>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4064514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60BDE-5628-42DC-BFE2-655DC501BDFC}"/>
              </a:ext>
            </a:extLst>
          </p:cNvPr>
          <p:cNvSpPr>
            <a:spLocks noGrp="1"/>
          </p:cNvSpPr>
          <p:nvPr>
            <p:ph type="title"/>
          </p:nvPr>
        </p:nvSpPr>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Discussion Points</a:t>
            </a:r>
          </a:p>
        </p:txBody>
      </p:sp>
      <p:sp>
        <p:nvSpPr>
          <p:cNvPr id="3" name="Content Placeholder 2">
            <a:extLst>
              <a:ext uri="{FF2B5EF4-FFF2-40B4-BE49-F238E27FC236}">
                <a16:creationId xmlns:a16="http://schemas.microsoft.com/office/drawing/2014/main" id="{2C722AB1-F7BA-4F42-9381-4E38FC221A6B}"/>
              </a:ext>
            </a:extLst>
          </p:cNvPr>
          <p:cNvSpPr>
            <a:spLocks noGrp="1"/>
          </p:cNvSpPr>
          <p:nvPr>
            <p:ph idx="1"/>
          </p:nvPr>
        </p:nvSpPr>
        <p:spPr/>
        <p:txBody>
          <a:bodyPr>
            <a:normAutofit/>
          </a:bodyPr>
          <a:lstStyle/>
          <a:p>
            <a:r>
              <a:rPr lang="en-GB" sz="2800" dirty="0">
                <a:solidFill>
                  <a:schemeClr val="tx1"/>
                </a:solidFill>
                <a:latin typeface="Times New Roman" panose="02020603050405020304" pitchFamily="18" charset="0"/>
                <a:cs typeface="Times New Roman" panose="02020603050405020304" pitchFamily="18" charset="0"/>
              </a:rPr>
              <a:t>How efficacious is cognitive behavioural therapy in relation to </a:t>
            </a:r>
            <a:r>
              <a:rPr lang="en-GB" sz="2800">
                <a:solidFill>
                  <a:schemeClr val="tx1"/>
                </a:solidFill>
                <a:latin typeface="Times New Roman" panose="02020603050405020304" pitchFamily="18" charset="0"/>
                <a:cs typeface="Times New Roman" panose="02020603050405020304" pitchFamily="18" charset="0"/>
              </a:rPr>
              <a:t>hoarding disorder?</a:t>
            </a:r>
            <a:endParaRPr lang="en-GB" sz="2800" dirty="0">
              <a:solidFill>
                <a:schemeClr val="tx1"/>
              </a:solidFill>
              <a:latin typeface="Times New Roman" panose="02020603050405020304" pitchFamily="18" charset="0"/>
              <a:cs typeface="Times New Roman" panose="02020603050405020304" pitchFamily="18" charset="0"/>
            </a:endParaRPr>
          </a:p>
          <a:p>
            <a:endParaRPr lang="en-GB" sz="2800" dirty="0">
              <a:solidFill>
                <a:schemeClr val="tx1"/>
              </a:solidFill>
              <a:latin typeface="Times New Roman" panose="02020603050405020304" pitchFamily="18" charset="0"/>
              <a:cs typeface="Times New Roman" panose="02020603050405020304" pitchFamily="18" charset="0"/>
            </a:endParaRPr>
          </a:p>
          <a:p>
            <a:r>
              <a:rPr lang="en-GB" sz="2800" dirty="0">
                <a:solidFill>
                  <a:schemeClr val="tx1"/>
                </a:solidFill>
                <a:latin typeface="Times New Roman" panose="02020603050405020304" pitchFamily="18" charset="0"/>
                <a:cs typeface="Times New Roman" panose="02020603050405020304" pitchFamily="18" charset="0"/>
              </a:rPr>
              <a:t>The role of ‘Blended’ therapy? (Fitzpatrick </a:t>
            </a:r>
            <a:r>
              <a:rPr lang="en-GB" sz="2800" i="1" dirty="0">
                <a:solidFill>
                  <a:schemeClr val="tx1"/>
                </a:solidFill>
                <a:latin typeface="Times New Roman" panose="02020603050405020304" pitchFamily="18" charset="0"/>
                <a:cs typeface="Times New Roman" panose="02020603050405020304" pitchFamily="18" charset="0"/>
              </a:rPr>
              <a:t>et al. </a:t>
            </a:r>
            <a:r>
              <a:rPr lang="en-GB" sz="2800" dirty="0">
                <a:solidFill>
                  <a:schemeClr val="tx1"/>
                </a:solidFill>
                <a:latin typeface="Times New Roman" panose="02020603050405020304" pitchFamily="18" charset="0"/>
                <a:cs typeface="Times New Roman" panose="02020603050405020304" pitchFamily="18" charset="0"/>
              </a:rPr>
              <a:t>2018).</a:t>
            </a:r>
            <a:r>
              <a:rPr lang="en-GB" sz="2800" i="1" dirty="0">
                <a:solidFill>
                  <a:schemeClr val="tx1"/>
                </a:solidFill>
                <a:latin typeface="Times New Roman" panose="02020603050405020304" pitchFamily="18" charset="0"/>
                <a:cs typeface="Times New Roman" panose="02020603050405020304" pitchFamily="18" charset="0"/>
              </a:rPr>
              <a:t> </a:t>
            </a:r>
            <a:endParaRPr lang="en-GB" sz="2800" dirty="0">
              <a:solidFill>
                <a:schemeClr val="tx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B96C9B2-931D-4A66-A611-58D4EFA360B1}"/>
              </a:ext>
            </a:extLst>
          </p:cNvPr>
          <p:cNvPicPr>
            <a:picLocks noChangeAspect="1"/>
          </p:cNvPicPr>
          <p:nvPr/>
        </p:nvPicPr>
        <p:blipFill>
          <a:blip r:embed="rId2"/>
          <a:stretch>
            <a:fillRect/>
          </a:stretch>
        </p:blipFill>
        <p:spPr>
          <a:xfrm>
            <a:off x="6974635" y="3816625"/>
            <a:ext cx="4724550" cy="2606123"/>
          </a:xfrm>
          <a:prstGeom prst="rect">
            <a:avLst/>
          </a:prstGeom>
        </p:spPr>
      </p:pic>
      <p:sp>
        <p:nvSpPr>
          <p:cNvPr id="5" name="TextBox 4">
            <a:extLst>
              <a:ext uri="{FF2B5EF4-FFF2-40B4-BE49-F238E27FC236}">
                <a16:creationId xmlns:a16="http://schemas.microsoft.com/office/drawing/2014/main" id="{B4D700EF-EE27-459B-AB6F-47721F42B625}"/>
              </a:ext>
            </a:extLst>
          </p:cNvPr>
          <p:cNvSpPr txBox="1"/>
          <p:nvPr/>
        </p:nvSpPr>
        <p:spPr>
          <a:xfrm>
            <a:off x="6867112" y="6422748"/>
            <a:ext cx="6067011"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Figure 11. A group discussion (</a:t>
            </a:r>
            <a:r>
              <a:rPr lang="en-GB" sz="1200" dirty="0" err="1">
                <a:latin typeface="Times New Roman" panose="02020603050405020304" pitchFamily="18" charset="0"/>
                <a:cs typeface="Times New Roman" panose="02020603050405020304" pitchFamily="18" charset="0"/>
              </a:rPr>
              <a:t>Sriskantharajah</a:t>
            </a:r>
            <a:r>
              <a:rPr lang="en-GB" sz="1200" dirty="0">
                <a:latin typeface="Times New Roman" panose="02020603050405020304" pitchFamily="18" charset="0"/>
                <a:cs typeface="Times New Roman" panose="02020603050405020304" pitchFamily="18" charset="0"/>
              </a:rPr>
              <a:t>, 2017).</a:t>
            </a:r>
          </a:p>
        </p:txBody>
      </p:sp>
    </p:spTree>
    <p:extLst>
      <p:ext uri="{BB962C8B-B14F-4D97-AF65-F5344CB8AC3E}">
        <p14:creationId xmlns:p14="http://schemas.microsoft.com/office/powerpoint/2010/main" val="12974894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D4406-B5BD-407D-BFE2-0287016C4252}"/>
              </a:ext>
            </a:extLst>
          </p:cNvPr>
          <p:cNvSpPr>
            <a:spLocks noGrp="1"/>
          </p:cNvSpPr>
          <p:nvPr>
            <p:ph type="title"/>
          </p:nvPr>
        </p:nvSpPr>
        <p:spPr>
          <a:xfrm>
            <a:off x="913795" y="609600"/>
            <a:ext cx="10353762" cy="970450"/>
          </a:xfrm>
        </p:spPr>
        <p:txBody>
          <a:bodyPr>
            <a:noAutofit/>
          </a:bodyPr>
          <a:lstStyle/>
          <a:p>
            <a:r>
              <a:rPr lang="en-GB" sz="6000" dirty="0">
                <a:solidFill>
                  <a:schemeClr val="tx1"/>
                </a:solidFill>
                <a:latin typeface="Times New Roman" panose="02020603050405020304" pitchFamily="18" charset="0"/>
                <a:cs typeface="Times New Roman" panose="02020603050405020304" pitchFamily="18" charset="0"/>
              </a:rPr>
              <a:t>Research Gap</a:t>
            </a:r>
          </a:p>
        </p:txBody>
      </p:sp>
      <p:sp>
        <p:nvSpPr>
          <p:cNvPr id="3" name="Content Placeholder 2">
            <a:extLst>
              <a:ext uri="{FF2B5EF4-FFF2-40B4-BE49-F238E27FC236}">
                <a16:creationId xmlns:a16="http://schemas.microsoft.com/office/drawing/2014/main" id="{92553C10-A0CE-4B00-9812-8C34D7739115}"/>
              </a:ext>
            </a:extLst>
          </p:cNvPr>
          <p:cNvSpPr>
            <a:spLocks noGrp="1"/>
          </p:cNvSpPr>
          <p:nvPr>
            <p:ph idx="1"/>
          </p:nvPr>
        </p:nvSpPr>
        <p:spPr>
          <a:xfrm>
            <a:off x="913795" y="1732449"/>
            <a:ext cx="5546272" cy="4058751"/>
          </a:xfrm>
        </p:spPr>
        <p:txBody>
          <a:bodyPr anchor="ctr">
            <a:normAutofit/>
          </a:bodyPr>
          <a:lstStyle/>
          <a:p>
            <a:pPr>
              <a:buClr>
                <a:srgbClr val="FFC15F"/>
              </a:buClr>
            </a:pPr>
            <a:r>
              <a:rPr lang="en-GB" sz="2800" dirty="0">
                <a:solidFill>
                  <a:schemeClr val="tx1"/>
                </a:solidFill>
                <a:latin typeface="Times New Roman" panose="02020603050405020304" pitchFamily="18" charset="0"/>
                <a:cs typeface="Times New Roman" panose="02020603050405020304" pitchFamily="18" charset="0"/>
              </a:rPr>
              <a:t>Other forms of therapy.</a:t>
            </a:r>
          </a:p>
          <a:p>
            <a:pPr>
              <a:buClr>
                <a:srgbClr val="FFC15F"/>
              </a:buClr>
            </a:pPr>
            <a:endParaRPr lang="en-GB" sz="2800" dirty="0">
              <a:solidFill>
                <a:schemeClr val="tx1"/>
              </a:solidFill>
              <a:latin typeface="Times New Roman" panose="02020603050405020304" pitchFamily="18" charset="0"/>
              <a:cs typeface="Times New Roman" panose="02020603050405020304" pitchFamily="18" charset="0"/>
            </a:endParaRPr>
          </a:p>
          <a:p>
            <a:pPr>
              <a:buClr>
                <a:srgbClr val="FFC15F"/>
              </a:buClr>
            </a:pPr>
            <a:r>
              <a:rPr lang="en-GB" sz="2800" dirty="0">
                <a:solidFill>
                  <a:schemeClr val="tx1"/>
                </a:solidFill>
                <a:latin typeface="Times New Roman" panose="02020603050405020304" pitchFamily="18" charset="0"/>
                <a:cs typeface="Times New Roman" panose="02020603050405020304" pitchFamily="18" charset="0"/>
              </a:rPr>
              <a:t>Demographics?</a:t>
            </a:r>
          </a:p>
          <a:p>
            <a:pPr>
              <a:buClr>
                <a:srgbClr val="FFC15F"/>
              </a:buClr>
            </a:pPr>
            <a:endParaRPr lang="en-GB" sz="2800" dirty="0">
              <a:solidFill>
                <a:schemeClr val="tx1"/>
              </a:solidFill>
              <a:latin typeface="Times New Roman" panose="02020603050405020304" pitchFamily="18" charset="0"/>
              <a:cs typeface="Times New Roman" panose="02020603050405020304" pitchFamily="18" charset="0"/>
            </a:endParaRPr>
          </a:p>
          <a:p>
            <a:pPr>
              <a:buClr>
                <a:srgbClr val="FFC15F"/>
              </a:buClr>
            </a:pPr>
            <a:r>
              <a:rPr lang="en-GB" sz="2800" dirty="0">
                <a:solidFill>
                  <a:schemeClr val="tx1"/>
                </a:solidFill>
                <a:latin typeface="Times New Roman" panose="02020603050405020304" pitchFamily="18" charset="0"/>
                <a:cs typeface="Times New Roman" panose="02020603050405020304" pitchFamily="18" charset="0"/>
              </a:rPr>
              <a:t>Guilt and anger in those diagnosed with Hoarding Disorder.</a:t>
            </a:r>
          </a:p>
          <a:p>
            <a:pPr>
              <a:buClr>
                <a:srgbClr val="FFC15F"/>
              </a:buClr>
            </a:pPr>
            <a:endParaRPr lang="en-GB" dirty="0"/>
          </a:p>
        </p:txBody>
      </p:sp>
      <p:pic>
        <p:nvPicPr>
          <p:cNvPr id="11" name="Picture 10">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5" name="Picture 4">
            <a:extLst>
              <a:ext uri="{FF2B5EF4-FFF2-40B4-BE49-F238E27FC236}">
                <a16:creationId xmlns:a16="http://schemas.microsoft.com/office/drawing/2014/main" id="{E8F3DC5F-8C65-42F6-9BB4-5BF4180926DB}"/>
              </a:ext>
            </a:extLst>
          </p:cNvPr>
          <p:cNvPicPr>
            <a:picLocks noChangeAspect="1"/>
          </p:cNvPicPr>
          <p:nvPr/>
        </p:nvPicPr>
        <p:blipFill rotWithShape="1">
          <a:blip r:embed="rId4"/>
          <a:srcRect l="10715" r="6302" b="-1"/>
          <a:stretch/>
        </p:blipFill>
        <p:spPr>
          <a:xfrm>
            <a:off x="6934200" y="2575004"/>
            <a:ext cx="4946947" cy="3953023"/>
          </a:xfrm>
          <a:prstGeom prst="rect">
            <a:avLst/>
          </a:prstGeom>
        </p:spPr>
      </p:pic>
      <p:sp>
        <p:nvSpPr>
          <p:cNvPr id="6" name="TextBox 5">
            <a:extLst>
              <a:ext uri="{FF2B5EF4-FFF2-40B4-BE49-F238E27FC236}">
                <a16:creationId xmlns:a16="http://schemas.microsoft.com/office/drawing/2014/main" id="{870F0F92-B2B4-4FB7-A249-BA8206B7DB1C}"/>
              </a:ext>
            </a:extLst>
          </p:cNvPr>
          <p:cNvSpPr txBox="1"/>
          <p:nvPr/>
        </p:nvSpPr>
        <p:spPr>
          <a:xfrm>
            <a:off x="6841032" y="6514163"/>
            <a:ext cx="5763065" cy="276999"/>
          </a:xfrm>
          <a:prstGeom prst="rect">
            <a:avLst/>
          </a:prstGeom>
          <a:noFill/>
        </p:spPr>
        <p:txBody>
          <a:bodyPr wrap="square" rtlCol="0">
            <a:spAutoFit/>
          </a:bodyPr>
          <a:lstStyle/>
          <a:p>
            <a:pPr>
              <a:spcAft>
                <a:spcPts val="600"/>
              </a:spcAft>
            </a:pPr>
            <a:r>
              <a:rPr lang="en-GB" sz="1200" dirty="0">
                <a:latin typeface="Times New Roman" panose="02020603050405020304" pitchFamily="18" charset="0"/>
                <a:cs typeface="Times New Roman" panose="02020603050405020304" pitchFamily="18" charset="0"/>
              </a:rPr>
              <a:t>Figure 12. A man jumping a gap (Venkatraman, 2016).</a:t>
            </a:r>
          </a:p>
        </p:txBody>
      </p:sp>
    </p:spTree>
    <p:extLst>
      <p:ext uri="{BB962C8B-B14F-4D97-AF65-F5344CB8AC3E}">
        <p14:creationId xmlns:p14="http://schemas.microsoft.com/office/powerpoint/2010/main" val="18573774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7D5-21B9-4875-B0D4-62C2D7898F26}"/>
              </a:ext>
            </a:extLst>
          </p:cNvPr>
          <p:cNvSpPr>
            <a:spLocks noGrp="1"/>
          </p:cNvSpPr>
          <p:nvPr>
            <p:ph type="title"/>
          </p:nvPr>
        </p:nvSpPr>
        <p:spPr>
          <a:xfrm>
            <a:off x="913795" y="609600"/>
            <a:ext cx="5978072" cy="1329596"/>
          </a:xfrm>
        </p:spPr>
        <p:txBody>
          <a:bodyPr>
            <a:normAutofit/>
          </a:bodyPr>
          <a:lstStyle/>
          <a:p>
            <a:r>
              <a:rPr lang="en-GB" sz="6000" dirty="0">
                <a:solidFill>
                  <a:schemeClr val="tx1"/>
                </a:solidFill>
                <a:latin typeface="Times New Roman" panose="02020603050405020304" pitchFamily="18" charset="0"/>
                <a:cs typeface="Times New Roman" panose="02020603050405020304" pitchFamily="18" charset="0"/>
              </a:rPr>
              <a:t>Future Research</a:t>
            </a:r>
          </a:p>
        </p:txBody>
      </p:sp>
      <p:sp>
        <p:nvSpPr>
          <p:cNvPr id="3" name="Content Placeholder 2">
            <a:extLst>
              <a:ext uri="{FF2B5EF4-FFF2-40B4-BE49-F238E27FC236}">
                <a16:creationId xmlns:a16="http://schemas.microsoft.com/office/drawing/2014/main" id="{E6B0D531-7321-4AB2-B066-7451BE2C6C8A}"/>
              </a:ext>
            </a:extLst>
          </p:cNvPr>
          <p:cNvSpPr>
            <a:spLocks noGrp="1"/>
          </p:cNvSpPr>
          <p:nvPr>
            <p:ph idx="1"/>
          </p:nvPr>
        </p:nvSpPr>
        <p:spPr>
          <a:xfrm>
            <a:off x="913795" y="2907340"/>
            <a:ext cx="5978072" cy="3567225"/>
          </a:xfrm>
        </p:spPr>
        <p:txBody>
          <a:bodyPr anchor="ctr">
            <a:normAutofit/>
          </a:bodyPr>
          <a:lstStyle/>
          <a:p>
            <a:pPr>
              <a:buClr>
                <a:srgbClr val="0F71E1"/>
              </a:buClr>
            </a:pPr>
            <a:r>
              <a:rPr lang="en-GB" sz="2800" dirty="0">
                <a:solidFill>
                  <a:schemeClr val="tx1"/>
                </a:solidFill>
                <a:latin typeface="Times New Roman" panose="02020603050405020304" pitchFamily="18" charset="0"/>
                <a:cs typeface="Times New Roman" panose="02020603050405020304" pitchFamily="18" charset="0"/>
              </a:rPr>
              <a:t>Where does the humanistic approach fit into treatment?</a:t>
            </a:r>
          </a:p>
          <a:p>
            <a:pPr>
              <a:buClr>
                <a:srgbClr val="0F71E1"/>
              </a:buClr>
            </a:pPr>
            <a:endParaRPr lang="en-GB" sz="2800" dirty="0">
              <a:solidFill>
                <a:schemeClr val="tx1"/>
              </a:solidFill>
              <a:latin typeface="Times New Roman" panose="02020603050405020304" pitchFamily="18" charset="0"/>
              <a:cs typeface="Times New Roman" panose="02020603050405020304" pitchFamily="18" charset="0"/>
            </a:endParaRPr>
          </a:p>
          <a:p>
            <a:pPr>
              <a:buClr>
                <a:srgbClr val="0F71E1"/>
              </a:buClr>
            </a:pPr>
            <a:r>
              <a:rPr lang="en-GB" sz="2800" dirty="0">
                <a:solidFill>
                  <a:schemeClr val="tx1"/>
                </a:solidFill>
                <a:latin typeface="Times New Roman" panose="02020603050405020304" pitchFamily="18" charset="0"/>
                <a:cs typeface="Times New Roman" panose="02020603050405020304" pitchFamily="18" charset="0"/>
              </a:rPr>
              <a:t>Hoarding and treatment within minority communities.</a:t>
            </a:r>
          </a:p>
          <a:p>
            <a:pPr>
              <a:buClr>
                <a:srgbClr val="0F71E1"/>
              </a:buClr>
            </a:pPr>
            <a:endParaRPr lang="en-GB" sz="2800" dirty="0">
              <a:solidFill>
                <a:schemeClr val="tx1"/>
              </a:solidFill>
              <a:latin typeface="Times New Roman" panose="02020603050405020304" pitchFamily="18" charset="0"/>
              <a:cs typeface="Times New Roman" panose="02020603050405020304" pitchFamily="18" charset="0"/>
            </a:endParaRPr>
          </a:p>
          <a:p>
            <a:pPr marL="36900" indent="0">
              <a:buClr>
                <a:srgbClr val="0F71E1"/>
              </a:buClr>
              <a:buNone/>
            </a:pPr>
            <a:endParaRPr lang="en-GB" dirty="0">
              <a:solidFill>
                <a:schemeClr val="tx1"/>
              </a:solidFill>
              <a:latin typeface="Times New Roman" panose="02020603050405020304" pitchFamily="18" charset="0"/>
              <a:cs typeface="Times New Roman" panose="02020603050405020304" pitchFamily="18" charset="0"/>
            </a:endParaRPr>
          </a:p>
          <a:p>
            <a:pPr>
              <a:buClr>
                <a:srgbClr val="0F71E1"/>
              </a:buClr>
            </a:pPr>
            <a:endParaRPr lang="en-GB" dirty="0">
              <a:solidFill>
                <a:schemeClr val="tx1"/>
              </a:solidFill>
              <a:latin typeface="Times New Roman" panose="02020603050405020304" pitchFamily="18" charset="0"/>
              <a:cs typeface="Times New Roman" panose="02020603050405020304" pitchFamily="18" charset="0"/>
            </a:endParaRPr>
          </a:p>
          <a:p>
            <a:pPr>
              <a:buClr>
                <a:srgbClr val="0F71E1"/>
              </a:buClr>
            </a:pPr>
            <a:endParaRPr lang="en-GB" dirty="0"/>
          </a:p>
        </p:txBody>
      </p:sp>
      <p:pic>
        <p:nvPicPr>
          <p:cNvPr id="9" name="Picture 8">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Picture 3">
            <a:extLst>
              <a:ext uri="{FF2B5EF4-FFF2-40B4-BE49-F238E27FC236}">
                <a16:creationId xmlns:a16="http://schemas.microsoft.com/office/drawing/2014/main" id="{01B29D08-60D4-425C-B6CC-6D0DAB8F62A4}"/>
              </a:ext>
            </a:extLst>
          </p:cNvPr>
          <p:cNvPicPr>
            <a:picLocks noChangeAspect="1"/>
          </p:cNvPicPr>
          <p:nvPr/>
        </p:nvPicPr>
        <p:blipFill>
          <a:blip r:embed="rId4"/>
          <a:stretch>
            <a:fillRect/>
          </a:stretch>
        </p:blipFill>
        <p:spPr>
          <a:xfrm>
            <a:off x="7232905" y="1055078"/>
            <a:ext cx="4752769" cy="4639770"/>
          </a:xfrm>
          <a:prstGeom prst="rect">
            <a:avLst/>
          </a:prstGeom>
        </p:spPr>
      </p:pic>
      <p:sp>
        <p:nvSpPr>
          <p:cNvPr id="6" name="TextBox 5">
            <a:extLst>
              <a:ext uri="{FF2B5EF4-FFF2-40B4-BE49-F238E27FC236}">
                <a16:creationId xmlns:a16="http://schemas.microsoft.com/office/drawing/2014/main" id="{1C692323-9BED-4D80-9C3C-2E43E0D9D5EF}"/>
              </a:ext>
            </a:extLst>
          </p:cNvPr>
          <p:cNvSpPr txBox="1"/>
          <p:nvPr/>
        </p:nvSpPr>
        <p:spPr>
          <a:xfrm>
            <a:off x="7140140" y="5694848"/>
            <a:ext cx="4572000" cy="461665"/>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Figure 13. A word cloud representing future research (Finance Monthly, 2017).</a:t>
            </a:r>
          </a:p>
        </p:txBody>
      </p:sp>
    </p:spTree>
    <p:extLst>
      <p:ext uri="{BB962C8B-B14F-4D97-AF65-F5344CB8AC3E}">
        <p14:creationId xmlns:p14="http://schemas.microsoft.com/office/powerpoint/2010/main" val="3143219945"/>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66ABA-D64A-42A9-B139-264304D47FA1}"/>
              </a:ext>
            </a:extLst>
          </p:cNvPr>
          <p:cNvSpPr>
            <a:spLocks noGrp="1"/>
          </p:cNvSpPr>
          <p:nvPr>
            <p:ph type="title"/>
          </p:nvPr>
        </p:nvSpPr>
        <p:spPr>
          <a:xfrm>
            <a:off x="919119" y="447533"/>
            <a:ext cx="10353762" cy="970450"/>
          </a:xfrm>
        </p:spPr>
        <p:txBody>
          <a:bodyPr>
            <a:normAutofit/>
          </a:bodyPr>
          <a:lstStyle/>
          <a:p>
            <a:r>
              <a:rPr lang="en-GB" sz="4800" dirty="0">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2EE7455-6BDC-4B59-972E-7C171644375E}"/>
              </a:ext>
            </a:extLst>
          </p:cNvPr>
          <p:cNvSpPr>
            <a:spLocks noGrp="1"/>
          </p:cNvSpPr>
          <p:nvPr>
            <p:ph idx="1"/>
          </p:nvPr>
        </p:nvSpPr>
        <p:spPr>
          <a:xfrm>
            <a:off x="0" y="1417983"/>
            <a:ext cx="12192000" cy="5440017"/>
          </a:xfrm>
        </p:spPr>
        <p:txBody>
          <a:bodyPr/>
          <a:lstStyle/>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American Psychiatric Association (2013)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Diagnostic and Statistical Manual of Mental Disorders.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5th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Arlington: American Psychiatric Association.</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Finance Monthly (2017)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 word cloud representing future research.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https://www.finance-monthly.com/2017/02/what-does-the-future-hold-for-fintech/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5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Fitzpatrick, M.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(2018) ‘”Blended” therapy: The development and pilot evaluation of an internet-facilitated cognitive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intervention to supplement face-to-face therapy for hoarding disorder’,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Internet Interventions,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12, pp. 16-25.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https://www.sciencedirect.com/science/article/pii/S2214782917300398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4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Francisco, L. (2019)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 key.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https://www.leiafrancisco.com/2019/05/29/patience-is-the-magic-key/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9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Frost, R.O.,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Steketee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G.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Tolin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D.F. (2011) ‘Comorbidity in hoarding disorder’,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Depression and Anxiety,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28, pp. 876-884.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https://ezproxy.uwtsd.ac.uk/login?url=https://search.ebscohost.com/login.aspx?direct=true&amp;db=aph&amp;AN=66282952&amp;site=ehost-live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8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Grassi, G.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(2016) ‘Atomoxetine for hoarding disorder: A pre-clinical and clinical investigation’,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Psychiatric Research,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83, pp. 240-248.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https://www-sciencedirect-com.ezproxy.uwtsd.ac.uk/science/article/pii/S0022395616303788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7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Hacker, P. (2018)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 philosophical representation.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https://iai.tv/articles/why-study-philosophy-auid-289</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7 December 2019).</a:t>
            </a:r>
          </a:p>
          <a:p>
            <a:pPr marL="36900" indent="0">
              <a:lnSpc>
                <a:spcPct val="107000"/>
              </a:lnSpc>
              <a:spcAft>
                <a:spcPts val="800"/>
              </a:spcAft>
              <a:buNone/>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Hoey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T. (2019)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Two darts hitting a bullseye.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https://finfeed.com/small-caps/mining/dart-hits-bullseye-buckland-project/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9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International Energy Agency (2016)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Analytics and data.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https://www.iea.org/newsroom/news/2016/september/a-world-of-energy-data-at-your-fingertips.html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29 November 2019).</a:t>
            </a:r>
          </a:p>
          <a:p>
            <a:pPr marL="36900" indent="0">
              <a:lnSpc>
                <a:spcPct val="107000"/>
              </a:lnSpc>
              <a:spcAft>
                <a:spcPts val="800"/>
              </a:spcAft>
              <a:buNone/>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Johnen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B. (2014)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Scales of balance.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https://authorbeckyjohnen.wordpress.com/2014/12/15/making-sure-our-scales-of-life-are-balanced/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7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Kwok, N.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(2018) ‘Examining the role of fire prevention on hoarding response teams: Vancouver fire and rescue services as a case study’,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Fire Technology,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54(1), pp. 57-73.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https://search-proquest-com.ezproxy.uwtsd.ac.uk/docview/1993310622?accountid=130472&amp;rfr_id=info%3Axri%2Fsid%3Aprimo</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8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Lewis, D. (2019)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An image signifying research.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https://www.thedailystar.net/opinion/education/news/perspectives-the-uk-improving-research-universities-bangladesh-1760944</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28 November 2019).</a:t>
            </a:r>
          </a:p>
          <a:p>
            <a:pPr marL="36900" indent="0">
              <a:lnSpc>
                <a:spcPct val="107000"/>
              </a:lnSpc>
              <a:spcAft>
                <a:spcPts val="800"/>
              </a:spcAft>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buNone/>
            </a:pPr>
            <a:endParaRPr lang="en-GB" dirty="0"/>
          </a:p>
        </p:txBody>
      </p:sp>
    </p:spTree>
    <p:extLst>
      <p:ext uri="{BB962C8B-B14F-4D97-AF65-F5344CB8AC3E}">
        <p14:creationId xmlns:p14="http://schemas.microsoft.com/office/powerpoint/2010/main" val="29479135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8031-41DD-4628-9929-A4847EA3FA62}"/>
              </a:ext>
            </a:extLst>
          </p:cNvPr>
          <p:cNvSpPr>
            <a:spLocks noGrp="1"/>
          </p:cNvSpPr>
          <p:nvPr>
            <p:ph type="title"/>
          </p:nvPr>
        </p:nvSpPr>
        <p:spPr>
          <a:xfrm>
            <a:off x="919119" y="421622"/>
            <a:ext cx="10353762" cy="970450"/>
          </a:xfrm>
        </p:spPr>
        <p:txBody>
          <a:bodyPr>
            <a:normAutofit/>
          </a:bodyPr>
          <a:lstStyle/>
          <a:p>
            <a:r>
              <a:rPr lang="en-GB" sz="48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4E2A0FE5-6795-4A12-99CC-FFF72CD1C10E}"/>
              </a:ext>
            </a:extLst>
          </p:cNvPr>
          <p:cNvSpPr>
            <a:spLocks noGrp="1"/>
          </p:cNvSpPr>
          <p:nvPr>
            <p:ph idx="1"/>
          </p:nvPr>
        </p:nvSpPr>
        <p:spPr>
          <a:xfrm>
            <a:off x="0" y="1392072"/>
            <a:ext cx="12192000" cy="5465927"/>
          </a:xfrm>
        </p:spPr>
        <p:txBody>
          <a:bodyPr/>
          <a:lstStyle/>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Manuel-Logan, R. (2018)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 hoard.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https://50bold.com/do-you-have-hoarding-disorder/</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4 December 2019).</a:t>
            </a:r>
          </a:p>
          <a:p>
            <a:pPr marL="36900" indent="0">
              <a:lnSpc>
                <a:spcPct val="107000"/>
              </a:lnSpc>
              <a:spcAft>
                <a:spcPts val="800"/>
              </a:spcAft>
              <a:buNone/>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Muroff</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(2014) ‘Cognitive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Therapy for hoarding disorder: Follow-up findings and predictors of outcome’,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Depression and Anxiety,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31(12), pp. 964-971.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https://ezproxy.uwtsd.ac.uk/login?url=https://search.ebscohost.com/login.aspx?direct=true&amp;db=aph&amp;AN=100101345&amp;site=ehost-live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7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Polo and Tweed (2019)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Strengths and weaknesses.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https://poloandtweed.com/blog/advantages-of-employing-a-housekeeper/pros-and-cons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5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Somerset Centre for Counselling, Training and Supervision (2019)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 counselling session.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https://sccts.co.uk/counselling/</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8 December 2019).</a:t>
            </a:r>
          </a:p>
          <a:p>
            <a:pPr marL="36900" indent="0">
              <a:lnSpc>
                <a:spcPct val="107000"/>
              </a:lnSpc>
              <a:spcAft>
                <a:spcPts val="800"/>
              </a:spcAft>
              <a:buNone/>
            </a:pPr>
            <a:r>
              <a:rPr lang="en-GB" sz="1200" u="sng"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Sriskantharajah</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S. (2017) </a:t>
            </a:r>
            <a:r>
              <a:rPr lang="en-GB" sz="1200" i="1"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A group discussion.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https://blogs.biomedcentral.com/bugbitten/2017/04/24/a-discussion-on-ivermectin/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7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Thompson, C.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(2017) ‘A systematic review and quality assessment of psychological, pharmacological and family-based interventions for hoarding disorder’,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Asian Journal of Psychiatry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27, pp. 53-66.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https://www-sciencedirect-com.ezproxy.uwtsd.ac.uk/science/article/pii/S1876201816306062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4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 (2017)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Research Ethics and Integrity Code of Practice.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https://www.uwtsd.ac.uk/media/uwtsd-website/content-assets/documents/research/research-ethics-integrity-code-practice.pdf</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29 November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Venkatraman, R. (2016)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 man jumping a gap.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https://training.chartadvise.com/how-to-trade-the-gaps/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5 December 2019).</a:t>
            </a:r>
          </a:p>
          <a:p>
            <a:pPr marL="3690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Wile, A. (2014)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 representation of ethical decision-making.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https://www.thedailybell.com/all-articles/exclusive-interviews/anthony-wile-tibor-machan-on-morality-ethics-ayn-rand-and-more/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29 November 2019).</a:t>
            </a:r>
          </a:p>
          <a:p>
            <a:pPr marL="36900" indent="0">
              <a:lnSpc>
                <a:spcPct val="107000"/>
              </a:lnSpc>
              <a:spcAft>
                <a:spcPts val="800"/>
              </a:spcAft>
              <a:buNone/>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buNone/>
            </a:pPr>
            <a:endParaRPr lang="en-GB" dirty="0"/>
          </a:p>
        </p:txBody>
      </p:sp>
    </p:spTree>
    <p:extLst>
      <p:ext uri="{BB962C8B-B14F-4D97-AF65-F5344CB8AC3E}">
        <p14:creationId xmlns:p14="http://schemas.microsoft.com/office/powerpoint/2010/main" val="39862765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otalTime>131</TotalTime>
  <Words>1772</Words>
  <Application>Microsoft Office PowerPoint</Application>
  <PresentationFormat>Widescreen</PresentationFormat>
  <Paragraphs>174</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Calibri</vt:lpstr>
      <vt:lpstr>Calisto MT</vt:lpstr>
      <vt:lpstr>Times New Roman</vt:lpstr>
      <vt:lpstr>Wingdings 2</vt:lpstr>
      <vt:lpstr>Slate</vt:lpstr>
      <vt:lpstr>PowerPoint Presentation</vt:lpstr>
      <vt:lpstr>PowerPoint Presentation</vt:lpstr>
      <vt:lpstr>Purpose Statement</vt:lpstr>
      <vt:lpstr>Research Question</vt:lpstr>
      <vt:lpstr>Aims and Objectives</vt:lpstr>
      <vt:lpstr>Why Hoarding Disorder?</vt:lpstr>
      <vt:lpstr>Key Words</vt:lpstr>
      <vt:lpstr>Timescale</vt:lpstr>
      <vt:lpstr>Research Methodology</vt:lpstr>
      <vt:lpstr>Philosophical Approach</vt:lpstr>
      <vt:lpstr>Potential Arguments</vt:lpstr>
      <vt:lpstr>Ethics</vt:lpstr>
      <vt:lpstr>Assimilation of Data</vt:lpstr>
      <vt:lpstr>Authors Under Consideration</vt:lpstr>
      <vt:lpstr>Definition</vt:lpstr>
      <vt:lpstr>Background and Context</vt:lpstr>
      <vt:lpstr>Statistics</vt:lpstr>
      <vt:lpstr>Strengths and Limitations of Research</vt:lpstr>
      <vt:lpstr>Implications for Practice</vt:lpstr>
      <vt:lpstr>Discussion Points</vt:lpstr>
      <vt:lpstr>Research Gap</vt:lpstr>
      <vt:lpstr>Future Research</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Hanna</dc:creator>
  <cp:lastModifiedBy>Jonathan Hanna</cp:lastModifiedBy>
  <cp:revision>18</cp:revision>
  <dcterms:created xsi:type="dcterms:W3CDTF">2019-12-09T19:36:04Z</dcterms:created>
  <dcterms:modified xsi:type="dcterms:W3CDTF">2019-12-09T23:15:22Z</dcterms:modified>
</cp:coreProperties>
</file>