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3"/>
  </p:notesMasterIdLst>
  <p:sldIdLst>
    <p:sldId id="256" r:id="rId2"/>
  </p:sldIdLst>
  <p:sldSz cx="32918400" cy="43891200"/>
  <p:notesSz cx="6858000" cy="9144000"/>
  <p:embeddedFontLst>
    <p:embeddedFont>
      <p:font typeface="Poppins Medium" panose="00000600000000000000" pitchFamily="2" charset="77"/>
      <p:regular r:id="rId4"/>
      <p:bold r:id="rId5"/>
      <p:italic r:id="rId6"/>
      <p:boldItalic r:id="rId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1" roundtripDataSignature="AMtx7mhkNLacPby3icyPV3Ex0s3gI3Imj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99"/>
  </p:normalViewPr>
  <p:slideViewPr>
    <p:cSldViewPr snapToGrid="0">
      <p:cViewPr>
        <p:scale>
          <a:sx n="30" d="100"/>
          <a:sy n="30" d="100"/>
        </p:scale>
        <p:origin x="1720" y="4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customschemas.google.com/relationships/presentationmetadata" Target="metadata"/><Relationship Id="rId5" Type="http://schemas.openxmlformats.org/officeDocument/2006/relationships/font" Target="fonts/font2.fntdata"/><Relationship Id="rId15" Type="http://schemas.openxmlformats.org/officeDocument/2006/relationships/tableStyles" Target="tableStyles.xml"/><Relationship Id="rId4" Type="http://schemas.openxmlformats.org/officeDocument/2006/relationships/font" Target="fonts/font1.fntdata"/><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271713" y="1143000"/>
            <a:ext cx="231457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2271713" y="1143000"/>
            <a:ext cx="2314575"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a:solidFill>
                  <a:schemeClr val="dk1"/>
                </a:solidFill>
                <a:latin typeface="Calibri"/>
                <a:ea typeface="Calibri"/>
                <a:cs typeface="Calibri"/>
                <a:sym typeface="Calibri"/>
              </a:rPr>
              <a:t>Research philosophy and approach</a:t>
            </a:r>
            <a:endParaRPr sz="1200" b="1">
              <a:solidFill>
                <a:schemeClr val="dk1"/>
              </a:solidFill>
              <a:latin typeface="Calibri"/>
              <a:ea typeface="Calibri"/>
              <a:cs typeface="Calibri"/>
              <a:sym typeface="Calibri"/>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philosophy applied in the research is interpretivism, which concentrates on the explanation of subjective experiences and social interpretations. Interpretivism is suitable since the research will look at perceptions and lived realities and not objective measurements. The inductive approach is applied to build knowledge and patterns based on the existing data without the usage of the pre-established theories. The interpretivism and induction combination enables a versatile and thorough investigation of the themes that are raised due to the secondary qualitative data. It can be used to analyse the complex problems, like the problem of access to healthcare in rural settings and mental wellbeing of the elderly.</a:t>
            </a:r>
            <a:endParaRPr/>
          </a:p>
          <a:p>
            <a:pPr marL="0" lvl="0" indent="0" algn="l" rtl="0">
              <a:spcBef>
                <a:spcPts val="0"/>
              </a:spcBef>
              <a:spcAft>
                <a:spcPts val="0"/>
              </a:spcAft>
              <a:buNone/>
            </a:pPr>
            <a:r>
              <a:rPr lang="en-US" sz="1200" b="1">
                <a:solidFill>
                  <a:schemeClr val="dk1"/>
                </a:solidFill>
                <a:latin typeface="Calibri"/>
                <a:ea typeface="Calibri"/>
                <a:cs typeface="Calibri"/>
                <a:sym typeface="Calibri"/>
              </a:rPr>
              <a:t>Research Design</a:t>
            </a:r>
            <a:endParaRPr sz="1200" b="1">
              <a:solidFill>
                <a:schemeClr val="dk1"/>
              </a:solidFill>
              <a:latin typeface="Calibri"/>
              <a:ea typeface="Calibri"/>
              <a:cs typeface="Calibri"/>
              <a:sym typeface="Calibri"/>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research design taken in the study is exploratory method to establish the effects of community mental health services on the wellbeing of the elderly in rural regions of the UK. The design allows an in-depth grasp of complex and under-researched problems because it gives rise to novel knowledge rather than hypothesis testing. Contrary to descriptive or experimental research, exploratory research is flexible in its analysis of secondary qualitative data.</a:t>
            </a:r>
            <a:endParaRPr sz="1200">
              <a:solidFill>
                <a:schemeClr val="dk1"/>
              </a:solidFill>
              <a:latin typeface="Calibri"/>
              <a:ea typeface="Calibri"/>
              <a:cs typeface="Calibri"/>
              <a:sym typeface="Calibri"/>
            </a:endParaRPr>
          </a:p>
          <a:p>
            <a:pPr marL="0" lvl="0" indent="0" algn="l" rtl="0">
              <a:spcBef>
                <a:spcPts val="0"/>
              </a:spcBef>
              <a:spcAft>
                <a:spcPts val="0"/>
              </a:spcAft>
              <a:buNone/>
            </a:pPr>
            <a:r>
              <a:rPr lang="en-US" sz="1200" b="1">
                <a:solidFill>
                  <a:schemeClr val="dk1"/>
                </a:solidFill>
                <a:latin typeface="Calibri"/>
                <a:ea typeface="Calibri"/>
                <a:cs typeface="Calibri"/>
                <a:sym typeface="Calibri"/>
              </a:rPr>
              <a:t>Data collection methods</a:t>
            </a:r>
            <a:endParaRPr sz="1200" b="1">
              <a:solidFill>
                <a:schemeClr val="dk1"/>
              </a:solidFill>
              <a:latin typeface="Calibri"/>
              <a:ea typeface="Calibri"/>
              <a:cs typeface="Calibri"/>
              <a:sym typeface="Calibri"/>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secondary data collection methods have been utilised, where the information is collected from the already existing sources. Unlike primary data collection, which might result in researcher bias, the secondary method provides a feasible approach in collecting information from credible sources in a timely and cost-effective way. The databases used are PubMed, Google Scholar, DEFRA, and NHS reports. </a:t>
            </a:r>
            <a:endParaRPr/>
          </a:p>
          <a:p>
            <a:pPr marL="0" lvl="0" indent="0" algn="l" rtl="0">
              <a:spcBef>
                <a:spcPts val="0"/>
              </a:spcBef>
              <a:spcAft>
                <a:spcPts val="0"/>
              </a:spcAft>
              <a:buNone/>
            </a:pPr>
            <a:r>
              <a:rPr lang="en-US" sz="1200" b="1">
                <a:solidFill>
                  <a:schemeClr val="dk1"/>
                </a:solidFill>
                <a:latin typeface="Calibri"/>
                <a:ea typeface="Calibri"/>
                <a:cs typeface="Calibri"/>
                <a:sym typeface="Calibri"/>
              </a:rPr>
              <a:t>Data Analysis</a:t>
            </a:r>
            <a:endParaRPr sz="1200" b="1">
              <a:solidFill>
                <a:schemeClr val="dk1"/>
              </a:solidFill>
              <a:latin typeface="Calibri"/>
              <a:ea typeface="Calibri"/>
              <a:cs typeface="Calibri"/>
              <a:sym typeface="Calibri"/>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study has utilised the qualitative analysis methods, where the themes are identified through key terms. As stated by Braun and Clarke (2025), the thematic analysis would help to systematically present the qualitative findings as evidence justifying the truth. The search results, such as using the key terms “barriers to health support”, "intervening policies and regulations", “mental health problems and loneliness among older adults”, “lack of facilities in rural areas", “NHS interventions, community-based approaches”. </a:t>
            </a:r>
            <a:endParaRPr sz="1200">
              <a:solidFill>
                <a:schemeClr val="dk1"/>
              </a:solidFill>
              <a:latin typeface="Calibri"/>
              <a:ea typeface="Calibri"/>
              <a:cs typeface="Calibri"/>
              <a:sym typeface="Calibri"/>
            </a:endParaRPr>
          </a:p>
          <a:p>
            <a:pPr marL="0" lvl="0" indent="0" algn="l" rtl="0">
              <a:spcBef>
                <a:spcPts val="0"/>
              </a:spcBef>
              <a:spcAft>
                <a:spcPts val="0"/>
              </a:spcAft>
              <a:buNone/>
            </a:pPr>
            <a:r>
              <a:rPr lang="en-US" sz="1200" b="1">
                <a:solidFill>
                  <a:schemeClr val="dk1"/>
                </a:solidFill>
                <a:latin typeface="Calibri"/>
                <a:ea typeface="Calibri"/>
                <a:cs typeface="Calibri"/>
                <a:sym typeface="Calibri"/>
              </a:rPr>
              <a:t>Time Horizon </a:t>
            </a:r>
            <a:endParaRPr sz="1200" b="1">
              <a:solidFill>
                <a:schemeClr val="dk1"/>
              </a:solidFill>
              <a:latin typeface="Calibri"/>
              <a:ea typeface="Calibri"/>
              <a:cs typeface="Calibri"/>
              <a:sym typeface="Calibri"/>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study has utilised the cross-sectional timeline, where the data are collected from a specific point in time. As depicted in the diagram, the first 2 weeks have been given to research on the background and formulating the aims and objectives. From week 3 to week 6, the study has to evaluate the existing resources to assess the formulated questions and aims of the research and identify the gaps. Lastly, the Week 9 to Week 24 have been given to review and write the dissertation to justify the research aim and the areas of improvement. </a:t>
            </a:r>
            <a:endParaRPr sz="1200">
              <a:solidFill>
                <a:schemeClr val="dk1"/>
              </a:solidFill>
              <a:latin typeface="Calibri"/>
              <a:ea typeface="Calibri"/>
              <a:cs typeface="Calibri"/>
              <a:sym typeface="Calibri"/>
            </a:endParaRPr>
          </a:p>
          <a:p>
            <a:pPr marL="0" lvl="0" indent="0" algn="l" rtl="0">
              <a:spcBef>
                <a:spcPts val="0"/>
              </a:spcBef>
              <a:spcAft>
                <a:spcPts val="0"/>
              </a:spcAft>
              <a:buNone/>
            </a:pPr>
            <a:r>
              <a:rPr lang="en-US" sz="1200" b="1">
                <a:solidFill>
                  <a:schemeClr val="dk1"/>
                </a:solidFill>
                <a:latin typeface="Calibri"/>
                <a:ea typeface="Calibri"/>
                <a:cs typeface="Calibri"/>
                <a:sym typeface="Calibri"/>
              </a:rPr>
              <a:t>Ethical Consideration</a:t>
            </a:r>
            <a:endParaRPr sz="1200" b="1">
              <a:solidFill>
                <a:schemeClr val="dk1"/>
              </a:solidFill>
              <a:latin typeface="Calibri"/>
              <a:ea typeface="Calibri"/>
              <a:cs typeface="Calibri"/>
              <a:sym typeface="Calibri"/>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In this research, the major ethical principles are followed to achieve the integrity and credibility of the research. There is also a low level of ethical risks because it uses secondary data therefore no participant is involved directly. All the sources are referenced properly according to Harvard citation to provide its transparency and prevent plagiarism. The study is also objective because it does not present bias, misinterpretation, and manipulation of data in the analysis and reporting.</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87" name="Google Shape;8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4"/>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4"/>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6"/>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6"/>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7"/>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7"/>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8"/>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8"/>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8"/>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8"/>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0"/>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10"/>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1"/>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1"/>
          <p:cNvSpPr>
            <a:spLocks noGrp="1"/>
          </p:cNvSpPr>
          <p:nvPr>
            <p:ph type="pic" idx="2"/>
          </p:nvPr>
        </p:nvSpPr>
        <p:spPr>
          <a:xfrm>
            <a:off x="1792288" y="612775"/>
            <a:ext cx="5486400" cy="4114800"/>
          </a:xfrm>
          <a:prstGeom prst="rect">
            <a:avLst/>
          </a:prstGeom>
          <a:noFill/>
          <a:ln>
            <a:noFill/>
          </a:ln>
        </p:spPr>
      </p:sp>
      <p:sp>
        <p:nvSpPr>
          <p:cNvPr id="68" name="Google Shape;68;p11"/>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2"/>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3"/>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3"/>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books.google.com/books?hl=en&amp;lr=&amp;id=UBT8DwAAQBAJ&amp;oi=fnd&amp;pg=PA183&amp;dq=Thematic+Analysis+in+Social+Work:+A+Case+Study&amp;ots=ASlPDwS1FJ&amp;sig=Kiu4KC9WwcWkm9ewatT5QTl6rdA"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F0F0"/>
        </a:solidFill>
        <a:effectLst/>
      </p:bgPr>
    </p:bg>
    <p:spTree>
      <p:nvGrpSpPr>
        <p:cNvPr id="1" name="Shape 88"/>
        <p:cNvGrpSpPr/>
        <p:nvPr/>
      </p:nvGrpSpPr>
      <p:grpSpPr>
        <a:xfrm>
          <a:off x="0" y="0"/>
          <a:ext cx="0" cy="0"/>
          <a:chOff x="0" y="0"/>
          <a:chExt cx="0" cy="0"/>
        </a:xfrm>
      </p:grpSpPr>
      <p:cxnSp>
        <p:nvCxnSpPr>
          <p:cNvPr id="89" name="Google Shape;89;p1"/>
          <p:cNvCxnSpPr/>
          <p:nvPr/>
        </p:nvCxnSpPr>
        <p:spPr>
          <a:xfrm>
            <a:off x="2130164" y="3552531"/>
            <a:ext cx="27496396" cy="0"/>
          </a:xfrm>
          <a:prstGeom prst="straightConnector1">
            <a:avLst/>
          </a:prstGeom>
          <a:noFill/>
          <a:ln w="19050" cap="flat" cmpd="sng">
            <a:solidFill>
              <a:srgbClr val="304443"/>
            </a:solidFill>
            <a:prstDash val="solid"/>
            <a:round/>
            <a:headEnd type="none" w="sm" len="sm"/>
            <a:tailEnd type="none" w="sm" len="sm"/>
          </a:ln>
        </p:spPr>
      </p:cxnSp>
      <p:cxnSp>
        <p:nvCxnSpPr>
          <p:cNvPr id="90" name="Google Shape;90;p1"/>
          <p:cNvCxnSpPr/>
          <p:nvPr/>
        </p:nvCxnSpPr>
        <p:spPr>
          <a:xfrm>
            <a:off x="1532822" y="26334210"/>
            <a:ext cx="30681292" cy="38100"/>
          </a:xfrm>
          <a:prstGeom prst="straightConnector1">
            <a:avLst/>
          </a:prstGeom>
          <a:noFill/>
          <a:ln w="19050" cap="flat" cmpd="sng">
            <a:solidFill>
              <a:srgbClr val="304443"/>
            </a:solidFill>
            <a:prstDash val="solid"/>
            <a:round/>
            <a:headEnd type="none" w="sm" len="sm"/>
            <a:tailEnd type="none" w="sm" len="sm"/>
          </a:ln>
        </p:spPr>
      </p:cxnSp>
      <p:sp>
        <p:nvSpPr>
          <p:cNvPr id="91" name="Google Shape;91;p1"/>
          <p:cNvSpPr/>
          <p:nvPr/>
        </p:nvSpPr>
        <p:spPr>
          <a:xfrm>
            <a:off x="1532822" y="30300699"/>
            <a:ext cx="27649830" cy="2924129"/>
          </a:xfrm>
          <a:custGeom>
            <a:avLst/>
            <a:gdLst/>
            <a:ahLst/>
            <a:cxnLst/>
            <a:rect l="l" t="t" r="r" b="b"/>
            <a:pathLst>
              <a:path w="27649830" h="2924129" extrusionOk="0">
                <a:moveTo>
                  <a:pt x="0" y="0"/>
                </a:moveTo>
                <a:lnTo>
                  <a:pt x="27649831" y="0"/>
                </a:lnTo>
                <a:lnTo>
                  <a:pt x="27649831" y="2924129"/>
                </a:lnTo>
                <a:lnTo>
                  <a:pt x="0" y="2924129"/>
                </a:lnTo>
                <a:lnTo>
                  <a:pt x="0" y="0"/>
                </a:lnTo>
                <a:close/>
              </a:path>
            </a:pathLst>
          </a:custGeom>
          <a:blipFill rotWithShape="1">
            <a:blip r:embed="rId3">
              <a:alphaModFix/>
            </a:blip>
            <a:stretch>
              <a:fillRect l="-384" t="-53" r="-3720" b="-53"/>
            </a:stretch>
          </a:blipFill>
          <a:ln w="38100" cap="sq" cmpd="sng">
            <a:solidFill>
              <a:srgbClr val="000000"/>
            </a:solidFill>
            <a:prstDash val="solid"/>
            <a:miter lim="8000"/>
            <a:headEnd type="none" w="sm" len="sm"/>
            <a:tailEnd type="none" w="sm" len="sm"/>
          </a:ln>
        </p:spPr>
        <p:txBody>
          <a:bodyPr/>
          <a:lstStyle/>
          <a:p>
            <a:endParaRPr lang="en-GB"/>
          </a:p>
        </p:txBody>
      </p:sp>
      <p:sp>
        <p:nvSpPr>
          <p:cNvPr id="92" name="Google Shape;92;p1"/>
          <p:cNvSpPr/>
          <p:nvPr/>
        </p:nvSpPr>
        <p:spPr>
          <a:xfrm>
            <a:off x="1532822" y="13437454"/>
            <a:ext cx="10037806" cy="5362678"/>
          </a:xfrm>
          <a:custGeom>
            <a:avLst/>
            <a:gdLst/>
            <a:ahLst/>
            <a:cxnLst/>
            <a:rect l="l" t="t" r="r" b="b"/>
            <a:pathLst>
              <a:path w="10037806" h="5362678" extrusionOk="0">
                <a:moveTo>
                  <a:pt x="0" y="0"/>
                </a:moveTo>
                <a:lnTo>
                  <a:pt x="10037807" y="0"/>
                </a:lnTo>
                <a:lnTo>
                  <a:pt x="10037807" y="5362677"/>
                </a:lnTo>
                <a:lnTo>
                  <a:pt x="0" y="5362677"/>
                </a:lnTo>
                <a:lnTo>
                  <a:pt x="0" y="0"/>
                </a:lnTo>
                <a:close/>
              </a:path>
            </a:pathLst>
          </a:custGeom>
          <a:blipFill rotWithShape="1">
            <a:blip r:embed="rId4">
              <a:alphaModFix/>
            </a:blip>
            <a:stretch>
              <a:fillRect t="-8910" b="-7500"/>
            </a:stretch>
          </a:blipFill>
          <a:ln>
            <a:noFill/>
          </a:ln>
        </p:spPr>
        <p:txBody>
          <a:bodyPr/>
          <a:lstStyle/>
          <a:p>
            <a:endParaRPr lang="en-GB"/>
          </a:p>
        </p:txBody>
      </p:sp>
      <p:sp>
        <p:nvSpPr>
          <p:cNvPr id="94" name="Google Shape;94;p1"/>
          <p:cNvSpPr/>
          <p:nvPr/>
        </p:nvSpPr>
        <p:spPr>
          <a:xfrm>
            <a:off x="22559799" y="18402679"/>
            <a:ext cx="8090408" cy="6916816"/>
          </a:xfrm>
          <a:custGeom>
            <a:avLst/>
            <a:gdLst/>
            <a:ahLst/>
            <a:cxnLst/>
            <a:rect l="l" t="t" r="r" b="b"/>
            <a:pathLst>
              <a:path w="8090408" h="8952890" extrusionOk="0">
                <a:moveTo>
                  <a:pt x="0" y="0"/>
                </a:moveTo>
                <a:lnTo>
                  <a:pt x="8090408" y="0"/>
                </a:lnTo>
                <a:lnTo>
                  <a:pt x="8090408" y="8952889"/>
                </a:lnTo>
                <a:lnTo>
                  <a:pt x="0" y="8952889"/>
                </a:lnTo>
                <a:lnTo>
                  <a:pt x="0" y="0"/>
                </a:lnTo>
                <a:close/>
              </a:path>
            </a:pathLst>
          </a:custGeom>
          <a:blipFill rotWithShape="1">
            <a:blip r:embed="rId5">
              <a:alphaModFix/>
            </a:blip>
            <a:stretch>
              <a:fillRect t="-1784" b="-1784"/>
            </a:stretch>
          </a:blipFill>
          <a:ln w="38100" cap="sq" cmpd="sng">
            <a:solidFill>
              <a:srgbClr val="000000"/>
            </a:solidFill>
            <a:prstDash val="solid"/>
            <a:miter lim="8000"/>
            <a:headEnd type="none" w="sm" len="sm"/>
            <a:tailEnd type="none" w="sm" len="sm"/>
          </a:ln>
        </p:spPr>
        <p:txBody>
          <a:bodyPr/>
          <a:lstStyle/>
          <a:p>
            <a:endParaRPr lang="en-GB"/>
          </a:p>
        </p:txBody>
      </p:sp>
      <p:sp>
        <p:nvSpPr>
          <p:cNvPr id="95" name="Google Shape;95;p1"/>
          <p:cNvSpPr txBox="1"/>
          <p:nvPr/>
        </p:nvSpPr>
        <p:spPr>
          <a:xfrm>
            <a:off x="10214181" y="4495506"/>
            <a:ext cx="12490038" cy="721347"/>
          </a:xfrm>
          <a:prstGeom prst="rect">
            <a:avLst/>
          </a:prstGeom>
          <a:noFill/>
          <a:ln>
            <a:noFill/>
          </a:ln>
        </p:spPr>
        <p:txBody>
          <a:bodyPr spcFirstLastPara="1" wrap="square" lIns="0" tIns="0" rIns="0" bIns="0" anchor="t" anchorCtr="0">
            <a:spAutoFit/>
          </a:bodyPr>
          <a:lstStyle/>
          <a:p>
            <a:pPr marL="0" marR="0" lvl="1" indent="0" algn="ctr" rtl="0">
              <a:lnSpc>
                <a:spcPct val="140019"/>
              </a:lnSpc>
              <a:spcBef>
                <a:spcPts val="0"/>
              </a:spcBef>
              <a:spcAft>
                <a:spcPts val="0"/>
              </a:spcAft>
              <a:buNone/>
            </a:pPr>
            <a:r>
              <a:rPr lang="en-US" sz="4078" b="1" i="0" u="none" strike="noStrike" cap="none">
                <a:solidFill>
                  <a:srgbClr val="000000"/>
                </a:solidFill>
                <a:latin typeface="Arial"/>
                <a:ea typeface="Arial"/>
                <a:cs typeface="Arial"/>
                <a:sym typeface="Arial"/>
              </a:rPr>
              <a:t>RESEARCH DESIGN </a:t>
            </a:r>
            <a:endParaRPr/>
          </a:p>
        </p:txBody>
      </p:sp>
      <p:sp>
        <p:nvSpPr>
          <p:cNvPr id="96" name="Google Shape;96;p1"/>
          <p:cNvSpPr txBox="1"/>
          <p:nvPr/>
        </p:nvSpPr>
        <p:spPr>
          <a:xfrm>
            <a:off x="22006220" y="5366054"/>
            <a:ext cx="9475618" cy="5428858"/>
          </a:xfrm>
          <a:prstGeom prst="rect">
            <a:avLst/>
          </a:prstGeom>
          <a:noFill/>
          <a:ln>
            <a:solidFill>
              <a:schemeClr val="tx1"/>
            </a:solidFill>
          </a:ln>
        </p:spPr>
        <p:txBody>
          <a:bodyPr spcFirstLastPara="1" wrap="square" lIns="0" tIns="0" rIns="0" bIns="0" anchor="t" anchorCtr="0">
            <a:spAutoFit/>
          </a:bodyPr>
          <a:lstStyle/>
          <a:p>
            <a:pPr marL="669293" marR="0" lvl="1" indent="-334646" algn="just" rtl="0">
              <a:lnSpc>
                <a:spcPct val="140000"/>
              </a:lnSpc>
              <a:spcBef>
                <a:spcPts val="0"/>
              </a:spcBef>
              <a:spcAft>
                <a:spcPts val="0"/>
              </a:spcAft>
              <a:buClr>
                <a:srgbClr val="000000"/>
              </a:buClr>
              <a:buSzPts val="3100"/>
              <a:buFont typeface="Arial"/>
              <a:buChar char="•"/>
            </a:pPr>
            <a:r>
              <a:rPr lang="en-US" sz="3100" b="0" i="0" u="none" strike="noStrike" cap="none" dirty="0">
                <a:solidFill>
                  <a:srgbClr val="000000"/>
                </a:solidFill>
                <a:latin typeface="Arial"/>
                <a:ea typeface="Arial"/>
                <a:cs typeface="Arial"/>
                <a:sym typeface="Arial"/>
              </a:rPr>
              <a:t>The secondary method of data collection presents the findings with a strong narrative (Wang, 2025). </a:t>
            </a:r>
            <a:endParaRPr dirty="0"/>
          </a:p>
          <a:p>
            <a:pPr marL="669293" marR="0" lvl="1" indent="-334646" algn="just" rtl="0">
              <a:lnSpc>
                <a:spcPct val="140000"/>
              </a:lnSpc>
              <a:spcBef>
                <a:spcPts val="0"/>
              </a:spcBef>
              <a:spcAft>
                <a:spcPts val="0"/>
              </a:spcAft>
              <a:buClr>
                <a:srgbClr val="000000"/>
              </a:buClr>
              <a:buSzPts val="3100"/>
              <a:buFont typeface="Arial"/>
              <a:buChar char="•"/>
            </a:pPr>
            <a:r>
              <a:rPr lang="en-US" sz="3100" b="0" i="0" u="none" strike="noStrike" cap="none" dirty="0">
                <a:solidFill>
                  <a:srgbClr val="000000"/>
                </a:solidFill>
                <a:latin typeface="Arial"/>
                <a:ea typeface="Arial"/>
                <a:cs typeface="Arial"/>
                <a:sym typeface="Arial"/>
              </a:rPr>
              <a:t>The secondary method provides a feasible approach to collecting information from credible sources in a timely and cost-effective way</a:t>
            </a:r>
            <a:endParaRPr dirty="0"/>
          </a:p>
          <a:p>
            <a:pPr marL="669293" marR="0" lvl="1" indent="-334646" algn="just" rtl="0">
              <a:lnSpc>
                <a:spcPct val="140000"/>
              </a:lnSpc>
              <a:spcBef>
                <a:spcPts val="0"/>
              </a:spcBef>
              <a:spcAft>
                <a:spcPts val="0"/>
              </a:spcAft>
              <a:buClr>
                <a:srgbClr val="000000"/>
              </a:buClr>
              <a:buSzPts val="3100"/>
              <a:buFont typeface="Arial"/>
              <a:buChar char="•"/>
            </a:pPr>
            <a:r>
              <a:rPr lang="en-US" sz="3100" b="0" i="0" u="none" strike="noStrike" cap="none" dirty="0">
                <a:solidFill>
                  <a:srgbClr val="000000"/>
                </a:solidFill>
                <a:latin typeface="Arial"/>
                <a:ea typeface="Arial"/>
                <a:cs typeface="Arial"/>
                <a:sym typeface="Arial"/>
              </a:rPr>
              <a:t>The databases used are PubMed, Google Scholar, DEFRA, and NHS reports. </a:t>
            </a:r>
            <a:endParaRPr sz="3100" b="0" i="0" u="none" strike="noStrike" cap="none" dirty="0">
              <a:solidFill>
                <a:srgbClr val="000000"/>
              </a:solidFill>
              <a:latin typeface="Arial"/>
              <a:ea typeface="Arial"/>
              <a:cs typeface="Arial"/>
              <a:sym typeface="Arial"/>
            </a:endParaRPr>
          </a:p>
          <a:p>
            <a:pPr marL="0" marR="0" lvl="0" indent="0" algn="l" rtl="0">
              <a:lnSpc>
                <a:spcPct val="158064"/>
              </a:lnSpc>
              <a:spcBef>
                <a:spcPts val="0"/>
              </a:spcBef>
              <a:spcAft>
                <a:spcPts val="0"/>
              </a:spcAft>
              <a:buNone/>
            </a:pPr>
            <a:endParaRPr sz="3100" b="0" i="0" u="none" strike="noStrike" cap="none" dirty="0">
              <a:solidFill>
                <a:srgbClr val="000000"/>
              </a:solidFill>
              <a:latin typeface="Arial"/>
              <a:ea typeface="Arial"/>
              <a:cs typeface="Arial"/>
              <a:sym typeface="Arial"/>
            </a:endParaRPr>
          </a:p>
        </p:txBody>
      </p:sp>
      <p:sp>
        <p:nvSpPr>
          <p:cNvPr id="93" name="Google Shape;93;p1"/>
          <p:cNvSpPr/>
          <p:nvPr/>
        </p:nvSpPr>
        <p:spPr>
          <a:xfrm>
            <a:off x="22000156" y="11994095"/>
            <a:ext cx="8500877" cy="4962387"/>
          </a:xfrm>
          <a:custGeom>
            <a:avLst/>
            <a:gdLst/>
            <a:ahLst/>
            <a:cxnLst/>
            <a:rect l="l" t="t" r="r" b="b"/>
            <a:pathLst>
              <a:path w="8500877" h="4962387" extrusionOk="0">
                <a:moveTo>
                  <a:pt x="0" y="0"/>
                </a:moveTo>
                <a:lnTo>
                  <a:pt x="8500876" y="0"/>
                </a:lnTo>
                <a:lnTo>
                  <a:pt x="8500876" y="4962387"/>
                </a:lnTo>
                <a:lnTo>
                  <a:pt x="0" y="4962387"/>
                </a:lnTo>
                <a:lnTo>
                  <a:pt x="0" y="0"/>
                </a:lnTo>
                <a:close/>
              </a:path>
            </a:pathLst>
          </a:custGeom>
          <a:blipFill rotWithShape="1">
            <a:blip r:embed="rId6">
              <a:alphaModFix/>
            </a:blip>
            <a:stretch>
              <a:fillRect/>
            </a:stretch>
          </a:blipFill>
          <a:ln w="38100" cap="sq" cmpd="sng">
            <a:solidFill>
              <a:srgbClr val="000000"/>
            </a:solidFill>
            <a:prstDash val="solid"/>
            <a:miter lim="8000"/>
            <a:headEnd type="none" w="sm" len="sm"/>
            <a:tailEnd type="none" w="sm" len="sm"/>
          </a:ln>
        </p:spPr>
        <p:txBody>
          <a:bodyPr/>
          <a:lstStyle/>
          <a:p>
            <a:endParaRPr lang="en-GB" dirty="0"/>
          </a:p>
        </p:txBody>
      </p:sp>
      <p:sp>
        <p:nvSpPr>
          <p:cNvPr id="97" name="Google Shape;97;p1"/>
          <p:cNvSpPr txBox="1"/>
          <p:nvPr/>
        </p:nvSpPr>
        <p:spPr>
          <a:xfrm>
            <a:off x="570892" y="22915811"/>
            <a:ext cx="12951582" cy="1031284"/>
          </a:xfrm>
          <a:prstGeom prst="rect">
            <a:avLst/>
          </a:prstGeom>
          <a:noFill/>
          <a:ln>
            <a:noFill/>
          </a:ln>
        </p:spPr>
        <p:txBody>
          <a:bodyPr spcFirstLastPara="1" wrap="square" lIns="0" tIns="0" rIns="0" bIns="0" anchor="t" anchorCtr="0">
            <a:spAutoFit/>
          </a:bodyPr>
          <a:lstStyle/>
          <a:p>
            <a:pPr marL="0" marR="0" lvl="0" indent="0" algn="l" rtl="0">
              <a:lnSpc>
                <a:spcPct val="232166"/>
              </a:lnSpc>
              <a:spcBef>
                <a:spcPts val="0"/>
              </a:spcBef>
              <a:spcAft>
                <a:spcPts val="0"/>
              </a:spcAft>
              <a:buNone/>
            </a:pPr>
            <a:endParaRPr sz="1800" b="0" i="0" u="none" strike="noStrike" cap="none">
              <a:solidFill>
                <a:schemeClr val="dk1"/>
              </a:solidFill>
              <a:latin typeface="Calibri"/>
              <a:ea typeface="Calibri"/>
              <a:cs typeface="Calibri"/>
              <a:sym typeface="Calibri"/>
            </a:endParaRPr>
          </a:p>
          <a:p>
            <a:pPr marL="0" marR="0" lvl="0" indent="0" algn="l" rtl="0">
              <a:lnSpc>
                <a:spcPct val="232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nvGrpSpPr>
          <p:cNvPr id="98" name="Google Shape;98;p1"/>
          <p:cNvGrpSpPr/>
          <p:nvPr/>
        </p:nvGrpSpPr>
        <p:grpSpPr>
          <a:xfrm>
            <a:off x="4162528" y="26946628"/>
            <a:ext cx="24998772" cy="2399933"/>
            <a:chOff x="-557130" y="-104775"/>
            <a:chExt cx="19641116" cy="3199911"/>
          </a:xfrm>
        </p:grpSpPr>
        <p:sp>
          <p:nvSpPr>
            <p:cNvPr id="99" name="Google Shape;99;p1"/>
            <p:cNvSpPr txBox="1"/>
            <p:nvPr/>
          </p:nvSpPr>
          <p:spPr>
            <a:xfrm>
              <a:off x="406400" y="-104775"/>
              <a:ext cx="15485909" cy="1001687"/>
            </a:xfrm>
            <a:prstGeom prst="rect">
              <a:avLst/>
            </a:prstGeom>
            <a:noFill/>
            <a:ln>
              <a:noFill/>
            </a:ln>
          </p:spPr>
          <p:txBody>
            <a:bodyPr spcFirstLastPara="1" wrap="square" lIns="0" tIns="0" rIns="0" bIns="0" anchor="t" anchorCtr="0">
              <a:spAutoFit/>
            </a:bodyPr>
            <a:lstStyle/>
            <a:p>
              <a:pPr marL="0" marR="0" lvl="1" indent="0" algn="ctr" rtl="0">
                <a:lnSpc>
                  <a:spcPct val="140004"/>
                </a:lnSpc>
                <a:spcBef>
                  <a:spcPts val="0"/>
                </a:spcBef>
                <a:spcAft>
                  <a:spcPts val="0"/>
                </a:spcAft>
                <a:buNone/>
              </a:pPr>
              <a:r>
                <a:rPr lang="en-US" sz="4432" b="1" i="0" u="none" strike="noStrike" cap="none">
                  <a:solidFill>
                    <a:srgbClr val="000000"/>
                  </a:solidFill>
                  <a:latin typeface="Arial"/>
                  <a:ea typeface="Arial"/>
                  <a:cs typeface="Arial"/>
                  <a:sym typeface="Arial"/>
                </a:rPr>
                <a:t>TIME HORIZON</a:t>
              </a:r>
              <a:endParaRPr/>
            </a:p>
          </p:txBody>
        </p:sp>
        <p:sp>
          <p:nvSpPr>
            <p:cNvPr id="100" name="Google Shape;100;p1"/>
            <p:cNvSpPr txBox="1"/>
            <p:nvPr/>
          </p:nvSpPr>
          <p:spPr>
            <a:xfrm>
              <a:off x="-557130" y="114405"/>
              <a:ext cx="19641116" cy="2980731"/>
            </a:xfrm>
            <a:prstGeom prst="rect">
              <a:avLst/>
            </a:prstGeom>
            <a:noFill/>
            <a:ln>
              <a:solidFill>
                <a:schemeClr val="tx1"/>
              </a:solidFill>
            </a:ln>
          </p:spPr>
          <p:txBody>
            <a:bodyPr spcFirstLastPara="1" wrap="square" lIns="0" tIns="0" rIns="0" bIns="0" anchor="t" anchorCtr="0">
              <a:spAutoFit/>
            </a:bodyPr>
            <a:lstStyle/>
            <a:p>
              <a:pPr marL="0" marR="0" lvl="0" indent="0" algn="l" rtl="0">
                <a:lnSpc>
                  <a:spcPct val="140007"/>
                </a:lnSpc>
                <a:spcBef>
                  <a:spcPts val="0"/>
                </a:spcBef>
                <a:spcAft>
                  <a:spcPts val="0"/>
                </a:spcAft>
                <a:buNone/>
              </a:pPr>
              <a:r>
                <a:rPr lang="en-US" sz="2702" b="0" i="0" u="none" strike="noStrike" cap="none" dirty="0">
                  <a:solidFill>
                    <a:srgbClr val="000000"/>
                  </a:solidFill>
                  <a:latin typeface="Poppins Medium"/>
                  <a:ea typeface="Poppins Medium"/>
                  <a:cs typeface="Poppins Medium"/>
                  <a:sym typeface="Poppins Medium"/>
                </a:rPr>
                <a:t> </a:t>
              </a:r>
              <a:endParaRPr dirty="0"/>
            </a:p>
            <a:p>
              <a:pPr marL="541811" marR="0" lvl="1" indent="-270905" algn="just" rtl="0">
                <a:lnSpc>
                  <a:spcPct val="126357"/>
                </a:lnSpc>
                <a:spcBef>
                  <a:spcPts val="0"/>
                </a:spcBef>
                <a:spcAft>
                  <a:spcPts val="0"/>
                </a:spcAft>
                <a:buClr>
                  <a:srgbClr val="000000"/>
                </a:buClr>
                <a:buSzPts val="2800"/>
                <a:buFont typeface="Arial"/>
                <a:buChar char="•"/>
              </a:pPr>
              <a:r>
                <a:rPr lang="en-US" sz="2800" b="0" i="0" u="none" strike="noStrike" cap="none" dirty="0">
                  <a:solidFill>
                    <a:srgbClr val="000000"/>
                  </a:solidFill>
                  <a:latin typeface="Arial"/>
                  <a:ea typeface="Arial"/>
                  <a:cs typeface="Arial"/>
                  <a:sym typeface="Arial"/>
                </a:rPr>
                <a:t>Cross-sectional timeline, where the data are collected from a specific point in time</a:t>
              </a:r>
              <a:endParaRPr dirty="0"/>
            </a:p>
            <a:p>
              <a:pPr marL="541811" marR="0" lvl="1" indent="-270905" algn="just" rtl="0">
                <a:lnSpc>
                  <a:spcPct val="126357"/>
                </a:lnSpc>
                <a:spcBef>
                  <a:spcPts val="0"/>
                </a:spcBef>
                <a:spcAft>
                  <a:spcPts val="0"/>
                </a:spcAft>
                <a:buClr>
                  <a:srgbClr val="000000"/>
                </a:buClr>
                <a:buSzPts val="2800"/>
                <a:buFont typeface="Arial"/>
                <a:buChar char="•"/>
              </a:pPr>
              <a:r>
                <a:rPr lang="en-US" sz="2800" b="0" i="0" u="none" strike="noStrike" cap="none" dirty="0">
                  <a:solidFill>
                    <a:srgbClr val="000000"/>
                  </a:solidFill>
                  <a:latin typeface="Arial"/>
                  <a:ea typeface="Arial"/>
                  <a:cs typeface="Arial"/>
                  <a:sym typeface="Arial"/>
                </a:rPr>
                <a:t>Provides a faster and more effective method, where the information is collected at one time to study the research variables</a:t>
              </a:r>
              <a:endParaRPr dirty="0"/>
            </a:p>
            <a:p>
              <a:pPr marL="0" marR="0" lvl="0" indent="0" algn="just" rtl="0">
                <a:lnSpc>
                  <a:spcPct val="146632"/>
                </a:lnSpc>
                <a:spcBef>
                  <a:spcPts val="0"/>
                </a:spcBef>
                <a:spcAft>
                  <a:spcPts val="0"/>
                </a:spcAft>
                <a:buNone/>
              </a:pPr>
              <a:endParaRPr sz="2509" b="0" i="0" u="none" strike="noStrike" cap="none" dirty="0">
                <a:solidFill>
                  <a:srgbClr val="000000"/>
                </a:solidFill>
                <a:latin typeface="Arial"/>
                <a:ea typeface="Arial"/>
                <a:cs typeface="Arial"/>
                <a:sym typeface="Arial"/>
              </a:endParaRPr>
            </a:p>
          </p:txBody>
        </p:sp>
      </p:grpSp>
      <p:grpSp>
        <p:nvGrpSpPr>
          <p:cNvPr id="101" name="Google Shape;101;p1"/>
          <p:cNvGrpSpPr/>
          <p:nvPr/>
        </p:nvGrpSpPr>
        <p:grpSpPr>
          <a:xfrm>
            <a:off x="1997798" y="20750595"/>
            <a:ext cx="14953197" cy="5642570"/>
            <a:chOff x="-1442085" y="1303877"/>
            <a:chExt cx="20275770" cy="7523426"/>
          </a:xfrm>
        </p:grpSpPr>
        <p:sp>
          <p:nvSpPr>
            <p:cNvPr id="102" name="Google Shape;102;p1"/>
            <p:cNvSpPr txBox="1"/>
            <p:nvPr/>
          </p:nvSpPr>
          <p:spPr>
            <a:xfrm>
              <a:off x="898765" y="2752725"/>
              <a:ext cx="17934920" cy="1009791"/>
            </a:xfrm>
            <a:prstGeom prst="rect">
              <a:avLst/>
            </a:prstGeom>
            <a:noFill/>
            <a:ln>
              <a:noFill/>
            </a:ln>
          </p:spPr>
          <p:txBody>
            <a:bodyPr spcFirstLastPara="1" wrap="square" lIns="0" tIns="0" rIns="0" bIns="0" anchor="t" anchorCtr="0">
              <a:spAutoFit/>
            </a:bodyPr>
            <a:lstStyle/>
            <a:p>
              <a:pPr marL="0" marR="0" lvl="1" indent="0" algn="r" rtl="0">
                <a:lnSpc>
                  <a:spcPct val="348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3" name="Google Shape;103;p1"/>
            <p:cNvSpPr txBox="1"/>
            <p:nvPr/>
          </p:nvSpPr>
          <p:spPr>
            <a:xfrm>
              <a:off x="-1442085" y="1303877"/>
              <a:ext cx="14168069" cy="7523426"/>
            </a:xfrm>
            <a:prstGeom prst="rect">
              <a:avLst/>
            </a:prstGeom>
            <a:noFill/>
            <a:ln>
              <a:solidFill>
                <a:schemeClr val="tx1"/>
              </a:solidFill>
            </a:ln>
          </p:spPr>
          <p:txBody>
            <a:bodyPr spcFirstLastPara="1" wrap="square" lIns="0" tIns="0" rIns="0" bIns="0" anchor="t" anchorCtr="0">
              <a:spAutoFit/>
            </a:bodyPr>
            <a:lstStyle/>
            <a:p>
              <a:pPr marL="616839" marR="0" lvl="1" indent="-308419" algn="just" rtl="0">
                <a:lnSpc>
                  <a:spcPct val="174973"/>
                </a:lnSpc>
                <a:spcBef>
                  <a:spcPts val="0"/>
                </a:spcBef>
                <a:spcAft>
                  <a:spcPts val="0"/>
                </a:spcAft>
                <a:buClr>
                  <a:srgbClr val="000000"/>
                </a:buClr>
                <a:buSzPts val="2857"/>
                <a:buFont typeface="Arial"/>
                <a:buChar char="•"/>
              </a:pPr>
              <a:r>
                <a:rPr lang="en-US" sz="2857" b="0" i="0" u="none" strike="noStrike" cap="none" dirty="0">
                  <a:solidFill>
                    <a:srgbClr val="000000"/>
                  </a:solidFill>
                  <a:latin typeface="Arial"/>
                  <a:ea typeface="Arial"/>
                  <a:cs typeface="Arial"/>
                  <a:sym typeface="Arial"/>
                </a:rPr>
                <a:t>Thematic analysis presents an interpretive phenomenological approach in determining the result using key themes to systematically </a:t>
              </a:r>
              <a:r>
                <a:rPr lang="en-US" sz="2857" b="0" i="0" u="none" strike="noStrike" cap="none" dirty="0" err="1">
                  <a:solidFill>
                    <a:srgbClr val="000000"/>
                  </a:solidFill>
                  <a:latin typeface="Arial"/>
                  <a:ea typeface="Arial"/>
                  <a:cs typeface="Arial"/>
                  <a:sym typeface="Arial"/>
                </a:rPr>
                <a:t>realise</a:t>
              </a:r>
              <a:r>
                <a:rPr lang="en-US" sz="2857" b="0" i="0" u="none" strike="noStrike" cap="none" dirty="0">
                  <a:solidFill>
                    <a:srgbClr val="000000"/>
                  </a:solidFill>
                  <a:latin typeface="Arial"/>
                  <a:ea typeface="Arial"/>
                  <a:cs typeface="Arial"/>
                  <a:sym typeface="Arial"/>
                </a:rPr>
                <a:t> the truth (Braun and Clarke, 2025). </a:t>
              </a:r>
              <a:endParaRPr dirty="0"/>
            </a:p>
            <a:p>
              <a:pPr marL="616839" marR="0" lvl="1" indent="-308419" algn="just" rtl="0">
                <a:lnSpc>
                  <a:spcPct val="174973"/>
                </a:lnSpc>
                <a:spcBef>
                  <a:spcPts val="0"/>
                </a:spcBef>
                <a:spcAft>
                  <a:spcPts val="0"/>
                </a:spcAft>
                <a:buClr>
                  <a:srgbClr val="000000"/>
                </a:buClr>
                <a:buSzPts val="2857"/>
                <a:buFont typeface="Arial"/>
                <a:buChar char="•"/>
              </a:pPr>
              <a:r>
                <a:rPr lang="en-US" sz="2857" b="0" i="0" u="none" strike="noStrike" cap="none" dirty="0">
                  <a:solidFill>
                    <a:srgbClr val="000000"/>
                  </a:solidFill>
                  <a:latin typeface="Arial"/>
                  <a:ea typeface="Arial"/>
                  <a:cs typeface="Arial"/>
                  <a:sym typeface="Arial"/>
                </a:rPr>
                <a:t>Four themes have been formulated based on the research objectives to bring about a contextual understanding of the issues </a:t>
              </a:r>
              <a:endParaRPr dirty="0"/>
            </a:p>
            <a:p>
              <a:pPr marL="0" marR="0" lvl="0" indent="0" algn="just" rtl="0">
                <a:lnSpc>
                  <a:spcPct val="199474"/>
                </a:lnSpc>
                <a:spcBef>
                  <a:spcPts val="0"/>
                </a:spcBef>
                <a:spcAft>
                  <a:spcPts val="0"/>
                </a:spcAft>
                <a:buNone/>
              </a:pPr>
              <a:endParaRPr sz="2857" b="0" i="0" u="none" strike="noStrike" cap="none" dirty="0">
                <a:solidFill>
                  <a:srgbClr val="000000"/>
                </a:solidFill>
                <a:latin typeface="Arial"/>
                <a:ea typeface="Arial"/>
                <a:cs typeface="Arial"/>
                <a:sym typeface="Arial"/>
              </a:endParaRPr>
            </a:p>
            <a:p>
              <a:pPr marL="0" marR="0" lvl="0" indent="0" algn="just" rtl="0">
                <a:lnSpc>
                  <a:spcPct val="175498"/>
                </a:lnSpc>
                <a:spcBef>
                  <a:spcPts val="0"/>
                </a:spcBef>
                <a:spcAft>
                  <a:spcPts val="0"/>
                </a:spcAft>
                <a:buNone/>
              </a:pPr>
              <a:endParaRPr sz="2857" b="0" i="0" u="none" strike="noStrike" cap="none" dirty="0">
                <a:solidFill>
                  <a:srgbClr val="000000"/>
                </a:solidFill>
                <a:latin typeface="Arial"/>
                <a:ea typeface="Arial"/>
                <a:cs typeface="Arial"/>
                <a:sym typeface="Arial"/>
              </a:endParaRPr>
            </a:p>
            <a:p>
              <a:pPr marL="0" marR="0" lvl="0" indent="0" algn="l" rtl="0">
                <a:lnSpc>
                  <a:spcPct val="114070"/>
                </a:lnSpc>
                <a:spcBef>
                  <a:spcPts val="0"/>
                </a:spcBef>
                <a:spcAft>
                  <a:spcPts val="0"/>
                </a:spcAft>
                <a:buNone/>
              </a:pPr>
              <a:endParaRPr sz="2857" b="0" i="0" u="none" strike="noStrike" cap="none" dirty="0">
                <a:solidFill>
                  <a:srgbClr val="000000"/>
                </a:solidFill>
                <a:latin typeface="Arial"/>
                <a:ea typeface="Arial"/>
                <a:cs typeface="Arial"/>
                <a:sym typeface="Arial"/>
              </a:endParaRPr>
            </a:p>
          </p:txBody>
        </p:sp>
      </p:grpSp>
      <p:sp>
        <p:nvSpPr>
          <p:cNvPr id="104" name="Google Shape;104;p1"/>
          <p:cNvSpPr txBox="1"/>
          <p:nvPr/>
        </p:nvSpPr>
        <p:spPr>
          <a:xfrm>
            <a:off x="3701762" y="606800"/>
            <a:ext cx="27021300" cy="3739500"/>
          </a:xfrm>
          <a:prstGeom prst="rect">
            <a:avLst/>
          </a:prstGeom>
          <a:noFill/>
          <a:ln>
            <a:noFill/>
          </a:ln>
        </p:spPr>
        <p:txBody>
          <a:bodyPr spcFirstLastPara="1" wrap="square" lIns="0" tIns="0" rIns="0" bIns="0" anchor="t" anchorCtr="0">
            <a:spAutoFit/>
          </a:bodyPr>
          <a:lstStyle/>
          <a:p>
            <a:pPr marL="0" marR="0" lvl="0" indent="0" algn="ctr" rtl="0">
              <a:lnSpc>
                <a:spcPct val="174995"/>
              </a:lnSpc>
              <a:spcBef>
                <a:spcPts val="0"/>
              </a:spcBef>
              <a:spcAft>
                <a:spcPts val="0"/>
              </a:spcAft>
              <a:buNone/>
            </a:pPr>
            <a:r>
              <a:rPr lang="en-US" sz="5399" b="1" i="0" u="none" strike="noStrike" cap="none" dirty="0">
                <a:solidFill>
                  <a:srgbClr val="000000"/>
                </a:solidFill>
                <a:latin typeface="Arial"/>
                <a:ea typeface="Arial"/>
                <a:cs typeface="Arial"/>
                <a:sym typeface="Arial"/>
              </a:rPr>
              <a:t>INVESTIGATING THE IMPACT OF COMMUNITY MENTAL HEALTH SERVICES ON THE WELL-BEING OF ISOLATED ELDERLY IN RURAL AREAS OF THE UK</a:t>
            </a:r>
            <a:endParaRPr dirty="0"/>
          </a:p>
          <a:p>
            <a:pPr marL="0" marR="0" lvl="0" indent="0" algn="ctr" rtl="0">
              <a:lnSpc>
                <a:spcPct val="252787"/>
              </a:lnSpc>
              <a:spcBef>
                <a:spcPts val="0"/>
              </a:spcBef>
              <a:spcAft>
                <a:spcPts val="0"/>
              </a:spcAft>
              <a:buNone/>
            </a:pPr>
            <a:endParaRPr sz="5399" b="1" i="0" u="none" strike="noStrike" cap="none" dirty="0">
              <a:solidFill>
                <a:srgbClr val="000000"/>
              </a:solidFill>
              <a:latin typeface="Arial"/>
              <a:ea typeface="Arial"/>
              <a:cs typeface="Arial"/>
              <a:sym typeface="Arial"/>
            </a:endParaRPr>
          </a:p>
        </p:txBody>
      </p:sp>
      <p:sp>
        <p:nvSpPr>
          <p:cNvPr id="105" name="Google Shape;105;p1"/>
          <p:cNvSpPr txBox="1"/>
          <p:nvPr/>
        </p:nvSpPr>
        <p:spPr>
          <a:xfrm>
            <a:off x="18097628" y="33564109"/>
            <a:ext cx="10316014" cy="501654"/>
          </a:xfrm>
          <a:prstGeom prst="rect">
            <a:avLst/>
          </a:prstGeom>
          <a:noFill/>
          <a:ln>
            <a:noFill/>
          </a:ln>
        </p:spPr>
        <p:txBody>
          <a:bodyPr spcFirstLastPara="1" wrap="square" lIns="0" tIns="0" rIns="0" bIns="0" anchor="t" anchorCtr="0">
            <a:spAutoFit/>
          </a:bodyPr>
          <a:lstStyle/>
          <a:p>
            <a:pPr marL="0" marR="0" lvl="0" indent="0" algn="ctr" rtl="0">
              <a:lnSpc>
                <a:spcPct val="93285"/>
              </a:lnSpc>
              <a:spcBef>
                <a:spcPts val="0"/>
              </a:spcBef>
              <a:spcAft>
                <a:spcPts val="0"/>
              </a:spcAft>
              <a:buNone/>
            </a:pPr>
            <a:r>
              <a:rPr lang="en-US" sz="4200" b="1" i="0" u="none" strike="noStrike" cap="none">
                <a:solidFill>
                  <a:srgbClr val="000000"/>
                </a:solidFill>
                <a:latin typeface="Arial"/>
                <a:ea typeface="Arial"/>
                <a:cs typeface="Arial"/>
                <a:sym typeface="Arial"/>
              </a:rPr>
              <a:t>REFERENCES</a:t>
            </a:r>
            <a:endParaRPr/>
          </a:p>
        </p:txBody>
      </p:sp>
      <p:sp>
        <p:nvSpPr>
          <p:cNvPr id="106" name="Google Shape;106;p1"/>
          <p:cNvSpPr txBox="1"/>
          <p:nvPr/>
        </p:nvSpPr>
        <p:spPr>
          <a:xfrm>
            <a:off x="1321517" y="19947189"/>
            <a:ext cx="12490038" cy="1555868"/>
          </a:xfrm>
          <a:prstGeom prst="rect">
            <a:avLst/>
          </a:prstGeom>
          <a:noFill/>
          <a:ln>
            <a:noFill/>
          </a:ln>
        </p:spPr>
        <p:txBody>
          <a:bodyPr spcFirstLastPara="1" wrap="square" lIns="0" tIns="0" rIns="0" bIns="0" anchor="t" anchorCtr="0">
            <a:spAutoFit/>
          </a:bodyPr>
          <a:lstStyle/>
          <a:p>
            <a:pPr marL="0" marR="0" lvl="0" indent="0" algn="ctr" rtl="0">
              <a:lnSpc>
                <a:spcPct val="140019"/>
              </a:lnSpc>
              <a:spcBef>
                <a:spcPts val="0"/>
              </a:spcBef>
              <a:spcAft>
                <a:spcPts val="0"/>
              </a:spcAft>
              <a:buNone/>
            </a:pPr>
            <a:r>
              <a:rPr lang="en-US" sz="4078" b="1" i="0" u="none" strike="noStrike" cap="none">
                <a:solidFill>
                  <a:srgbClr val="000000"/>
                </a:solidFill>
                <a:latin typeface="Arial"/>
                <a:ea typeface="Arial"/>
                <a:cs typeface="Arial"/>
                <a:sym typeface="Arial"/>
              </a:rPr>
              <a:t>DATA ANALYSIS</a:t>
            </a:r>
            <a:endParaRPr/>
          </a:p>
          <a:p>
            <a:pPr marL="0" marR="0" lvl="1" indent="0" algn="l" rtl="0">
              <a:lnSpc>
                <a:spcPct val="163928"/>
              </a:lnSpc>
              <a:spcBef>
                <a:spcPts val="0"/>
              </a:spcBef>
              <a:spcAft>
                <a:spcPts val="0"/>
              </a:spcAft>
              <a:buNone/>
            </a:pPr>
            <a:endParaRPr sz="4078" b="1" i="0" u="none" strike="noStrike" cap="none">
              <a:solidFill>
                <a:srgbClr val="000000"/>
              </a:solidFill>
              <a:latin typeface="Arial"/>
              <a:ea typeface="Arial"/>
              <a:cs typeface="Arial"/>
              <a:sym typeface="Arial"/>
            </a:endParaRPr>
          </a:p>
        </p:txBody>
      </p:sp>
      <p:sp>
        <p:nvSpPr>
          <p:cNvPr id="107" name="Google Shape;107;p1"/>
          <p:cNvSpPr txBox="1"/>
          <p:nvPr/>
        </p:nvSpPr>
        <p:spPr>
          <a:xfrm>
            <a:off x="1997798" y="33585698"/>
            <a:ext cx="10316014" cy="615984"/>
          </a:xfrm>
          <a:prstGeom prst="rect">
            <a:avLst/>
          </a:prstGeom>
          <a:noFill/>
          <a:ln>
            <a:noFill/>
          </a:ln>
        </p:spPr>
        <p:txBody>
          <a:bodyPr spcFirstLastPara="1" wrap="square" lIns="0" tIns="0" rIns="0" bIns="0" anchor="t" anchorCtr="0">
            <a:spAutoFit/>
          </a:bodyPr>
          <a:lstStyle/>
          <a:p>
            <a:pPr marL="0" marR="0" lvl="0" indent="0" algn="ctr" rtl="0">
              <a:lnSpc>
                <a:spcPct val="140022"/>
              </a:lnSpc>
              <a:spcBef>
                <a:spcPts val="0"/>
              </a:spcBef>
              <a:spcAft>
                <a:spcPts val="0"/>
              </a:spcAft>
              <a:buNone/>
            </a:pPr>
            <a:r>
              <a:rPr lang="en-US" sz="3498" b="1" i="0" u="none" strike="noStrike" cap="none" dirty="0">
                <a:solidFill>
                  <a:srgbClr val="000000"/>
                </a:solidFill>
                <a:latin typeface="Arial"/>
                <a:ea typeface="Arial"/>
                <a:cs typeface="Arial"/>
                <a:sym typeface="Arial"/>
              </a:rPr>
              <a:t>ETHICAL CONSIDERATION </a:t>
            </a:r>
            <a:endParaRPr dirty="0"/>
          </a:p>
        </p:txBody>
      </p:sp>
      <p:grpSp>
        <p:nvGrpSpPr>
          <p:cNvPr id="108" name="Google Shape;108;p1"/>
          <p:cNvGrpSpPr/>
          <p:nvPr/>
        </p:nvGrpSpPr>
        <p:grpSpPr>
          <a:xfrm>
            <a:off x="1532822" y="34761169"/>
            <a:ext cx="14228169" cy="8523231"/>
            <a:chOff x="0" y="535028"/>
            <a:chExt cx="18970892" cy="11364307"/>
          </a:xfrm>
        </p:grpSpPr>
        <p:sp>
          <p:nvSpPr>
            <p:cNvPr id="109" name="Google Shape;109;p1"/>
            <p:cNvSpPr txBox="1"/>
            <p:nvPr/>
          </p:nvSpPr>
          <p:spPr>
            <a:xfrm>
              <a:off x="623123" y="3705225"/>
              <a:ext cx="12434470" cy="1009791"/>
            </a:xfrm>
            <a:prstGeom prst="rect">
              <a:avLst/>
            </a:prstGeom>
            <a:noFill/>
            <a:ln>
              <a:noFill/>
            </a:ln>
          </p:spPr>
          <p:txBody>
            <a:bodyPr spcFirstLastPara="1" wrap="square" lIns="0" tIns="0" rIns="0" bIns="0" anchor="t" anchorCtr="0">
              <a:spAutoFit/>
            </a:bodyPr>
            <a:lstStyle/>
            <a:p>
              <a:pPr marL="0" marR="0" lvl="1" indent="0" algn="r" rtl="0">
                <a:lnSpc>
                  <a:spcPct val="348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0" name="Google Shape;110;p1"/>
            <p:cNvSpPr txBox="1"/>
            <p:nvPr/>
          </p:nvSpPr>
          <p:spPr>
            <a:xfrm>
              <a:off x="0" y="535028"/>
              <a:ext cx="18970892" cy="11364307"/>
            </a:xfrm>
            <a:prstGeom prst="rect">
              <a:avLst/>
            </a:prstGeom>
            <a:noFill/>
            <a:ln>
              <a:solidFill>
                <a:schemeClr val="tx1"/>
              </a:solidFill>
            </a:ln>
          </p:spPr>
          <p:txBody>
            <a:bodyPr spcFirstLastPara="1" wrap="square" lIns="0" tIns="0" rIns="0" bIns="0" anchor="t" anchorCtr="0">
              <a:spAutoFit/>
            </a:bodyPr>
            <a:lstStyle/>
            <a:p>
              <a:pPr marL="0" marR="0" lvl="0" indent="0" algn="just" rtl="0">
                <a:lnSpc>
                  <a:spcPct val="316611"/>
                </a:lnSpc>
                <a:spcBef>
                  <a:spcPts val="0"/>
                </a:spcBef>
                <a:spcAft>
                  <a:spcPts val="0"/>
                </a:spcAft>
                <a:buNone/>
              </a:pPr>
              <a:endParaRPr sz="1800" b="0" i="0" u="none" strike="noStrike" cap="none" dirty="0">
                <a:solidFill>
                  <a:schemeClr val="dk1"/>
                </a:solidFill>
                <a:latin typeface="Calibri"/>
                <a:ea typeface="Calibri"/>
                <a:cs typeface="Calibri"/>
                <a:sym typeface="Calibri"/>
              </a:endParaRPr>
            </a:p>
            <a:p>
              <a:pPr marL="638428" marR="0" lvl="1" indent="-319214" algn="just" rtl="0">
                <a:lnSpc>
                  <a:spcPct val="174974"/>
                </a:lnSpc>
                <a:spcBef>
                  <a:spcPts val="0"/>
                </a:spcBef>
                <a:spcAft>
                  <a:spcPts val="0"/>
                </a:spcAft>
                <a:buClr>
                  <a:srgbClr val="000000"/>
                </a:buClr>
                <a:buSzPts val="2957"/>
                <a:buFont typeface="Arial"/>
                <a:buChar char="•"/>
              </a:pPr>
              <a:r>
                <a:rPr lang="en-US" sz="2957" b="0" i="0" u="none" strike="noStrike" cap="none" dirty="0">
                  <a:solidFill>
                    <a:srgbClr val="000000"/>
                  </a:solidFill>
                  <a:latin typeface="Arial"/>
                  <a:ea typeface="Arial"/>
                  <a:cs typeface="Arial"/>
                  <a:sym typeface="Arial"/>
                </a:rPr>
                <a:t>The major ethical principles are followed to achieve the integrity and credibility of the research.</a:t>
              </a:r>
              <a:endParaRPr dirty="0"/>
            </a:p>
            <a:p>
              <a:pPr marL="638428" marR="0" lvl="1" indent="-319214" algn="just" rtl="0">
                <a:lnSpc>
                  <a:spcPct val="174974"/>
                </a:lnSpc>
                <a:spcBef>
                  <a:spcPts val="0"/>
                </a:spcBef>
                <a:spcAft>
                  <a:spcPts val="0"/>
                </a:spcAft>
                <a:buClr>
                  <a:srgbClr val="000000"/>
                </a:buClr>
                <a:buSzPts val="2957"/>
                <a:buFont typeface="Arial"/>
                <a:buChar char="•"/>
              </a:pPr>
              <a:r>
                <a:rPr lang="en-US" sz="2957" b="0" i="0" u="none" strike="noStrike" cap="none" dirty="0">
                  <a:solidFill>
                    <a:srgbClr val="000000"/>
                  </a:solidFill>
                  <a:latin typeface="Arial"/>
                  <a:ea typeface="Arial"/>
                  <a:cs typeface="Arial"/>
                  <a:sym typeface="Arial"/>
                </a:rPr>
                <a:t>There is also a low level of ethical risks because it uses secondary data, and no participant is involved directly.</a:t>
              </a:r>
              <a:endParaRPr dirty="0"/>
            </a:p>
            <a:p>
              <a:pPr marL="638428" marR="0" lvl="1" indent="-319214" algn="just" rtl="0">
                <a:lnSpc>
                  <a:spcPct val="174974"/>
                </a:lnSpc>
                <a:spcBef>
                  <a:spcPts val="0"/>
                </a:spcBef>
                <a:spcAft>
                  <a:spcPts val="0"/>
                </a:spcAft>
                <a:buClr>
                  <a:srgbClr val="000000"/>
                </a:buClr>
                <a:buSzPts val="2957"/>
                <a:buFont typeface="Arial"/>
                <a:buChar char="•"/>
              </a:pPr>
              <a:r>
                <a:rPr lang="en-US" sz="2957" b="0" i="0" u="none" strike="noStrike" cap="none" dirty="0">
                  <a:solidFill>
                    <a:srgbClr val="000000"/>
                  </a:solidFill>
                  <a:latin typeface="Arial"/>
                  <a:ea typeface="Arial"/>
                  <a:cs typeface="Arial"/>
                  <a:sym typeface="Arial"/>
                </a:rPr>
                <a:t>All the sources are referenced properly according to the Harvard citation to provide transparency and prevent plagiarism.</a:t>
              </a:r>
              <a:endParaRPr dirty="0"/>
            </a:p>
            <a:p>
              <a:pPr marL="638428" marR="0" lvl="1" indent="-319214" algn="just" rtl="0">
                <a:lnSpc>
                  <a:spcPct val="174974"/>
                </a:lnSpc>
                <a:spcBef>
                  <a:spcPts val="0"/>
                </a:spcBef>
                <a:spcAft>
                  <a:spcPts val="0"/>
                </a:spcAft>
                <a:buClr>
                  <a:srgbClr val="000000"/>
                </a:buClr>
                <a:buSzPts val="2957"/>
                <a:buFont typeface="Arial"/>
                <a:buChar char="•"/>
              </a:pPr>
              <a:r>
                <a:rPr lang="en-US" sz="2957" b="0" i="0" u="none" strike="noStrike" cap="none" dirty="0">
                  <a:solidFill>
                    <a:srgbClr val="000000"/>
                  </a:solidFill>
                  <a:latin typeface="Arial"/>
                  <a:ea typeface="Arial"/>
                  <a:cs typeface="Arial"/>
                  <a:sym typeface="Arial"/>
                </a:rPr>
                <a:t>The study is also objective because it does not present bias, misinterpretation, or manipulation of data in the analysis and reporting.</a:t>
              </a:r>
              <a:endParaRPr dirty="0"/>
            </a:p>
            <a:p>
              <a:pPr marL="0" marR="0" lvl="0" indent="0" algn="just" rtl="0">
                <a:lnSpc>
                  <a:spcPct val="169563"/>
                </a:lnSpc>
                <a:spcBef>
                  <a:spcPts val="0"/>
                </a:spcBef>
                <a:spcAft>
                  <a:spcPts val="0"/>
                </a:spcAft>
                <a:buNone/>
              </a:pPr>
              <a:endParaRPr sz="2957" b="0" i="0" u="none" strike="noStrike" cap="none" dirty="0">
                <a:solidFill>
                  <a:srgbClr val="000000"/>
                </a:solidFill>
                <a:latin typeface="Arial"/>
                <a:ea typeface="Arial"/>
                <a:cs typeface="Arial"/>
                <a:sym typeface="Arial"/>
              </a:endParaRPr>
            </a:p>
            <a:p>
              <a:pPr marL="0" marR="0" lvl="0" indent="0" algn="l" rtl="0">
                <a:lnSpc>
                  <a:spcPct val="110213"/>
                </a:lnSpc>
                <a:spcBef>
                  <a:spcPts val="0"/>
                </a:spcBef>
                <a:spcAft>
                  <a:spcPts val="0"/>
                </a:spcAft>
                <a:buNone/>
              </a:pPr>
              <a:endParaRPr sz="2957" b="0" i="0" u="none" strike="noStrike" cap="none" dirty="0">
                <a:solidFill>
                  <a:srgbClr val="000000"/>
                </a:solidFill>
                <a:latin typeface="Arial"/>
                <a:ea typeface="Arial"/>
                <a:cs typeface="Arial"/>
                <a:sym typeface="Arial"/>
              </a:endParaRPr>
            </a:p>
          </p:txBody>
        </p:sp>
      </p:grpSp>
      <p:grpSp>
        <p:nvGrpSpPr>
          <p:cNvPr id="111" name="Google Shape;111;p1"/>
          <p:cNvGrpSpPr/>
          <p:nvPr/>
        </p:nvGrpSpPr>
        <p:grpSpPr>
          <a:xfrm>
            <a:off x="16196421" y="33350879"/>
            <a:ext cx="16453125" cy="11144474"/>
            <a:chOff x="178091" y="-174847"/>
            <a:chExt cx="21937500" cy="14859299"/>
          </a:xfrm>
        </p:grpSpPr>
        <p:sp>
          <p:nvSpPr>
            <p:cNvPr id="112" name="Google Shape;112;p1"/>
            <p:cNvSpPr txBox="1"/>
            <p:nvPr/>
          </p:nvSpPr>
          <p:spPr>
            <a:xfrm>
              <a:off x="329404" y="14226434"/>
              <a:ext cx="15174000" cy="369300"/>
            </a:xfrm>
            <a:prstGeom prst="rect">
              <a:avLst/>
            </a:prstGeom>
            <a:noFill/>
            <a:ln>
              <a:noFill/>
            </a:ln>
          </p:spPr>
          <p:txBody>
            <a:bodyPr spcFirstLastPara="1" wrap="square" lIns="0" tIns="0" rIns="0" bIns="0" anchor="t" anchorCtr="0">
              <a:spAutoFit/>
            </a:bodyPr>
            <a:lstStyle/>
            <a:p>
              <a:pPr marL="0" marR="0" lvl="1" indent="0" algn="r" rtl="0">
                <a:lnSpc>
                  <a:spcPct val="3112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3" name="Google Shape;113;p1"/>
            <p:cNvSpPr txBox="1"/>
            <p:nvPr/>
          </p:nvSpPr>
          <p:spPr>
            <a:xfrm>
              <a:off x="178091" y="-174847"/>
              <a:ext cx="21937500" cy="14859299"/>
            </a:xfrm>
            <a:prstGeom prst="rect">
              <a:avLst/>
            </a:prstGeom>
            <a:noFill/>
            <a:ln>
              <a:solidFill>
                <a:schemeClr val="tx1"/>
              </a:solidFill>
            </a:ln>
          </p:spPr>
          <p:txBody>
            <a:bodyPr spcFirstLastPara="1" wrap="square" lIns="0" tIns="0" rIns="0" bIns="0" anchor="t" anchorCtr="0">
              <a:spAutoFit/>
            </a:bodyPr>
            <a:lstStyle/>
            <a:p>
              <a:pPr marL="0" marR="0" lvl="0" indent="0" algn="just" rtl="0">
                <a:lnSpc>
                  <a:spcPct val="149633"/>
                </a:lnSpc>
                <a:spcBef>
                  <a:spcPts val="0"/>
                </a:spcBef>
                <a:spcAft>
                  <a:spcPts val="0"/>
                </a:spcAft>
                <a:buNone/>
              </a:pPr>
              <a:endParaRPr sz="3000" b="0" i="0" u="none" strike="noStrike" cap="none" dirty="0">
                <a:solidFill>
                  <a:schemeClr val="dk1"/>
                </a:solidFill>
                <a:latin typeface="Calibri"/>
                <a:ea typeface="Calibri"/>
                <a:cs typeface="Calibri"/>
                <a:sym typeface="Calibri"/>
              </a:endParaRPr>
            </a:p>
            <a:p>
              <a:pPr marL="0" marR="0" lvl="0" indent="0" algn="just" rtl="0">
                <a:lnSpc>
                  <a:spcPct val="85566"/>
                </a:lnSpc>
                <a:spcBef>
                  <a:spcPts val="0"/>
                </a:spcBef>
                <a:spcAft>
                  <a:spcPts val="0"/>
                </a:spcAft>
                <a:buNone/>
              </a:pPr>
              <a:endParaRPr sz="3000" b="0" i="0" u="none" strike="noStrike" cap="none" dirty="0">
                <a:solidFill>
                  <a:schemeClr val="dk1"/>
                </a:solidFill>
                <a:latin typeface="Calibri"/>
                <a:ea typeface="Calibri"/>
                <a:cs typeface="Calibri"/>
                <a:sym typeface="Calibri"/>
              </a:endParaRPr>
            </a:p>
            <a:p>
              <a:pPr marL="484140" marR="0" lvl="1" indent="-242070" algn="just" rtl="0">
                <a:lnSpc>
                  <a:spcPct val="104633"/>
                </a:lnSpc>
                <a:spcBef>
                  <a:spcPts val="0"/>
                </a:spcBef>
                <a:spcAft>
                  <a:spcPts val="0"/>
                </a:spcAft>
                <a:buClr>
                  <a:srgbClr val="000000"/>
                </a:buClr>
                <a:buSzPts val="3000"/>
                <a:buFont typeface="Arial"/>
                <a:buChar char="•"/>
              </a:pPr>
              <a:r>
                <a:rPr lang="en-US" sz="3000" b="0" i="0" u="none" strike="noStrike" cap="none" dirty="0">
                  <a:solidFill>
                    <a:srgbClr val="000000"/>
                  </a:solidFill>
                  <a:latin typeface="Arial"/>
                  <a:ea typeface="Arial"/>
                  <a:cs typeface="Arial"/>
                  <a:sym typeface="Arial"/>
                </a:rPr>
                <a:t>Braun, V. and Clarke, V., (2025) ‘Reporting guidelines for qualitative research: A values-based approach’, </a:t>
              </a:r>
              <a:r>
                <a:rPr lang="en-US" sz="3000" b="0" i="1" u="none" strike="noStrike" cap="none" dirty="0">
                  <a:solidFill>
                    <a:srgbClr val="000000"/>
                  </a:solidFill>
                  <a:latin typeface="Arial"/>
                  <a:ea typeface="Arial"/>
                  <a:cs typeface="Arial"/>
                  <a:sym typeface="Arial"/>
                </a:rPr>
                <a:t>Qualitative Research in Psychology</a:t>
              </a:r>
              <a:r>
                <a:rPr lang="en-US" sz="3000" b="0" i="0" u="none" strike="noStrike" cap="none" dirty="0">
                  <a:solidFill>
                    <a:srgbClr val="000000"/>
                  </a:solidFill>
                  <a:latin typeface="Arial"/>
                  <a:ea typeface="Arial"/>
                  <a:cs typeface="Arial"/>
                  <a:sym typeface="Arial"/>
                </a:rPr>
                <a:t>, </a:t>
              </a:r>
              <a:r>
                <a:rPr lang="en-US" sz="3000" b="0" i="1" u="none" strike="noStrike" cap="none" dirty="0">
                  <a:solidFill>
                    <a:srgbClr val="000000"/>
                  </a:solidFill>
                  <a:latin typeface="Arial"/>
                  <a:ea typeface="Arial"/>
                  <a:cs typeface="Arial"/>
                  <a:sym typeface="Arial"/>
                </a:rPr>
                <a:t>22</a:t>
              </a:r>
              <a:r>
                <a:rPr lang="en-US" sz="3000" b="0" i="0" u="none" strike="noStrike" cap="none" dirty="0">
                  <a:solidFill>
                    <a:srgbClr val="000000"/>
                  </a:solidFill>
                  <a:latin typeface="Arial"/>
                  <a:ea typeface="Arial"/>
                  <a:cs typeface="Arial"/>
                  <a:sym typeface="Arial"/>
                </a:rPr>
                <a:t>(2), pp.399-438. Available at: https://</a:t>
              </a:r>
              <a:r>
                <a:rPr lang="en-US" sz="3000" b="0" i="0" u="none" strike="noStrike" cap="none" dirty="0" err="1">
                  <a:solidFill>
                    <a:srgbClr val="000000"/>
                  </a:solidFill>
                  <a:latin typeface="Arial"/>
                  <a:ea typeface="Arial"/>
                  <a:cs typeface="Arial"/>
                  <a:sym typeface="Arial"/>
                </a:rPr>
                <a:t>www.tandfonline.com</a:t>
              </a:r>
              <a:r>
                <a:rPr lang="en-US" sz="3000" b="0" i="0" u="none" strike="noStrike" cap="none" dirty="0">
                  <a:solidFill>
                    <a:srgbClr val="000000"/>
                  </a:solidFill>
                  <a:latin typeface="Arial"/>
                  <a:ea typeface="Arial"/>
                  <a:cs typeface="Arial"/>
                  <a:sym typeface="Arial"/>
                </a:rPr>
                <a:t>/</a:t>
              </a:r>
              <a:r>
                <a:rPr lang="en-US" sz="3000" b="0" i="0" u="none" strike="noStrike" cap="none" dirty="0" err="1">
                  <a:solidFill>
                    <a:srgbClr val="000000"/>
                  </a:solidFill>
                  <a:latin typeface="Arial"/>
                  <a:ea typeface="Arial"/>
                  <a:cs typeface="Arial"/>
                  <a:sym typeface="Arial"/>
                </a:rPr>
                <a:t>doi</a:t>
              </a:r>
              <a:r>
                <a:rPr lang="en-US" sz="3000" b="0" i="0" u="none" strike="noStrike" cap="none" dirty="0">
                  <a:solidFill>
                    <a:srgbClr val="000000"/>
                  </a:solidFill>
                  <a:latin typeface="Arial"/>
                  <a:ea typeface="Arial"/>
                  <a:cs typeface="Arial"/>
                  <a:sym typeface="Arial"/>
                </a:rPr>
                <a:t>/abs/10.1080/14780887.2024.2382244</a:t>
              </a:r>
              <a:endParaRPr dirty="0"/>
            </a:p>
            <a:p>
              <a:pPr marL="484140" marR="0" lvl="1" indent="-242070" algn="just" rtl="0">
                <a:lnSpc>
                  <a:spcPct val="104633"/>
                </a:lnSpc>
                <a:spcBef>
                  <a:spcPts val="0"/>
                </a:spcBef>
                <a:spcAft>
                  <a:spcPts val="0"/>
                </a:spcAft>
                <a:buClr>
                  <a:srgbClr val="000000"/>
                </a:buClr>
                <a:buSzPts val="3000"/>
                <a:buFont typeface="Arial"/>
                <a:buChar char="•"/>
              </a:pPr>
              <a:r>
                <a:rPr lang="en-US" sz="3000" b="0" i="0" u="none" strike="noStrike" cap="none" dirty="0">
                  <a:solidFill>
                    <a:srgbClr val="000000"/>
                  </a:solidFill>
                  <a:latin typeface="Arial"/>
                  <a:ea typeface="Arial"/>
                  <a:cs typeface="Arial"/>
                  <a:sym typeface="Arial"/>
                </a:rPr>
                <a:t>Deshpande, M. and </a:t>
              </a:r>
              <a:r>
                <a:rPr lang="en-US" sz="3000" b="0" i="0" u="none" strike="noStrike" cap="none" dirty="0" err="1">
                  <a:solidFill>
                    <a:srgbClr val="000000"/>
                  </a:solidFill>
                  <a:latin typeface="Arial"/>
                  <a:ea typeface="Arial"/>
                  <a:cs typeface="Arial"/>
                  <a:sym typeface="Arial"/>
                </a:rPr>
                <a:t>Magerko</a:t>
              </a:r>
              <a:r>
                <a:rPr lang="en-US" sz="3000" b="0" i="0" u="none" strike="noStrike" cap="none" dirty="0">
                  <a:solidFill>
                    <a:srgbClr val="000000"/>
                  </a:solidFill>
                  <a:latin typeface="Arial"/>
                  <a:ea typeface="Arial"/>
                  <a:cs typeface="Arial"/>
                  <a:sym typeface="Arial"/>
                </a:rPr>
                <a:t>, B. (2024) ‘Holistic Approach to Design of Generative AI Evaluations: Insights from the Research Onion Model’. In IUI Workshops. Available at: https://</a:t>
              </a:r>
              <a:r>
                <a:rPr lang="en-US" sz="3000" b="0" i="0" u="none" strike="noStrike" cap="none" dirty="0" err="1">
                  <a:solidFill>
                    <a:srgbClr val="000000"/>
                  </a:solidFill>
                  <a:latin typeface="Arial"/>
                  <a:ea typeface="Arial"/>
                  <a:cs typeface="Arial"/>
                  <a:sym typeface="Arial"/>
                </a:rPr>
                <a:t>hai-gen.github.io</a:t>
              </a:r>
              <a:r>
                <a:rPr lang="en-US" sz="3000" b="0" i="0" u="none" strike="noStrike" cap="none" dirty="0">
                  <a:solidFill>
                    <a:srgbClr val="000000"/>
                  </a:solidFill>
                  <a:latin typeface="Arial"/>
                  <a:ea typeface="Arial"/>
                  <a:cs typeface="Arial"/>
                  <a:sym typeface="Arial"/>
                </a:rPr>
                <a:t>/2024/papers/5120-Deshpande.pdf</a:t>
              </a:r>
              <a:endParaRPr dirty="0"/>
            </a:p>
            <a:p>
              <a:pPr marL="484140" marR="0" lvl="1" indent="-242070" algn="just" rtl="0">
                <a:lnSpc>
                  <a:spcPct val="104633"/>
                </a:lnSpc>
                <a:spcBef>
                  <a:spcPts val="0"/>
                </a:spcBef>
                <a:spcAft>
                  <a:spcPts val="0"/>
                </a:spcAft>
                <a:buClr>
                  <a:srgbClr val="000000"/>
                </a:buClr>
                <a:buSzPts val="3000"/>
                <a:buFont typeface="Arial"/>
                <a:buChar char="•"/>
              </a:pPr>
              <a:r>
                <a:rPr lang="en-US" sz="3000" b="0" i="0" u="none" strike="noStrike" cap="none" dirty="0">
                  <a:solidFill>
                    <a:srgbClr val="000000"/>
                  </a:solidFill>
                  <a:latin typeface="Arial"/>
                  <a:ea typeface="Arial"/>
                  <a:cs typeface="Arial"/>
                  <a:sym typeface="Arial"/>
                </a:rPr>
                <a:t>Ikram, M. and </a:t>
              </a:r>
              <a:r>
                <a:rPr lang="en-US" sz="3000" b="0" i="0" u="none" strike="noStrike" cap="none" dirty="0" err="1">
                  <a:solidFill>
                    <a:srgbClr val="000000"/>
                  </a:solidFill>
                  <a:latin typeface="Arial"/>
                  <a:ea typeface="Arial"/>
                  <a:cs typeface="Arial"/>
                  <a:sym typeface="Arial"/>
                </a:rPr>
                <a:t>Kenayathulla</a:t>
              </a:r>
              <a:r>
                <a:rPr lang="en-US" sz="3000" b="0" i="0" u="none" strike="noStrike" cap="none" dirty="0">
                  <a:solidFill>
                    <a:srgbClr val="000000"/>
                  </a:solidFill>
                  <a:latin typeface="Arial"/>
                  <a:ea typeface="Arial"/>
                  <a:cs typeface="Arial"/>
                  <a:sym typeface="Arial"/>
                </a:rPr>
                <a:t>, H.B. (2022) ‘Out of touch: comparing and contrasting positivism and interpretivism in social science’. </a:t>
              </a:r>
              <a:r>
                <a:rPr lang="en-US" sz="3000" b="0" i="1" u="none" strike="noStrike" cap="none" dirty="0">
                  <a:solidFill>
                    <a:srgbClr val="000000"/>
                  </a:solidFill>
                  <a:latin typeface="Arial"/>
                  <a:ea typeface="Arial"/>
                  <a:cs typeface="Arial"/>
                  <a:sym typeface="Arial"/>
                </a:rPr>
                <a:t>Asian Journal of Research in Education and Social Sciences</a:t>
              </a:r>
              <a:r>
                <a:rPr lang="en-US" sz="3000" b="0" i="0" u="none" strike="noStrike" cap="none" dirty="0">
                  <a:solidFill>
                    <a:srgbClr val="000000"/>
                  </a:solidFill>
                  <a:latin typeface="Arial"/>
                  <a:ea typeface="Arial"/>
                  <a:cs typeface="Arial"/>
                  <a:sym typeface="Arial"/>
                </a:rPr>
                <a:t>, 4(2), pp.39-49. Available at: https://</a:t>
              </a:r>
              <a:r>
                <a:rPr lang="en-US" sz="3000" b="0" i="0" u="none" strike="noStrike" cap="none" dirty="0" err="1">
                  <a:solidFill>
                    <a:srgbClr val="000000"/>
                  </a:solidFill>
                  <a:latin typeface="Arial"/>
                  <a:ea typeface="Arial"/>
                  <a:cs typeface="Arial"/>
                  <a:sym typeface="Arial"/>
                </a:rPr>
                <a:t>doi.org</a:t>
              </a:r>
              <a:r>
                <a:rPr lang="en-US" sz="3000" b="0" i="0" u="none" strike="noStrike" cap="none" dirty="0">
                  <a:solidFill>
                    <a:srgbClr val="000000"/>
                  </a:solidFill>
                  <a:latin typeface="Arial"/>
                  <a:ea typeface="Arial"/>
                  <a:cs typeface="Arial"/>
                  <a:sym typeface="Arial"/>
                </a:rPr>
                <a:t>/10.55057/ajress.2022.4.2.4</a:t>
              </a:r>
              <a:endParaRPr dirty="0"/>
            </a:p>
            <a:p>
              <a:pPr marL="484140" marR="0" lvl="1" indent="-242070" algn="just" rtl="0">
                <a:lnSpc>
                  <a:spcPct val="104633"/>
                </a:lnSpc>
                <a:spcBef>
                  <a:spcPts val="0"/>
                </a:spcBef>
                <a:spcAft>
                  <a:spcPts val="0"/>
                </a:spcAft>
                <a:buClr>
                  <a:srgbClr val="000000"/>
                </a:buClr>
                <a:buSzPts val="3000"/>
                <a:buFont typeface="Arial"/>
                <a:buChar char="•"/>
              </a:pPr>
              <a:r>
                <a:rPr lang="en-US" sz="3000" b="0" i="0" u="none" strike="noStrike" cap="none" dirty="0">
                  <a:solidFill>
                    <a:srgbClr val="000000"/>
                  </a:solidFill>
                  <a:latin typeface="Arial"/>
                  <a:ea typeface="Arial"/>
                  <a:cs typeface="Arial"/>
                  <a:sym typeface="Arial"/>
                </a:rPr>
                <a:t>Labra, O., Castro, C., Wright, R. and </a:t>
              </a:r>
              <a:r>
                <a:rPr lang="en-US" sz="3000" b="0" i="0" u="none" strike="noStrike" cap="none" dirty="0" err="1">
                  <a:solidFill>
                    <a:srgbClr val="000000"/>
                  </a:solidFill>
                  <a:latin typeface="Arial"/>
                  <a:ea typeface="Arial"/>
                  <a:cs typeface="Arial"/>
                  <a:sym typeface="Arial"/>
                </a:rPr>
                <a:t>Chamblas</a:t>
              </a:r>
              <a:r>
                <a:rPr lang="en-US" sz="3000" b="0" i="0" u="none" strike="noStrike" cap="none" dirty="0">
                  <a:solidFill>
                    <a:srgbClr val="000000"/>
                  </a:solidFill>
                  <a:latin typeface="Arial"/>
                  <a:ea typeface="Arial"/>
                  <a:cs typeface="Arial"/>
                  <a:sym typeface="Arial"/>
                </a:rPr>
                <a:t>, I., (2020) ‘Thematic analysis in social work: A case study. Global social work-cutting edge issues and critical reflections’ 10(6), pp.1-20 .</a:t>
              </a:r>
              <a:r>
                <a:rPr lang="en-US" sz="3000" b="0" i="0" u="sng" strike="noStrike" cap="none" dirty="0">
                  <a:solidFill>
                    <a:srgbClr val="000000"/>
                  </a:solidFill>
                  <a:latin typeface="Arial"/>
                  <a:ea typeface="Arial"/>
                  <a:cs typeface="Arial"/>
                  <a:sym typeface="Arial"/>
                  <a:hlinkClick r:id="rId7">
                    <a:extLst>
                      <a:ext uri="{A12FA001-AC4F-418D-AE19-62706E023703}">
                        <ahyp:hlinkClr xmlns:ahyp="http://schemas.microsoft.com/office/drawing/2018/hyperlinkcolor" val="tx"/>
                      </a:ext>
                    </a:extLst>
                  </a:hlinkClick>
                </a:rPr>
                <a:t>https://books.google.com/books?hl=en&amp;lr=&amp;id=UBT8DwAAQBAJ&amp;oi=fnd&amp;pg=PA183&amp;dq=Thematic+Analysis+in+Social+Work:+A+Case+Study&amp;ots=ASlPDwS1FJ&amp;sig=Kiu4KC9WwcWkm9ewatT5QTl6rdA</a:t>
              </a:r>
              <a:r>
                <a:rPr lang="en-US" sz="3000" b="0" i="0" u="none" strike="noStrike" cap="none" dirty="0">
                  <a:solidFill>
                    <a:srgbClr val="000000"/>
                  </a:solidFill>
                  <a:latin typeface="Arial"/>
                  <a:ea typeface="Arial"/>
                  <a:cs typeface="Arial"/>
                  <a:sym typeface="Arial"/>
                </a:rPr>
                <a:t> </a:t>
              </a:r>
              <a:endParaRPr dirty="0"/>
            </a:p>
            <a:p>
              <a:pPr marL="484140" marR="0" lvl="1" indent="-242070" algn="just" rtl="0">
                <a:lnSpc>
                  <a:spcPct val="104633"/>
                </a:lnSpc>
                <a:spcBef>
                  <a:spcPts val="0"/>
                </a:spcBef>
                <a:spcAft>
                  <a:spcPts val="0"/>
                </a:spcAft>
                <a:buClr>
                  <a:srgbClr val="000000"/>
                </a:buClr>
                <a:buSzPts val="3000"/>
                <a:buFont typeface="Arial"/>
                <a:buChar char="•"/>
              </a:pPr>
              <a:r>
                <a:rPr lang="en-US" sz="3000" b="0" i="0" u="none" strike="noStrike" cap="none" dirty="0">
                  <a:solidFill>
                    <a:srgbClr val="000000"/>
                  </a:solidFill>
                  <a:latin typeface="Arial"/>
                  <a:ea typeface="Arial"/>
                  <a:cs typeface="Arial"/>
                  <a:sym typeface="Arial"/>
                </a:rPr>
                <a:t>Mason, P., Augustyn, M. and </a:t>
              </a:r>
              <a:r>
                <a:rPr lang="en-US" sz="3000" b="0" i="0" u="none" strike="noStrike" cap="none" dirty="0" err="1">
                  <a:solidFill>
                    <a:srgbClr val="000000"/>
                  </a:solidFill>
                  <a:latin typeface="Arial"/>
                  <a:ea typeface="Arial"/>
                  <a:cs typeface="Arial"/>
                  <a:sym typeface="Arial"/>
                </a:rPr>
                <a:t>Seakhoa</a:t>
              </a:r>
              <a:r>
                <a:rPr lang="en-US" sz="3000" b="0" i="0" u="none" strike="noStrike" cap="none" dirty="0">
                  <a:solidFill>
                    <a:srgbClr val="000000"/>
                  </a:solidFill>
                  <a:latin typeface="Arial"/>
                  <a:ea typeface="Arial"/>
                  <a:cs typeface="Arial"/>
                  <a:sym typeface="Arial"/>
                </a:rPr>
                <a:t>-King, A., 2024. Preparing to conduct exploratory mixed methods research in tourism. </a:t>
              </a:r>
              <a:r>
                <a:rPr lang="en-US" sz="3000" b="0" i="1" u="none" strike="noStrike" cap="none" dirty="0">
                  <a:solidFill>
                    <a:srgbClr val="000000"/>
                  </a:solidFill>
                  <a:latin typeface="Arial"/>
                  <a:ea typeface="Arial"/>
                  <a:cs typeface="Arial"/>
                  <a:sym typeface="Arial"/>
                </a:rPr>
                <a:t>In How To Use Mixed Methods In Tourism Research</a:t>
              </a:r>
              <a:r>
                <a:rPr lang="en-US" sz="3000" b="0" i="0" u="none" strike="noStrike" cap="none" dirty="0">
                  <a:solidFill>
                    <a:srgbClr val="000000"/>
                  </a:solidFill>
                  <a:latin typeface="Arial"/>
                  <a:ea typeface="Arial"/>
                  <a:cs typeface="Arial"/>
                  <a:sym typeface="Arial"/>
                </a:rPr>
                <a:t> (pp. 32-56). Edward Elgar Publishing. https://</a:t>
              </a:r>
              <a:r>
                <a:rPr lang="en-US" sz="3000" b="0" i="0" u="none" strike="noStrike" cap="none" dirty="0" err="1">
                  <a:solidFill>
                    <a:srgbClr val="000000"/>
                  </a:solidFill>
                  <a:latin typeface="Arial"/>
                  <a:ea typeface="Arial"/>
                  <a:cs typeface="Arial"/>
                  <a:sym typeface="Arial"/>
                </a:rPr>
                <a:t>doi.org</a:t>
              </a:r>
              <a:r>
                <a:rPr lang="en-US" sz="3000" b="0" i="0" u="none" strike="noStrike" cap="none" dirty="0">
                  <a:solidFill>
                    <a:srgbClr val="000000"/>
                  </a:solidFill>
                  <a:latin typeface="Arial"/>
                  <a:ea typeface="Arial"/>
                  <a:cs typeface="Arial"/>
                  <a:sym typeface="Arial"/>
                </a:rPr>
                <a:t>/10.4337/9781035314096.00010</a:t>
              </a:r>
              <a:endParaRPr dirty="0"/>
            </a:p>
            <a:p>
              <a:pPr marL="484140" marR="0" lvl="1" indent="-242070" algn="just" rtl="0">
                <a:lnSpc>
                  <a:spcPct val="104633"/>
                </a:lnSpc>
                <a:spcBef>
                  <a:spcPts val="0"/>
                </a:spcBef>
                <a:spcAft>
                  <a:spcPts val="0"/>
                </a:spcAft>
                <a:buClr>
                  <a:srgbClr val="000000"/>
                </a:buClr>
                <a:buSzPts val="3000"/>
                <a:buFont typeface="Arial"/>
                <a:buChar char="•"/>
              </a:pPr>
              <a:r>
                <a:rPr lang="en-US" sz="3000" b="0" i="0" u="none" strike="noStrike" cap="none" dirty="0">
                  <a:solidFill>
                    <a:srgbClr val="000000"/>
                  </a:solidFill>
                  <a:latin typeface="Arial"/>
                  <a:ea typeface="Arial"/>
                  <a:cs typeface="Arial"/>
                  <a:sym typeface="Arial"/>
                </a:rPr>
                <a:t>Wang, C., (2025) ‘Basic but frequently overlooked issues in manuscript submissions: tips from an editor’s perspective’, Journal of Applied Business &amp; Behavioral Sciences, 1(2), pp.140-144. Available at: https://</a:t>
              </a:r>
              <a:r>
                <a:rPr lang="en-US" sz="3000" b="0" i="0" u="none" strike="noStrike" cap="none" dirty="0" err="1">
                  <a:solidFill>
                    <a:srgbClr val="000000"/>
                  </a:solidFill>
                  <a:latin typeface="Arial"/>
                  <a:ea typeface="Arial"/>
                  <a:cs typeface="Arial"/>
                  <a:sym typeface="Arial"/>
                </a:rPr>
                <a:t>doi.org</a:t>
              </a:r>
              <a:r>
                <a:rPr lang="en-US" sz="3000" b="0" i="0" u="none" strike="noStrike" cap="none" dirty="0">
                  <a:solidFill>
                    <a:srgbClr val="000000"/>
                  </a:solidFill>
                  <a:latin typeface="Arial"/>
                  <a:ea typeface="Arial"/>
                  <a:cs typeface="Arial"/>
                  <a:sym typeface="Arial"/>
                </a:rPr>
                <a:t>/10.63522/jabbs.102007</a:t>
              </a:r>
              <a:endParaRPr dirty="0"/>
            </a:p>
            <a:p>
              <a:pPr marL="0" marR="0" lvl="0" indent="0" algn="just" rtl="0">
                <a:lnSpc>
                  <a:spcPct val="85566"/>
                </a:lnSpc>
                <a:spcBef>
                  <a:spcPts val="0"/>
                </a:spcBef>
                <a:spcAft>
                  <a:spcPts val="0"/>
                </a:spcAft>
                <a:buNone/>
              </a:pPr>
              <a:endParaRPr sz="3000" b="0" i="0" u="none" strike="noStrike" cap="none" dirty="0">
                <a:solidFill>
                  <a:srgbClr val="000000"/>
                </a:solidFill>
                <a:latin typeface="Arial"/>
                <a:ea typeface="Arial"/>
                <a:cs typeface="Arial"/>
                <a:sym typeface="Arial"/>
              </a:endParaRPr>
            </a:p>
          </p:txBody>
        </p:sp>
      </p:grpSp>
      <p:sp>
        <p:nvSpPr>
          <p:cNvPr id="114" name="Google Shape;114;p1"/>
          <p:cNvSpPr txBox="1"/>
          <p:nvPr/>
        </p:nvSpPr>
        <p:spPr>
          <a:xfrm>
            <a:off x="12229822" y="5075372"/>
            <a:ext cx="8997628" cy="7534242"/>
          </a:xfrm>
          <a:prstGeom prst="rect">
            <a:avLst/>
          </a:prstGeom>
          <a:noFill/>
          <a:ln>
            <a:solidFill>
              <a:schemeClr val="tx1"/>
            </a:solidFill>
          </a:ln>
        </p:spPr>
        <p:txBody>
          <a:bodyPr spcFirstLastPara="1" wrap="square" lIns="0" tIns="0" rIns="0" bIns="0" anchor="t" anchorCtr="0">
            <a:spAutoFit/>
          </a:bodyPr>
          <a:lstStyle/>
          <a:p>
            <a:pPr marL="676613" marR="0" lvl="1" indent="-320305" algn="just" rtl="0">
              <a:lnSpc>
                <a:spcPct val="150000"/>
              </a:lnSpc>
              <a:spcBef>
                <a:spcPts val="0"/>
              </a:spcBef>
              <a:spcAft>
                <a:spcPts val="0"/>
              </a:spcAft>
              <a:buClr>
                <a:srgbClr val="000000"/>
              </a:buClr>
              <a:buSzPts val="2967"/>
              <a:buFont typeface="Arial"/>
              <a:buChar char="•"/>
            </a:pPr>
            <a:r>
              <a:rPr lang="en-US" sz="2967" b="0" i="0" u="none" strike="noStrike" cap="none" dirty="0">
                <a:solidFill>
                  <a:srgbClr val="000000"/>
                </a:solidFill>
                <a:latin typeface="Arial"/>
                <a:ea typeface="Arial"/>
                <a:cs typeface="Arial"/>
                <a:sym typeface="Arial"/>
              </a:rPr>
              <a:t>Exploratory method is used to establish the effects of community mental health services on the wellbeing of the elderly in rural regions of the UK.</a:t>
            </a:r>
            <a:endParaRPr dirty="0"/>
          </a:p>
          <a:p>
            <a:pPr marL="676613" marR="0" lvl="1" indent="-320305" algn="just" rtl="0">
              <a:lnSpc>
                <a:spcPct val="150000"/>
              </a:lnSpc>
              <a:spcBef>
                <a:spcPts val="0"/>
              </a:spcBef>
              <a:spcAft>
                <a:spcPts val="0"/>
              </a:spcAft>
              <a:buClr>
                <a:srgbClr val="000000"/>
              </a:buClr>
              <a:buSzPts val="2967"/>
              <a:buFont typeface="Arial"/>
              <a:buChar char="•"/>
            </a:pPr>
            <a:r>
              <a:rPr lang="en-US" sz="2967" b="0" i="0" u="none" strike="noStrike" cap="none" dirty="0">
                <a:solidFill>
                  <a:srgbClr val="000000"/>
                </a:solidFill>
                <a:latin typeface="Arial"/>
                <a:ea typeface="Arial"/>
                <a:cs typeface="Arial"/>
                <a:sym typeface="Arial"/>
              </a:rPr>
              <a:t>The design allows an in-depth grasp of complex and under-researched problems because it gives rise to novel knowledge rather than hypothesis testing (Mason et al. 2024).</a:t>
            </a:r>
            <a:endParaRPr dirty="0"/>
          </a:p>
          <a:p>
            <a:pPr marL="676613" marR="0" lvl="1" indent="-320305" algn="just" rtl="0">
              <a:lnSpc>
                <a:spcPct val="150000"/>
              </a:lnSpc>
              <a:spcBef>
                <a:spcPts val="0"/>
              </a:spcBef>
              <a:spcAft>
                <a:spcPts val="0"/>
              </a:spcAft>
              <a:buClr>
                <a:srgbClr val="000000"/>
              </a:buClr>
              <a:buSzPts val="2967"/>
              <a:buFont typeface="Arial"/>
              <a:buChar char="•"/>
            </a:pPr>
            <a:r>
              <a:rPr lang="en-US" sz="2967" b="0" i="0" u="none" strike="noStrike" cap="none" dirty="0">
                <a:solidFill>
                  <a:srgbClr val="000000"/>
                </a:solidFill>
                <a:latin typeface="Arial"/>
                <a:ea typeface="Arial"/>
                <a:cs typeface="Arial"/>
                <a:sym typeface="Arial"/>
              </a:rPr>
              <a:t>Descriptive or experimental research, an exploratory research is flexible in its analysis of secondary qualitative data</a:t>
            </a:r>
            <a:endParaRPr dirty="0"/>
          </a:p>
        </p:txBody>
      </p:sp>
      <p:sp>
        <p:nvSpPr>
          <p:cNvPr id="115" name="Google Shape;115;p1"/>
          <p:cNvSpPr txBox="1"/>
          <p:nvPr/>
        </p:nvSpPr>
        <p:spPr>
          <a:xfrm>
            <a:off x="19724076" y="4422792"/>
            <a:ext cx="12490038" cy="1555868"/>
          </a:xfrm>
          <a:prstGeom prst="rect">
            <a:avLst/>
          </a:prstGeom>
          <a:noFill/>
          <a:ln>
            <a:noFill/>
          </a:ln>
        </p:spPr>
        <p:txBody>
          <a:bodyPr spcFirstLastPara="1" wrap="square" lIns="0" tIns="0" rIns="0" bIns="0" anchor="t" anchorCtr="0">
            <a:spAutoFit/>
          </a:bodyPr>
          <a:lstStyle/>
          <a:p>
            <a:pPr marL="0" marR="0" lvl="0" indent="0" algn="ctr" rtl="0">
              <a:lnSpc>
                <a:spcPct val="140019"/>
              </a:lnSpc>
              <a:spcBef>
                <a:spcPts val="0"/>
              </a:spcBef>
              <a:spcAft>
                <a:spcPts val="0"/>
              </a:spcAft>
              <a:buNone/>
            </a:pPr>
            <a:r>
              <a:rPr lang="en-US" sz="4078" b="1" i="0" u="none" strike="noStrike" cap="none" dirty="0">
                <a:solidFill>
                  <a:srgbClr val="000000"/>
                </a:solidFill>
                <a:latin typeface="Arial"/>
                <a:ea typeface="Arial"/>
                <a:cs typeface="Arial"/>
                <a:sym typeface="Arial"/>
              </a:rPr>
              <a:t>DATA COLLECTION METHODS</a:t>
            </a:r>
            <a:endParaRPr dirty="0"/>
          </a:p>
          <a:p>
            <a:pPr marL="0" marR="0" lvl="1" indent="0" algn="l" rtl="0">
              <a:lnSpc>
                <a:spcPct val="163928"/>
              </a:lnSpc>
              <a:spcBef>
                <a:spcPts val="0"/>
              </a:spcBef>
              <a:spcAft>
                <a:spcPts val="0"/>
              </a:spcAft>
              <a:buNone/>
            </a:pPr>
            <a:endParaRPr sz="4078" b="1" i="0" u="none" strike="noStrike" cap="none" dirty="0">
              <a:solidFill>
                <a:srgbClr val="000000"/>
              </a:solidFill>
              <a:latin typeface="Arial"/>
              <a:ea typeface="Arial"/>
              <a:cs typeface="Arial"/>
              <a:sym typeface="Arial"/>
            </a:endParaRPr>
          </a:p>
        </p:txBody>
      </p:sp>
      <p:sp>
        <p:nvSpPr>
          <p:cNvPr id="116" name="Google Shape;116;p1"/>
          <p:cNvSpPr txBox="1"/>
          <p:nvPr/>
        </p:nvSpPr>
        <p:spPr>
          <a:xfrm>
            <a:off x="1997799" y="5261754"/>
            <a:ext cx="9893082" cy="7946343"/>
          </a:xfrm>
          <a:prstGeom prst="rect">
            <a:avLst/>
          </a:prstGeom>
          <a:noFill/>
          <a:ln>
            <a:solidFill>
              <a:schemeClr val="tx1"/>
            </a:solidFill>
          </a:ln>
        </p:spPr>
        <p:txBody>
          <a:bodyPr spcFirstLastPara="1" wrap="square" lIns="0" tIns="0" rIns="0" bIns="0" anchor="t" anchorCtr="0">
            <a:spAutoFit/>
          </a:bodyPr>
          <a:lstStyle/>
          <a:p>
            <a:pPr marL="575844" marR="0" lvl="1" indent="-287922" algn="just" rtl="0">
              <a:lnSpc>
                <a:spcPct val="150000"/>
              </a:lnSpc>
              <a:spcBef>
                <a:spcPts val="0"/>
              </a:spcBef>
              <a:spcAft>
                <a:spcPts val="0"/>
              </a:spcAft>
              <a:buClr>
                <a:srgbClr val="000000"/>
              </a:buClr>
              <a:buSzPts val="2667"/>
              <a:buFont typeface="Arial"/>
              <a:buChar char="•"/>
            </a:pPr>
            <a:r>
              <a:rPr lang="en-US" sz="2667" b="0" i="0" u="none" strike="noStrike" cap="none" dirty="0">
                <a:solidFill>
                  <a:srgbClr val="000000"/>
                </a:solidFill>
                <a:latin typeface="Arial"/>
                <a:ea typeface="Arial"/>
                <a:cs typeface="Arial"/>
                <a:sym typeface="Arial"/>
              </a:rPr>
              <a:t>Interpretivism concentrates on the explanation of subjective experiences and social interpretations (Ikram and </a:t>
            </a:r>
            <a:r>
              <a:rPr lang="en-US" sz="2667" b="0" i="0" u="none" strike="noStrike" cap="none" dirty="0" err="1">
                <a:solidFill>
                  <a:srgbClr val="000000"/>
                </a:solidFill>
                <a:latin typeface="Arial"/>
                <a:ea typeface="Arial"/>
                <a:cs typeface="Arial"/>
                <a:sym typeface="Arial"/>
              </a:rPr>
              <a:t>Kenayathulla</a:t>
            </a:r>
            <a:r>
              <a:rPr lang="en-US" sz="2667" b="0" i="0" u="none" strike="noStrike" cap="none" dirty="0">
                <a:solidFill>
                  <a:srgbClr val="000000"/>
                </a:solidFill>
                <a:latin typeface="Arial"/>
                <a:ea typeface="Arial"/>
                <a:cs typeface="Arial"/>
                <a:sym typeface="Arial"/>
              </a:rPr>
              <a:t>, 2022).</a:t>
            </a:r>
            <a:endParaRPr dirty="0"/>
          </a:p>
          <a:p>
            <a:pPr marL="575844" marR="0" lvl="1" indent="-287922" algn="just" rtl="0">
              <a:lnSpc>
                <a:spcPct val="150000"/>
              </a:lnSpc>
              <a:spcBef>
                <a:spcPts val="0"/>
              </a:spcBef>
              <a:spcAft>
                <a:spcPts val="0"/>
              </a:spcAft>
              <a:buClr>
                <a:srgbClr val="000000"/>
              </a:buClr>
              <a:buSzPts val="2667"/>
              <a:buFont typeface="Arial"/>
              <a:buChar char="•"/>
            </a:pPr>
            <a:r>
              <a:rPr lang="en-US" sz="2667" b="0" i="0" u="none" strike="noStrike" cap="none" dirty="0">
                <a:solidFill>
                  <a:srgbClr val="000000"/>
                </a:solidFill>
                <a:latin typeface="Arial"/>
                <a:ea typeface="Arial"/>
                <a:cs typeface="Arial"/>
                <a:sym typeface="Arial"/>
              </a:rPr>
              <a:t>Inductive approach is applied to build knowledge and patterns based on the existing data without the usage of the pre-established theories.</a:t>
            </a:r>
            <a:endParaRPr dirty="0"/>
          </a:p>
          <a:p>
            <a:pPr marL="575844" marR="0" lvl="1" indent="-287922" algn="just" rtl="0">
              <a:lnSpc>
                <a:spcPct val="150000"/>
              </a:lnSpc>
              <a:spcBef>
                <a:spcPts val="0"/>
              </a:spcBef>
              <a:spcAft>
                <a:spcPts val="0"/>
              </a:spcAft>
              <a:buClr>
                <a:srgbClr val="000000"/>
              </a:buClr>
              <a:buSzPts val="2667"/>
              <a:buFont typeface="Arial"/>
              <a:buChar char="•"/>
            </a:pPr>
            <a:r>
              <a:rPr lang="en-US" sz="2667" b="0" i="0" u="none" strike="noStrike" cap="none" dirty="0">
                <a:solidFill>
                  <a:srgbClr val="000000"/>
                </a:solidFill>
                <a:latin typeface="Arial"/>
                <a:ea typeface="Arial"/>
                <a:cs typeface="Arial"/>
                <a:sym typeface="Arial"/>
              </a:rPr>
              <a:t>Interpretivism and Inductive combination enables a versatile and thorough investigation of the themes that are raised due to the secondary qualitative data.</a:t>
            </a:r>
            <a:endParaRPr dirty="0"/>
          </a:p>
          <a:p>
            <a:pPr marL="575844" marR="0" lvl="1" indent="-287922" algn="just" rtl="0">
              <a:lnSpc>
                <a:spcPct val="150000"/>
              </a:lnSpc>
              <a:spcBef>
                <a:spcPts val="0"/>
              </a:spcBef>
              <a:spcAft>
                <a:spcPts val="0"/>
              </a:spcAft>
              <a:buClr>
                <a:srgbClr val="000000"/>
              </a:buClr>
              <a:buSzPts val="2667"/>
              <a:buFont typeface="Arial"/>
              <a:buChar char="•"/>
            </a:pPr>
            <a:r>
              <a:rPr lang="en-US" sz="2667" b="0" i="0" u="none" strike="noStrike" cap="none" dirty="0">
                <a:solidFill>
                  <a:srgbClr val="000000"/>
                </a:solidFill>
                <a:latin typeface="Arial"/>
                <a:ea typeface="Arial"/>
                <a:cs typeface="Arial"/>
                <a:sym typeface="Arial"/>
              </a:rPr>
              <a:t>It can be used to analyse the complex problems, like the problem of access to healthcare in rural settings and mental wellbeing</a:t>
            </a:r>
            <a:endParaRPr dirty="0"/>
          </a:p>
          <a:p>
            <a:pPr marL="0" marR="0" lvl="0" indent="0" algn="l" rtl="0">
              <a:lnSpc>
                <a:spcPct val="135770"/>
              </a:lnSpc>
              <a:spcBef>
                <a:spcPts val="0"/>
              </a:spcBef>
              <a:spcAft>
                <a:spcPts val="0"/>
              </a:spcAft>
              <a:buNone/>
            </a:pPr>
            <a:endParaRPr sz="2667" b="0" i="0" u="none" strike="noStrike" cap="none" dirty="0">
              <a:solidFill>
                <a:srgbClr val="000000"/>
              </a:solidFill>
              <a:latin typeface="Arial"/>
              <a:ea typeface="Arial"/>
              <a:cs typeface="Arial"/>
              <a:sym typeface="Arial"/>
            </a:endParaRPr>
          </a:p>
        </p:txBody>
      </p:sp>
      <p:sp>
        <p:nvSpPr>
          <p:cNvPr id="117" name="Google Shape;117;p1"/>
          <p:cNvSpPr txBox="1"/>
          <p:nvPr/>
        </p:nvSpPr>
        <p:spPr>
          <a:xfrm>
            <a:off x="1032436" y="4114506"/>
            <a:ext cx="12490038" cy="721347"/>
          </a:xfrm>
          <a:prstGeom prst="rect">
            <a:avLst/>
          </a:prstGeom>
          <a:noFill/>
          <a:ln>
            <a:noFill/>
          </a:ln>
        </p:spPr>
        <p:txBody>
          <a:bodyPr spcFirstLastPara="1" wrap="square" lIns="0" tIns="0" rIns="0" bIns="0" anchor="t" anchorCtr="0">
            <a:spAutoFit/>
          </a:bodyPr>
          <a:lstStyle/>
          <a:p>
            <a:pPr marL="0" marR="0" lvl="1" indent="0" algn="ctr" rtl="0">
              <a:lnSpc>
                <a:spcPct val="140019"/>
              </a:lnSpc>
              <a:spcBef>
                <a:spcPts val="0"/>
              </a:spcBef>
              <a:spcAft>
                <a:spcPts val="0"/>
              </a:spcAft>
              <a:buNone/>
            </a:pPr>
            <a:r>
              <a:rPr lang="en-US" sz="4078" b="1" i="0" u="none" strike="noStrike" cap="none">
                <a:solidFill>
                  <a:srgbClr val="000000"/>
                </a:solidFill>
                <a:latin typeface="Arial"/>
                <a:ea typeface="Arial"/>
                <a:cs typeface="Arial"/>
                <a:sym typeface="Arial"/>
              </a:rPr>
              <a:t>RESEARCH APPROACH AND PHILOSOPHY</a:t>
            </a:r>
            <a:endParaRPr/>
          </a:p>
        </p:txBody>
      </p:sp>
      <p:grpSp>
        <p:nvGrpSpPr>
          <p:cNvPr id="118" name="Google Shape;118;p1"/>
          <p:cNvGrpSpPr/>
          <p:nvPr/>
        </p:nvGrpSpPr>
        <p:grpSpPr>
          <a:xfrm>
            <a:off x="993616" y="18563107"/>
            <a:ext cx="10949358" cy="1164238"/>
            <a:chOff x="0" y="-38100"/>
            <a:chExt cx="14599144" cy="1552317"/>
          </a:xfrm>
        </p:grpSpPr>
        <p:sp>
          <p:nvSpPr>
            <p:cNvPr id="119" name="Google Shape;119;p1"/>
            <p:cNvSpPr txBox="1"/>
            <p:nvPr/>
          </p:nvSpPr>
          <p:spPr>
            <a:xfrm>
              <a:off x="1047199" y="-38100"/>
              <a:ext cx="13551945" cy="325328"/>
            </a:xfrm>
            <a:prstGeom prst="rect">
              <a:avLst/>
            </a:prstGeom>
            <a:noFill/>
            <a:ln>
              <a:noFill/>
            </a:ln>
          </p:spPr>
          <p:txBody>
            <a:bodyPr spcFirstLastPara="1" wrap="square" lIns="0" tIns="0" rIns="0" bIns="0" anchor="t" anchorCtr="0">
              <a:spAutoFit/>
            </a:bodyPr>
            <a:lstStyle/>
            <a:p>
              <a:pPr marL="0" marR="0" lvl="1" indent="0" algn="r" rtl="0">
                <a:lnSpc>
                  <a:spcPct val="1104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0" name="Google Shape;120;p1"/>
            <p:cNvSpPr txBox="1"/>
            <p:nvPr/>
          </p:nvSpPr>
          <p:spPr>
            <a:xfrm>
              <a:off x="0" y="215656"/>
              <a:ext cx="13519276" cy="1298561"/>
            </a:xfrm>
            <a:prstGeom prst="rect">
              <a:avLst/>
            </a:prstGeom>
            <a:noFill/>
            <a:ln>
              <a:noFill/>
            </a:ln>
          </p:spPr>
          <p:txBody>
            <a:bodyPr spcFirstLastPara="1" wrap="square" lIns="0" tIns="0" rIns="0" bIns="0" anchor="t" anchorCtr="0">
              <a:spAutoFit/>
            </a:bodyPr>
            <a:lstStyle/>
            <a:p>
              <a:pPr marL="0" marR="0" lvl="0" indent="0" algn="ctr" rtl="0">
                <a:lnSpc>
                  <a:spcPct val="125640"/>
                </a:lnSpc>
                <a:spcBef>
                  <a:spcPts val="0"/>
                </a:spcBef>
                <a:spcAft>
                  <a:spcPts val="0"/>
                </a:spcAft>
                <a:buNone/>
              </a:pPr>
              <a:r>
                <a:rPr lang="en-US" sz="2500" b="1" i="0" u="none" strike="noStrike" cap="none" dirty="0">
                  <a:solidFill>
                    <a:srgbClr val="000000"/>
                  </a:solidFill>
                  <a:latin typeface="Arial"/>
                  <a:ea typeface="Arial"/>
                  <a:cs typeface="Arial"/>
                  <a:sym typeface="Arial"/>
                </a:rPr>
                <a:t>Figure 1: Research Onion</a:t>
              </a:r>
              <a:endParaRPr dirty="0"/>
            </a:p>
            <a:p>
              <a:pPr marL="0" marR="0" lvl="0" indent="0" algn="ctr" rtl="0">
                <a:lnSpc>
                  <a:spcPct val="125640"/>
                </a:lnSpc>
                <a:spcBef>
                  <a:spcPts val="0"/>
                </a:spcBef>
                <a:spcAft>
                  <a:spcPts val="0"/>
                </a:spcAft>
                <a:buNone/>
              </a:pPr>
              <a:r>
                <a:rPr lang="en-US" sz="2500" b="0" i="0" u="none" strike="noStrike" cap="none" dirty="0">
                  <a:solidFill>
                    <a:srgbClr val="000000"/>
                  </a:solidFill>
                  <a:latin typeface="Arial"/>
                  <a:ea typeface="Arial"/>
                  <a:cs typeface="Arial"/>
                  <a:sym typeface="Arial"/>
                </a:rPr>
                <a:t>(Source: Deshpande and </a:t>
              </a:r>
              <a:r>
                <a:rPr lang="en-US" sz="2500" b="0" i="0" u="none" strike="noStrike" cap="none" dirty="0" err="1">
                  <a:solidFill>
                    <a:srgbClr val="000000"/>
                  </a:solidFill>
                  <a:latin typeface="Arial"/>
                  <a:ea typeface="Arial"/>
                  <a:cs typeface="Arial"/>
                  <a:sym typeface="Arial"/>
                </a:rPr>
                <a:t>Magerko</a:t>
              </a:r>
              <a:r>
                <a:rPr lang="en-US" sz="2500" b="0" i="0" u="none" strike="noStrike" cap="none" dirty="0">
                  <a:solidFill>
                    <a:srgbClr val="000000"/>
                  </a:solidFill>
                  <a:latin typeface="Arial"/>
                  <a:ea typeface="Arial"/>
                  <a:cs typeface="Arial"/>
                  <a:sym typeface="Arial"/>
                </a:rPr>
                <a:t>, 2024)</a:t>
              </a:r>
              <a:endParaRPr dirty="0"/>
            </a:p>
            <a:p>
              <a:pPr marL="0" marR="0" lvl="0" indent="0" algn="l" rtl="0">
                <a:lnSpc>
                  <a:spcPct val="42519"/>
                </a:lnSpc>
                <a:spcBef>
                  <a:spcPts val="0"/>
                </a:spcBef>
                <a:spcAft>
                  <a:spcPts val="0"/>
                </a:spcAft>
                <a:buNone/>
              </a:pPr>
              <a:endParaRPr sz="2500" b="0" i="0" u="none" strike="noStrike" cap="none" dirty="0">
                <a:solidFill>
                  <a:srgbClr val="000000"/>
                </a:solidFill>
                <a:latin typeface="Arial"/>
                <a:ea typeface="Arial"/>
                <a:cs typeface="Arial"/>
                <a:sym typeface="Arial"/>
              </a:endParaRPr>
            </a:p>
          </p:txBody>
        </p:sp>
      </p:grpSp>
      <p:grpSp>
        <p:nvGrpSpPr>
          <p:cNvPr id="121" name="Google Shape;121;p1"/>
          <p:cNvGrpSpPr/>
          <p:nvPr/>
        </p:nvGrpSpPr>
        <p:grpSpPr>
          <a:xfrm>
            <a:off x="14060650" y="23836889"/>
            <a:ext cx="9737883" cy="2494879"/>
            <a:chOff x="-2991506" y="1384308"/>
            <a:chExt cx="12983845" cy="3326511"/>
          </a:xfrm>
        </p:grpSpPr>
        <p:sp>
          <p:nvSpPr>
            <p:cNvPr id="122" name="Google Shape;122;p1"/>
            <p:cNvSpPr txBox="1"/>
            <p:nvPr/>
          </p:nvSpPr>
          <p:spPr>
            <a:xfrm>
              <a:off x="476846" y="1384308"/>
              <a:ext cx="9515493" cy="766698"/>
            </a:xfrm>
            <a:prstGeom prst="rect">
              <a:avLst/>
            </a:prstGeom>
            <a:noFill/>
            <a:ln>
              <a:noFill/>
            </a:ln>
          </p:spPr>
          <p:txBody>
            <a:bodyPr spcFirstLastPara="1" wrap="square" lIns="0" tIns="0" rIns="0" bIns="0" anchor="t" anchorCtr="0">
              <a:spAutoFit/>
            </a:bodyPr>
            <a:lstStyle/>
            <a:p>
              <a:pPr marL="0" marR="0" lvl="1" indent="0" algn="r" rtl="0">
                <a:lnSpc>
                  <a:spcPct val="261833"/>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3" name="Google Shape;123;p1"/>
            <p:cNvSpPr txBox="1"/>
            <p:nvPr/>
          </p:nvSpPr>
          <p:spPr>
            <a:xfrm>
              <a:off x="-2991506" y="3484925"/>
              <a:ext cx="7957725" cy="1225894"/>
            </a:xfrm>
            <a:prstGeom prst="rect">
              <a:avLst/>
            </a:prstGeom>
            <a:noFill/>
            <a:ln>
              <a:noFill/>
            </a:ln>
          </p:spPr>
          <p:txBody>
            <a:bodyPr spcFirstLastPara="1" wrap="square" lIns="0" tIns="0" rIns="0" bIns="0" anchor="t" anchorCtr="0">
              <a:spAutoFit/>
            </a:bodyPr>
            <a:lstStyle/>
            <a:p>
              <a:pPr marL="0" marR="0" lvl="0" indent="0" algn="ctr" rtl="0">
                <a:lnSpc>
                  <a:spcPct val="108320"/>
                </a:lnSpc>
                <a:spcBef>
                  <a:spcPts val="0"/>
                </a:spcBef>
                <a:spcAft>
                  <a:spcPts val="0"/>
                </a:spcAft>
                <a:buNone/>
              </a:pPr>
              <a:r>
                <a:rPr lang="en-US" sz="2500" b="1" i="0" u="none" strike="noStrike" cap="none" dirty="0">
                  <a:solidFill>
                    <a:srgbClr val="000000"/>
                  </a:solidFill>
                  <a:latin typeface="Arial"/>
                  <a:ea typeface="Arial"/>
                  <a:cs typeface="Arial"/>
                  <a:sym typeface="Arial"/>
                </a:rPr>
                <a:t>Figure 2: Research Design</a:t>
              </a:r>
              <a:endParaRPr dirty="0"/>
            </a:p>
            <a:p>
              <a:pPr marL="0" marR="0" lvl="0" indent="0" algn="ctr" rtl="0">
                <a:lnSpc>
                  <a:spcPct val="108320"/>
                </a:lnSpc>
                <a:spcBef>
                  <a:spcPts val="0"/>
                </a:spcBef>
                <a:spcAft>
                  <a:spcPts val="0"/>
                </a:spcAft>
                <a:buNone/>
              </a:pPr>
              <a:r>
                <a:rPr lang="en-US" sz="2500" b="0" i="0" u="none" strike="noStrike" cap="none" dirty="0">
                  <a:solidFill>
                    <a:srgbClr val="000000"/>
                  </a:solidFill>
                  <a:latin typeface="Arial"/>
                  <a:ea typeface="Arial"/>
                  <a:cs typeface="Arial"/>
                  <a:sym typeface="Arial"/>
                </a:rPr>
                <a:t>(Source: Deshpande and </a:t>
              </a:r>
              <a:r>
                <a:rPr lang="en-US" sz="2500" b="0" i="0" u="none" strike="noStrike" cap="none" dirty="0" err="1">
                  <a:solidFill>
                    <a:srgbClr val="000000"/>
                  </a:solidFill>
                  <a:latin typeface="Arial"/>
                  <a:ea typeface="Arial"/>
                  <a:cs typeface="Arial"/>
                  <a:sym typeface="Arial"/>
                </a:rPr>
                <a:t>Magerko</a:t>
              </a:r>
              <a:r>
                <a:rPr lang="en-US" sz="2500" b="0" i="0" u="none" strike="noStrike" cap="none" dirty="0">
                  <a:solidFill>
                    <a:srgbClr val="000000"/>
                  </a:solidFill>
                  <a:latin typeface="Arial"/>
                  <a:ea typeface="Arial"/>
                  <a:cs typeface="Arial"/>
                  <a:sym typeface="Arial"/>
                </a:rPr>
                <a:t>, 2024)</a:t>
              </a:r>
              <a:endParaRPr dirty="0"/>
            </a:p>
            <a:p>
              <a:pPr marL="0" marR="0" lvl="0" indent="0" algn="ctr" rtl="0">
                <a:lnSpc>
                  <a:spcPct val="64360"/>
                </a:lnSpc>
                <a:spcBef>
                  <a:spcPts val="0"/>
                </a:spcBef>
                <a:spcAft>
                  <a:spcPts val="0"/>
                </a:spcAft>
                <a:buNone/>
              </a:pPr>
              <a:endParaRPr sz="2500" b="0" i="0" u="none" strike="noStrike" cap="none" dirty="0">
                <a:solidFill>
                  <a:srgbClr val="000000"/>
                </a:solidFill>
                <a:latin typeface="Arial"/>
                <a:ea typeface="Arial"/>
                <a:cs typeface="Arial"/>
                <a:sym typeface="Arial"/>
              </a:endParaRPr>
            </a:p>
          </p:txBody>
        </p:sp>
      </p:grpSp>
      <p:sp>
        <p:nvSpPr>
          <p:cNvPr id="124" name="Google Shape;124;p1"/>
          <p:cNvSpPr txBox="1"/>
          <p:nvPr/>
        </p:nvSpPr>
        <p:spPr>
          <a:xfrm>
            <a:off x="23221297" y="17303299"/>
            <a:ext cx="6002047" cy="897682"/>
          </a:xfrm>
          <a:prstGeom prst="rect">
            <a:avLst/>
          </a:prstGeom>
          <a:noFill/>
          <a:ln>
            <a:noFill/>
          </a:ln>
        </p:spPr>
        <p:txBody>
          <a:bodyPr spcFirstLastPara="1" wrap="square" lIns="0" tIns="0" rIns="0" bIns="0" anchor="t" anchorCtr="0">
            <a:spAutoFit/>
          </a:bodyPr>
          <a:lstStyle/>
          <a:p>
            <a:pPr marL="0" marR="0" lvl="0" indent="0" algn="ctr" rtl="0">
              <a:lnSpc>
                <a:spcPct val="108320"/>
              </a:lnSpc>
              <a:spcBef>
                <a:spcPts val="0"/>
              </a:spcBef>
              <a:spcAft>
                <a:spcPts val="0"/>
              </a:spcAft>
              <a:buNone/>
            </a:pPr>
            <a:r>
              <a:rPr lang="en-US" sz="2500" b="1" i="0" u="none" strike="noStrike" cap="none" dirty="0">
                <a:solidFill>
                  <a:srgbClr val="000000"/>
                </a:solidFill>
                <a:latin typeface="Arial"/>
                <a:ea typeface="Arial"/>
                <a:cs typeface="Arial"/>
                <a:sym typeface="Arial"/>
              </a:rPr>
              <a:t>Figure 3: Advantages of secondary data collection methods</a:t>
            </a:r>
            <a:endParaRPr dirty="0"/>
          </a:p>
          <a:p>
            <a:pPr marL="0" marR="0" lvl="0" indent="0" algn="ctr" rtl="0">
              <a:lnSpc>
                <a:spcPct val="104007"/>
              </a:lnSpc>
              <a:spcBef>
                <a:spcPts val="0"/>
              </a:spcBef>
              <a:spcAft>
                <a:spcPts val="0"/>
              </a:spcAft>
              <a:buNone/>
            </a:pPr>
            <a:endParaRPr sz="1547" b="1" i="0" u="none" strike="noStrike" cap="none" dirty="0">
              <a:solidFill>
                <a:srgbClr val="000000"/>
              </a:solidFill>
              <a:latin typeface="Arial"/>
              <a:ea typeface="Arial"/>
              <a:cs typeface="Arial"/>
              <a:sym typeface="Arial"/>
            </a:endParaRPr>
          </a:p>
        </p:txBody>
      </p:sp>
      <p:grpSp>
        <p:nvGrpSpPr>
          <p:cNvPr id="125" name="Google Shape;125;p1"/>
          <p:cNvGrpSpPr/>
          <p:nvPr/>
        </p:nvGrpSpPr>
        <p:grpSpPr>
          <a:xfrm>
            <a:off x="23987584" y="25488521"/>
            <a:ext cx="7494254" cy="1696140"/>
            <a:chOff x="0" y="-95249"/>
            <a:chExt cx="9992339" cy="2261521"/>
          </a:xfrm>
        </p:grpSpPr>
        <p:sp>
          <p:nvSpPr>
            <p:cNvPr id="126" name="Google Shape;126;p1"/>
            <p:cNvSpPr txBox="1"/>
            <p:nvPr/>
          </p:nvSpPr>
          <p:spPr>
            <a:xfrm>
              <a:off x="476846" y="1399574"/>
              <a:ext cx="9515493" cy="766698"/>
            </a:xfrm>
            <a:prstGeom prst="rect">
              <a:avLst/>
            </a:prstGeom>
            <a:noFill/>
            <a:ln>
              <a:noFill/>
            </a:ln>
          </p:spPr>
          <p:txBody>
            <a:bodyPr spcFirstLastPara="1" wrap="square" lIns="0" tIns="0" rIns="0" bIns="0" anchor="t" anchorCtr="0">
              <a:spAutoFit/>
            </a:bodyPr>
            <a:lstStyle/>
            <a:p>
              <a:pPr marL="0" marR="0" lvl="1" indent="0" algn="r" rtl="0">
                <a:lnSpc>
                  <a:spcPct val="261833"/>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7" name="Google Shape;127;p1"/>
            <p:cNvSpPr txBox="1"/>
            <p:nvPr/>
          </p:nvSpPr>
          <p:spPr>
            <a:xfrm>
              <a:off x="0" y="-95249"/>
              <a:ext cx="7518635" cy="1225893"/>
            </a:xfrm>
            <a:prstGeom prst="rect">
              <a:avLst/>
            </a:prstGeom>
            <a:noFill/>
            <a:ln>
              <a:noFill/>
            </a:ln>
          </p:spPr>
          <p:txBody>
            <a:bodyPr spcFirstLastPara="1" wrap="square" lIns="0" tIns="0" rIns="0" bIns="0" anchor="t" anchorCtr="0">
              <a:spAutoFit/>
            </a:bodyPr>
            <a:lstStyle/>
            <a:p>
              <a:pPr marL="0" marR="0" lvl="0" indent="0" algn="ctr" rtl="0">
                <a:lnSpc>
                  <a:spcPct val="108320"/>
                </a:lnSpc>
                <a:spcBef>
                  <a:spcPts val="0"/>
                </a:spcBef>
                <a:spcAft>
                  <a:spcPts val="0"/>
                </a:spcAft>
                <a:buNone/>
              </a:pPr>
              <a:r>
                <a:rPr lang="en-US" sz="2500" b="1" i="0" u="none" strike="noStrike" cap="none">
                  <a:solidFill>
                    <a:srgbClr val="000000"/>
                  </a:solidFill>
                  <a:latin typeface="Arial"/>
                  <a:ea typeface="Arial"/>
                  <a:cs typeface="Arial"/>
                  <a:sym typeface="Arial"/>
                </a:rPr>
                <a:t>Figure 4: Steps for thematic analysis</a:t>
              </a:r>
              <a:endParaRPr/>
            </a:p>
            <a:p>
              <a:pPr marL="0" marR="0" lvl="0" indent="0" algn="ctr" rtl="0">
                <a:lnSpc>
                  <a:spcPct val="108320"/>
                </a:lnSpc>
                <a:spcBef>
                  <a:spcPts val="0"/>
                </a:spcBef>
                <a:spcAft>
                  <a:spcPts val="0"/>
                </a:spcAft>
                <a:buNone/>
              </a:pPr>
              <a:r>
                <a:rPr lang="en-US" sz="2500" b="0" i="0" u="none" strike="noStrike" cap="none">
                  <a:solidFill>
                    <a:srgbClr val="000000"/>
                  </a:solidFill>
                  <a:latin typeface="Arial"/>
                  <a:ea typeface="Arial"/>
                  <a:cs typeface="Arial"/>
                  <a:sym typeface="Arial"/>
                </a:rPr>
                <a:t>(Source: Labra et al., 2020)</a:t>
              </a:r>
              <a:endParaRPr/>
            </a:p>
            <a:p>
              <a:pPr marL="0" marR="0" lvl="0" indent="0" algn="ctr" rtl="0">
                <a:lnSpc>
                  <a:spcPct val="64360"/>
                </a:lnSpc>
                <a:spcBef>
                  <a:spcPts val="0"/>
                </a:spcBef>
                <a:spcAft>
                  <a:spcPts val="0"/>
                </a:spcAft>
                <a:buNone/>
              </a:pPr>
              <a:endParaRPr sz="2500" b="0" i="0" u="none" strike="noStrike" cap="none">
                <a:solidFill>
                  <a:srgbClr val="000000"/>
                </a:solidFill>
                <a:latin typeface="Arial"/>
                <a:ea typeface="Arial"/>
                <a:cs typeface="Arial"/>
                <a:sym typeface="Arial"/>
              </a:endParaRPr>
            </a:p>
          </p:txBody>
        </p:sp>
      </p:grpSp>
      <p:grpSp>
        <p:nvGrpSpPr>
          <p:cNvPr id="128" name="Google Shape;128;p1"/>
          <p:cNvGrpSpPr/>
          <p:nvPr/>
        </p:nvGrpSpPr>
        <p:grpSpPr>
          <a:xfrm>
            <a:off x="11533247" y="33561605"/>
            <a:ext cx="7494254" cy="1113760"/>
            <a:chOff x="0" y="-95251"/>
            <a:chExt cx="9992339" cy="1485013"/>
          </a:xfrm>
        </p:grpSpPr>
        <p:sp>
          <p:nvSpPr>
            <p:cNvPr id="129" name="Google Shape;129;p1"/>
            <p:cNvSpPr txBox="1"/>
            <p:nvPr/>
          </p:nvSpPr>
          <p:spPr>
            <a:xfrm>
              <a:off x="476846" y="623064"/>
              <a:ext cx="9515493" cy="766698"/>
            </a:xfrm>
            <a:prstGeom prst="rect">
              <a:avLst/>
            </a:prstGeom>
            <a:noFill/>
            <a:ln>
              <a:noFill/>
            </a:ln>
          </p:spPr>
          <p:txBody>
            <a:bodyPr spcFirstLastPara="1" wrap="square" lIns="0" tIns="0" rIns="0" bIns="0" anchor="t" anchorCtr="0">
              <a:spAutoFit/>
            </a:bodyPr>
            <a:lstStyle/>
            <a:p>
              <a:pPr marL="0" marR="0" lvl="1" indent="0" algn="r" rtl="0">
                <a:lnSpc>
                  <a:spcPct val="261833"/>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30" name="Google Shape;130;p1"/>
            <p:cNvSpPr txBox="1"/>
            <p:nvPr/>
          </p:nvSpPr>
          <p:spPr>
            <a:xfrm>
              <a:off x="0" y="-95251"/>
              <a:ext cx="6237898" cy="461665"/>
            </a:xfrm>
            <a:prstGeom prst="rect">
              <a:avLst/>
            </a:prstGeom>
            <a:noFill/>
            <a:ln>
              <a:noFill/>
            </a:ln>
          </p:spPr>
          <p:txBody>
            <a:bodyPr spcFirstLastPara="1" wrap="square" lIns="0" tIns="0" rIns="0" bIns="0" anchor="t" anchorCtr="0">
              <a:spAutoFit/>
            </a:bodyPr>
            <a:lstStyle/>
            <a:p>
              <a:pPr marL="0" marR="0" lvl="0" indent="0" algn="ctr" rtl="0">
                <a:lnSpc>
                  <a:spcPct val="108320"/>
                </a:lnSpc>
                <a:spcBef>
                  <a:spcPts val="0"/>
                </a:spcBef>
                <a:spcAft>
                  <a:spcPts val="0"/>
                </a:spcAft>
                <a:buNone/>
              </a:pPr>
              <a:r>
                <a:rPr lang="en-US" sz="2500" b="1" i="0" u="none" strike="noStrike" cap="none" dirty="0">
                  <a:solidFill>
                    <a:srgbClr val="000000"/>
                  </a:solidFill>
                  <a:latin typeface="Arial"/>
                  <a:ea typeface="Arial"/>
                  <a:cs typeface="Arial"/>
                  <a:sym typeface="Arial"/>
                </a:rPr>
                <a:t>Figure 5: Research Timeline</a:t>
              </a:r>
              <a:endParaRPr dirty="0"/>
            </a:p>
          </p:txBody>
        </p:sp>
      </p:grpSp>
      <p:pic>
        <p:nvPicPr>
          <p:cNvPr id="131" name="Google Shape;131;p1"/>
          <p:cNvPicPr preferRelativeResize="0"/>
          <p:nvPr/>
        </p:nvPicPr>
        <p:blipFill rotWithShape="1">
          <a:blip r:embed="rId8">
            <a:alphaModFix/>
          </a:blip>
          <a:srcRect/>
          <a:stretch/>
        </p:blipFill>
        <p:spPr>
          <a:xfrm>
            <a:off x="12937701" y="12357557"/>
            <a:ext cx="8549435" cy="13016419"/>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1372</Words>
  <Application>Microsoft Macintosh PowerPoint</Application>
  <PresentationFormat>Custom</PresentationFormat>
  <Paragraphs>58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Poppins Medium</vt:lpstr>
      <vt:lpstr>Arial</vt:lpstr>
      <vt:lpstr>Calibri</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lastModifiedBy>
  <cp:revision>1</cp:revision>
  <dcterms:created xsi:type="dcterms:W3CDTF">2006-08-16T00:00:00Z</dcterms:created>
  <dcterms:modified xsi:type="dcterms:W3CDTF">2026-03-27T13:39:18Z</dcterms:modified>
</cp:coreProperties>
</file>