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7" r:id="rId2"/>
    <p:sldId id="256"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4" d="100"/>
          <a:sy n="104" d="100"/>
        </p:scale>
        <p:origin x="144"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98427C-1ED2-4248-803B-B1FC86AB801B}" type="doc">
      <dgm:prSet loTypeId="urn:microsoft.com/office/officeart/2005/8/layout/matrix1" loCatId="matrix" qsTypeId="urn:microsoft.com/office/officeart/2005/8/quickstyle/simple5" qsCatId="simple" csTypeId="urn:microsoft.com/office/officeart/2005/8/colors/accent1_2" csCatId="accent1" phldr="1"/>
      <dgm:spPr/>
      <dgm:t>
        <a:bodyPr/>
        <a:lstStyle/>
        <a:p>
          <a:endParaRPr lang="en-GB"/>
        </a:p>
      </dgm:t>
    </dgm:pt>
    <dgm:pt modelId="{458483CF-42D1-44D4-9897-F8017A7AE0CF}">
      <dgm:prSet phldrT="[Text]" phldr="0" custT="1"/>
      <dgm:spPr/>
      <dgm:t>
        <a:bodyPr/>
        <a:lstStyle/>
        <a:p>
          <a:r>
            <a:rPr lang="en-GB" sz="2400" dirty="0">
              <a:solidFill>
                <a:schemeClr val="accent1">
                  <a:lumMod val="75000"/>
                </a:schemeClr>
              </a:solidFill>
              <a:latin typeface="Bebas Neue" panose="020B0606020202050201" pitchFamily="34" charset="0"/>
              <a:cs typeface="Arial" panose="020B0604020202020204" pitchFamily="34" charset="0"/>
            </a:rPr>
            <a:t>History and treatment</a:t>
          </a:r>
        </a:p>
      </dgm:t>
    </dgm:pt>
    <dgm:pt modelId="{3FFFFED7-CC87-44EA-9236-98E772E17E7D}" type="parTrans" cxnId="{8CE168CD-D610-4FD0-AE0B-343C86D72E02}">
      <dgm:prSet/>
      <dgm:spPr/>
      <dgm:t>
        <a:bodyPr/>
        <a:lstStyle/>
        <a:p>
          <a:endParaRPr lang="en-GB"/>
        </a:p>
      </dgm:t>
    </dgm:pt>
    <dgm:pt modelId="{C19A3D41-2813-4B48-9CCE-AFF7AE2E2BFB}" type="sibTrans" cxnId="{8CE168CD-D610-4FD0-AE0B-343C86D72E02}">
      <dgm:prSet/>
      <dgm:spPr/>
      <dgm:t>
        <a:bodyPr/>
        <a:lstStyle/>
        <a:p>
          <a:endParaRPr lang="en-GB"/>
        </a:p>
      </dgm:t>
    </dgm:pt>
    <dgm:pt modelId="{C86DE13B-75D1-42F6-93B2-1DE538ADC0E5}">
      <dgm:prSet phldrT="[Text]" custT="1"/>
      <dgm:spPr/>
      <dgm:t>
        <a:bodyPr/>
        <a:lstStyle/>
        <a:p>
          <a:pPr algn="l"/>
          <a:r>
            <a:rPr lang="en-GB" sz="1100" dirty="0">
              <a:latin typeface="Arial" panose="020B0604020202020204" pitchFamily="34" charset="0"/>
              <a:cs typeface="Arial" panose="020B0604020202020204" pitchFamily="34" charset="0"/>
            </a:rPr>
            <a:t>Meyer engineered a form of cognitive behavioural therapy (CBT) to prevent intrusive thoughts from materializing. This consisted of interacting with patients and introducing new activities into their schedules, which at times involved consensual physical restraint (Levy and Meyer, 1971). </a:t>
          </a:r>
        </a:p>
      </dgm:t>
    </dgm:pt>
    <dgm:pt modelId="{4AF0460E-FF7A-4C4C-9DBC-2D714BBC5DD8}" type="parTrans" cxnId="{848B6111-42CB-4228-A120-8278282981AF}">
      <dgm:prSet/>
      <dgm:spPr/>
      <dgm:t>
        <a:bodyPr/>
        <a:lstStyle/>
        <a:p>
          <a:endParaRPr lang="en-GB"/>
        </a:p>
      </dgm:t>
    </dgm:pt>
    <dgm:pt modelId="{CB4A8D95-FED0-4D89-ABC2-076EF293E6CA}" type="sibTrans" cxnId="{848B6111-42CB-4228-A120-8278282981AF}">
      <dgm:prSet/>
      <dgm:spPr/>
      <dgm:t>
        <a:bodyPr/>
        <a:lstStyle/>
        <a:p>
          <a:endParaRPr lang="en-GB"/>
        </a:p>
      </dgm:t>
    </dgm:pt>
    <dgm:pt modelId="{806C1DDE-D3F0-4571-8170-090330AC5F3C}">
      <dgm:prSet phldrT="[Text]" custT="1"/>
      <dgm:spPr/>
      <dgm:t>
        <a:bodyPr/>
        <a:lstStyle/>
        <a:p>
          <a:pPr algn="l"/>
          <a:r>
            <a:rPr lang="en-GB" sz="1200" dirty="0">
              <a:latin typeface="Arial" panose="020B0604020202020204" pitchFamily="34" charset="0"/>
              <a:cs typeface="Arial" panose="020B0604020202020204" pitchFamily="34" charset="0"/>
            </a:rPr>
            <a:t>Stobie </a:t>
          </a:r>
          <a:r>
            <a:rPr lang="en-GB" sz="1200" i="1" dirty="0">
              <a:latin typeface="Arial" panose="020B0604020202020204" pitchFamily="34" charset="0"/>
              <a:cs typeface="Arial" panose="020B0604020202020204" pitchFamily="34" charset="0"/>
            </a:rPr>
            <a:t>et al. </a:t>
          </a:r>
          <a:r>
            <a:rPr lang="en-GB" sz="1200" i="0" dirty="0">
              <a:latin typeface="Arial" panose="020B0604020202020204" pitchFamily="34" charset="0"/>
              <a:cs typeface="Arial" panose="020B0604020202020204" pitchFamily="34" charset="0"/>
            </a:rPr>
            <a:t>(2007)</a:t>
          </a:r>
          <a:r>
            <a:rPr lang="en-GB" sz="1200" dirty="0">
              <a:latin typeface="Arial" panose="020B0604020202020204" pitchFamily="34" charset="0"/>
              <a:cs typeface="Arial" panose="020B0604020202020204" pitchFamily="34" charset="0"/>
            </a:rPr>
            <a:t> finds that OCD patients were given negligible treatment at the beginning of their treatment; however, patients found CBT more useful than other unnamed treatment methods. </a:t>
          </a:r>
        </a:p>
      </dgm:t>
    </dgm:pt>
    <dgm:pt modelId="{29322332-73DA-41DC-B8AA-81191A0A50C1}" type="parTrans" cxnId="{A503945A-42BF-4934-8B96-3D35BDC7D258}">
      <dgm:prSet/>
      <dgm:spPr/>
      <dgm:t>
        <a:bodyPr/>
        <a:lstStyle/>
        <a:p>
          <a:endParaRPr lang="en-GB"/>
        </a:p>
      </dgm:t>
    </dgm:pt>
    <dgm:pt modelId="{72247CB0-8B68-4408-B035-A5B8370C0102}" type="sibTrans" cxnId="{A503945A-42BF-4934-8B96-3D35BDC7D258}">
      <dgm:prSet/>
      <dgm:spPr/>
      <dgm:t>
        <a:bodyPr/>
        <a:lstStyle/>
        <a:p>
          <a:endParaRPr lang="en-GB"/>
        </a:p>
      </dgm:t>
    </dgm:pt>
    <dgm:pt modelId="{EC4AB5E2-1ED7-45AA-8622-7952137D6DFD}">
      <dgm:prSet phldrT="[Text]" custT="1"/>
      <dgm:spPr/>
      <dgm:t>
        <a:bodyPr/>
        <a:lstStyle/>
        <a:p>
          <a:pPr algn="l"/>
          <a:r>
            <a:rPr lang="en-GB" sz="1200" dirty="0">
              <a:latin typeface="Arial" panose="020B0604020202020204" pitchFamily="34" charset="0"/>
              <a:cs typeface="Arial" panose="020B0604020202020204" pitchFamily="34" charset="0"/>
            </a:rPr>
            <a:t>The relation between anxiety and OCD became justifiable in France around the second half of the 19</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century due to the popularisation of emotional-based affects and their association to the autonomic nervous system (Berrios, 1989). </a:t>
          </a:r>
        </a:p>
      </dgm:t>
    </dgm:pt>
    <dgm:pt modelId="{8016A330-0EC2-4AC6-A760-6E3683CE96E6}" type="parTrans" cxnId="{82FB3B00-9DD6-4E74-92D2-289B41DAFBA6}">
      <dgm:prSet/>
      <dgm:spPr/>
      <dgm:t>
        <a:bodyPr/>
        <a:lstStyle/>
        <a:p>
          <a:endParaRPr lang="en-GB"/>
        </a:p>
      </dgm:t>
    </dgm:pt>
    <dgm:pt modelId="{36B6203F-5AB8-4DA0-B9B9-D51A9B8D3C1C}" type="sibTrans" cxnId="{82FB3B00-9DD6-4E74-92D2-289B41DAFBA6}">
      <dgm:prSet/>
      <dgm:spPr/>
      <dgm:t>
        <a:bodyPr/>
        <a:lstStyle/>
        <a:p>
          <a:endParaRPr lang="en-GB"/>
        </a:p>
      </dgm:t>
    </dgm:pt>
    <dgm:pt modelId="{7EB7169E-D352-4D19-8100-FE11377183B2}">
      <dgm:prSet phldrT="[Text]" custT="1"/>
      <dgm:spPr/>
      <dgm:t>
        <a:bodyPr/>
        <a:lstStyle/>
        <a:p>
          <a:pPr algn="l"/>
          <a:r>
            <a:rPr lang="en-GB" sz="1200" dirty="0">
              <a:latin typeface="Arial" panose="020B0604020202020204" pitchFamily="34" charset="0"/>
              <a:cs typeface="Arial" panose="020B0604020202020204" pitchFamily="34" charset="0"/>
            </a:rPr>
            <a:t>Neurosurgical alternatives have been performed for a substantial period of time in severe cases of OCD, however, due to the broad implications of surgery in itself these procedures are only performed in extreme cases of treatment-resistant OCD (</a:t>
          </a:r>
          <a:r>
            <a:rPr lang="en-GB" sz="1200" b="0" i="0" dirty="0" err="1">
              <a:latin typeface="Arial" panose="020B0604020202020204" pitchFamily="34" charset="0"/>
              <a:cs typeface="Arial" panose="020B0604020202020204" pitchFamily="34" charset="0"/>
            </a:rPr>
            <a:t>Hirschtritt</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et al</a:t>
          </a:r>
          <a:r>
            <a:rPr lang="en-GB" sz="1200" i="0" dirty="0">
              <a:latin typeface="Arial" panose="020B0604020202020204" pitchFamily="34" charset="0"/>
              <a:cs typeface="Arial" panose="020B0604020202020204" pitchFamily="34" charset="0"/>
            </a:rPr>
            <a:t>.</a:t>
          </a:r>
          <a:r>
            <a:rPr lang="en-GB" sz="1200" i="1" dirty="0">
              <a:latin typeface="Arial" panose="020B0604020202020204" pitchFamily="34" charset="0"/>
              <a:cs typeface="Arial" panose="020B0604020202020204" pitchFamily="34" charset="0"/>
            </a:rPr>
            <a:t>, </a:t>
          </a:r>
          <a:r>
            <a:rPr lang="en-GB" sz="1200" i="0" dirty="0">
              <a:latin typeface="Arial" panose="020B0604020202020204" pitchFamily="34" charset="0"/>
              <a:cs typeface="Arial" panose="020B0604020202020204" pitchFamily="34" charset="0"/>
            </a:rPr>
            <a:t>2017).</a:t>
          </a:r>
          <a:endParaRPr lang="en-GB" sz="1200" dirty="0">
            <a:latin typeface="Arial" panose="020B0604020202020204" pitchFamily="34" charset="0"/>
            <a:cs typeface="Arial" panose="020B0604020202020204" pitchFamily="34" charset="0"/>
          </a:endParaRPr>
        </a:p>
      </dgm:t>
    </dgm:pt>
    <dgm:pt modelId="{B8BF2104-F840-4BF1-B033-BB737B75CB5B}" type="parTrans" cxnId="{B66AF3E1-7FC1-43BF-9463-F6A9AB450FA3}">
      <dgm:prSet/>
      <dgm:spPr/>
      <dgm:t>
        <a:bodyPr/>
        <a:lstStyle/>
        <a:p>
          <a:endParaRPr lang="en-GB"/>
        </a:p>
      </dgm:t>
    </dgm:pt>
    <dgm:pt modelId="{F68D2AEB-147F-46B3-98EF-7F56574E1D53}" type="sibTrans" cxnId="{B66AF3E1-7FC1-43BF-9463-F6A9AB450FA3}">
      <dgm:prSet/>
      <dgm:spPr/>
      <dgm:t>
        <a:bodyPr/>
        <a:lstStyle/>
        <a:p>
          <a:endParaRPr lang="en-GB"/>
        </a:p>
      </dgm:t>
    </dgm:pt>
    <dgm:pt modelId="{ABF2695B-7E42-46D9-B7D5-C7A9838B0035}" type="pres">
      <dgm:prSet presAssocID="{9098427C-1ED2-4248-803B-B1FC86AB801B}" presName="diagram" presStyleCnt="0">
        <dgm:presLayoutVars>
          <dgm:chMax val="1"/>
          <dgm:dir/>
          <dgm:animLvl val="ctr"/>
          <dgm:resizeHandles val="exact"/>
        </dgm:presLayoutVars>
      </dgm:prSet>
      <dgm:spPr/>
    </dgm:pt>
    <dgm:pt modelId="{601A0C08-69EA-43F5-83C1-CE8DFC8B3811}" type="pres">
      <dgm:prSet presAssocID="{9098427C-1ED2-4248-803B-B1FC86AB801B}" presName="matrix" presStyleCnt="0"/>
      <dgm:spPr/>
    </dgm:pt>
    <dgm:pt modelId="{69E08D6C-DEBF-4061-9602-0914B934E6A1}" type="pres">
      <dgm:prSet presAssocID="{9098427C-1ED2-4248-803B-B1FC86AB801B}" presName="tile1" presStyleLbl="node1" presStyleIdx="0" presStyleCnt="4"/>
      <dgm:spPr/>
    </dgm:pt>
    <dgm:pt modelId="{C7917085-B1B1-4482-A347-E97A5F3C7DAB}" type="pres">
      <dgm:prSet presAssocID="{9098427C-1ED2-4248-803B-B1FC86AB801B}" presName="tile1text" presStyleLbl="node1" presStyleIdx="0" presStyleCnt="4">
        <dgm:presLayoutVars>
          <dgm:chMax val="0"/>
          <dgm:chPref val="0"/>
          <dgm:bulletEnabled val="1"/>
        </dgm:presLayoutVars>
      </dgm:prSet>
      <dgm:spPr/>
    </dgm:pt>
    <dgm:pt modelId="{C1C6BCE2-BA98-4611-BC0F-9EBB927CA549}" type="pres">
      <dgm:prSet presAssocID="{9098427C-1ED2-4248-803B-B1FC86AB801B}" presName="tile2" presStyleLbl="node1" presStyleIdx="1" presStyleCnt="4" custLinFactNeighborX="-345" custLinFactNeighborY="-2065"/>
      <dgm:spPr/>
    </dgm:pt>
    <dgm:pt modelId="{B3BF2249-B838-4E79-8F36-7EE7BA99F8A8}" type="pres">
      <dgm:prSet presAssocID="{9098427C-1ED2-4248-803B-B1FC86AB801B}" presName="tile2text" presStyleLbl="node1" presStyleIdx="1" presStyleCnt="4">
        <dgm:presLayoutVars>
          <dgm:chMax val="0"/>
          <dgm:chPref val="0"/>
          <dgm:bulletEnabled val="1"/>
        </dgm:presLayoutVars>
      </dgm:prSet>
      <dgm:spPr/>
    </dgm:pt>
    <dgm:pt modelId="{12FA90A0-08ED-42C4-BDDE-3706D09AC08E}" type="pres">
      <dgm:prSet presAssocID="{9098427C-1ED2-4248-803B-B1FC86AB801B}" presName="tile3" presStyleLbl="node1" presStyleIdx="2" presStyleCnt="4"/>
      <dgm:spPr/>
    </dgm:pt>
    <dgm:pt modelId="{2CBEF55F-A5C4-44D8-9CBC-A40419275290}" type="pres">
      <dgm:prSet presAssocID="{9098427C-1ED2-4248-803B-B1FC86AB801B}" presName="tile3text" presStyleLbl="node1" presStyleIdx="2" presStyleCnt="4">
        <dgm:presLayoutVars>
          <dgm:chMax val="0"/>
          <dgm:chPref val="0"/>
          <dgm:bulletEnabled val="1"/>
        </dgm:presLayoutVars>
      </dgm:prSet>
      <dgm:spPr/>
    </dgm:pt>
    <dgm:pt modelId="{27728420-9028-4EAB-BAEF-4D121DEC4FE6}" type="pres">
      <dgm:prSet presAssocID="{9098427C-1ED2-4248-803B-B1FC86AB801B}" presName="tile4" presStyleLbl="node1" presStyleIdx="3" presStyleCnt="4"/>
      <dgm:spPr/>
    </dgm:pt>
    <dgm:pt modelId="{8E3F7115-6834-4CDF-8ADB-A93C2D1DEBC9}" type="pres">
      <dgm:prSet presAssocID="{9098427C-1ED2-4248-803B-B1FC86AB801B}" presName="tile4text" presStyleLbl="node1" presStyleIdx="3" presStyleCnt="4">
        <dgm:presLayoutVars>
          <dgm:chMax val="0"/>
          <dgm:chPref val="0"/>
          <dgm:bulletEnabled val="1"/>
        </dgm:presLayoutVars>
      </dgm:prSet>
      <dgm:spPr/>
    </dgm:pt>
    <dgm:pt modelId="{C544C681-ABA3-4373-A66F-DEB0236BB2A9}" type="pres">
      <dgm:prSet presAssocID="{9098427C-1ED2-4248-803B-B1FC86AB801B}" presName="centerTile" presStyleLbl="fgShp" presStyleIdx="0" presStyleCnt="1">
        <dgm:presLayoutVars>
          <dgm:chMax val="0"/>
          <dgm:chPref val="0"/>
        </dgm:presLayoutVars>
      </dgm:prSet>
      <dgm:spPr/>
    </dgm:pt>
  </dgm:ptLst>
  <dgm:cxnLst>
    <dgm:cxn modelId="{82FB3B00-9DD6-4E74-92D2-289B41DAFBA6}" srcId="{458483CF-42D1-44D4-9897-F8017A7AE0CF}" destId="{EC4AB5E2-1ED7-45AA-8622-7952137D6DFD}" srcOrd="2" destOrd="0" parTransId="{8016A330-0EC2-4AC6-A760-6E3683CE96E6}" sibTransId="{36B6203F-5AB8-4DA0-B9B9-D51A9B8D3C1C}"/>
    <dgm:cxn modelId="{848B6111-42CB-4228-A120-8278282981AF}" srcId="{458483CF-42D1-44D4-9897-F8017A7AE0CF}" destId="{C86DE13B-75D1-42F6-93B2-1DE538ADC0E5}" srcOrd="0" destOrd="0" parTransId="{4AF0460E-FF7A-4C4C-9DBC-2D714BBC5DD8}" sibTransId="{CB4A8D95-FED0-4D89-ABC2-076EF293E6CA}"/>
    <dgm:cxn modelId="{53AE1C2B-D0AB-4AB2-9169-7C0DB322A74C}" type="presOf" srcId="{EC4AB5E2-1ED7-45AA-8622-7952137D6DFD}" destId="{2CBEF55F-A5C4-44D8-9CBC-A40419275290}" srcOrd="1" destOrd="0" presId="urn:microsoft.com/office/officeart/2005/8/layout/matrix1"/>
    <dgm:cxn modelId="{3B95E833-9401-4384-94DC-145E5A1EDD61}" type="presOf" srcId="{C86DE13B-75D1-42F6-93B2-1DE538ADC0E5}" destId="{69E08D6C-DEBF-4061-9602-0914B934E6A1}" srcOrd="0" destOrd="0" presId="urn:microsoft.com/office/officeart/2005/8/layout/matrix1"/>
    <dgm:cxn modelId="{7336575D-AD97-49F1-8C41-DB0B2A095F4F}" type="presOf" srcId="{C86DE13B-75D1-42F6-93B2-1DE538ADC0E5}" destId="{C7917085-B1B1-4482-A347-E97A5F3C7DAB}" srcOrd="1" destOrd="0" presId="urn:microsoft.com/office/officeart/2005/8/layout/matrix1"/>
    <dgm:cxn modelId="{ED375167-6511-467D-9B69-D4D09783CFB8}" type="presOf" srcId="{7EB7169E-D352-4D19-8100-FE11377183B2}" destId="{8E3F7115-6834-4CDF-8ADB-A93C2D1DEBC9}" srcOrd="1" destOrd="0" presId="urn:microsoft.com/office/officeart/2005/8/layout/matrix1"/>
    <dgm:cxn modelId="{1D32CB6E-52A8-43BF-810A-5C9A1B07A3EB}" type="presOf" srcId="{806C1DDE-D3F0-4571-8170-090330AC5F3C}" destId="{B3BF2249-B838-4E79-8F36-7EE7BA99F8A8}" srcOrd="1" destOrd="0" presId="urn:microsoft.com/office/officeart/2005/8/layout/matrix1"/>
    <dgm:cxn modelId="{2F2AFE70-746E-40C5-AD9D-B6DDDC85DA76}" type="presOf" srcId="{EC4AB5E2-1ED7-45AA-8622-7952137D6DFD}" destId="{12FA90A0-08ED-42C4-BDDE-3706D09AC08E}" srcOrd="0" destOrd="0" presId="urn:microsoft.com/office/officeart/2005/8/layout/matrix1"/>
    <dgm:cxn modelId="{A503945A-42BF-4934-8B96-3D35BDC7D258}" srcId="{458483CF-42D1-44D4-9897-F8017A7AE0CF}" destId="{806C1DDE-D3F0-4571-8170-090330AC5F3C}" srcOrd="1" destOrd="0" parTransId="{29322332-73DA-41DC-B8AA-81191A0A50C1}" sibTransId="{72247CB0-8B68-4408-B035-A5B8370C0102}"/>
    <dgm:cxn modelId="{326CB87C-C6A9-4861-AF4C-107B064D14CC}" type="presOf" srcId="{458483CF-42D1-44D4-9897-F8017A7AE0CF}" destId="{C544C681-ABA3-4373-A66F-DEB0236BB2A9}" srcOrd="0" destOrd="0" presId="urn:microsoft.com/office/officeart/2005/8/layout/matrix1"/>
    <dgm:cxn modelId="{F7DB7298-3376-437D-95D0-550B49B92A36}" type="presOf" srcId="{7EB7169E-D352-4D19-8100-FE11377183B2}" destId="{27728420-9028-4EAB-BAEF-4D121DEC4FE6}" srcOrd="0" destOrd="0" presId="urn:microsoft.com/office/officeart/2005/8/layout/matrix1"/>
    <dgm:cxn modelId="{C2ED9E99-3547-4D60-9FA2-76318FB58ECA}" type="presOf" srcId="{9098427C-1ED2-4248-803B-B1FC86AB801B}" destId="{ABF2695B-7E42-46D9-B7D5-C7A9838B0035}" srcOrd="0" destOrd="0" presId="urn:microsoft.com/office/officeart/2005/8/layout/matrix1"/>
    <dgm:cxn modelId="{F36A22BF-7569-4261-94E8-8EFC8061BDD6}" type="presOf" srcId="{806C1DDE-D3F0-4571-8170-090330AC5F3C}" destId="{C1C6BCE2-BA98-4611-BC0F-9EBB927CA549}" srcOrd="0" destOrd="0" presId="urn:microsoft.com/office/officeart/2005/8/layout/matrix1"/>
    <dgm:cxn modelId="{8CE168CD-D610-4FD0-AE0B-343C86D72E02}" srcId="{9098427C-1ED2-4248-803B-B1FC86AB801B}" destId="{458483CF-42D1-44D4-9897-F8017A7AE0CF}" srcOrd="0" destOrd="0" parTransId="{3FFFFED7-CC87-44EA-9236-98E772E17E7D}" sibTransId="{C19A3D41-2813-4B48-9CCE-AFF7AE2E2BFB}"/>
    <dgm:cxn modelId="{B66AF3E1-7FC1-43BF-9463-F6A9AB450FA3}" srcId="{458483CF-42D1-44D4-9897-F8017A7AE0CF}" destId="{7EB7169E-D352-4D19-8100-FE11377183B2}" srcOrd="3" destOrd="0" parTransId="{B8BF2104-F840-4BF1-B033-BB737B75CB5B}" sibTransId="{F68D2AEB-147F-46B3-98EF-7F56574E1D53}"/>
    <dgm:cxn modelId="{B24CA160-5B96-43EC-B4DB-6CBA73AF5FC8}" type="presParOf" srcId="{ABF2695B-7E42-46D9-B7D5-C7A9838B0035}" destId="{601A0C08-69EA-43F5-83C1-CE8DFC8B3811}" srcOrd="0" destOrd="0" presId="urn:microsoft.com/office/officeart/2005/8/layout/matrix1"/>
    <dgm:cxn modelId="{6324F48B-3C54-43F7-97C8-96CAE8AD4857}" type="presParOf" srcId="{601A0C08-69EA-43F5-83C1-CE8DFC8B3811}" destId="{69E08D6C-DEBF-4061-9602-0914B934E6A1}" srcOrd="0" destOrd="0" presId="urn:microsoft.com/office/officeart/2005/8/layout/matrix1"/>
    <dgm:cxn modelId="{193FFE93-BC67-4B24-A7D9-4860425F1489}" type="presParOf" srcId="{601A0C08-69EA-43F5-83C1-CE8DFC8B3811}" destId="{C7917085-B1B1-4482-A347-E97A5F3C7DAB}" srcOrd="1" destOrd="0" presId="urn:microsoft.com/office/officeart/2005/8/layout/matrix1"/>
    <dgm:cxn modelId="{8069AE8D-E707-48B4-85EA-F6C004379DF5}" type="presParOf" srcId="{601A0C08-69EA-43F5-83C1-CE8DFC8B3811}" destId="{C1C6BCE2-BA98-4611-BC0F-9EBB927CA549}" srcOrd="2" destOrd="0" presId="urn:microsoft.com/office/officeart/2005/8/layout/matrix1"/>
    <dgm:cxn modelId="{BB9D842A-4B7F-4CCC-828C-510E1D96B2A4}" type="presParOf" srcId="{601A0C08-69EA-43F5-83C1-CE8DFC8B3811}" destId="{B3BF2249-B838-4E79-8F36-7EE7BA99F8A8}" srcOrd="3" destOrd="0" presId="urn:microsoft.com/office/officeart/2005/8/layout/matrix1"/>
    <dgm:cxn modelId="{6565FDEF-FC95-413E-A626-6172C4569157}" type="presParOf" srcId="{601A0C08-69EA-43F5-83C1-CE8DFC8B3811}" destId="{12FA90A0-08ED-42C4-BDDE-3706D09AC08E}" srcOrd="4" destOrd="0" presId="urn:microsoft.com/office/officeart/2005/8/layout/matrix1"/>
    <dgm:cxn modelId="{D5CC582F-0DB1-4DE5-87D8-01B4B723B940}" type="presParOf" srcId="{601A0C08-69EA-43F5-83C1-CE8DFC8B3811}" destId="{2CBEF55F-A5C4-44D8-9CBC-A40419275290}" srcOrd="5" destOrd="0" presId="urn:microsoft.com/office/officeart/2005/8/layout/matrix1"/>
    <dgm:cxn modelId="{2C623AB1-6045-448B-BD70-8A1CAF6E15C2}" type="presParOf" srcId="{601A0C08-69EA-43F5-83C1-CE8DFC8B3811}" destId="{27728420-9028-4EAB-BAEF-4D121DEC4FE6}" srcOrd="6" destOrd="0" presId="urn:microsoft.com/office/officeart/2005/8/layout/matrix1"/>
    <dgm:cxn modelId="{43D23736-5CA4-4B9C-B2F5-D0AAD13994E3}" type="presParOf" srcId="{601A0C08-69EA-43F5-83C1-CE8DFC8B3811}" destId="{8E3F7115-6834-4CDF-8ADB-A93C2D1DEBC9}" srcOrd="7" destOrd="0" presId="urn:microsoft.com/office/officeart/2005/8/layout/matrix1"/>
    <dgm:cxn modelId="{68102B3E-B0D0-4A9B-92B3-EF53BB6260CF}" type="presParOf" srcId="{ABF2695B-7E42-46D9-B7D5-C7A9838B0035}" destId="{C544C681-ABA3-4373-A66F-DEB0236BB2A9}"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9ADD11-37F7-4DFB-881D-8B224EC32A78}" type="doc">
      <dgm:prSet loTypeId="urn:microsoft.com/office/officeart/2005/8/layout/cycle4" loCatId="matrix" qsTypeId="urn:microsoft.com/office/officeart/2005/8/quickstyle/3d1" qsCatId="3D" csTypeId="urn:microsoft.com/office/officeart/2005/8/colors/accent1_2" csCatId="accent1" phldr="1"/>
      <dgm:spPr/>
      <dgm:t>
        <a:bodyPr/>
        <a:lstStyle/>
        <a:p>
          <a:endParaRPr lang="en-GB"/>
        </a:p>
      </dgm:t>
    </dgm:pt>
    <dgm:pt modelId="{F69BA93B-758F-470F-9C80-E77CEF041AAD}">
      <dgm:prSet phldrT="[Text]" custT="1"/>
      <dgm:spPr>
        <a:scene3d>
          <a:camera prst="orthographicFront"/>
          <a:lightRig rig="flat" dir="t"/>
        </a:scene3d>
        <a:sp3d prstMaterial="plastic">
          <a:bevelT w="120900" h="88900" prst="artDeco"/>
          <a:bevelB w="88900" h="31750" prst="angle"/>
        </a:sp3d>
      </dgm:spPr>
      <dgm:t>
        <a:bodyPr/>
        <a:lstStyle/>
        <a:p>
          <a:r>
            <a:rPr lang="en-GB" sz="1600" dirty="0">
              <a:latin typeface="Coolvetica" panose="020B0603030602020004" pitchFamily="34" charset="0"/>
              <a:cs typeface="Arial" panose="020B0604020202020204" pitchFamily="34" charset="0"/>
            </a:rPr>
            <a:t>Stigma</a:t>
          </a:r>
        </a:p>
      </dgm:t>
    </dgm:pt>
    <dgm:pt modelId="{E0075BC8-F6D3-4F81-9A13-9167AA7C04E6}" type="parTrans" cxnId="{F613ED5E-4B96-4EE7-B148-9CE3675A45BA}">
      <dgm:prSet/>
      <dgm:spPr/>
      <dgm:t>
        <a:bodyPr/>
        <a:lstStyle/>
        <a:p>
          <a:endParaRPr lang="en-GB"/>
        </a:p>
      </dgm:t>
    </dgm:pt>
    <dgm:pt modelId="{E27A0EF4-99A3-46A1-9327-428E690C0A96}" type="sibTrans" cxnId="{F613ED5E-4B96-4EE7-B148-9CE3675A45BA}">
      <dgm:prSet/>
      <dgm:spPr/>
      <dgm:t>
        <a:bodyPr/>
        <a:lstStyle/>
        <a:p>
          <a:endParaRPr lang="en-GB"/>
        </a:p>
      </dgm:t>
    </dgm:pt>
    <dgm:pt modelId="{7B66BE86-6FF2-4F27-A7F5-CAA212AFBC13}">
      <dgm:prSet phldrT="[Text]" custT="1"/>
      <dgm:spPr/>
      <dgm:t>
        <a:bodyPr/>
        <a:lstStyle/>
        <a:p>
          <a:r>
            <a:rPr lang="en-GB" sz="1100" dirty="0">
              <a:latin typeface="Arial" panose="020B0604020202020204" pitchFamily="34" charset="0"/>
              <a:cs typeface="Arial" panose="020B0604020202020204" pitchFamily="34" charset="0"/>
            </a:rPr>
            <a:t>Fear of divulging unorthodox thoughts in fear of severe treatment (Glazier </a:t>
          </a:r>
          <a:r>
            <a:rPr lang="en-GB" sz="1100" i="1" dirty="0">
              <a:latin typeface="Arial" panose="020B0604020202020204" pitchFamily="34" charset="0"/>
              <a:cs typeface="Arial" panose="020B0604020202020204" pitchFamily="34" charset="0"/>
            </a:rPr>
            <a:t>et al., 2015).</a:t>
          </a:r>
          <a:endParaRPr lang="en-GB" sz="1100" dirty="0">
            <a:latin typeface="Arial" panose="020B0604020202020204" pitchFamily="34" charset="0"/>
            <a:cs typeface="Arial" panose="020B0604020202020204" pitchFamily="34" charset="0"/>
          </a:endParaRPr>
        </a:p>
      </dgm:t>
    </dgm:pt>
    <dgm:pt modelId="{1652FDF6-0037-44EE-A187-552176CFE307}" type="parTrans" cxnId="{30C74F33-2A98-494C-A0C1-3DF13CAA6ABF}">
      <dgm:prSet/>
      <dgm:spPr/>
      <dgm:t>
        <a:bodyPr/>
        <a:lstStyle/>
        <a:p>
          <a:endParaRPr lang="en-GB"/>
        </a:p>
      </dgm:t>
    </dgm:pt>
    <dgm:pt modelId="{113652E3-3EA5-4315-A330-264C14EAC2B7}" type="sibTrans" cxnId="{30C74F33-2A98-494C-A0C1-3DF13CAA6ABF}">
      <dgm:prSet/>
      <dgm:spPr/>
      <dgm:t>
        <a:bodyPr/>
        <a:lstStyle/>
        <a:p>
          <a:endParaRPr lang="en-GB"/>
        </a:p>
      </dgm:t>
    </dgm:pt>
    <dgm:pt modelId="{9946113D-D6AD-4F2E-9E6A-A7FFFC6E745E}">
      <dgm:prSet phldrT="[Text]" custT="1"/>
      <dgm:spPr>
        <a:scene3d>
          <a:camera prst="orthographicFront"/>
          <a:lightRig rig="flat" dir="t"/>
        </a:scene3d>
        <a:sp3d prstMaterial="plastic">
          <a:bevelT w="120900" h="88900" prst="artDeco"/>
          <a:bevelB w="88900" h="31750" prst="angle"/>
        </a:sp3d>
      </dgm:spPr>
      <dgm:t>
        <a:bodyPr/>
        <a:lstStyle/>
        <a:p>
          <a:r>
            <a:rPr lang="en-GB" sz="1600" dirty="0">
              <a:latin typeface="Coolvetica" panose="020B0603030602020004" pitchFamily="34" charset="0"/>
              <a:cs typeface="Arial" panose="020B0604020202020204" pitchFamily="34" charset="0"/>
            </a:rPr>
            <a:t>Views</a:t>
          </a:r>
        </a:p>
      </dgm:t>
    </dgm:pt>
    <dgm:pt modelId="{36C36F5B-C71B-4557-A17D-A09A012CB91E}" type="parTrans" cxnId="{838394BB-AB90-499D-889F-3BD1B058C218}">
      <dgm:prSet/>
      <dgm:spPr/>
      <dgm:t>
        <a:bodyPr/>
        <a:lstStyle/>
        <a:p>
          <a:endParaRPr lang="en-GB"/>
        </a:p>
      </dgm:t>
    </dgm:pt>
    <dgm:pt modelId="{FABEA0D4-EAF2-47FA-8B88-E7B312F67ECE}" type="sibTrans" cxnId="{838394BB-AB90-499D-889F-3BD1B058C218}">
      <dgm:prSet/>
      <dgm:spPr/>
      <dgm:t>
        <a:bodyPr/>
        <a:lstStyle/>
        <a:p>
          <a:endParaRPr lang="en-GB"/>
        </a:p>
      </dgm:t>
    </dgm:pt>
    <dgm:pt modelId="{30247805-5370-4CB8-B798-28116C3B5D1B}">
      <dgm:prSet phldrT="[Text]" custT="1"/>
      <dgm:spPr>
        <a:scene3d>
          <a:camera prst="orthographicFront"/>
          <a:lightRig rig="flat" dir="t"/>
        </a:scene3d>
        <a:sp3d z="-190500" extrusionH="12700" prstMaterial="plastic">
          <a:bevelT w="50800" h="50800" prst="artDeco"/>
        </a:sp3d>
      </dgm:spPr>
      <dgm:t>
        <a:bodyPr/>
        <a:lstStyle/>
        <a:p>
          <a:pPr algn="l">
            <a:buFont typeface="Arial" panose="020B0604020202020204" pitchFamily="34" charset="0"/>
            <a:buChar char="•"/>
          </a:pPr>
          <a:r>
            <a:rPr lang="en-GB" sz="1100" dirty="0">
              <a:latin typeface="Arial" panose="020B0604020202020204" pitchFamily="34" charset="0"/>
              <a:cs typeface="Arial" panose="020B0604020202020204" pitchFamily="34" charset="0"/>
            </a:rPr>
            <a:t>OCD is viewed negatively by society, while media manages to feed into cynical stereotypes ( Gregory </a:t>
          </a:r>
          <a:r>
            <a:rPr lang="en-GB" sz="1100" i="1" dirty="0">
              <a:latin typeface="Arial" panose="020B0604020202020204" pitchFamily="34" charset="0"/>
              <a:cs typeface="Arial" panose="020B0604020202020204" pitchFamily="34" charset="0"/>
            </a:rPr>
            <a:t>et al.</a:t>
          </a:r>
          <a:r>
            <a:rPr lang="en-GB" sz="1100" i="0" dirty="0">
              <a:latin typeface="Arial" panose="020B0604020202020204" pitchFamily="34" charset="0"/>
              <a:cs typeface="Arial" panose="020B0604020202020204" pitchFamily="34" charset="0"/>
            </a:rPr>
            <a:t>, 2018).</a:t>
          </a:r>
          <a:endParaRPr lang="en-GB" sz="1100" dirty="0">
            <a:latin typeface="Arial" panose="020B0604020202020204" pitchFamily="34" charset="0"/>
            <a:cs typeface="Arial" panose="020B0604020202020204" pitchFamily="34" charset="0"/>
          </a:endParaRPr>
        </a:p>
      </dgm:t>
    </dgm:pt>
    <dgm:pt modelId="{6CF25615-2536-45A2-AEDF-1B5CDB3C0153}" type="parTrans" cxnId="{E82F7872-4210-4AFC-B4F7-F4D3DB64E3AE}">
      <dgm:prSet/>
      <dgm:spPr/>
      <dgm:t>
        <a:bodyPr/>
        <a:lstStyle/>
        <a:p>
          <a:endParaRPr lang="en-GB"/>
        </a:p>
      </dgm:t>
    </dgm:pt>
    <dgm:pt modelId="{DD0C59B8-174B-4B93-BD24-77F113B2CB72}" type="sibTrans" cxnId="{E82F7872-4210-4AFC-B4F7-F4D3DB64E3AE}">
      <dgm:prSet/>
      <dgm:spPr/>
      <dgm:t>
        <a:bodyPr/>
        <a:lstStyle/>
        <a:p>
          <a:endParaRPr lang="en-GB"/>
        </a:p>
      </dgm:t>
    </dgm:pt>
    <dgm:pt modelId="{42B2106D-88DD-44CE-B2E2-D90B0C2880CA}">
      <dgm:prSet phldrT="[Text]" custT="1"/>
      <dgm:spPr>
        <a:scene3d>
          <a:camera prst="orthographicFront"/>
          <a:lightRig rig="flat" dir="t"/>
        </a:scene3d>
        <a:sp3d prstMaterial="plastic">
          <a:bevelT w="120900" h="88900" prst="artDeco"/>
          <a:bevelB w="88900" h="31750" prst="angle"/>
        </a:sp3d>
      </dgm:spPr>
      <dgm:t>
        <a:bodyPr/>
        <a:lstStyle/>
        <a:p>
          <a:r>
            <a:rPr lang="en-GB" sz="1600" dirty="0">
              <a:latin typeface="Coolvetica" panose="020B0603030602020004" pitchFamily="34" charset="0"/>
              <a:cs typeface="Arial" panose="020B0604020202020204" pitchFamily="34" charset="0"/>
            </a:rPr>
            <a:t>Evolution</a:t>
          </a:r>
        </a:p>
      </dgm:t>
    </dgm:pt>
    <dgm:pt modelId="{45185CE3-1F2A-4E6D-B323-C2B3B3B4BAF8}" type="parTrans" cxnId="{848A16CA-040E-46E0-848E-79B47BD06CBD}">
      <dgm:prSet/>
      <dgm:spPr/>
      <dgm:t>
        <a:bodyPr/>
        <a:lstStyle/>
        <a:p>
          <a:endParaRPr lang="en-GB"/>
        </a:p>
      </dgm:t>
    </dgm:pt>
    <dgm:pt modelId="{AFD954AF-2EDF-49CA-92CD-AEFF261D48E3}" type="sibTrans" cxnId="{848A16CA-040E-46E0-848E-79B47BD06CBD}">
      <dgm:prSet/>
      <dgm:spPr/>
      <dgm:t>
        <a:bodyPr/>
        <a:lstStyle/>
        <a:p>
          <a:endParaRPr lang="en-GB"/>
        </a:p>
      </dgm:t>
    </dgm:pt>
    <dgm:pt modelId="{81C41729-A0A8-485C-BA30-EC9A96A439D9}">
      <dgm:prSet phldrT="[Text]" custT="1"/>
      <dgm:spPr>
        <a:scene3d>
          <a:camera prst="orthographicFront"/>
          <a:lightRig rig="flat" dir="t"/>
        </a:scene3d>
        <a:sp3d z="-190500" extrusionH="12700" prstMaterial="plastic">
          <a:bevelT w="50800" h="50800" prst="artDeco"/>
        </a:sp3d>
      </dgm:spPr>
      <dgm:t>
        <a:bodyPr/>
        <a:lstStyle/>
        <a:p>
          <a:pPr algn="l">
            <a:buFont typeface="Arial" panose="020B0604020202020204" pitchFamily="34" charset="0"/>
            <a:buChar char="•"/>
          </a:pPr>
          <a:r>
            <a:rPr lang="en-GB" sz="900" dirty="0">
              <a:latin typeface="Arial" panose="020B0604020202020204" pitchFamily="34" charset="0"/>
              <a:cs typeface="Arial" panose="020B0604020202020204" pitchFamily="34" charset="0"/>
            </a:rPr>
            <a:t>Compared to the Renascence era, the medical field has seen great progressions which can  now categorise OCD as treatable and a common disorder ( Fineberg &amp; Roberts, 2001).</a:t>
          </a:r>
        </a:p>
      </dgm:t>
    </dgm:pt>
    <dgm:pt modelId="{8F5A6795-20CD-49DE-A438-321087A56C89}" type="parTrans" cxnId="{6F6919DD-D4FB-4E28-9D1A-0BEB434CB57E}">
      <dgm:prSet/>
      <dgm:spPr/>
      <dgm:t>
        <a:bodyPr/>
        <a:lstStyle/>
        <a:p>
          <a:endParaRPr lang="en-GB"/>
        </a:p>
      </dgm:t>
    </dgm:pt>
    <dgm:pt modelId="{82B4157A-EAFD-47A5-BECE-CE28AF8FDE08}" type="sibTrans" cxnId="{6F6919DD-D4FB-4E28-9D1A-0BEB434CB57E}">
      <dgm:prSet/>
      <dgm:spPr/>
      <dgm:t>
        <a:bodyPr/>
        <a:lstStyle/>
        <a:p>
          <a:endParaRPr lang="en-GB"/>
        </a:p>
      </dgm:t>
    </dgm:pt>
    <dgm:pt modelId="{39C423F1-CE48-48AB-916E-D58E77DF4C80}">
      <dgm:prSet phldrT="[Text]" custT="1"/>
      <dgm:spPr>
        <a:scene3d>
          <a:camera prst="orthographicFront"/>
          <a:lightRig rig="flat" dir="t"/>
        </a:scene3d>
        <a:sp3d prstMaterial="plastic">
          <a:bevelT w="120900" h="88900" prst="artDeco"/>
          <a:bevelB w="88900" h="31750" prst="angle"/>
        </a:sp3d>
      </dgm:spPr>
      <dgm:t>
        <a:bodyPr/>
        <a:lstStyle/>
        <a:p>
          <a:r>
            <a:rPr lang="en-GB" sz="1400" dirty="0">
              <a:latin typeface="Coolvetica" panose="020B0603030602020004" pitchFamily="34" charset="0"/>
              <a:cs typeface="Arial" panose="020B0604020202020204" pitchFamily="34" charset="0"/>
            </a:rPr>
            <a:t>Treatment</a:t>
          </a:r>
        </a:p>
      </dgm:t>
    </dgm:pt>
    <dgm:pt modelId="{B28B5400-AF7C-4430-9F7C-70608A1068C4}" type="parTrans" cxnId="{CEF9F2FC-959E-4A9C-8E8B-CCA6D3D25B39}">
      <dgm:prSet/>
      <dgm:spPr/>
      <dgm:t>
        <a:bodyPr/>
        <a:lstStyle/>
        <a:p>
          <a:endParaRPr lang="en-GB"/>
        </a:p>
      </dgm:t>
    </dgm:pt>
    <dgm:pt modelId="{C64E158B-13D6-4FEC-B436-FA083055B9D3}" type="sibTrans" cxnId="{CEF9F2FC-959E-4A9C-8E8B-CCA6D3D25B39}">
      <dgm:prSet/>
      <dgm:spPr/>
      <dgm:t>
        <a:bodyPr/>
        <a:lstStyle/>
        <a:p>
          <a:endParaRPr lang="en-GB"/>
        </a:p>
      </dgm:t>
    </dgm:pt>
    <dgm:pt modelId="{534D64B9-3507-4F48-A133-A8A336F858D1}">
      <dgm:prSet phldrT="[Text]" custT="1"/>
      <dgm:spPr>
        <a:scene3d>
          <a:camera prst="orthographicFront"/>
          <a:lightRig rig="flat" dir="t"/>
        </a:scene3d>
        <a:sp3d z="-190500" extrusionH="12700" prstMaterial="plastic">
          <a:bevelT w="50800" h="50800" prst="artDeco"/>
        </a:sp3d>
      </dgm:spPr>
      <dgm:t>
        <a:bodyPr/>
        <a:lstStyle/>
        <a:p>
          <a:pPr algn="l"/>
          <a:r>
            <a:rPr lang="en-GB" sz="1100" dirty="0">
              <a:latin typeface="Arial" panose="020B0604020202020204" pitchFamily="34" charset="0"/>
              <a:cs typeface="Arial" panose="020B0604020202020204" pitchFamily="34" charset="0"/>
            </a:rPr>
            <a:t>Misconceptions around unorthodox thoughts resulted in incorrect diagnosis (Williams </a:t>
          </a:r>
          <a:r>
            <a:rPr lang="en-GB" sz="1100" i="1" dirty="0">
              <a:latin typeface="Arial" panose="020B0604020202020204" pitchFamily="34" charset="0"/>
              <a:cs typeface="Arial" panose="020B0604020202020204" pitchFamily="34" charset="0"/>
            </a:rPr>
            <a:t>et al.</a:t>
          </a:r>
          <a:r>
            <a:rPr lang="en-GB" sz="1100" i="0" dirty="0">
              <a:latin typeface="Arial" panose="020B0604020202020204" pitchFamily="34" charset="0"/>
              <a:cs typeface="Arial" panose="020B0604020202020204" pitchFamily="34" charset="0"/>
            </a:rPr>
            <a:t>, 2022).</a:t>
          </a:r>
          <a:endParaRPr lang="en-GB" sz="1100" dirty="0">
            <a:latin typeface="Arial" panose="020B0604020202020204" pitchFamily="34" charset="0"/>
            <a:cs typeface="Arial" panose="020B0604020202020204" pitchFamily="34" charset="0"/>
          </a:endParaRPr>
        </a:p>
      </dgm:t>
    </dgm:pt>
    <dgm:pt modelId="{7EE80517-FD20-4B1C-B0AE-9FA4E41BBBFF}" type="parTrans" cxnId="{77317513-7617-46DE-B545-3E0EAC54AAC8}">
      <dgm:prSet/>
      <dgm:spPr/>
      <dgm:t>
        <a:bodyPr/>
        <a:lstStyle/>
        <a:p>
          <a:endParaRPr lang="en-GB"/>
        </a:p>
      </dgm:t>
    </dgm:pt>
    <dgm:pt modelId="{9E390D9E-4A15-4CF3-8B38-F51E31B59A5F}" type="sibTrans" cxnId="{77317513-7617-46DE-B545-3E0EAC54AAC8}">
      <dgm:prSet/>
      <dgm:spPr/>
      <dgm:t>
        <a:bodyPr/>
        <a:lstStyle/>
        <a:p>
          <a:endParaRPr lang="en-GB"/>
        </a:p>
      </dgm:t>
    </dgm:pt>
    <dgm:pt modelId="{AB249278-51FF-447A-9C5F-CB65F215A016}" type="pres">
      <dgm:prSet presAssocID="{549ADD11-37F7-4DFB-881D-8B224EC32A78}" presName="cycleMatrixDiagram" presStyleCnt="0">
        <dgm:presLayoutVars>
          <dgm:chMax val="1"/>
          <dgm:dir/>
          <dgm:animLvl val="lvl"/>
          <dgm:resizeHandles val="exact"/>
        </dgm:presLayoutVars>
      </dgm:prSet>
      <dgm:spPr/>
    </dgm:pt>
    <dgm:pt modelId="{32B5676E-1ED8-440A-909B-CB809FCE4D03}" type="pres">
      <dgm:prSet presAssocID="{549ADD11-37F7-4DFB-881D-8B224EC32A78}" presName="children" presStyleCnt="0"/>
      <dgm:spPr/>
    </dgm:pt>
    <dgm:pt modelId="{823BD2A4-FA42-4A15-BA6E-53E4C63473A2}" type="pres">
      <dgm:prSet presAssocID="{549ADD11-37F7-4DFB-881D-8B224EC32A78}" presName="child1group" presStyleCnt="0"/>
      <dgm:spPr/>
    </dgm:pt>
    <dgm:pt modelId="{2BA55466-C226-4C72-ACA3-516951642605}" type="pres">
      <dgm:prSet presAssocID="{549ADD11-37F7-4DFB-881D-8B224EC32A78}" presName="child1" presStyleLbl="bgAcc1" presStyleIdx="0" presStyleCnt="4" custScaleX="130308" custScaleY="111308" custLinFactNeighborX="-15552" custLinFactNeighborY="9198"/>
      <dgm:spPr/>
    </dgm:pt>
    <dgm:pt modelId="{4D04E80F-8913-4190-B80F-21851F54E573}" type="pres">
      <dgm:prSet presAssocID="{549ADD11-37F7-4DFB-881D-8B224EC32A78}" presName="child1Text" presStyleLbl="bgAcc1" presStyleIdx="0" presStyleCnt="4">
        <dgm:presLayoutVars>
          <dgm:bulletEnabled val="1"/>
        </dgm:presLayoutVars>
      </dgm:prSet>
      <dgm:spPr/>
    </dgm:pt>
    <dgm:pt modelId="{ED59781E-C56E-48B2-BF67-9BDF196C3B34}" type="pres">
      <dgm:prSet presAssocID="{549ADD11-37F7-4DFB-881D-8B224EC32A78}" presName="child2group" presStyleCnt="0"/>
      <dgm:spPr/>
    </dgm:pt>
    <dgm:pt modelId="{474B028A-3935-45DD-B1BF-FAA833374711}" type="pres">
      <dgm:prSet presAssocID="{549ADD11-37F7-4DFB-881D-8B224EC32A78}" presName="child2" presStyleLbl="bgAcc1" presStyleIdx="1" presStyleCnt="4" custScaleX="138810" custScaleY="109344" custLinFactNeighborX="20342" custLinFactNeighborY="8216"/>
      <dgm:spPr/>
    </dgm:pt>
    <dgm:pt modelId="{A4395681-CA6E-4024-979D-8222F0E192F0}" type="pres">
      <dgm:prSet presAssocID="{549ADD11-37F7-4DFB-881D-8B224EC32A78}" presName="child2Text" presStyleLbl="bgAcc1" presStyleIdx="1" presStyleCnt="4">
        <dgm:presLayoutVars>
          <dgm:bulletEnabled val="1"/>
        </dgm:presLayoutVars>
      </dgm:prSet>
      <dgm:spPr/>
    </dgm:pt>
    <dgm:pt modelId="{D7194544-9C68-453B-85AD-5D710F8101C8}" type="pres">
      <dgm:prSet presAssocID="{549ADD11-37F7-4DFB-881D-8B224EC32A78}" presName="child3group" presStyleCnt="0"/>
      <dgm:spPr/>
    </dgm:pt>
    <dgm:pt modelId="{FF2D0D2C-BD02-4118-B538-843C11A26053}" type="pres">
      <dgm:prSet presAssocID="{549ADD11-37F7-4DFB-881D-8B224EC32A78}" presName="child3" presStyleLbl="bgAcc1" presStyleIdx="2" presStyleCnt="4" custScaleX="144011" custScaleY="117269" custLinFactNeighborX="13966" custLinFactNeighborY="8624"/>
      <dgm:spPr/>
    </dgm:pt>
    <dgm:pt modelId="{5484FF72-DB56-403B-9A6D-77C590922AC6}" type="pres">
      <dgm:prSet presAssocID="{549ADD11-37F7-4DFB-881D-8B224EC32A78}" presName="child3Text" presStyleLbl="bgAcc1" presStyleIdx="2" presStyleCnt="4">
        <dgm:presLayoutVars>
          <dgm:bulletEnabled val="1"/>
        </dgm:presLayoutVars>
      </dgm:prSet>
      <dgm:spPr/>
    </dgm:pt>
    <dgm:pt modelId="{685A63E6-1583-4A08-A23C-3540D73F13F8}" type="pres">
      <dgm:prSet presAssocID="{549ADD11-37F7-4DFB-881D-8B224EC32A78}" presName="child4group" presStyleCnt="0"/>
      <dgm:spPr/>
    </dgm:pt>
    <dgm:pt modelId="{BEE5C056-CD64-4754-B843-B606AC7E01BE}" type="pres">
      <dgm:prSet presAssocID="{549ADD11-37F7-4DFB-881D-8B224EC32A78}" presName="child4" presStyleLbl="bgAcc1" presStyleIdx="3" presStyleCnt="4" custScaleX="139434" custScaleY="119584" custLinFactNeighborX="-24047"/>
      <dgm:spPr/>
    </dgm:pt>
    <dgm:pt modelId="{4312F898-ED5E-42F2-A332-0810DEB59659}" type="pres">
      <dgm:prSet presAssocID="{549ADD11-37F7-4DFB-881D-8B224EC32A78}" presName="child4Text" presStyleLbl="bgAcc1" presStyleIdx="3" presStyleCnt="4">
        <dgm:presLayoutVars>
          <dgm:bulletEnabled val="1"/>
        </dgm:presLayoutVars>
      </dgm:prSet>
      <dgm:spPr/>
    </dgm:pt>
    <dgm:pt modelId="{C0CF8283-D6F0-4518-907B-61375C0CA48F}" type="pres">
      <dgm:prSet presAssocID="{549ADD11-37F7-4DFB-881D-8B224EC32A78}" presName="childPlaceholder" presStyleCnt="0"/>
      <dgm:spPr/>
    </dgm:pt>
    <dgm:pt modelId="{2F2A4DD8-BFEE-40C4-A163-DA3BF7B8860A}" type="pres">
      <dgm:prSet presAssocID="{549ADD11-37F7-4DFB-881D-8B224EC32A78}" presName="circle" presStyleCnt="0"/>
      <dgm:spPr/>
    </dgm:pt>
    <dgm:pt modelId="{F003212B-3D0A-4320-81F1-771B0C845E4D}" type="pres">
      <dgm:prSet presAssocID="{549ADD11-37F7-4DFB-881D-8B224EC32A78}" presName="quadrant1" presStyleLbl="node1" presStyleIdx="0" presStyleCnt="4">
        <dgm:presLayoutVars>
          <dgm:chMax val="1"/>
          <dgm:bulletEnabled val="1"/>
        </dgm:presLayoutVars>
      </dgm:prSet>
      <dgm:spPr/>
    </dgm:pt>
    <dgm:pt modelId="{DDA9DCD8-23CC-4B26-AB3E-215BAE377901}" type="pres">
      <dgm:prSet presAssocID="{549ADD11-37F7-4DFB-881D-8B224EC32A78}" presName="quadrant2" presStyleLbl="node1" presStyleIdx="1" presStyleCnt="4">
        <dgm:presLayoutVars>
          <dgm:chMax val="1"/>
          <dgm:bulletEnabled val="1"/>
        </dgm:presLayoutVars>
      </dgm:prSet>
      <dgm:spPr/>
    </dgm:pt>
    <dgm:pt modelId="{54F5A0A1-F497-43C9-A189-40E16A94DCC2}" type="pres">
      <dgm:prSet presAssocID="{549ADD11-37F7-4DFB-881D-8B224EC32A78}" presName="quadrant3" presStyleLbl="node1" presStyleIdx="2" presStyleCnt="4">
        <dgm:presLayoutVars>
          <dgm:chMax val="1"/>
          <dgm:bulletEnabled val="1"/>
        </dgm:presLayoutVars>
      </dgm:prSet>
      <dgm:spPr/>
    </dgm:pt>
    <dgm:pt modelId="{E41A9168-82F1-4C8D-A6BB-8080D676E62E}" type="pres">
      <dgm:prSet presAssocID="{549ADD11-37F7-4DFB-881D-8B224EC32A78}" presName="quadrant4" presStyleLbl="node1" presStyleIdx="3" presStyleCnt="4">
        <dgm:presLayoutVars>
          <dgm:chMax val="1"/>
          <dgm:bulletEnabled val="1"/>
        </dgm:presLayoutVars>
      </dgm:prSet>
      <dgm:spPr/>
    </dgm:pt>
    <dgm:pt modelId="{D103BF0E-CCEC-4AF8-85E4-EF97B540DDFF}" type="pres">
      <dgm:prSet presAssocID="{549ADD11-37F7-4DFB-881D-8B224EC32A78}" presName="quadrantPlaceholder" presStyleCnt="0"/>
      <dgm:spPr/>
    </dgm:pt>
    <dgm:pt modelId="{B9995D6A-6320-4909-8AC3-9D9F11F8656D}" type="pres">
      <dgm:prSet presAssocID="{549ADD11-37F7-4DFB-881D-8B224EC32A78}" presName="center1" presStyleLbl="fgShp" presStyleIdx="0" presStyleCnt="2"/>
      <dgm:spPr/>
    </dgm:pt>
    <dgm:pt modelId="{ACD2F054-3BD1-4D19-A5C5-4451D8A3DB9F}" type="pres">
      <dgm:prSet presAssocID="{549ADD11-37F7-4DFB-881D-8B224EC32A78}" presName="center2" presStyleLbl="fgShp" presStyleIdx="1" presStyleCnt="2"/>
      <dgm:spPr/>
    </dgm:pt>
  </dgm:ptLst>
  <dgm:cxnLst>
    <dgm:cxn modelId="{6B8F3F03-0D59-4188-9819-639C374DF60D}" type="presOf" srcId="{39C423F1-CE48-48AB-916E-D58E77DF4C80}" destId="{E41A9168-82F1-4C8D-A6BB-8080D676E62E}" srcOrd="0" destOrd="0" presId="urn:microsoft.com/office/officeart/2005/8/layout/cycle4"/>
    <dgm:cxn modelId="{77317513-7617-46DE-B545-3E0EAC54AAC8}" srcId="{39C423F1-CE48-48AB-916E-D58E77DF4C80}" destId="{534D64B9-3507-4F48-A133-A8A336F858D1}" srcOrd="0" destOrd="0" parTransId="{7EE80517-FD20-4B1C-B0AE-9FA4E41BBBFF}" sibTransId="{9E390D9E-4A15-4CF3-8B38-F51E31B59A5F}"/>
    <dgm:cxn modelId="{30C74F33-2A98-494C-A0C1-3DF13CAA6ABF}" srcId="{F69BA93B-758F-470F-9C80-E77CEF041AAD}" destId="{7B66BE86-6FF2-4F27-A7F5-CAA212AFBC13}" srcOrd="0" destOrd="0" parTransId="{1652FDF6-0037-44EE-A187-552176CFE307}" sibTransId="{113652E3-3EA5-4315-A330-264C14EAC2B7}"/>
    <dgm:cxn modelId="{EF989335-ED33-4A89-B07E-4C7E627D97BD}" type="presOf" srcId="{F69BA93B-758F-470F-9C80-E77CEF041AAD}" destId="{F003212B-3D0A-4320-81F1-771B0C845E4D}" srcOrd="0" destOrd="0" presId="urn:microsoft.com/office/officeart/2005/8/layout/cycle4"/>
    <dgm:cxn modelId="{5E71853A-3D07-46E5-B137-40888E66E50B}" type="presOf" srcId="{549ADD11-37F7-4DFB-881D-8B224EC32A78}" destId="{AB249278-51FF-447A-9C5F-CB65F215A016}" srcOrd="0" destOrd="0" presId="urn:microsoft.com/office/officeart/2005/8/layout/cycle4"/>
    <dgm:cxn modelId="{F613ED5E-4B96-4EE7-B148-9CE3675A45BA}" srcId="{549ADD11-37F7-4DFB-881D-8B224EC32A78}" destId="{F69BA93B-758F-470F-9C80-E77CEF041AAD}" srcOrd="0" destOrd="0" parTransId="{E0075BC8-F6D3-4F81-9A13-9167AA7C04E6}" sibTransId="{E27A0EF4-99A3-46A1-9327-428E690C0A96}"/>
    <dgm:cxn modelId="{030CB969-AF0E-4CF8-892F-97EAAAE14EFD}" type="presOf" srcId="{7B66BE86-6FF2-4F27-A7F5-CAA212AFBC13}" destId="{4D04E80F-8913-4190-B80F-21851F54E573}" srcOrd="1" destOrd="0" presId="urn:microsoft.com/office/officeart/2005/8/layout/cycle4"/>
    <dgm:cxn modelId="{8A3EBB4B-DF66-48DA-87D9-B062FEFF840E}" type="presOf" srcId="{9946113D-D6AD-4F2E-9E6A-A7FFFC6E745E}" destId="{DDA9DCD8-23CC-4B26-AB3E-215BAE377901}" srcOrd="0" destOrd="0" presId="urn:microsoft.com/office/officeart/2005/8/layout/cycle4"/>
    <dgm:cxn modelId="{E82F7872-4210-4AFC-B4F7-F4D3DB64E3AE}" srcId="{9946113D-D6AD-4F2E-9E6A-A7FFFC6E745E}" destId="{30247805-5370-4CB8-B798-28116C3B5D1B}" srcOrd="0" destOrd="0" parTransId="{6CF25615-2536-45A2-AEDF-1B5CDB3C0153}" sibTransId="{DD0C59B8-174B-4B93-BD24-77F113B2CB72}"/>
    <dgm:cxn modelId="{45869354-7037-454C-96BC-D4DB76529936}" type="presOf" srcId="{81C41729-A0A8-485C-BA30-EC9A96A439D9}" destId="{5484FF72-DB56-403B-9A6D-77C590922AC6}" srcOrd="1" destOrd="0" presId="urn:microsoft.com/office/officeart/2005/8/layout/cycle4"/>
    <dgm:cxn modelId="{5A54D47E-8A02-4770-8A1F-51E48C782491}" type="presOf" srcId="{7B66BE86-6FF2-4F27-A7F5-CAA212AFBC13}" destId="{2BA55466-C226-4C72-ACA3-516951642605}" srcOrd="0" destOrd="0" presId="urn:microsoft.com/office/officeart/2005/8/layout/cycle4"/>
    <dgm:cxn modelId="{231B3B8D-545A-4799-9766-B0AAC7D1D9C3}" type="presOf" srcId="{534D64B9-3507-4F48-A133-A8A336F858D1}" destId="{4312F898-ED5E-42F2-A332-0810DEB59659}" srcOrd="1" destOrd="0" presId="urn:microsoft.com/office/officeart/2005/8/layout/cycle4"/>
    <dgm:cxn modelId="{6AC867A6-1266-4C10-9D5D-6543D506590B}" type="presOf" srcId="{42B2106D-88DD-44CE-B2E2-D90B0C2880CA}" destId="{54F5A0A1-F497-43C9-A189-40E16A94DCC2}" srcOrd="0" destOrd="0" presId="urn:microsoft.com/office/officeart/2005/8/layout/cycle4"/>
    <dgm:cxn modelId="{DBEB23A7-BB64-4729-9C41-B5DD2C5DB58E}" type="presOf" srcId="{534D64B9-3507-4F48-A133-A8A336F858D1}" destId="{BEE5C056-CD64-4754-B843-B606AC7E01BE}" srcOrd="0" destOrd="0" presId="urn:microsoft.com/office/officeart/2005/8/layout/cycle4"/>
    <dgm:cxn modelId="{838394BB-AB90-499D-889F-3BD1B058C218}" srcId="{549ADD11-37F7-4DFB-881D-8B224EC32A78}" destId="{9946113D-D6AD-4F2E-9E6A-A7FFFC6E745E}" srcOrd="1" destOrd="0" parTransId="{36C36F5B-C71B-4557-A17D-A09A012CB91E}" sibTransId="{FABEA0D4-EAF2-47FA-8B88-E7B312F67ECE}"/>
    <dgm:cxn modelId="{F965EEC5-9E52-4AC9-81A5-235995734A23}" type="presOf" srcId="{81C41729-A0A8-485C-BA30-EC9A96A439D9}" destId="{FF2D0D2C-BD02-4118-B538-843C11A26053}" srcOrd="0" destOrd="0" presId="urn:microsoft.com/office/officeart/2005/8/layout/cycle4"/>
    <dgm:cxn modelId="{848A16CA-040E-46E0-848E-79B47BD06CBD}" srcId="{549ADD11-37F7-4DFB-881D-8B224EC32A78}" destId="{42B2106D-88DD-44CE-B2E2-D90B0C2880CA}" srcOrd="2" destOrd="0" parTransId="{45185CE3-1F2A-4E6D-B323-C2B3B3B4BAF8}" sibTransId="{AFD954AF-2EDF-49CA-92CD-AEFF261D48E3}"/>
    <dgm:cxn modelId="{4E84A7CC-41B8-4A38-9EFF-3C53A0E2A7DA}" type="presOf" srcId="{30247805-5370-4CB8-B798-28116C3B5D1B}" destId="{A4395681-CA6E-4024-979D-8222F0E192F0}" srcOrd="1" destOrd="0" presId="urn:microsoft.com/office/officeart/2005/8/layout/cycle4"/>
    <dgm:cxn modelId="{25468FCE-84FC-494A-8055-C691D72C1CB9}" type="presOf" srcId="{30247805-5370-4CB8-B798-28116C3B5D1B}" destId="{474B028A-3935-45DD-B1BF-FAA833374711}" srcOrd="0" destOrd="0" presId="urn:microsoft.com/office/officeart/2005/8/layout/cycle4"/>
    <dgm:cxn modelId="{6F6919DD-D4FB-4E28-9D1A-0BEB434CB57E}" srcId="{42B2106D-88DD-44CE-B2E2-D90B0C2880CA}" destId="{81C41729-A0A8-485C-BA30-EC9A96A439D9}" srcOrd="0" destOrd="0" parTransId="{8F5A6795-20CD-49DE-A438-321087A56C89}" sibTransId="{82B4157A-EAFD-47A5-BECE-CE28AF8FDE08}"/>
    <dgm:cxn modelId="{CEF9F2FC-959E-4A9C-8E8B-CCA6D3D25B39}" srcId="{549ADD11-37F7-4DFB-881D-8B224EC32A78}" destId="{39C423F1-CE48-48AB-916E-D58E77DF4C80}" srcOrd="3" destOrd="0" parTransId="{B28B5400-AF7C-4430-9F7C-70608A1068C4}" sibTransId="{C64E158B-13D6-4FEC-B436-FA083055B9D3}"/>
    <dgm:cxn modelId="{1670D3CE-D275-42BE-95A1-C21D2D3F3DCF}" type="presParOf" srcId="{AB249278-51FF-447A-9C5F-CB65F215A016}" destId="{32B5676E-1ED8-440A-909B-CB809FCE4D03}" srcOrd="0" destOrd="0" presId="urn:microsoft.com/office/officeart/2005/8/layout/cycle4"/>
    <dgm:cxn modelId="{DF621CFD-7831-4F19-9A5F-CC9B719AD5D4}" type="presParOf" srcId="{32B5676E-1ED8-440A-909B-CB809FCE4D03}" destId="{823BD2A4-FA42-4A15-BA6E-53E4C63473A2}" srcOrd="0" destOrd="0" presId="urn:microsoft.com/office/officeart/2005/8/layout/cycle4"/>
    <dgm:cxn modelId="{0FE79F35-CEBF-464E-94C5-ECC9276FE6D2}" type="presParOf" srcId="{823BD2A4-FA42-4A15-BA6E-53E4C63473A2}" destId="{2BA55466-C226-4C72-ACA3-516951642605}" srcOrd="0" destOrd="0" presId="urn:microsoft.com/office/officeart/2005/8/layout/cycle4"/>
    <dgm:cxn modelId="{A768B367-D954-48C9-9619-AFAFD1C0D816}" type="presParOf" srcId="{823BD2A4-FA42-4A15-BA6E-53E4C63473A2}" destId="{4D04E80F-8913-4190-B80F-21851F54E573}" srcOrd="1" destOrd="0" presId="urn:microsoft.com/office/officeart/2005/8/layout/cycle4"/>
    <dgm:cxn modelId="{D729848F-AB15-4E8E-B346-68E1236AFFA5}" type="presParOf" srcId="{32B5676E-1ED8-440A-909B-CB809FCE4D03}" destId="{ED59781E-C56E-48B2-BF67-9BDF196C3B34}" srcOrd="1" destOrd="0" presId="urn:microsoft.com/office/officeart/2005/8/layout/cycle4"/>
    <dgm:cxn modelId="{1DEC407B-84AD-4C53-8152-5566027D0DD4}" type="presParOf" srcId="{ED59781E-C56E-48B2-BF67-9BDF196C3B34}" destId="{474B028A-3935-45DD-B1BF-FAA833374711}" srcOrd="0" destOrd="0" presId="urn:microsoft.com/office/officeart/2005/8/layout/cycle4"/>
    <dgm:cxn modelId="{4AE64686-FE76-4777-A11E-137D6B37F476}" type="presParOf" srcId="{ED59781E-C56E-48B2-BF67-9BDF196C3B34}" destId="{A4395681-CA6E-4024-979D-8222F0E192F0}" srcOrd="1" destOrd="0" presId="urn:microsoft.com/office/officeart/2005/8/layout/cycle4"/>
    <dgm:cxn modelId="{0BBFF7FD-D4F1-4FE8-9349-668AEDF6AF9F}" type="presParOf" srcId="{32B5676E-1ED8-440A-909B-CB809FCE4D03}" destId="{D7194544-9C68-453B-85AD-5D710F8101C8}" srcOrd="2" destOrd="0" presId="urn:microsoft.com/office/officeart/2005/8/layout/cycle4"/>
    <dgm:cxn modelId="{D0232A12-11A1-4B64-A10B-0557E38117FD}" type="presParOf" srcId="{D7194544-9C68-453B-85AD-5D710F8101C8}" destId="{FF2D0D2C-BD02-4118-B538-843C11A26053}" srcOrd="0" destOrd="0" presId="urn:microsoft.com/office/officeart/2005/8/layout/cycle4"/>
    <dgm:cxn modelId="{CB284436-0656-4DA9-9532-BC233D32EC64}" type="presParOf" srcId="{D7194544-9C68-453B-85AD-5D710F8101C8}" destId="{5484FF72-DB56-403B-9A6D-77C590922AC6}" srcOrd="1" destOrd="0" presId="urn:microsoft.com/office/officeart/2005/8/layout/cycle4"/>
    <dgm:cxn modelId="{B794684F-537F-4AF3-B47D-B5A17BDD975B}" type="presParOf" srcId="{32B5676E-1ED8-440A-909B-CB809FCE4D03}" destId="{685A63E6-1583-4A08-A23C-3540D73F13F8}" srcOrd="3" destOrd="0" presId="urn:microsoft.com/office/officeart/2005/8/layout/cycle4"/>
    <dgm:cxn modelId="{0C7B4705-39FA-4220-B936-B0F12BB43593}" type="presParOf" srcId="{685A63E6-1583-4A08-A23C-3540D73F13F8}" destId="{BEE5C056-CD64-4754-B843-B606AC7E01BE}" srcOrd="0" destOrd="0" presId="urn:microsoft.com/office/officeart/2005/8/layout/cycle4"/>
    <dgm:cxn modelId="{94CB8138-97BF-4472-BE9F-F0881B65A84D}" type="presParOf" srcId="{685A63E6-1583-4A08-A23C-3540D73F13F8}" destId="{4312F898-ED5E-42F2-A332-0810DEB59659}" srcOrd="1" destOrd="0" presId="urn:microsoft.com/office/officeart/2005/8/layout/cycle4"/>
    <dgm:cxn modelId="{001CCCD9-BE33-40DF-A167-53DE6AA36660}" type="presParOf" srcId="{32B5676E-1ED8-440A-909B-CB809FCE4D03}" destId="{C0CF8283-D6F0-4518-907B-61375C0CA48F}" srcOrd="4" destOrd="0" presId="urn:microsoft.com/office/officeart/2005/8/layout/cycle4"/>
    <dgm:cxn modelId="{070DF240-08CB-48CA-AB1B-7706C7C166AB}" type="presParOf" srcId="{AB249278-51FF-447A-9C5F-CB65F215A016}" destId="{2F2A4DD8-BFEE-40C4-A163-DA3BF7B8860A}" srcOrd="1" destOrd="0" presId="urn:microsoft.com/office/officeart/2005/8/layout/cycle4"/>
    <dgm:cxn modelId="{38257D09-B2C8-41A2-A7EA-EA0ACE59CF80}" type="presParOf" srcId="{2F2A4DD8-BFEE-40C4-A163-DA3BF7B8860A}" destId="{F003212B-3D0A-4320-81F1-771B0C845E4D}" srcOrd="0" destOrd="0" presId="urn:microsoft.com/office/officeart/2005/8/layout/cycle4"/>
    <dgm:cxn modelId="{EBAC5B51-9EDD-466A-A6E5-39C55D371F77}" type="presParOf" srcId="{2F2A4DD8-BFEE-40C4-A163-DA3BF7B8860A}" destId="{DDA9DCD8-23CC-4B26-AB3E-215BAE377901}" srcOrd="1" destOrd="0" presId="urn:microsoft.com/office/officeart/2005/8/layout/cycle4"/>
    <dgm:cxn modelId="{AE68A6C6-94B3-43C3-B1E6-5C8A85941F87}" type="presParOf" srcId="{2F2A4DD8-BFEE-40C4-A163-DA3BF7B8860A}" destId="{54F5A0A1-F497-43C9-A189-40E16A94DCC2}" srcOrd="2" destOrd="0" presId="urn:microsoft.com/office/officeart/2005/8/layout/cycle4"/>
    <dgm:cxn modelId="{68817B05-1CB5-46AB-952B-26B122D50D96}" type="presParOf" srcId="{2F2A4DD8-BFEE-40C4-A163-DA3BF7B8860A}" destId="{E41A9168-82F1-4C8D-A6BB-8080D676E62E}" srcOrd="3" destOrd="0" presId="urn:microsoft.com/office/officeart/2005/8/layout/cycle4"/>
    <dgm:cxn modelId="{802E1C85-A937-4A76-915F-D9DBAE539548}" type="presParOf" srcId="{2F2A4DD8-BFEE-40C4-A163-DA3BF7B8860A}" destId="{D103BF0E-CCEC-4AF8-85E4-EF97B540DDFF}" srcOrd="4" destOrd="0" presId="urn:microsoft.com/office/officeart/2005/8/layout/cycle4"/>
    <dgm:cxn modelId="{26EF48F9-F066-4297-961D-D0A2CA166C71}" type="presParOf" srcId="{AB249278-51FF-447A-9C5F-CB65F215A016}" destId="{B9995D6A-6320-4909-8AC3-9D9F11F8656D}" srcOrd="2" destOrd="0" presId="urn:microsoft.com/office/officeart/2005/8/layout/cycle4"/>
    <dgm:cxn modelId="{4800C27E-87E2-4A1C-BF36-E4ED5A105C4A}" type="presParOf" srcId="{AB249278-51FF-447A-9C5F-CB65F215A016}" destId="{ACD2F054-3BD1-4D19-A5C5-4451D8A3DB9F}" srcOrd="3" destOrd="0" presId="urn:microsoft.com/office/officeart/2005/8/layout/cycle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E08D6C-DEBF-4061-9602-0914B934E6A1}">
      <dsp:nvSpPr>
        <dsp:cNvPr id="0" name=""/>
        <dsp:cNvSpPr/>
      </dsp:nvSpPr>
      <dsp:spPr>
        <a:xfrm rot="16200000">
          <a:off x="466527" y="-466527"/>
          <a:ext cx="1719262" cy="2652317"/>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Meyer engineered a form of cognitive behavioural therapy (CBT) to prevent intrusive thoughts from materializing. This consisted of interacting with patients and introducing new activities into their schedules, which at times involved consensual physical restraint (Levy and Meyer, 1971). </a:t>
          </a:r>
        </a:p>
      </dsp:txBody>
      <dsp:txXfrm rot="5400000">
        <a:off x="0" y="0"/>
        <a:ext cx="2652317" cy="1289446"/>
      </dsp:txXfrm>
    </dsp:sp>
    <dsp:sp modelId="{C1C6BCE2-BA98-4611-BC0F-9EBB927CA549}">
      <dsp:nvSpPr>
        <dsp:cNvPr id="0" name=""/>
        <dsp:cNvSpPr/>
      </dsp:nvSpPr>
      <dsp:spPr>
        <a:xfrm>
          <a:off x="2643167" y="0"/>
          <a:ext cx="2652317" cy="1719262"/>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Stobie </a:t>
          </a:r>
          <a:r>
            <a:rPr lang="en-GB" sz="1200" i="1" kern="1200" dirty="0">
              <a:latin typeface="Arial" panose="020B0604020202020204" pitchFamily="34" charset="0"/>
              <a:cs typeface="Arial" panose="020B0604020202020204" pitchFamily="34" charset="0"/>
            </a:rPr>
            <a:t>et al. </a:t>
          </a:r>
          <a:r>
            <a:rPr lang="en-GB" sz="1200" i="0" kern="1200" dirty="0">
              <a:latin typeface="Arial" panose="020B0604020202020204" pitchFamily="34" charset="0"/>
              <a:cs typeface="Arial" panose="020B0604020202020204" pitchFamily="34" charset="0"/>
            </a:rPr>
            <a:t>(2007)</a:t>
          </a:r>
          <a:r>
            <a:rPr lang="en-GB" sz="1200" kern="1200" dirty="0">
              <a:latin typeface="Arial" panose="020B0604020202020204" pitchFamily="34" charset="0"/>
              <a:cs typeface="Arial" panose="020B0604020202020204" pitchFamily="34" charset="0"/>
            </a:rPr>
            <a:t> finds that OCD patients were given negligible treatment at the beginning of their treatment; however, patients found CBT more useful than other unnamed treatment methods. </a:t>
          </a:r>
        </a:p>
      </dsp:txBody>
      <dsp:txXfrm>
        <a:off x="2643167" y="0"/>
        <a:ext cx="2652317" cy="1289446"/>
      </dsp:txXfrm>
    </dsp:sp>
    <dsp:sp modelId="{12FA90A0-08ED-42C4-BDDE-3706D09AC08E}">
      <dsp:nvSpPr>
        <dsp:cNvPr id="0" name=""/>
        <dsp:cNvSpPr/>
      </dsp:nvSpPr>
      <dsp:spPr>
        <a:xfrm rot="10800000">
          <a:off x="0" y="1719262"/>
          <a:ext cx="2652317" cy="1719262"/>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The relation between anxiety and OCD became justifiable in France around the second half of the 19</a:t>
          </a:r>
          <a:r>
            <a:rPr lang="en-GB" sz="1200" kern="1200" baseline="30000" dirty="0">
              <a:latin typeface="Arial" panose="020B0604020202020204" pitchFamily="34" charset="0"/>
              <a:cs typeface="Arial" panose="020B0604020202020204" pitchFamily="34" charset="0"/>
            </a:rPr>
            <a:t>th</a:t>
          </a:r>
          <a:r>
            <a:rPr lang="en-GB" sz="1200" kern="1200" dirty="0">
              <a:latin typeface="Arial" panose="020B0604020202020204" pitchFamily="34" charset="0"/>
              <a:cs typeface="Arial" panose="020B0604020202020204" pitchFamily="34" charset="0"/>
            </a:rPr>
            <a:t> century due to the popularisation of emotional-based affects and their association to the autonomic nervous system (Berrios, 1989). </a:t>
          </a:r>
        </a:p>
      </dsp:txBody>
      <dsp:txXfrm rot="10800000">
        <a:off x="0" y="2149078"/>
        <a:ext cx="2652317" cy="1289446"/>
      </dsp:txXfrm>
    </dsp:sp>
    <dsp:sp modelId="{27728420-9028-4EAB-BAEF-4D121DEC4FE6}">
      <dsp:nvSpPr>
        <dsp:cNvPr id="0" name=""/>
        <dsp:cNvSpPr/>
      </dsp:nvSpPr>
      <dsp:spPr>
        <a:xfrm rot="5400000">
          <a:off x="3118845" y="1252735"/>
          <a:ext cx="1719262" cy="2652317"/>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Neurosurgical alternatives have been performed for a substantial period of time in severe cases of OCD, however, due to the broad implications of surgery in itself these procedures are only performed in extreme cases of treatment-resistant OCD (</a:t>
          </a:r>
          <a:r>
            <a:rPr lang="en-GB" sz="1200" b="0" i="0" kern="1200" dirty="0" err="1">
              <a:latin typeface="Arial" panose="020B0604020202020204" pitchFamily="34" charset="0"/>
              <a:cs typeface="Arial" panose="020B0604020202020204" pitchFamily="34" charset="0"/>
            </a:rPr>
            <a:t>Hirschtritt</a:t>
          </a:r>
          <a:r>
            <a:rPr lang="en-GB" sz="1200" kern="1200" dirty="0">
              <a:latin typeface="Arial" panose="020B0604020202020204" pitchFamily="34" charset="0"/>
              <a:cs typeface="Arial" panose="020B0604020202020204" pitchFamily="34" charset="0"/>
            </a:rPr>
            <a:t> </a:t>
          </a:r>
          <a:r>
            <a:rPr lang="en-GB" sz="1200" i="1" kern="1200" dirty="0">
              <a:latin typeface="Arial" panose="020B0604020202020204" pitchFamily="34" charset="0"/>
              <a:cs typeface="Arial" panose="020B0604020202020204" pitchFamily="34" charset="0"/>
            </a:rPr>
            <a:t>et al</a:t>
          </a:r>
          <a:r>
            <a:rPr lang="en-GB" sz="1200" i="0" kern="1200" dirty="0">
              <a:latin typeface="Arial" panose="020B0604020202020204" pitchFamily="34" charset="0"/>
              <a:cs typeface="Arial" panose="020B0604020202020204" pitchFamily="34" charset="0"/>
            </a:rPr>
            <a:t>.</a:t>
          </a:r>
          <a:r>
            <a:rPr lang="en-GB" sz="1200" i="1" kern="1200" dirty="0">
              <a:latin typeface="Arial" panose="020B0604020202020204" pitchFamily="34" charset="0"/>
              <a:cs typeface="Arial" panose="020B0604020202020204" pitchFamily="34" charset="0"/>
            </a:rPr>
            <a:t>, </a:t>
          </a:r>
          <a:r>
            <a:rPr lang="en-GB" sz="1200" i="0" kern="1200" dirty="0">
              <a:latin typeface="Arial" panose="020B0604020202020204" pitchFamily="34" charset="0"/>
              <a:cs typeface="Arial" panose="020B0604020202020204" pitchFamily="34" charset="0"/>
            </a:rPr>
            <a:t>2017).</a:t>
          </a:r>
          <a:endParaRPr lang="en-GB" sz="1200" kern="1200" dirty="0">
            <a:latin typeface="Arial" panose="020B0604020202020204" pitchFamily="34" charset="0"/>
            <a:cs typeface="Arial" panose="020B0604020202020204" pitchFamily="34" charset="0"/>
          </a:endParaRPr>
        </a:p>
      </dsp:txBody>
      <dsp:txXfrm rot="-5400000">
        <a:off x="2652317" y="2149077"/>
        <a:ext cx="2652317" cy="1289446"/>
      </dsp:txXfrm>
    </dsp:sp>
    <dsp:sp modelId="{C544C681-ABA3-4373-A66F-DEB0236BB2A9}">
      <dsp:nvSpPr>
        <dsp:cNvPr id="0" name=""/>
        <dsp:cNvSpPr/>
      </dsp:nvSpPr>
      <dsp:spPr>
        <a:xfrm>
          <a:off x="1856622" y="1289446"/>
          <a:ext cx="1591390" cy="859631"/>
        </a:xfrm>
        <a:prstGeom prst="roundRect">
          <a:avLst/>
        </a:prstGeom>
        <a:gradFill rotWithShape="0">
          <a:gsLst>
            <a:gs pos="0">
              <a:schemeClr val="accent1">
                <a:tint val="60000"/>
                <a:hueOff val="0"/>
                <a:satOff val="0"/>
                <a:lumOff val="0"/>
                <a:alphaOff val="0"/>
                <a:tint val="98000"/>
                <a:hueMod val="94000"/>
                <a:satMod val="130000"/>
                <a:lumMod val="128000"/>
              </a:schemeClr>
            </a:gs>
            <a:gs pos="100000">
              <a:schemeClr val="accent1">
                <a:tint val="60000"/>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accent1">
                  <a:lumMod val="75000"/>
                </a:schemeClr>
              </a:solidFill>
              <a:latin typeface="Bebas Neue" panose="020B0606020202050201" pitchFamily="34" charset="0"/>
              <a:cs typeface="Arial" panose="020B0604020202020204" pitchFamily="34" charset="0"/>
            </a:rPr>
            <a:t>History and treatment</a:t>
          </a:r>
        </a:p>
      </dsp:txBody>
      <dsp:txXfrm>
        <a:off x="1898586" y="1331410"/>
        <a:ext cx="1507462" cy="7757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D0D2C-BD02-4118-B538-843C11A26053}">
      <dsp:nvSpPr>
        <dsp:cNvPr id="0" name=""/>
        <dsp:cNvSpPr/>
      </dsp:nvSpPr>
      <dsp:spPr>
        <a:xfrm>
          <a:off x="3287364" y="2217127"/>
          <a:ext cx="2430127" cy="1281857"/>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flat" dir="t"/>
        </a:scene3d>
        <a:sp3d z="-190500" extrusionH="12700" prstMaterial="plastic">
          <a:bevelT w="50800" h="50800" prst="artDeco"/>
        </a:sp3d>
      </dsp:spPr>
      <dsp:style>
        <a:lnRef idx="1">
          <a:scrgbClr r="0" g="0" b="0"/>
        </a:lnRef>
        <a:fillRef idx="1">
          <a:scrgbClr r="0" g="0" b="0"/>
        </a:fillRef>
        <a:effectRef idx="2">
          <a:scrgbClr r="0" g="0" b="0"/>
        </a:effectRef>
        <a:fontRef idx="minor"/>
      </dsp:style>
      <dsp:txBody>
        <a:bodyPr spcFirstLastPara="0" vert="horz" wrap="square" lIns="34290" tIns="34290" rIns="34290" bIns="34290" numCol="1" spcCol="1270" anchor="t" anchorCtr="0">
          <a:noAutofit/>
        </a:bodyPr>
        <a:lstStyle/>
        <a:p>
          <a:pPr marL="57150" lvl="1" indent="-57150" algn="l" defTabSz="400050">
            <a:lnSpc>
              <a:spcPct val="90000"/>
            </a:lnSpc>
            <a:spcBef>
              <a:spcPct val="0"/>
            </a:spcBef>
            <a:spcAft>
              <a:spcPct val="15000"/>
            </a:spcAft>
            <a:buFont typeface="Arial" panose="020B0604020202020204" pitchFamily="34" charset="0"/>
            <a:buChar char="•"/>
          </a:pPr>
          <a:r>
            <a:rPr lang="en-GB" sz="900" kern="1200" dirty="0">
              <a:latin typeface="Arial" panose="020B0604020202020204" pitchFamily="34" charset="0"/>
              <a:cs typeface="Arial" panose="020B0604020202020204" pitchFamily="34" charset="0"/>
            </a:rPr>
            <a:t>Compared to the Renascence era, the medical field has seen great progressions which can  now categorise OCD as treatable and a common disorder ( Fineberg &amp; Roberts, 2001).</a:t>
          </a:r>
        </a:p>
      </dsp:txBody>
      <dsp:txXfrm>
        <a:off x="4044560" y="2565750"/>
        <a:ext cx="1644773" cy="905076"/>
      </dsp:txXfrm>
    </dsp:sp>
    <dsp:sp modelId="{BEE5C056-CD64-4754-B843-B606AC7E01BE}">
      <dsp:nvSpPr>
        <dsp:cNvPr id="0" name=""/>
        <dsp:cNvSpPr/>
      </dsp:nvSpPr>
      <dsp:spPr>
        <a:xfrm>
          <a:off x="0" y="2204475"/>
          <a:ext cx="2352892" cy="1307162"/>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flat" dir="t"/>
        </a:scene3d>
        <a:sp3d z="-190500" extrusionH="12700" prstMaterial="plastic">
          <a:bevelT w="50800" h="50800" prst="artDeco"/>
        </a:sp3d>
      </dsp:spPr>
      <dsp:style>
        <a:lnRef idx="1">
          <a:scrgbClr r="0" g="0" b="0"/>
        </a:lnRef>
        <a:fillRef idx="1">
          <a:scrgbClr r="0" g="0" b="0"/>
        </a:fillRef>
        <a:effectRef idx="2">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r>
            <a:rPr lang="en-GB" sz="1100" kern="1200" dirty="0">
              <a:latin typeface="Arial" panose="020B0604020202020204" pitchFamily="34" charset="0"/>
              <a:cs typeface="Arial" panose="020B0604020202020204" pitchFamily="34" charset="0"/>
            </a:rPr>
            <a:t>Misconceptions around unorthodox thoughts resulted in incorrect diagnosis (Williams </a:t>
          </a:r>
          <a:r>
            <a:rPr lang="en-GB" sz="1100" i="1" kern="1200" dirty="0">
              <a:latin typeface="Arial" panose="020B0604020202020204" pitchFamily="34" charset="0"/>
              <a:cs typeface="Arial" panose="020B0604020202020204" pitchFamily="34" charset="0"/>
            </a:rPr>
            <a:t>et al.</a:t>
          </a:r>
          <a:r>
            <a:rPr lang="en-GB" sz="1100" i="0" kern="1200" dirty="0">
              <a:latin typeface="Arial" panose="020B0604020202020204" pitchFamily="34" charset="0"/>
              <a:cs typeface="Arial" panose="020B0604020202020204" pitchFamily="34" charset="0"/>
            </a:rPr>
            <a:t>, 2022).</a:t>
          </a:r>
          <a:endParaRPr lang="en-GB" sz="1100" kern="1200" dirty="0">
            <a:latin typeface="Arial" panose="020B0604020202020204" pitchFamily="34" charset="0"/>
            <a:cs typeface="Arial" panose="020B0604020202020204" pitchFamily="34" charset="0"/>
          </a:endParaRPr>
        </a:p>
      </dsp:txBody>
      <dsp:txXfrm>
        <a:off x="28714" y="2559979"/>
        <a:ext cx="1589596" cy="922943"/>
      </dsp:txXfrm>
    </dsp:sp>
    <dsp:sp modelId="{474B028A-3935-45DD-B1BF-FAA833374711}">
      <dsp:nvSpPr>
        <dsp:cNvPr id="0" name=""/>
        <dsp:cNvSpPr/>
      </dsp:nvSpPr>
      <dsp:spPr>
        <a:xfrm>
          <a:off x="3438839" y="27431"/>
          <a:ext cx="2342362" cy="1195229"/>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flat" dir="t"/>
        </a:scene3d>
        <a:sp3d z="-190500" extrusionH="12700" prstMaterial="plastic">
          <a:bevelT w="50800" h="50800" prst="artDeco"/>
        </a:sp3d>
      </dsp:spPr>
      <dsp:style>
        <a:lnRef idx="1">
          <a:scrgbClr r="0" g="0" b="0"/>
        </a:lnRef>
        <a:fillRef idx="1">
          <a:scrgbClr r="0" g="0" b="0"/>
        </a:fillRef>
        <a:effectRef idx="2">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kern="1200" dirty="0">
              <a:latin typeface="Arial" panose="020B0604020202020204" pitchFamily="34" charset="0"/>
              <a:cs typeface="Arial" panose="020B0604020202020204" pitchFamily="34" charset="0"/>
            </a:rPr>
            <a:t>OCD is viewed negatively by society, while media manages to feed into cynical stereotypes ( Gregory </a:t>
          </a:r>
          <a:r>
            <a:rPr lang="en-GB" sz="1100" i="1" kern="1200" dirty="0">
              <a:latin typeface="Arial" panose="020B0604020202020204" pitchFamily="34" charset="0"/>
              <a:cs typeface="Arial" panose="020B0604020202020204" pitchFamily="34" charset="0"/>
            </a:rPr>
            <a:t>et al.</a:t>
          </a:r>
          <a:r>
            <a:rPr lang="en-GB" sz="1100" i="0" kern="1200" dirty="0">
              <a:latin typeface="Arial" panose="020B0604020202020204" pitchFamily="34" charset="0"/>
              <a:cs typeface="Arial" panose="020B0604020202020204" pitchFamily="34" charset="0"/>
            </a:rPr>
            <a:t>, 2018).</a:t>
          </a:r>
          <a:endParaRPr lang="en-GB" sz="1100" kern="1200" dirty="0">
            <a:latin typeface="Arial" panose="020B0604020202020204" pitchFamily="34" charset="0"/>
            <a:cs typeface="Arial" panose="020B0604020202020204" pitchFamily="34" charset="0"/>
          </a:endParaRPr>
        </a:p>
      </dsp:txBody>
      <dsp:txXfrm>
        <a:off x="4167802" y="53686"/>
        <a:ext cx="1587143" cy="843912"/>
      </dsp:txXfrm>
    </dsp:sp>
    <dsp:sp modelId="{2BA55466-C226-4C72-ACA3-516951642605}">
      <dsp:nvSpPr>
        <dsp:cNvPr id="0" name=""/>
        <dsp:cNvSpPr/>
      </dsp:nvSpPr>
      <dsp:spPr>
        <a:xfrm>
          <a:off x="151652" y="27431"/>
          <a:ext cx="2198894" cy="1216697"/>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r>
            <a:rPr lang="en-GB" sz="1100" kern="1200" dirty="0">
              <a:latin typeface="Arial" panose="020B0604020202020204" pitchFamily="34" charset="0"/>
              <a:cs typeface="Arial" panose="020B0604020202020204" pitchFamily="34" charset="0"/>
            </a:rPr>
            <a:t>Fear of divulging unorthodox thoughts in fear of severe treatment (Glazier </a:t>
          </a:r>
          <a:r>
            <a:rPr lang="en-GB" sz="1100" i="1" kern="1200" dirty="0">
              <a:latin typeface="Arial" panose="020B0604020202020204" pitchFamily="34" charset="0"/>
              <a:cs typeface="Arial" panose="020B0604020202020204" pitchFamily="34" charset="0"/>
            </a:rPr>
            <a:t>et al., 2015).</a:t>
          </a:r>
          <a:endParaRPr lang="en-GB" sz="1100" kern="1200" dirty="0">
            <a:latin typeface="Arial" panose="020B0604020202020204" pitchFamily="34" charset="0"/>
            <a:cs typeface="Arial" panose="020B0604020202020204" pitchFamily="34" charset="0"/>
          </a:endParaRPr>
        </a:p>
      </dsp:txBody>
      <dsp:txXfrm>
        <a:off x="178379" y="54158"/>
        <a:ext cx="1485772" cy="859069"/>
      </dsp:txXfrm>
    </dsp:sp>
    <dsp:sp modelId="{F003212B-3D0A-4320-81F1-771B0C845E4D}">
      <dsp:nvSpPr>
        <dsp:cNvPr id="0" name=""/>
        <dsp:cNvSpPr/>
      </dsp:nvSpPr>
      <dsp:spPr>
        <a:xfrm>
          <a:off x="1396206" y="206014"/>
          <a:ext cx="1479089" cy="1479089"/>
        </a:xfrm>
        <a:prstGeom prst="pieWedge">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flat" dir="t"/>
        </a:scene3d>
        <a:sp3d prstMaterial="plastic">
          <a:bevelT w="120900" h="88900" prst="artDeco"/>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oolvetica" panose="020B0603030602020004" pitchFamily="34" charset="0"/>
              <a:cs typeface="Arial" panose="020B0604020202020204" pitchFamily="34" charset="0"/>
            </a:rPr>
            <a:t>Stigma</a:t>
          </a:r>
        </a:p>
      </dsp:txBody>
      <dsp:txXfrm>
        <a:off x="1829421" y="639229"/>
        <a:ext cx="1045874" cy="1045874"/>
      </dsp:txXfrm>
    </dsp:sp>
    <dsp:sp modelId="{DDA9DCD8-23CC-4B26-AB3E-215BAE377901}">
      <dsp:nvSpPr>
        <dsp:cNvPr id="0" name=""/>
        <dsp:cNvSpPr/>
      </dsp:nvSpPr>
      <dsp:spPr>
        <a:xfrm rot="5400000">
          <a:off x="2943613" y="206014"/>
          <a:ext cx="1479089" cy="1479089"/>
        </a:xfrm>
        <a:prstGeom prst="pieWedge">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flat" dir="t"/>
        </a:scene3d>
        <a:sp3d prstMaterial="plastic">
          <a:bevelT w="120900" h="88900" prst="artDeco"/>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oolvetica" panose="020B0603030602020004" pitchFamily="34" charset="0"/>
              <a:cs typeface="Arial" panose="020B0604020202020204" pitchFamily="34" charset="0"/>
            </a:rPr>
            <a:t>Views</a:t>
          </a:r>
        </a:p>
      </dsp:txBody>
      <dsp:txXfrm rot="-5400000">
        <a:off x="2943613" y="639229"/>
        <a:ext cx="1045874" cy="1045874"/>
      </dsp:txXfrm>
    </dsp:sp>
    <dsp:sp modelId="{54F5A0A1-F497-43C9-A189-40E16A94DCC2}">
      <dsp:nvSpPr>
        <dsp:cNvPr id="0" name=""/>
        <dsp:cNvSpPr/>
      </dsp:nvSpPr>
      <dsp:spPr>
        <a:xfrm rot="10800000">
          <a:off x="2943613" y="1753422"/>
          <a:ext cx="1479089" cy="1479089"/>
        </a:xfrm>
        <a:prstGeom prst="pieWedge">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flat" dir="t"/>
        </a:scene3d>
        <a:sp3d prstMaterial="plastic">
          <a:bevelT w="120900" h="88900" prst="artDeco"/>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oolvetica" panose="020B0603030602020004" pitchFamily="34" charset="0"/>
              <a:cs typeface="Arial" panose="020B0604020202020204" pitchFamily="34" charset="0"/>
            </a:rPr>
            <a:t>Evolution</a:t>
          </a:r>
        </a:p>
      </dsp:txBody>
      <dsp:txXfrm rot="10800000">
        <a:off x="2943613" y="1753422"/>
        <a:ext cx="1045874" cy="1045874"/>
      </dsp:txXfrm>
    </dsp:sp>
    <dsp:sp modelId="{E41A9168-82F1-4C8D-A6BB-8080D676E62E}">
      <dsp:nvSpPr>
        <dsp:cNvPr id="0" name=""/>
        <dsp:cNvSpPr/>
      </dsp:nvSpPr>
      <dsp:spPr>
        <a:xfrm rot="16200000">
          <a:off x="1396206" y="1753422"/>
          <a:ext cx="1479089" cy="1479089"/>
        </a:xfrm>
        <a:prstGeom prst="pieWedge">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flat" dir="t"/>
        </a:scene3d>
        <a:sp3d prstMaterial="plastic">
          <a:bevelT w="120900" h="88900" prst="artDeco"/>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Coolvetica" panose="020B0603030602020004" pitchFamily="34" charset="0"/>
              <a:cs typeface="Arial" panose="020B0604020202020204" pitchFamily="34" charset="0"/>
            </a:rPr>
            <a:t>Treatment</a:t>
          </a:r>
        </a:p>
      </dsp:txBody>
      <dsp:txXfrm rot="5400000">
        <a:off x="1829421" y="1753422"/>
        <a:ext cx="1045874" cy="1045874"/>
      </dsp:txXfrm>
    </dsp:sp>
    <dsp:sp modelId="{B9995D6A-6320-4909-8AC3-9D9F11F8656D}">
      <dsp:nvSpPr>
        <dsp:cNvPr id="0" name=""/>
        <dsp:cNvSpPr/>
      </dsp:nvSpPr>
      <dsp:spPr>
        <a:xfrm>
          <a:off x="2654115" y="1411831"/>
          <a:ext cx="510678" cy="444068"/>
        </a:xfrm>
        <a:prstGeom prst="circularArrow">
          <a:avLst/>
        </a:prstGeom>
        <a:solidFill>
          <a:schemeClr val="accent1">
            <a:tint val="60000"/>
            <a:hueOff val="0"/>
            <a:satOff val="0"/>
            <a:lumOff val="0"/>
            <a:alphaOff val="0"/>
          </a:schemeClr>
        </a:solidFill>
        <a:ln>
          <a:noFill/>
        </a:ln>
        <a:effectLst>
          <a:outerShdw blurRad="50800" dist="38100" dir="5400000" rotWithShape="0">
            <a:srgbClr val="000000">
              <a:alpha val="46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 modelId="{ACD2F054-3BD1-4D19-A5C5-4451D8A3DB9F}">
      <dsp:nvSpPr>
        <dsp:cNvPr id="0" name=""/>
        <dsp:cNvSpPr/>
      </dsp:nvSpPr>
      <dsp:spPr>
        <a:xfrm rot="10800000">
          <a:off x="2654115" y="1582626"/>
          <a:ext cx="510678" cy="444068"/>
        </a:xfrm>
        <a:prstGeom prst="circularArrow">
          <a:avLst/>
        </a:prstGeom>
        <a:solidFill>
          <a:schemeClr val="accent1">
            <a:tint val="60000"/>
            <a:hueOff val="0"/>
            <a:satOff val="0"/>
            <a:lumOff val="0"/>
            <a:alphaOff val="0"/>
          </a:schemeClr>
        </a:solidFill>
        <a:ln>
          <a:noFill/>
        </a:ln>
        <a:effectLst>
          <a:outerShdw blurRad="50800" dist="38100" dir="5400000" rotWithShape="0">
            <a:srgbClr val="000000">
              <a:alpha val="46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4560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6538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692127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05/03/2026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070831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05/03/2026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14696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05/03/2026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50464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05/03/2026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9072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399179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8786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5F277553-F296-4DFB-BD15-770B47FF2CCF}" type="datetimeFigureOut">
              <a:rPr lang="en-GB" smtClean="0"/>
              <a:t>05/03/2026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59499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0739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39257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52148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0547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83660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231217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633572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F277553-F296-4DFB-BD15-770B47FF2CCF}" type="datetimeFigureOut">
              <a:rPr lang="en-GB" smtClean="0"/>
              <a:t>05/03/2026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F1F8E63-D4E6-420C-B763-C5977E96A00A}" type="slidenum">
              <a:rPr lang="en-GB" smtClean="0"/>
              <a:t>‹#›</a:t>
            </a:fld>
            <a:endParaRPr lang="en-GB"/>
          </a:p>
        </p:txBody>
      </p:sp>
    </p:spTree>
    <p:extLst>
      <p:ext uri="{BB962C8B-B14F-4D97-AF65-F5344CB8AC3E}">
        <p14:creationId xmlns:p14="http://schemas.microsoft.com/office/powerpoint/2010/main" val="2970608918"/>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438912" y="46634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Name: Raluca Sultana </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438912" y="139598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Number: 2325938  </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438912" y="232562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BMHP6029_BIRM – Component 1 – Poster Presentation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438912" y="325526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Title of Poster: OCD retrospective and contemporary issues  </a:t>
            </a: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30EBB7A-B6F2-BC3D-A3A2-A69F56721AF6}"/>
              </a:ext>
            </a:extLst>
          </p:cNvPr>
          <p:cNvSpPr/>
          <p:nvPr/>
        </p:nvSpPr>
        <p:spPr>
          <a:xfrm>
            <a:off x="1243012" y="342900"/>
            <a:ext cx="9705975" cy="581025"/>
          </a:xfrm>
          <a:prstGeom prst="roundRect">
            <a:avLst/>
          </a:prstGeom>
          <a:solidFill>
            <a:schemeClr val="bg2">
              <a:lumMod val="60000"/>
              <a:lumOff val="40000"/>
            </a:schemeClr>
          </a:solidFill>
          <a:ln w="38100">
            <a:solidFill>
              <a:schemeClr val="accent1"/>
            </a:solidFill>
          </a:ln>
          <a:effectLst>
            <a:outerShdw blurRad="50800" dist="38100" dir="5400000" algn="t"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Coolvetica" panose="020B0603030602020004" pitchFamily="34" charset="0"/>
              </a:rPr>
              <a:t>OCD retrospective and contemporary issues  </a:t>
            </a:r>
          </a:p>
        </p:txBody>
      </p:sp>
      <p:sp>
        <p:nvSpPr>
          <p:cNvPr id="5" name="Rectangle: Rounded Corners 4">
            <a:extLst>
              <a:ext uri="{FF2B5EF4-FFF2-40B4-BE49-F238E27FC236}">
                <a16:creationId xmlns:a16="http://schemas.microsoft.com/office/drawing/2014/main" id="{4A3A58DC-499D-5885-0006-D9F2BFD2F81C}"/>
              </a:ext>
            </a:extLst>
          </p:cNvPr>
          <p:cNvSpPr/>
          <p:nvPr/>
        </p:nvSpPr>
        <p:spPr>
          <a:xfrm>
            <a:off x="484597" y="1233274"/>
            <a:ext cx="5428460" cy="1489074"/>
          </a:xfrm>
          <a:prstGeom prst="roundRect">
            <a:avLst/>
          </a:prstGeom>
          <a:solidFill>
            <a:schemeClr val="bg2"/>
          </a:solidFill>
          <a:ln w="57150">
            <a:solidFill>
              <a:schemeClr val="accent1"/>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dirty="0">
                <a:solidFill>
                  <a:schemeClr val="tx1"/>
                </a:solidFill>
                <a:latin typeface="Arial" panose="020B0604020202020204" pitchFamily="34" charset="0"/>
                <a:cs typeface="Arial" panose="020B0604020202020204" pitchFamily="34" charset="0"/>
              </a:rPr>
              <a:t>Obsessive-compulsive disorder, commonly known as OCD, manifests itself in a pattern of undesirable thoughts and actions. OCD forces the respective individual into a series of reoccurring thoughts and actions, alike a strict schedule or a task to be achieved (Stein </a:t>
            </a:r>
            <a:r>
              <a:rPr lang="en-GB" sz="1100" i="1" dirty="0">
                <a:solidFill>
                  <a:schemeClr val="tx1"/>
                </a:solidFill>
                <a:latin typeface="Arial" panose="020B0604020202020204" pitchFamily="34" charset="0"/>
                <a:cs typeface="Arial" panose="020B0604020202020204" pitchFamily="34" charset="0"/>
              </a:rPr>
              <a:t>et al.</a:t>
            </a:r>
            <a:r>
              <a:rPr lang="en-GB" sz="1100" dirty="0">
                <a:solidFill>
                  <a:schemeClr val="tx1"/>
                </a:solidFill>
                <a:latin typeface="Arial" panose="020B0604020202020204" pitchFamily="34" charset="0"/>
                <a:cs typeface="Arial" panose="020B0604020202020204" pitchFamily="34" charset="0"/>
              </a:rPr>
              <a:t>, 2019). The severity of the disorder depends on the individual as some may have heightened levels to the point it becomes a disability while others are able to mask their disorder.</a:t>
            </a:r>
          </a:p>
        </p:txBody>
      </p:sp>
      <p:sp>
        <p:nvSpPr>
          <p:cNvPr id="6" name="Rectangle: Rounded Corners 5">
            <a:extLst>
              <a:ext uri="{FF2B5EF4-FFF2-40B4-BE49-F238E27FC236}">
                <a16:creationId xmlns:a16="http://schemas.microsoft.com/office/drawing/2014/main" id="{06D4A2F6-C598-0B23-69B5-F5C7B69AE935}"/>
              </a:ext>
            </a:extLst>
          </p:cNvPr>
          <p:cNvSpPr/>
          <p:nvPr/>
        </p:nvSpPr>
        <p:spPr>
          <a:xfrm>
            <a:off x="6095998" y="5245100"/>
            <a:ext cx="5956301" cy="1504950"/>
          </a:xfrm>
          <a:prstGeom prst="roundRect">
            <a:avLst/>
          </a:prstGeom>
          <a:solidFill>
            <a:schemeClr val="bg2"/>
          </a:solidFill>
          <a:ln w="57150">
            <a:solidFill>
              <a:schemeClr val="accent1"/>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dirty="0">
                <a:solidFill>
                  <a:schemeClr val="tx1"/>
                </a:solidFill>
                <a:latin typeface="Arial" panose="020B0604020202020204" pitchFamily="34" charset="0"/>
                <a:cs typeface="Arial" panose="020B0604020202020204" pitchFamily="34" charset="0"/>
              </a:rPr>
              <a:t>Due to the importance of precisely diagnosing OCD, effective models of assessment need to be carried out. Of these models, the Y-BOCS-II is used to assess the severity of the case, having an attested credibility and efficiency (Bruce </a:t>
            </a:r>
            <a:r>
              <a:rPr lang="en-GB" sz="1100" i="1" dirty="0">
                <a:solidFill>
                  <a:schemeClr val="tx1"/>
                </a:solidFill>
                <a:latin typeface="Arial" panose="020B0604020202020204" pitchFamily="34" charset="0"/>
                <a:cs typeface="Arial" panose="020B0604020202020204" pitchFamily="34" charset="0"/>
              </a:rPr>
              <a:t>et al.</a:t>
            </a:r>
            <a:r>
              <a:rPr lang="en-GB" sz="1100" dirty="0">
                <a:solidFill>
                  <a:schemeClr val="tx1"/>
                </a:solidFill>
                <a:latin typeface="Arial" panose="020B0604020202020204" pitchFamily="34" charset="0"/>
                <a:cs typeface="Arial" panose="020B0604020202020204" pitchFamily="34" charset="0"/>
              </a:rPr>
              <a:t>, 2018). Moreover, psychological treatments involving long hours of therapy over a shorter period of time showed better progress than minimum hours spread across a longer period of time (Katzman </a:t>
            </a:r>
            <a:r>
              <a:rPr lang="en-GB" sz="1100" i="1" dirty="0">
                <a:solidFill>
                  <a:schemeClr val="tx1"/>
                </a:solidFill>
                <a:latin typeface="Arial" panose="020B0604020202020204" pitchFamily="34" charset="0"/>
                <a:cs typeface="Arial" panose="020B0604020202020204" pitchFamily="34" charset="0"/>
              </a:rPr>
              <a:t>et al.</a:t>
            </a:r>
            <a:r>
              <a:rPr lang="en-GB" sz="1100" dirty="0">
                <a:solidFill>
                  <a:schemeClr val="tx1"/>
                </a:solidFill>
                <a:latin typeface="Arial" panose="020B0604020202020204" pitchFamily="34" charset="0"/>
                <a:cs typeface="Arial" panose="020B0604020202020204" pitchFamily="34" charset="0"/>
              </a:rPr>
              <a:t>, 2014).</a:t>
            </a:r>
          </a:p>
        </p:txBody>
      </p:sp>
      <p:graphicFrame>
        <p:nvGraphicFramePr>
          <p:cNvPr id="10" name="Diagram 9">
            <a:extLst>
              <a:ext uri="{FF2B5EF4-FFF2-40B4-BE49-F238E27FC236}">
                <a16:creationId xmlns:a16="http://schemas.microsoft.com/office/drawing/2014/main" id="{04003174-5CCB-0AC0-B313-4CB10D4A7AEA}"/>
              </a:ext>
            </a:extLst>
          </p:cNvPr>
          <p:cNvGraphicFramePr/>
          <p:nvPr>
            <p:extLst>
              <p:ext uri="{D42A27DB-BD31-4B8C-83A1-F6EECF244321}">
                <p14:modId xmlns:p14="http://schemas.microsoft.com/office/powerpoint/2010/main" val="3222072261"/>
              </p:ext>
            </p:extLst>
          </p:nvPr>
        </p:nvGraphicFramePr>
        <p:xfrm>
          <a:off x="380574" y="3311525"/>
          <a:ext cx="5304635" cy="343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CF37AD15-E8DA-F2C3-9068-5CA739C48CAB}"/>
              </a:ext>
            </a:extLst>
          </p:cNvPr>
          <p:cNvGraphicFramePr/>
          <p:nvPr>
            <p:extLst>
              <p:ext uri="{D42A27DB-BD31-4B8C-83A1-F6EECF244321}">
                <p14:modId xmlns:p14="http://schemas.microsoft.com/office/powerpoint/2010/main" val="402293680"/>
              </p:ext>
            </p:extLst>
          </p:nvPr>
        </p:nvGraphicFramePr>
        <p:xfrm>
          <a:off x="6164693" y="1365249"/>
          <a:ext cx="5818909" cy="34385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2E2DD9D1-DC3D-38F6-E93A-C759A8667DA7}"/>
              </a:ext>
            </a:extLst>
          </p:cNvPr>
          <p:cNvSpPr txBox="1"/>
          <p:nvPr/>
        </p:nvSpPr>
        <p:spPr>
          <a:xfrm>
            <a:off x="7415784" y="1023349"/>
            <a:ext cx="5696712" cy="369332"/>
          </a:xfrm>
          <a:prstGeom prst="rect">
            <a:avLst/>
          </a:prstGeom>
          <a:noFill/>
        </p:spPr>
        <p:txBody>
          <a:bodyPr wrap="square" rtlCol="0">
            <a:spAutoFit/>
          </a:bodyPr>
          <a:lstStyle/>
          <a:p>
            <a:r>
              <a:rPr lang="en-GB" spc="600" dirty="0">
                <a:latin typeface="Bebas Neue" panose="020B0606020202050201" pitchFamily="34" charset="0"/>
              </a:rPr>
              <a:t>contemporary issues</a:t>
            </a:r>
          </a:p>
        </p:txBody>
      </p:sp>
      <p:sp>
        <p:nvSpPr>
          <p:cNvPr id="3" name="TextBox 2">
            <a:extLst>
              <a:ext uri="{FF2B5EF4-FFF2-40B4-BE49-F238E27FC236}">
                <a16:creationId xmlns:a16="http://schemas.microsoft.com/office/drawing/2014/main" id="{D8B197AB-C2A7-2C64-D783-B74E051F5732}"/>
              </a:ext>
            </a:extLst>
          </p:cNvPr>
          <p:cNvSpPr txBox="1"/>
          <p:nvPr/>
        </p:nvSpPr>
        <p:spPr>
          <a:xfrm>
            <a:off x="7415784" y="5060433"/>
            <a:ext cx="5259797" cy="369332"/>
          </a:xfrm>
          <a:prstGeom prst="rect">
            <a:avLst/>
          </a:prstGeom>
          <a:noFill/>
        </p:spPr>
        <p:txBody>
          <a:bodyPr wrap="square" rtlCol="0">
            <a:spAutoFit/>
          </a:bodyPr>
          <a:lstStyle/>
          <a:p>
            <a:r>
              <a:rPr lang="en-GB" spc="1000" dirty="0">
                <a:latin typeface="Bebas Neue" panose="020B0606020202050201" pitchFamily="34" charset="0"/>
              </a:rPr>
              <a:t>RECOMMENDATIONS</a:t>
            </a:r>
          </a:p>
        </p:txBody>
      </p:sp>
      <p:sp>
        <p:nvSpPr>
          <p:cNvPr id="7" name="TextBox 6">
            <a:extLst>
              <a:ext uri="{FF2B5EF4-FFF2-40B4-BE49-F238E27FC236}">
                <a16:creationId xmlns:a16="http://schemas.microsoft.com/office/drawing/2014/main" id="{EC82550F-C880-38F9-DA5F-F6EB09254C18}"/>
              </a:ext>
            </a:extLst>
          </p:cNvPr>
          <p:cNvSpPr txBox="1"/>
          <p:nvPr/>
        </p:nvSpPr>
        <p:spPr>
          <a:xfrm>
            <a:off x="1827261" y="1037644"/>
            <a:ext cx="5259797" cy="369332"/>
          </a:xfrm>
          <a:prstGeom prst="rect">
            <a:avLst/>
          </a:prstGeom>
          <a:noFill/>
        </p:spPr>
        <p:txBody>
          <a:bodyPr wrap="square" rtlCol="0">
            <a:spAutoFit/>
          </a:bodyPr>
          <a:lstStyle/>
          <a:p>
            <a:r>
              <a:rPr lang="en-GB" spc="1000" dirty="0">
                <a:latin typeface="Bebas Neue" panose="020B0606020202050201" pitchFamily="34" charset="0"/>
              </a:rPr>
              <a:t>introduction</a:t>
            </a:r>
          </a:p>
        </p:txBody>
      </p:sp>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8D49D-1F6E-F0FD-FCD7-89051D655141}"/>
              </a:ext>
            </a:extLst>
          </p:cNvPr>
          <p:cNvSpPr>
            <a:spLocks noGrp="1"/>
          </p:cNvSpPr>
          <p:nvPr>
            <p:ph type="title"/>
          </p:nvPr>
        </p:nvSpPr>
        <p:spPr>
          <a:xfrm>
            <a:off x="681018" y="197965"/>
            <a:ext cx="8534400" cy="1507067"/>
          </a:xfrm>
        </p:spPr>
        <p:txBody>
          <a:bodyPr/>
          <a:lstStyle/>
          <a:p>
            <a:r>
              <a:rPr lang="en-GB" dirty="0"/>
              <a:t>Reference List </a:t>
            </a:r>
          </a:p>
        </p:txBody>
      </p:sp>
      <p:sp>
        <p:nvSpPr>
          <p:cNvPr id="3" name="Content Placeholder 2">
            <a:extLst>
              <a:ext uri="{FF2B5EF4-FFF2-40B4-BE49-F238E27FC236}">
                <a16:creationId xmlns:a16="http://schemas.microsoft.com/office/drawing/2014/main" id="{C44F92CA-6836-730C-0D3D-598D8BD1D512}"/>
              </a:ext>
            </a:extLst>
          </p:cNvPr>
          <p:cNvSpPr>
            <a:spLocks noGrp="1"/>
          </p:cNvSpPr>
          <p:nvPr>
            <p:ph idx="1"/>
          </p:nvPr>
        </p:nvSpPr>
        <p:spPr>
          <a:xfrm>
            <a:off x="681018" y="1419443"/>
            <a:ext cx="11261600" cy="5240592"/>
          </a:xfrm>
        </p:spPr>
        <p:txBody>
          <a:bodyPr>
            <a:normAutofit fontScale="85000" lnSpcReduction="10000"/>
          </a:bodyPr>
          <a:lstStyle/>
          <a:p>
            <a:pPr lvl="0"/>
            <a:r>
              <a:rPr lang="en-GB" dirty="0">
                <a:solidFill>
                  <a:schemeClr val="tx1"/>
                </a:solidFill>
              </a:rPr>
              <a:t>Berrios, G.E., 1989. Obsessive-compulsive disorder: its conceptual history in France during the 19th century. Comprehensive psychiatry, 30(4), pp.283-295.</a:t>
            </a:r>
          </a:p>
          <a:p>
            <a:pPr lvl="0"/>
            <a:r>
              <a:rPr lang="en-GB" dirty="0">
                <a:solidFill>
                  <a:schemeClr val="tx1"/>
                </a:solidFill>
              </a:rPr>
              <a:t>Bruce, S.L., Ching, T.H. and Williams, M.T., 2018. </a:t>
            </a:r>
            <a:r>
              <a:rPr lang="en-GB" dirty="0" err="1">
                <a:solidFill>
                  <a:schemeClr val="tx1"/>
                </a:solidFill>
              </a:rPr>
              <a:t>Pedophilia</a:t>
            </a:r>
            <a:r>
              <a:rPr lang="en-GB" dirty="0">
                <a:solidFill>
                  <a:schemeClr val="tx1"/>
                </a:solidFill>
              </a:rPr>
              <a:t>-themed obsessive–compulsive disorder: Assessment, differential diagnosis, and treatment with exposure and response prevention. Archives of sexual </a:t>
            </a:r>
            <a:r>
              <a:rPr lang="en-GB" dirty="0" err="1">
                <a:solidFill>
                  <a:schemeClr val="tx1"/>
                </a:solidFill>
              </a:rPr>
              <a:t>behavior</a:t>
            </a:r>
            <a:r>
              <a:rPr lang="en-GB" dirty="0">
                <a:solidFill>
                  <a:schemeClr val="tx1"/>
                </a:solidFill>
              </a:rPr>
              <a:t>, 47(2), pp.389-402.</a:t>
            </a:r>
          </a:p>
          <a:p>
            <a:pPr lvl="0"/>
            <a:r>
              <a:rPr lang="en-GB" dirty="0">
                <a:solidFill>
                  <a:schemeClr val="tx1"/>
                </a:solidFill>
              </a:rPr>
              <a:t>Chasson, G.S., Guy, A.A., Bates, S. and Corrigan, P.W., 2018. They aren’t like me, they are bad, and they are to blame: A theoretically-informed study of stigma of hoarding disorder and obsessive-compulsive disorder. Journal of obsessive-compulsive and related disorders, 16, pp.56-65.</a:t>
            </a:r>
          </a:p>
          <a:p>
            <a:pPr lvl="0"/>
            <a:r>
              <a:rPr lang="en-GB" dirty="0">
                <a:solidFill>
                  <a:schemeClr val="tx1"/>
                </a:solidFill>
              </a:rPr>
              <a:t>Del Casale, A., Sorice, S., Padovano, A., </a:t>
            </a:r>
            <a:r>
              <a:rPr lang="en-GB" dirty="0" err="1">
                <a:solidFill>
                  <a:schemeClr val="tx1"/>
                </a:solidFill>
              </a:rPr>
              <a:t>Simmaco</a:t>
            </a:r>
            <a:r>
              <a:rPr lang="en-GB" dirty="0">
                <a:solidFill>
                  <a:schemeClr val="tx1"/>
                </a:solidFill>
              </a:rPr>
              <a:t>, M., </a:t>
            </a:r>
            <a:r>
              <a:rPr lang="en-GB" dirty="0" err="1">
                <a:solidFill>
                  <a:schemeClr val="tx1"/>
                </a:solidFill>
              </a:rPr>
              <a:t>Ferracuti</a:t>
            </a:r>
            <a:r>
              <a:rPr lang="en-GB" dirty="0">
                <a:solidFill>
                  <a:schemeClr val="tx1"/>
                </a:solidFill>
              </a:rPr>
              <a:t>, S., Lamis, D.A., </a:t>
            </a:r>
            <a:r>
              <a:rPr lang="en-GB" dirty="0" err="1">
                <a:solidFill>
                  <a:schemeClr val="tx1"/>
                </a:solidFill>
              </a:rPr>
              <a:t>Rapinesi</a:t>
            </a:r>
            <a:r>
              <a:rPr lang="en-GB" dirty="0">
                <a:solidFill>
                  <a:schemeClr val="tx1"/>
                </a:solidFill>
              </a:rPr>
              <a:t>, C., Sani, G., Girardi, P., </a:t>
            </a:r>
            <a:r>
              <a:rPr lang="en-GB" dirty="0" err="1">
                <a:solidFill>
                  <a:schemeClr val="tx1"/>
                </a:solidFill>
              </a:rPr>
              <a:t>Kotzalidis</a:t>
            </a:r>
            <a:r>
              <a:rPr lang="en-GB" dirty="0">
                <a:solidFill>
                  <a:schemeClr val="tx1"/>
                </a:solidFill>
              </a:rPr>
              <a:t>, G.D. and Pompili, M., 2019. Psychopharmacological treatment of obsessive-compulsive disorder (OCD). Current neuropharmacology, 17(8), pp.710-736.</a:t>
            </a:r>
          </a:p>
          <a:p>
            <a:pPr lvl="0"/>
            <a:r>
              <a:rPr lang="en-GB" dirty="0">
                <a:solidFill>
                  <a:schemeClr val="tx1"/>
                </a:solidFill>
              </a:rPr>
              <a:t>Fineberg, N.A. and Roberts, A., 2001. Obsessive compulsive disorder: a twenty-first century perspective. Obsessive compulsive disorder: a practical guide. London: Martin </a:t>
            </a:r>
            <a:r>
              <a:rPr lang="en-GB" dirty="0" err="1">
                <a:solidFill>
                  <a:schemeClr val="tx1"/>
                </a:solidFill>
              </a:rPr>
              <a:t>Dunitz</a:t>
            </a:r>
            <a:r>
              <a:rPr lang="en-GB" dirty="0">
                <a:solidFill>
                  <a:schemeClr val="tx1"/>
                </a:solidFill>
              </a:rPr>
              <a:t>, pp.1-13.</a:t>
            </a:r>
          </a:p>
          <a:p>
            <a:pPr lvl="0"/>
            <a:r>
              <a:rPr lang="en-GB" dirty="0">
                <a:solidFill>
                  <a:schemeClr val="tx1"/>
                </a:solidFill>
              </a:rPr>
              <a:t>Glazier, K., </a:t>
            </a:r>
            <a:r>
              <a:rPr lang="en-GB" dirty="0" err="1">
                <a:solidFill>
                  <a:schemeClr val="tx1"/>
                </a:solidFill>
              </a:rPr>
              <a:t>Wetterneck</a:t>
            </a:r>
            <a:r>
              <a:rPr lang="en-GB" dirty="0">
                <a:solidFill>
                  <a:schemeClr val="tx1"/>
                </a:solidFill>
              </a:rPr>
              <a:t>, C., Singh, S. and Williams, M., 2015. Stigma and shame as barriers to treatment for obsessive-compulsive and related disorders. Journal of Depression and Anxiety, 4(3), p.191.</a:t>
            </a:r>
          </a:p>
          <a:p>
            <a:pPr lvl="0"/>
            <a:r>
              <a:rPr lang="en-GB" dirty="0" err="1">
                <a:solidFill>
                  <a:schemeClr val="tx1"/>
                </a:solidFill>
              </a:rPr>
              <a:t>Hirschtritt</a:t>
            </a:r>
            <a:r>
              <a:rPr lang="en-GB" dirty="0">
                <a:solidFill>
                  <a:schemeClr val="tx1"/>
                </a:solidFill>
              </a:rPr>
              <a:t>, M.E., Bloch, M.H. and Mathews, C.A., 2017. Obsessive-compulsive disorder: advances in diagnosis and treatment. Jama, 317(13), pp.1358-1367.</a:t>
            </a:r>
          </a:p>
        </p:txBody>
      </p:sp>
    </p:spTree>
    <p:extLst>
      <p:ext uri="{BB962C8B-B14F-4D97-AF65-F5344CB8AC3E}">
        <p14:creationId xmlns:p14="http://schemas.microsoft.com/office/powerpoint/2010/main" val="2245730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5EC54-6137-D07F-F33F-5A775444D916}"/>
              </a:ext>
            </a:extLst>
          </p:cNvPr>
          <p:cNvSpPr>
            <a:spLocks noGrp="1"/>
          </p:cNvSpPr>
          <p:nvPr>
            <p:ph type="title"/>
          </p:nvPr>
        </p:nvSpPr>
        <p:spPr>
          <a:xfrm>
            <a:off x="617710" y="361262"/>
            <a:ext cx="8534400" cy="1507067"/>
          </a:xfrm>
        </p:spPr>
        <p:txBody>
          <a:bodyPr/>
          <a:lstStyle/>
          <a:p>
            <a:r>
              <a:rPr lang="en-GB" dirty="0"/>
              <a:t>Reference List </a:t>
            </a:r>
          </a:p>
        </p:txBody>
      </p:sp>
      <p:sp>
        <p:nvSpPr>
          <p:cNvPr id="3" name="Content Placeholder 2">
            <a:extLst>
              <a:ext uri="{FF2B5EF4-FFF2-40B4-BE49-F238E27FC236}">
                <a16:creationId xmlns:a16="http://schemas.microsoft.com/office/drawing/2014/main" id="{2286EB00-5018-58D7-1832-0E8A96A15413}"/>
              </a:ext>
            </a:extLst>
          </p:cNvPr>
          <p:cNvSpPr>
            <a:spLocks noGrp="1"/>
          </p:cNvSpPr>
          <p:nvPr>
            <p:ph idx="1"/>
          </p:nvPr>
        </p:nvSpPr>
        <p:spPr>
          <a:xfrm>
            <a:off x="617710" y="1585576"/>
            <a:ext cx="11337338" cy="4911162"/>
          </a:xfrm>
        </p:spPr>
        <p:txBody>
          <a:bodyPr>
            <a:normAutofit fontScale="85000" lnSpcReduction="10000"/>
          </a:bodyPr>
          <a:lstStyle/>
          <a:p>
            <a:pPr lvl="0"/>
            <a:r>
              <a:rPr lang="en-GB" dirty="0">
                <a:solidFill>
                  <a:schemeClr val="tx1"/>
                </a:solidFill>
              </a:rPr>
              <a:t>Hollander, E., Kim, S., Braun, A., Simeon, D. and Zohar, J., 2009. Cross-cutting issues and future directions for the OCD spectrum. Psychiatry research, 170(1), pp.3-6.</a:t>
            </a:r>
          </a:p>
          <a:p>
            <a:pPr lvl="0"/>
            <a:r>
              <a:rPr lang="en-GB" dirty="0">
                <a:solidFill>
                  <a:schemeClr val="tx1"/>
                </a:solidFill>
              </a:rPr>
              <a:t>Katzman, M.A., Bleau, P., Blier, P., </a:t>
            </a:r>
            <a:r>
              <a:rPr lang="en-GB" dirty="0" err="1">
                <a:solidFill>
                  <a:schemeClr val="tx1"/>
                </a:solidFill>
              </a:rPr>
              <a:t>Chokka</a:t>
            </a:r>
            <a:r>
              <a:rPr lang="en-GB" dirty="0">
                <a:solidFill>
                  <a:schemeClr val="tx1"/>
                </a:solidFill>
              </a:rPr>
              <a:t>, P., </a:t>
            </a:r>
            <a:r>
              <a:rPr lang="en-GB" dirty="0" err="1">
                <a:solidFill>
                  <a:schemeClr val="tx1"/>
                </a:solidFill>
              </a:rPr>
              <a:t>Kjernisted</a:t>
            </a:r>
            <a:r>
              <a:rPr lang="en-GB" dirty="0">
                <a:solidFill>
                  <a:schemeClr val="tx1"/>
                </a:solidFill>
              </a:rPr>
              <a:t>, K., Van Ameringen, M. and Canadian Anxiety Guidelines Initiative Group on behalf of the Anxiety Disorders Association of Canada/Association Canadienne des troubles </a:t>
            </a:r>
            <a:r>
              <a:rPr lang="en-GB" dirty="0" err="1">
                <a:solidFill>
                  <a:schemeClr val="tx1"/>
                </a:solidFill>
              </a:rPr>
              <a:t>anxieux</a:t>
            </a:r>
            <a:r>
              <a:rPr lang="en-GB" dirty="0">
                <a:solidFill>
                  <a:schemeClr val="tx1"/>
                </a:solidFill>
              </a:rPr>
              <a:t> and McGill University, 2014. Canadian clinical practice guidelines for the management of anxiety, posttraumatic stress and obsessive-compulsive disorders. BMC psychiatry, 14(</a:t>
            </a:r>
            <a:r>
              <a:rPr lang="en-GB" dirty="0" err="1">
                <a:solidFill>
                  <a:schemeClr val="tx1"/>
                </a:solidFill>
              </a:rPr>
              <a:t>Suppl</a:t>
            </a:r>
            <a:r>
              <a:rPr lang="en-GB" dirty="0">
                <a:solidFill>
                  <a:schemeClr val="tx1"/>
                </a:solidFill>
              </a:rPr>
              <a:t> 1), p.S1.</a:t>
            </a:r>
          </a:p>
          <a:p>
            <a:pPr lvl="0"/>
            <a:r>
              <a:rPr lang="en-GB" dirty="0">
                <a:solidFill>
                  <a:schemeClr val="tx1"/>
                </a:solidFill>
              </a:rPr>
              <a:t>Levy, R. and Meyer, V., 1971. New Techniques in Behaviour Therapy: Ritual Prevention in Obsessional Patients.</a:t>
            </a:r>
          </a:p>
          <a:p>
            <a:pPr lvl="0"/>
            <a:r>
              <a:rPr lang="en-GB" dirty="0">
                <a:solidFill>
                  <a:schemeClr val="tx1"/>
                </a:solidFill>
              </a:rPr>
              <a:t>Senter, M.S., Patel, S.R., Dixon, L.B., Myers, R.W. and Simpson, H.B., 2021. Defining and addressing gaps in care for obsessive-compulsive disorder in the United States. Psychiatric Services, 72(7), pp.784-793.</a:t>
            </a:r>
          </a:p>
          <a:p>
            <a:pPr lvl="0"/>
            <a:r>
              <a:rPr lang="en-GB" dirty="0">
                <a:solidFill>
                  <a:schemeClr val="tx1"/>
                </a:solidFill>
              </a:rPr>
              <a:t>Stein, D.J., Costa, D.L., Lochner, C., Miguel, E.C., Reddy, Y.J., </a:t>
            </a:r>
            <a:r>
              <a:rPr lang="en-GB" dirty="0" err="1">
                <a:solidFill>
                  <a:schemeClr val="tx1"/>
                </a:solidFill>
              </a:rPr>
              <a:t>Shavitt</a:t>
            </a:r>
            <a:r>
              <a:rPr lang="en-GB" dirty="0">
                <a:solidFill>
                  <a:schemeClr val="tx1"/>
                </a:solidFill>
              </a:rPr>
              <a:t>, R.G., Van den Heuvel, O.A. and Simpson, H.B., 2019. Obsessive–compulsive disorder. Nature reviews Disease primers, 5(1), p.52.</a:t>
            </a:r>
          </a:p>
          <a:p>
            <a:pPr lvl="0"/>
            <a:r>
              <a:rPr lang="en-GB" dirty="0">
                <a:solidFill>
                  <a:schemeClr val="tx1"/>
                </a:solidFill>
              </a:rPr>
              <a:t>Stobie, B., Taylor, T., Quigley, A., Ewing, S. and </a:t>
            </a:r>
            <a:r>
              <a:rPr lang="en-GB" dirty="0" err="1">
                <a:solidFill>
                  <a:schemeClr val="tx1"/>
                </a:solidFill>
              </a:rPr>
              <a:t>Salkovskis</a:t>
            </a:r>
            <a:r>
              <a:rPr lang="en-GB" dirty="0">
                <a:solidFill>
                  <a:schemeClr val="tx1"/>
                </a:solidFill>
              </a:rPr>
              <a:t>, P.M., 2007. “Contents may vary”: A pilot study of treatment histories of OCD patients. Behavioural and Cognitive Psychotherapy, 35(3), pp.273-282.</a:t>
            </a:r>
          </a:p>
          <a:p>
            <a:pPr lvl="0"/>
            <a:r>
              <a:rPr lang="en-GB" dirty="0">
                <a:solidFill>
                  <a:schemeClr val="tx1"/>
                </a:solidFill>
              </a:rPr>
              <a:t>Williams, M.T., </a:t>
            </a:r>
            <a:r>
              <a:rPr lang="en-GB" dirty="0" err="1">
                <a:solidFill>
                  <a:schemeClr val="tx1"/>
                </a:solidFill>
              </a:rPr>
              <a:t>Whittal</a:t>
            </a:r>
            <a:r>
              <a:rPr lang="en-GB" dirty="0">
                <a:solidFill>
                  <a:schemeClr val="tx1"/>
                </a:solidFill>
              </a:rPr>
              <a:t>, M.L. and La Torre, J., 2022. Best practices for CBT treatment of taboo and unacceptable thoughts in OCD. The Cognitive Behaviour Therapist, 15, p.e15.</a:t>
            </a:r>
          </a:p>
        </p:txBody>
      </p:sp>
    </p:spTree>
    <p:extLst>
      <p:ext uri="{BB962C8B-B14F-4D97-AF65-F5344CB8AC3E}">
        <p14:creationId xmlns:p14="http://schemas.microsoft.com/office/powerpoint/2010/main" val="955168240"/>
      </p:ext>
    </p:extLst>
  </p:cSld>
  <p:clrMapOvr>
    <a:masterClrMapping/>
  </p:clrMapOvr>
</p:sld>
</file>

<file path=ppt/theme/theme1.xml><?xml version="1.0" encoding="utf-8"?>
<a:theme xmlns:a="http://schemas.openxmlformats.org/drawingml/2006/main" name="Slice">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3436</TotalTime>
  <Words>1162</Words>
  <Application>Microsoft Office PowerPoint</Application>
  <PresentationFormat>Widescreen</PresentationFormat>
  <Paragraphs>39</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Bebas Neue</vt:lpstr>
      <vt:lpstr>Century Gothic</vt:lpstr>
      <vt:lpstr>Coolvetica</vt:lpstr>
      <vt:lpstr>Wingdings 3</vt:lpstr>
      <vt:lpstr>Slice</vt:lpstr>
      <vt:lpstr>PowerPoint Presentation</vt:lpstr>
      <vt:lpstr>PowerPoint Presentation</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Beau Academic</dc:creator>
  <cp:lastModifiedBy>Raluca Sultana (2325938)</cp:lastModifiedBy>
  <cp:revision>4</cp:revision>
  <dcterms:created xsi:type="dcterms:W3CDTF">2024-12-04T18:07:56Z</dcterms:created>
  <dcterms:modified xsi:type="dcterms:W3CDTF">2026-03-07T04:10:56Z</dcterms:modified>
</cp:coreProperties>
</file>