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78" d="100"/>
          <a:sy n="78" d="100"/>
        </p:scale>
        <p:origin x="846"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972813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014376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91036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04132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12979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59586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69380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902192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750796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16866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422D91-C28E-4462-962A-EE4FD1785A0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70425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8530460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422D91-C28E-4462-962A-EE4FD1785A0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72722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6054974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242188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62975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36187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C5998CB-538F-45AF-896C-2191D41163B7}" type="datetimeFigureOut">
              <a:rPr lang="en-GB" smtClean="0"/>
              <a:t>14/06/2026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40316756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Iacov Canea</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2522558</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b="1" dirty="0" err="1">
                <a:latin typeface="Arial" panose="020B0604020202020204" pitchFamily="34" charset="0"/>
                <a:cs typeface="Arial" panose="020B0604020202020204" pitchFamily="34" charset="0"/>
              </a:rPr>
              <a:t>Deji</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Olagboye</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Autofit/>
          </a:bodyPr>
          <a:lstStyle/>
          <a:p>
            <a:pPr algn="ctr"/>
            <a:r>
              <a:rPr lang="en-GB" sz="3200" b="1" u="sng" dirty="0">
                <a:latin typeface="Arial" panose="020B0604020202020204" pitchFamily="34" charset="0"/>
                <a:cs typeface="Arial" panose="020B0604020202020204" pitchFamily="34" charset="0"/>
              </a:rPr>
              <a:t>This is an Overview of my presentation.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265268"/>
            <a:ext cx="11102197" cy="5451893"/>
          </a:xfrm>
        </p:spPr>
        <p:txBody>
          <a:bodyPr>
            <a:normAutofit/>
          </a:bodyPr>
          <a:lstStyle/>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morning. My name is Iacov Canea and I’m a student at university of </a:t>
            </a:r>
            <a:r>
              <a:rPr lang="en-GB" dirty="0" err="1">
                <a:latin typeface="Arial" panose="020B0604020202020204" pitchFamily="34" charset="0"/>
                <a:cs typeface="Arial" panose="020B0604020202020204" pitchFamily="34" charset="0"/>
              </a:rPr>
              <a:t>wales</a:t>
            </a:r>
            <a:r>
              <a:rPr lang="en-GB" dirty="0">
                <a:latin typeface="Arial" panose="020B0604020202020204" pitchFamily="34" charset="0"/>
                <a:cs typeface="Arial" panose="020B0604020202020204" pitchFamily="34" charset="0"/>
              </a:rPr>
              <a:t> trinity saint David </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sz="2400" dirty="0">
                <a:latin typeface="Arial" panose="020B0604020202020204" pitchFamily="34" charset="0"/>
                <a:cs typeface="Arial" panose="020B0604020202020204" pitchFamily="34" charset="0"/>
              </a:rPr>
              <a:t>In my presentation I will:</a:t>
            </a:r>
          </a:p>
          <a:p>
            <a:pPr lvl="1">
              <a:lnSpc>
                <a:spcPct val="120000"/>
              </a:lnSpc>
            </a:pPr>
            <a:r>
              <a:rPr lang="en-GB" sz="2400" dirty="0">
                <a:latin typeface="Arial" panose="020B0604020202020204" pitchFamily="34" charset="0"/>
                <a:cs typeface="Arial" panose="020B0604020202020204" pitchFamily="34" charset="0"/>
              </a:rPr>
              <a:t>Provide an overview of Basil’s Bakery </a:t>
            </a:r>
          </a:p>
          <a:p>
            <a:pPr lvl="1">
              <a:lnSpc>
                <a:spcPct val="120000"/>
              </a:lnSpc>
            </a:pPr>
            <a:r>
              <a:rPr lang="en-GB" sz="2400"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sz="2400"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sz="2400" dirty="0">
                <a:latin typeface="Arial" panose="020B0604020202020204" pitchFamily="34" charset="0"/>
                <a:cs typeface="Arial" panose="020B0604020202020204" pitchFamily="34" charset="0"/>
              </a:rPr>
              <a:t>And, finally, provide a summary of the key findings.</a:t>
            </a: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pPr algn="ctr"/>
            <a:r>
              <a:rPr lang="en-GB" sz="3200" b="1" u="sng" dirty="0">
                <a:latin typeface="Arial" panose="020B0604020202020204" pitchFamily="34" charset="0"/>
                <a:cs typeface="Arial" panose="020B0604020202020204" pitchFamily="34" charset="0"/>
              </a:rPr>
              <a:t>This is an overview of Basil’s Bakery. </a:t>
            </a:r>
            <a:br>
              <a:rPr lang="en-GB" sz="3200" b="1" dirty="0">
                <a:latin typeface="Arial" panose="020B0604020202020204" pitchFamily="34" charset="0"/>
                <a:cs typeface="Arial" panose="020B0604020202020204" pitchFamily="34" charset="0"/>
              </a:rPr>
            </a:br>
            <a:endParaRPr lang="en-GB" sz="3200"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899367"/>
            <a:ext cx="10515600" cy="3531379"/>
          </a:xfrm>
        </p:spPr>
        <p:txBody>
          <a:bodyPr>
            <a:normAutofit fontScale="85000" lnSpcReduction="10000"/>
          </a:bodyPr>
          <a:lstStyle/>
          <a:p>
            <a:pPr>
              <a:lnSpc>
                <a:spcPct val="150000"/>
              </a:lnSpc>
            </a:pPr>
            <a:r>
              <a:rPr lang="en-GB" sz="2400" dirty="0">
                <a:effectLst/>
                <a:latin typeface="Arial" panose="020B0604020202020204" pitchFamily="34" charset="0"/>
                <a:ea typeface="Times New Roman" panose="02020603050405020304" pitchFamily="18" charset="0"/>
              </a:rPr>
              <a:t>Basil’s Bakery is a small, independent business located in a shopping retail park in Coventry, UK opened in 2015. Basil is an accomplished artisan baker and prides himself on sourcing high quality organic ingredients for his contemporary styled cakes for example pastries and breads. During the following few years, the annual sales figure increased year-on-year. However, in 2020, the footfall and sales significantly decreased during lockdown. Basil believes that the shopping centre is much quieter now than in 2019 – quite simply, there are less people visiting the retail park. </a:t>
            </a:r>
            <a:r>
              <a:rPr lang="en-GB" sz="2400" dirty="0">
                <a:latin typeface="Arial" panose="020B0604020202020204" pitchFamily="34" charset="0"/>
                <a:ea typeface="Times New Roman" panose="02020603050405020304" pitchFamily="18" charset="0"/>
              </a:rPr>
              <a:t>S</a:t>
            </a:r>
            <a:r>
              <a:rPr lang="en-GB" sz="2400" dirty="0">
                <a:effectLst/>
                <a:latin typeface="Arial" panose="020B0604020202020204" pitchFamily="34" charset="0"/>
                <a:ea typeface="Times New Roman" panose="02020603050405020304" pitchFamily="18" charset="0"/>
              </a:rPr>
              <a:t>ince 2023 - 2025, the sales figure has stagnated at an average of 25% below the 2019 figures.</a:t>
            </a:r>
            <a:endParaRPr lang="en-GB" sz="1800" dirty="0">
              <a:effectLst/>
              <a:latin typeface="Times New Roman" panose="02020603050405020304" pitchFamily="18" charset="0"/>
              <a:ea typeface="Times New Roman" panose="02020603050405020304" pitchFamily="18" charset="0"/>
            </a:endParaRPr>
          </a:p>
          <a:p>
            <a:endParaRPr lang="en-GB" sz="2400" dirty="0">
              <a:solidFill>
                <a:srgbClr val="FF0000"/>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2900" b="1" u="sng" dirty="0">
                <a:latin typeface="Arial" panose="020B0604020202020204" pitchFamily="34" charset="0"/>
                <a:cs typeface="Arial" panose="020B0604020202020204" pitchFamily="34" charset="0"/>
              </a:rPr>
              <a:t> I will Provide the problems Basil’s Bakery are facing. </a:t>
            </a:r>
            <a:endParaRPr lang="en-GB" sz="29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a:bodyPr>
          <a:lstStyle/>
          <a:p>
            <a:r>
              <a:rPr lang="en-GB" sz="2400" dirty="0">
                <a:latin typeface="Arial" panose="020B0604020202020204" pitchFamily="34" charset="0"/>
                <a:cs typeface="Arial" panose="020B0604020202020204" pitchFamily="34" charset="0"/>
              </a:rPr>
              <a:t>The root problem facing Basil’s bakery is declining profitability cause by fall in customer demand and increasing cost</a:t>
            </a:r>
          </a:p>
        </p:txBody>
      </p:sp>
      <p:graphicFrame>
        <p:nvGraphicFramePr>
          <p:cNvPr id="5" name="Table 5">
            <a:extLst>
              <a:ext uri="{FF2B5EF4-FFF2-40B4-BE49-F238E27FC236}">
                <a16:creationId xmlns:a16="http://schemas.microsoft.com/office/drawing/2014/main" id="{1FF894AD-939A-E77A-3C26-5270B44698F6}"/>
              </a:ext>
            </a:extLst>
          </p:cNvPr>
          <p:cNvGraphicFramePr>
            <a:graphicFrameLocks noGrp="1"/>
          </p:cNvGraphicFramePr>
          <p:nvPr>
            <p:extLst>
              <p:ext uri="{D42A27DB-BD31-4B8C-83A1-F6EECF244321}">
                <p14:modId xmlns:p14="http://schemas.microsoft.com/office/powerpoint/2010/main" val="3925038196"/>
              </p:ext>
            </p:extLst>
          </p:nvPr>
        </p:nvGraphicFramePr>
        <p:xfrm>
          <a:off x="2877126" y="2882762"/>
          <a:ext cx="8128000" cy="34036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084937050"/>
                    </a:ext>
                  </a:extLst>
                </a:gridCol>
                <a:gridCol w="4064000">
                  <a:extLst>
                    <a:ext uri="{9D8B030D-6E8A-4147-A177-3AD203B41FA5}">
                      <a16:colId xmlns:a16="http://schemas.microsoft.com/office/drawing/2014/main" val="4057510100"/>
                    </a:ext>
                  </a:extLst>
                </a:gridCol>
              </a:tblGrid>
              <a:tr h="370840">
                <a:tc>
                  <a:txBody>
                    <a:bodyPr/>
                    <a:lstStyle/>
                    <a:p>
                      <a:r>
                        <a:rPr lang="en-GB" dirty="0"/>
                        <a:t>          Internal problem</a:t>
                      </a:r>
                    </a:p>
                  </a:txBody>
                  <a:tcPr/>
                </a:tc>
                <a:tc>
                  <a:txBody>
                    <a:bodyPr/>
                    <a:lstStyle/>
                    <a:p>
                      <a:r>
                        <a:rPr lang="en-GB" dirty="0"/>
                        <a:t>         External problem</a:t>
                      </a:r>
                    </a:p>
                  </a:txBody>
                  <a:tcPr/>
                </a:tc>
                <a:extLst>
                  <a:ext uri="{0D108BD9-81ED-4DB2-BD59-A6C34878D82A}">
                    <a16:rowId xmlns:a16="http://schemas.microsoft.com/office/drawing/2014/main" val="2466280943"/>
                  </a:ext>
                </a:extLst>
              </a:tr>
              <a:tr h="370840">
                <a:tc>
                  <a:txBody>
                    <a:bodyPr/>
                    <a:lstStyle/>
                    <a:p>
                      <a:pPr marL="285750" indent="-285750">
                        <a:buFont typeface="Arial" panose="020B0604020202020204" pitchFamily="34" charset="0"/>
                        <a:buChar char="•"/>
                      </a:pPr>
                      <a:r>
                        <a:rPr lang="en-GB" dirty="0"/>
                        <a:t>No delivery service</a:t>
                      </a:r>
                    </a:p>
                  </a:txBody>
                  <a:tcPr/>
                </a:tc>
                <a:tc>
                  <a:txBody>
                    <a:bodyPr/>
                    <a:lstStyle/>
                    <a:p>
                      <a:pPr marL="285750" indent="-285750">
                        <a:buFont typeface="Arial" panose="020B0604020202020204" pitchFamily="34" charset="0"/>
                        <a:buChar char="•"/>
                      </a:pPr>
                      <a:r>
                        <a:rPr lang="en-GB" dirty="0"/>
                        <a:t>Reduced footfall in the retail park</a:t>
                      </a:r>
                    </a:p>
                  </a:txBody>
                  <a:tcPr/>
                </a:tc>
                <a:extLst>
                  <a:ext uri="{0D108BD9-81ED-4DB2-BD59-A6C34878D82A}">
                    <a16:rowId xmlns:a16="http://schemas.microsoft.com/office/drawing/2014/main" val="453735625"/>
                  </a:ext>
                </a:extLst>
              </a:tr>
              <a:tr h="370840">
                <a:tc>
                  <a:txBody>
                    <a:bodyPr/>
                    <a:lstStyle/>
                    <a:p>
                      <a:pPr marL="285750" indent="-285750">
                        <a:buFont typeface="Arial" panose="020B0604020202020204" pitchFamily="34" charset="0"/>
                        <a:buChar char="•"/>
                      </a:pPr>
                      <a:r>
                        <a:rPr lang="en-GB" dirty="0"/>
                        <a:t>Poor pre-order system</a:t>
                      </a:r>
                    </a:p>
                  </a:txBody>
                  <a:tcPr/>
                </a:tc>
                <a:tc>
                  <a:txBody>
                    <a:bodyPr/>
                    <a:lstStyle/>
                    <a:p>
                      <a:pPr marL="285750" indent="-285750">
                        <a:buFont typeface="Arial" panose="020B0604020202020204" pitchFamily="34" charset="0"/>
                        <a:buChar char="•"/>
                      </a:pPr>
                      <a:r>
                        <a:rPr lang="en-GB" dirty="0"/>
                        <a:t>Closure of nearby shops</a:t>
                      </a:r>
                    </a:p>
                  </a:txBody>
                  <a:tcPr/>
                </a:tc>
                <a:extLst>
                  <a:ext uri="{0D108BD9-81ED-4DB2-BD59-A6C34878D82A}">
                    <a16:rowId xmlns:a16="http://schemas.microsoft.com/office/drawing/2014/main" val="1113863659"/>
                  </a:ext>
                </a:extLst>
              </a:tr>
              <a:tr h="370840">
                <a:tc>
                  <a:txBody>
                    <a:bodyPr/>
                    <a:lstStyle/>
                    <a:p>
                      <a:pPr marL="285750" indent="-285750">
                        <a:buFont typeface="Arial" panose="020B0604020202020204" pitchFamily="34" charset="0"/>
                        <a:buChar char="•"/>
                      </a:pPr>
                      <a:r>
                        <a:rPr lang="en-GB" dirty="0"/>
                        <a:t>Limited business model</a:t>
                      </a:r>
                    </a:p>
                  </a:txBody>
                  <a:tcPr/>
                </a:tc>
                <a:tc>
                  <a:txBody>
                    <a:bodyPr/>
                    <a:lstStyle/>
                    <a:p>
                      <a:pPr marL="285750" indent="-285750">
                        <a:buFont typeface="Arial" panose="020B0604020202020204" pitchFamily="34" charset="0"/>
                        <a:buChar char="•"/>
                      </a:pPr>
                      <a:r>
                        <a:rPr lang="en-GB" dirty="0"/>
                        <a:t>Job losses among local workers</a:t>
                      </a:r>
                    </a:p>
                  </a:txBody>
                  <a:tcPr/>
                </a:tc>
                <a:extLst>
                  <a:ext uri="{0D108BD9-81ED-4DB2-BD59-A6C34878D82A}">
                    <a16:rowId xmlns:a16="http://schemas.microsoft.com/office/drawing/2014/main" val="2811441764"/>
                  </a:ext>
                </a:extLst>
              </a:tr>
              <a:tr h="370840">
                <a:tc>
                  <a:txBody>
                    <a:bodyPr/>
                    <a:lstStyle/>
                    <a:p>
                      <a:pPr marL="285750" indent="-285750">
                        <a:buFont typeface="Arial" panose="020B0604020202020204" pitchFamily="34" charset="0"/>
                        <a:buChar char="•"/>
                      </a:pPr>
                      <a:r>
                        <a:rPr lang="en-GB" dirty="0"/>
                        <a:t>Basil work’s alone</a:t>
                      </a:r>
                    </a:p>
                  </a:txBody>
                  <a:tcPr/>
                </a:tc>
                <a:tc>
                  <a:txBody>
                    <a:bodyPr/>
                    <a:lstStyle/>
                    <a:p>
                      <a:pPr marL="285750" indent="-285750">
                        <a:buFont typeface="Arial" panose="020B0604020202020204" pitchFamily="34" charset="0"/>
                        <a:buChar char="•"/>
                      </a:pPr>
                      <a:r>
                        <a:rPr lang="en-GB" dirty="0"/>
                        <a:t>Increase in remote working</a:t>
                      </a:r>
                    </a:p>
                  </a:txBody>
                  <a:tcPr/>
                </a:tc>
                <a:extLst>
                  <a:ext uri="{0D108BD9-81ED-4DB2-BD59-A6C34878D82A}">
                    <a16:rowId xmlns:a16="http://schemas.microsoft.com/office/drawing/2014/main" val="2251568424"/>
                  </a:ext>
                </a:extLst>
              </a:tr>
              <a:tr h="370840">
                <a:tc>
                  <a:txBody>
                    <a:bodyPr/>
                    <a:lstStyle/>
                    <a:p>
                      <a:pPr marL="285750" indent="-285750">
                        <a:buFont typeface="Arial" panose="020B0604020202020204" pitchFamily="34" charset="0"/>
                        <a:buChar char="•"/>
                      </a:pPr>
                      <a:r>
                        <a:rPr lang="en-GB" dirty="0"/>
                        <a:t>Reliance on expensive organic ingredient’s</a:t>
                      </a:r>
                    </a:p>
                  </a:txBody>
                  <a:tcPr/>
                </a:tc>
                <a:tc>
                  <a:txBody>
                    <a:bodyPr/>
                    <a:lstStyle/>
                    <a:p>
                      <a:pPr marL="285750" indent="-285750">
                        <a:buFont typeface="Arial" panose="020B0604020202020204" pitchFamily="34" charset="0"/>
                        <a:buChar char="•"/>
                      </a:pPr>
                      <a:r>
                        <a:rPr lang="en-GB" dirty="0"/>
                        <a:t>Rising overhead cost’s</a:t>
                      </a:r>
                    </a:p>
                  </a:txBody>
                  <a:tcPr/>
                </a:tc>
                <a:extLst>
                  <a:ext uri="{0D108BD9-81ED-4DB2-BD59-A6C34878D82A}">
                    <a16:rowId xmlns:a16="http://schemas.microsoft.com/office/drawing/2014/main" val="1700165582"/>
                  </a:ext>
                </a:extLst>
              </a:tr>
              <a:tr h="370840">
                <a:tc>
                  <a:txBody>
                    <a:bodyPr/>
                    <a:lstStyle/>
                    <a:p>
                      <a:pPr marL="285750" indent="-285750">
                        <a:buFont typeface="Arial" panose="020B0604020202020204" pitchFamily="34" charset="0"/>
                        <a:buChar char="•"/>
                      </a:pPr>
                      <a:r>
                        <a:rPr lang="en-GB" dirty="0"/>
                        <a:t>Lack of adaptation after COVID-19</a:t>
                      </a:r>
                    </a:p>
                  </a:txBody>
                  <a:tcPr/>
                </a:tc>
                <a:tc>
                  <a:txBody>
                    <a:bodyPr/>
                    <a:lstStyle/>
                    <a:p>
                      <a:pPr marL="285750" indent="-285750">
                        <a:buFont typeface="Arial" panose="020B0604020202020204" pitchFamily="34" charset="0"/>
                        <a:buChar char="•"/>
                      </a:pPr>
                      <a:r>
                        <a:rPr lang="en-GB" dirty="0"/>
                        <a:t>Unpredictable supply cost’s</a:t>
                      </a:r>
                    </a:p>
                  </a:txBody>
                  <a:tcPr/>
                </a:tc>
                <a:extLst>
                  <a:ext uri="{0D108BD9-81ED-4DB2-BD59-A6C34878D82A}">
                    <a16:rowId xmlns:a16="http://schemas.microsoft.com/office/drawing/2014/main" val="639448151"/>
                  </a:ext>
                </a:extLst>
              </a:tr>
            </a:tbl>
          </a:graphicData>
        </a:graphic>
      </p:graphicFrame>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Critique of the PESTEL Framework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1406013" y="1445343"/>
            <a:ext cx="9557825" cy="3264309"/>
          </a:xfrm>
        </p:spPr>
        <p:txBody>
          <a:bodyPr>
            <a:normAutofit/>
          </a:bodyPr>
          <a:lstStyle/>
          <a:p>
            <a:pPr marL="0" indent="0">
              <a:lnSpc>
                <a:spcPct val="100000"/>
              </a:lnSpc>
              <a:buNone/>
            </a:pPr>
            <a:r>
              <a:rPr lang="en-GB" sz="2400" dirty="0">
                <a:solidFill>
                  <a:schemeClr val="tx1"/>
                </a:solidFill>
                <a:latin typeface="Arial" panose="020B0604020202020204" pitchFamily="34" charset="0"/>
                <a:cs typeface="Arial" panose="020B0604020202020204" pitchFamily="34" charset="0"/>
              </a:rPr>
              <a:t>The PESTEL framework is a strategic tool used to analyse the external factors that influence an </a:t>
            </a:r>
            <a:r>
              <a:rPr lang="en-GB" sz="2400" dirty="0" err="1">
                <a:solidFill>
                  <a:schemeClr val="tx1"/>
                </a:solidFill>
                <a:latin typeface="Arial" panose="020B0604020202020204" pitchFamily="34" charset="0"/>
                <a:cs typeface="Arial" panose="020B0604020202020204" pitchFamily="34" charset="0"/>
              </a:rPr>
              <a:t>organnisation</a:t>
            </a:r>
            <a:r>
              <a:rPr lang="en-GB" sz="2400" dirty="0">
                <a:solidFill>
                  <a:schemeClr val="tx1"/>
                </a:solidFill>
                <a:latin typeface="Arial" panose="020B0604020202020204" pitchFamily="34" charset="0"/>
                <a:cs typeface="Arial" panose="020B0604020202020204" pitchFamily="34" charset="0"/>
              </a:rPr>
              <a:t> including Political, Economical, Social, Technological, Legal and Environmental influences. It is commonly used during strategic planning to help businesses identify potential </a:t>
            </a:r>
            <a:r>
              <a:rPr lang="en-GB" sz="2400" dirty="0" err="1">
                <a:solidFill>
                  <a:schemeClr val="tx1"/>
                </a:solidFill>
                <a:latin typeface="Arial" panose="020B0604020202020204" pitchFamily="34" charset="0"/>
                <a:cs typeface="Arial" panose="020B0604020202020204" pitchFamily="34" charset="0"/>
              </a:rPr>
              <a:t>opportunitys</a:t>
            </a:r>
            <a:r>
              <a:rPr lang="en-GB" sz="2400" dirty="0">
                <a:solidFill>
                  <a:schemeClr val="tx1"/>
                </a:solidFill>
                <a:latin typeface="Arial" panose="020B0604020202020204" pitchFamily="34" charset="0"/>
                <a:cs typeface="Arial" panose="020B0604020202020204" pitchFamily="34" charset="0"/>
              </a:rPr>
              <a:t> and threats understand changes in their operating environmental and make informed decisions.</a:t>
            </a:r>
          </a:p>
        </p:txBody>
      </p:sp>
      <p:sp>
        <p:nvSpPr>
          <p:cNvPr id="6" name="TextBox 5">
            <a:extLst>
              <a:ext uri="{FF2B5EF4-FFF2-40B4-BE49-F238E27FC236}">
                <a16:creationId xmlns:a16="http://schemas.microsoft.com/office/drawing/2014/main" id="{413D05F6-2DB3-5C96-0054-A120B439C683}"/>
              </a:ext>
            </a:extLst>
          </p:cNvPr>
          <p:cNvSpPr txBox="1"/>
          <p:nvPr/>
        </p:nvSpPr>
        <p:spPr>
          <a:xfrm>
            <a:off x="1573162" y="4886634"/>
            <a:ext cx="7148052" cy="954107"/>
          </a:xfrm>
          <a:prstGeom prst="rect">
            <a:avLst/>
          </a:prstGeom>
          <a:noFill/>
        </p:spPr>
        <p:txBody>
          <a:bodyPr wrap="square" rtlCol="0">
            <a:spAutoFit/>
          </a:bodyPr>
          <a:lstStyle/>
          <a:p>
            <a:r>
              <a:rPr lang="en-GB" sz="1400" dirty="0"/>
              <a:t>Johnson, G., Scholes, K., &amp; Whittington, R. (2008). Exploring corporate strategy: Text and cases (8</a:t>
            </a:r>
            <a:r>
              <a:rPr lang="en-GB" sz="1400" baseline="30000" dirty="0"/>
              <a:t>th</a:t>
            </a:r>
            <a:r>
              <a:rPr lang="en-GB" sz="1400" dirty="0"/>
              <a:t> ed.) Pearson Education. Yuksel, </a:t>
            </a:r>
            <a:r>
              <a:rPr lang="en-GB" sz="1400" dirty="0" err="1"/>
              <a:t>i</a:t>
            </a:r>
            <a:r>
              <a:rPr lang="en-GB" sz="1400" dirty="0"/>
              <a:t>. (2012). Developing a multi-Criteria Decision making model for PESTEL analysis. International journal of Business and Management, 7(24),52-66.</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237827" y="226414"/>
            <a:ext cx="10827392" cy="962373"/>
          </a:xfrm>
        </p:spPr>
        <p:txBody>
          <a:bodyPr>
            <a:normAutofit lnSpcReduction="10000"/>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t>
            </a:r>
            <a:r>
              <a:rPr lang="en-GB" sz="3200" dirty="0">
                <a:latin typeface="Arial" panose="020B0604020202020204" pitchFamily="34" charset="0"/>
                <a:cs typeface="Arial" panose="020B0604020202020204" pitchFamily="34" charset="0"/>
              </a:rPr>
              <a:t>analysis</a:t>
            </a:r>
            <a:r>
              <a:rPr lang="en-GB" dirty="0">
                <a:latin typeface="Arial" panose="020B0604020202020204" pitchFamily="34" charset="0"/>
                <a:cs typeface="Arial" panose="020B0604020202020204" pitchFamily="34" charset="0"/>
              </a:rPr>
              <a:t>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sz="1800" b="1" dirty="0">
              <a:solidFill>
                <a:srgbClr val="FF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pic>
        <p:nvPicPr>
          <p:cNvPr id="9" name="Picture 8" descr="A colorful rectangular chart with text&#10;&#10;Description automatically generated with medium confidence">
            <a:extLst>
              <a:ext uri="{FF2B5EF4-FFF2-40B4-BE49-F238E27FC236}">
                <a16:creationId xmlns:a16="http://schemas.microsoft.com/office/drawing/2014/main" id="{4CF8AD6E-AB48-4E67-9387-52CADDBD13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8683" y="1767015"/>
            <a:ext cx="8201446" cy="3703035"/>
          </a:xfrm>
          <a:prstGeom prst="rect">
            <a:avLst/>
          </a:prstGeom>
        </p:spPr>
      </p:pic>
      <p:sp>
        <p:nvSpPr>
          <p:cNvPr id="10" name="TextBox 9">
            <a:extLst>
              <a:ext uri="{FF2B5EF4-FFF2-40B4-BE49-F238E27FC236}">
                <a16:creationId xmlns:a16="http://schemas.microsoft.com/office/drawing/2014/main" id="{C11DFF59-E29F-BC01-9313-B3682B8A938D}"/>
              </a:ext>
            </a:extLst>
          </p:cNvPr>
          <p:cNvSpPr txBox="1"/>
          <p:nvPr/>
        </p:nvSpPr>
        <p:spPr>
          <a:xfrm>
            <a:off x="2001795" y="6042454"/>
            <a:ext cx="5535827" cy="369332"/>
          </a:xfrm>
          <a:prstGeom prst="rect">
            <a:avLst/>
          </a:prstGeom>
          <a:noFill/>
        </p:spPr>
        <p:txBody>
          <a:bodyPr wrap="square" rtlCol="0">
            <a:spAutoFit/>
          </a:bodyPr>
          <a:lstStyle/>
          <a:p>
            <a:r>
              <a:rPr lang="en-GB" dirty="0" err="1"/>
              <a:t>Dubetcky</a:t>
            </a:r>
            <a:r>
              <a:rPr lang="en-GB"/>
              <a:t>, O (2024)</a:t>
            </a:r>
            <a:endParaRPr lang="en-GB" dirty="0"/>
          </a:p>
        </p:txBody>
      </p:sp>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7" name="Content Placeholder 6">
            <a:extLst>
              <a:ext uri="{FF2B5EF4-FFF2-40B4-BE49-F238E27FC236}">
                <a16:creationId xmlns:a16="http://schemas.microsoft.com/office/drawing/2014/main" id="{6622664F-6B0F-88BC-D9D8-7F44CCB41730}"/>
              </a:ext>
            </a:extLst>
          </p:cNvPr>
          <p:cNvSpPr>
            <a:spLocks noGrp="1"/>
          </p:cNvSpPr>
          <p:nvPr>
            <p:ph idx="1"/>
          </p:nvPr>
        </p:nvSpPr>
        <p:spPr>
          <a:xfrm>
            <a:off x="1638300" y="2101273"/>
            <a:ext cx="8915400" cy="3777622"/>
          </a:xfrm>
        </p:spPr>
        <p:txBody>
          <a:bodyPr>
            <a:normAutofit/>
          </a:bodyPr>
          <a:lstStyle/>
          <a:p>
            <a:r>
              <a:rPr lang="en-GB"/>
              <a:t>The Cause-and-Effect Model, also known as the Fishbone or Ishikawa Diagram, is a tool used to identify the root causes of a problem rather than just its symptoms. It helps people organise possible causes into categories and understand why an issue has occurred.</a:t>
            </a:r>
          </a:p>
          <a:p>
            <a:br>
              <a:rPr lang="en-GB"/>
            </a:br>
            <a:endParaRPr lang="en-GB"/>
          </a:p>
          <a:p>
            <a:r>
              <a:rPr lang="en-GB"/>
              <a:t>It is widely used in businesses, healthcare, manufacturing, and quality management to improve processes and solve problems. One of its biggest benefits is that it encourages teamwork and structured thinking, making it easier to identify and address underlying issues.</a:t>
            </a:r>
          </a:p>
        </p:txBody>
      </p:sp>
      <p:sp>
        <p:nvSpPr>
          <p:cNvPr id="3" name="Title 1">
            <a:extLst>
              <a:ext uri="{FF2B5EF4-FFF2-40B4-BE49-F238E27FC236}">
                <a16:creationId xmlns:a16="http://schemas.microsoft.com/office/drawing/2014/main" id="{A6F6ABC8-177A-D18A-BC44-1979880FFD8F}"/>
              </a:ext>
            </a:extLst>
          </p:cNvPr>
          <p:cNvSpPr txBox="1">
            <a:spLocks noGrp="1"/>
          </p:cNvSpPr>
          <p:nvPr>
            <p:ph type="title"/>
          </p:nvPr>
        </p:nvSpPr>
        <p:spPr>
          <a:xfrm>
            <a:off x="1638300" y="789261"/>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b="1" u="sng">
                <a:latin typeface="Arial" panose="020B0604020202020204" pitchFamily="34" charset="0"/>
                <a:cs typeface="Arial" panose="020B0604020202020204" pitchFamily="34" charset="0"/>
              </a:rPr>
              <a:t>I will Provide a critique of the Cause-and-Effect  model</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Unsafe working conditions</a:t>
            </a:r>
            <a:endParaRPr lang="en-GB"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Poor lighting </a:t>
            </a:r>
            <a:endParaRPr lang="en-GB" sz="12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Low motivation </a:t>
            </a:r>
            <a:endParaRPr lang="en-GB" sz="1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Staff shortage</a:t>
            </a:r>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Poor performance monitoring </a:t>
            </a:r>
            <a:endParaRPr lang="en-GB"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Unclear targets </a:t>
            </a:r>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Delayed supplies </a:t>
            </a:r>
            <a:endParaRPr lang="en-GB" sz="12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Poor quality resources </a:t>
            </a:r>
            <a:endParaRPr lang="en-GB"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Old equipment </a:t>
            </a:r>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Software failures </a:t>
            </a:r>
            <a:endParaRPr lang="en-GB" sz="12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Outdated procedures </a:t>
            </a:r>
            <a:endParaRPr lang="en-GB" sz="12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Poor communication </a:t>
            </a:r>
            <a:endParaRPr lang="en-GB" sz="1200" dirty="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1174FA62-328D-14D5-6D6F-AB9F464813A0}"/>
              </a:ext>
            </a:extLst>
          </p:cNvPr>
          <p:cNvSpPr>
            <a:spLocks noGrp="1"/>
          </p:cNvSpPr>
          <p:nvPr>
            <p:ph type="title"/>
          </p:nvPr>
        </p:nvSpPr>
        <p:spPr>
          <a:xfrm>
            <a:off x="1913569" y="510880"/>
            <a:ext cx="8911687" cy="1280890"/>
          </a:xfrm>
        </p:spPr>
        <p:txBody>
          <a:bodyPr/>
          <a:lstStyle/>
          <a:p>
            <a:r>
              <a:rPr lang="en-GB" sz="3600" b="1" u="sng">
                <a:latin typeface="Arial" panose="020B0604020202020204" pitchFamily="34" charset="0"/>
                <a:cs typeface="Arial" panose="020B0604020202020204" pitchFamily="34" charset="0"/>
              </a:rPr>
              <a:t>Cause-and-Effect diagram </a:t>
            </a:r>
            <a:endParaRPr lang="en-US"/>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028670"/>
            <a:ext cx="10515600" cy="4800659"/>
          </a:xfrm>
        </p:spPr>
        <p:txBody>
          <a:bodyPr>
            <a:normAutofit fontScale="70000" lnSpcReduction="20000"/>
          </a:bodyPr>
          <a:lstStyle/>
          <a:p>
            <a:pPr lvl="2" algn="l"/>
            <a:r>
              <a:rPr lang="en-GB" sz="2400" b="1">
                <a:latin typeface="Arial" panose="020B0604020202020204" pitchFamily="34" charset="0"/>
                <a:cs typeface="Arial" panose="020B0604020202020204" pitchFamily="34" charset="0"/>
              </a:rPr>
              <a:t>Key findings 1: Basil’s Bakery has experienced a decline in profitability due to reduced customer footfall after COVID-19, increasing operating costs, and sales remaining around 25% below 2019 levels.</a:t>
            </a:r>
          </a:p>
          <a:p>
            <a:pPr lvl="2" algn="l"/>
            <a:r>
              <a:rPr lang="en-GB" sz="2400" b="1">
                <a:latin typeface="Arial" panose="020B0604020202020204" pitchFamily="34" charset="0"/>
                <a:cs typeface="Arial" panose="020B0604020202020204" pitchFamily="34" charset="0"/>
              </a:rPr>
              <a:t>Key findings 2:The PESTEL analysis identified external factors </a:t>
            </a:r>
            <a:r>
              <a:rPr lang="en-GB" sz="2800" b="1">
                <a:latin typeface="Arial" panose="020B0604020202020204" pitchFamily="34" charset="0"/>
                <a:cs typeface="Arial" panose="020B0604020202020204" pitchFamily="34" charset="0"/>
              </a:rPr>
              <a:t>affecting the business, including changes in customer behaviour, economic pressures, rising supply costs, and </a:t>
            </a:r>
            <a:r>
              <a:rPr lang="en-GB" sz="3200" b="1">
                <a:latin typeface="Arial" panose="020B0604020202020204" pitchFamily="34" charset="0"/>
                <a:cs typeface="Arial" panose="020B0604020202020204" pitchFamily="34" charset="0"/>
              </a:rPr>
              <a:t>shifts towards online shopping and remote working.</a:t>
            </a:r>
          </a:p>
          <a:p>
            <a:pPr lvl="2" algn="l"/>
            <a:r>
              <a:rPr lang="en-GB" sz="3200" b="1">
                <a:latin typeface="Arial" panose="020B0604020202020204" pitchFamily="34" charset="0"/>
                <a:cs typeface="Arial" panose="020B0604020202020204" pitchFamily="34" charset="0"/>
              </a:rPr>
              <a:t>Key findings 3: The Cause-and-Effect (Fishbone) analysis showed that internal issues such as a lack of delivery service, poor pre-order systems, limited business operations, and dependence on expensive ingredients contribute to the bakery’s challenges.</a:t>
            </a:r>
          </a:p>
          <a:p>
            <a:pPr lvl="2" algn="l"/>
            <a:r>
              <a:rPr lang="en-GB" sz="3200" b="1">
                <a:latin typeface="Arial" panose="020B0604020202020204" pitchFamily="34" charset="0"/>
                <a:cs typeface="Arial" panose="020B0604020202020204" pitchFamily="34" charset="0"/>
              </a:rPr>
              <a:t>Key findings 3:To improve performance, Basil’s Bakery should adapt its business model by introducing online ordering and delivery services, improving marketing strategies, reducing unnecessary costs, and responding better to changing customer demands.</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676400" y="1253331"/>
            <a:ext cx="10515600" cy="4351338"/>
          </a:xfrm>
        </p:spPr>
        <p:txBody>
          <a:bodyPr>
            <a:normAutofit/>
          </a:bodyPr>
          <a:lstStyle/>
          <a:p>
            <a:r>
              <a:rPr lang="en-GB"/>
              <a:t>Ishikawa, K. (1986). </a:t>
            </a:r>
            <a:r>
              <a:rPr lang="en-GB" i="1"/>
              <a:t>Guide to Quality Control</a:t>
            </a:r>
            <a:r>
              <a:rPr lang="en-GB"/>
              <a:t>. Asian Productivity Organization.</a:t>
            </a:r>
          </a:p>
          <a:p>
            <a:r>
              <a:rPr lang="en-GB"/>
              <a:t>Besterfield, D. H. (2018). </a:t>
            </a:r>
            <a:r>
              <a:rPr lang="en-GB" i="1"/>
              <a:t>Quality Control</a:t>
            </a:r>
            <a:r>
              <a:rPr lang="en-GB"/>
              <a:t>. 9th ed. Pearson.</a:t>
            </a:r>
          </a:p>
          <a:p>
            <a:r>
              <a:rPr lang="en-GB"/>
              <a:t>American Society for Quality (ASQ). </a:t>
            </a:r>
            <a:r>
              <a:rPr lang="en-GB" i="1"/>
              <a:t>Cause Analysis Tools</a:t>
            </a:r>
            <a:r>
              <a:rPr lang="en-GB"/>
              <a:t>.</a:t>
            </a:r>
          </a:p>
          <a:p>
            <a:pPr algn="just"/>
            <a:r>
              <a:rPr lang="en-GB"/>
              <a:t>Ishikawa, K. (1986). </a:t>
            </a:r>
            <a:r>
              <a:rPr lang="en-GB" i="1"/>
              <a:t>Guide to Quality Control</a:t>
            </a:r>
            <a:r>
              <a:rPr lang="en-GB"/>
              <a:t>. Asian Productivity Organization.</a:t>
            </a:r>
          </a:p>
          <a:p>
            <a:pPr algn="just"/>
            <a:r>
              <a:rPr lang="en-GB" sz="1800"/>
              <a:t>Johnson, G., Scholes, K., &amp; Whittington, R. (2008). Exploring corporate strategy: Text and cases (8</a:t>
            </a:r>
            <a:r>
              <a:rPr lang="en-GB" sz="1800" baseline="30000"/>
              <a:t>th</a:t>
            </a:r>
            <a:r>
              <a:rPr lang="en-GB" sz="1800"/>
              <a:t> ed.) Pearson Education. Yuksel, i. (2012). Developing a multi-Criteria Decision making model for PESTEL analysis. International journal of Business and Management, 7(24),52-66.</a:t>
            </a:r>
          </a:p>
          <a:p>
            <a:pPr algn="just"/>
            <a:r>
              <a:rPr lang="en-GB"/>
              <a:t>Dubetcky, O (2024)</a:t>
            </a:r>
            <a:endParaRPr lang="en-GB"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af3e736fd5ff3044dfb178e02f852edc">
  <xsd:schema xmlns:xsd="http://www.w3.org/2001/XMLSchema" xmlns:xs="http://www.w3.org/2001/XMLSchema" xmlns:p="http://schemas.microsoft.com/office/2006/metadata/properties" xmlns:ns3="901b7179-a49d-4669-ab88-101a0e80079b" targetNamespace="http://schemas.microsoft.com/office/2006/metadata/properties" ma:root="true" ma:fieldsID="4a0fe057bb2c1dde2dd3518c8178799c"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66EB55-E0EA-4A3D-91BC-381593B79888}">
  <ds:schemaRefs>
    <ds:schemaRef ds:uri="http://schemas.microsoft.com/office/2006/metadata/contentType"/>
    <ds:schemaRef ds:uri="http://schemas.microsoft.com/office/2006/metadata/properties/metaAttributes"/>
    <ds:schemaRef ds:uri="http://www.w3.org/2000/xmlns/"/>
    <ds:schemaRef ds:uri="http://www.w3.org/2001/XMLSchema"/>
    <ds:schemaRef ds:uri="901b7179-a49d-4669-ab88-101a0e80079b"/>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www.w3.org/2000/xmlns/"/>
    <ds:schemaRef ds:uri="901b7179-a49d-4669-ab88-101a0e80079b"/>
    <ds:schemaRef ds:uri="http://www.w3.org/2001/XMLSchema-instance"/>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TM02892315[[fn=Wisp]]</Template>
  <TotalTime>2086</TotalTime>
  <Words>704</Words>
  <Application>Microsoft Office PowerPoint</Application>
  <PresentationFormat>Widescreen</PresentationFormat>
  <Paragraphs>108</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PowerPoint Presentation</vt:lpstr>
      <vt:lpstr>This is an Overview of my presentation.  </vt:lpstr>
      <vt:lpstr>This is an overview of Basil’s Bakery.  </vt:lpstr>
      <vt:lpstr> I will Provide the problems Basil’s Bakery are facing. </vt:lpstr>
      <vt:lpstr>Critique of the PESTEL Framework  </vt:lpstr>
      <vt:lpstr>PowerPoint Presentation</vt:lpstr>
      <vt:lpstr>I will Provide a critique of the Cause-and-Effect  model</vt:lpstr>
      <vt:lpstr>Cause-and-Effect diagram </vt:lpstr>
      <vt:lpstr>PowerPoint Presentation</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Iacov Canea (2522558)</cp:lastModifiedBy>
  <cp:revision>102</cp:revision>
  <dcterms:created xsi:type="dcterms:W3CDTF">2024-01-29T11:42:05Z</dcterms:created>
  <dcterms:modified xsi:type="dcterms:W3CDTF">2026-06-14T22:29:40Z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