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59" r:id="rId5"/>
    <p:sldId id="260" r:id="rId6"/>
    <p:sldId id="261" r:id="rId7"/>
    <p:sldId id="262" r:id="rId8"/>
    <p:sldId id="263" r:id="rId9"/>
    <p:sldId id="264"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C8BEE-1506-4A11-8B59-B1824B10119D}" v="23" dt="2025-10-12T23:39:38.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all Berry" userId="21ea366deb3d8985" providerId="LiveId" clId="{9E7C8BEE-1506-4A11-8B59-B1824B10119D}"/>
    <pc:docChg chg="custSel addSld modSld sldOrd">
      <pc:chgData name="Nyall Berry" userId="21ea366deb3d8985" providerId="LiveId" clId="{9E7C8BEE-1506-4A11-8B59-B1824B10119D}" dt="2025-10-12T23:47:06.436" v="1026" actId="33524"/>
      <pc:docMkLst>
        <pc:docMk/>
      </pc:docMkLst>
      <pc:sldChg chg="addSp modSp mod">
        <pc:chgData name="Nyall Berry" userId="21ea366deb3d8985" providerId="LiveId" clId="{9E7C8BEE-1506-4A11-8B59-B1824B10119D}" dt="2025-10-12T23:40:39.128" v="983"/>
        <pc:sldMkLst>
          <pc:docMk/>
          <pc:sldMk cId="340468802" sldId="256"/>
        </pc:sldMkLst>
        <pc:spChg chg="mod">
          <ac:chgData name="Nyall Berry" userId="21ea366deb3d8985" providerId="LiveId" clId="{9E7C8BEE-1506-4A11-8B59-B1824B10119D}" dt="2025-10-12T23:40:39.128" v="983"/>
          <ac:spMkLst>
            <pc:docMk/>
            <pc:sldMk cId="340468802" sldId="256"/>
            <ac:spMk id="4" creationId="{575F69BB-4CA6-831F-9BDE-DF278B622CA6}"/>
          </ac:spMkLst>
        </pc:spChg>
        <pc:spChg chg="add mod">
          <ac:chgData name="Nyall Berry" userId="21ea366deb3d8985" providerId="LiveId" clId="{9E7C8BEE-1506-4A11-8B59-B1824B10119D}" dt="2025-10-12T23:10:30.460" v="338" actId="1076"/>
          <ac:spMkLst>
            <pc:docMk/>
            <pc:sldMk cId="340468802" sldId="256"/>
            <ac:spMk id="5" creationId="{B85C0C56-D747-6EC4-ED18-DDFCDA78481D}"/>
          </ac:spMkLst>
        </pc:spChg>
      </pc:sldChg>
      <pc:sldChg chg="addSp modSp mod">
        <pc:chgData name="Nyall Berry" userId="21ea366deb3d8985" providerId="LiveId" clId="{9E7C8BEE-1506-4A11-8B59-B1824B10119D}" dt="2025-10-12T23:41:28.815" v="990"/>
        <pc:sldMkLst>
          <pc:docMk/>
          <pc:sldMk cId="4194177857" sldId="257"/>
        </pc:sldMkLst>
        <pc:spChg chg="mod">
          <ac:chgData name="Nyall Berry" userId="21ea366deb3d8985" providerId="LiveId" clId="{9E7C8BEE-1506-4A11-8B59-B1824B10119D}" dt="2025-10-12T23:41:28.815" v="990"/>
          <ac:spMkLst>
            <pc:docMk/>
            <pc:sldMk cId="4194177857" sldId="257"/>
            <ac:spMk id="2" creationId="{D4F6D61F-4805-2C83-CBDE-99AC39B1EBC4}"/>
          </ac:spMkLst>
        </pc:spChg>
        <pc:spChg chg="add mod">
          <ac:chgData name="Nyall Berry" userId="21ea366deb3d8985" providerId="LiveId" clId="{9E7C8BEE-1506-4A11-8B59-B1824B10119D}" dt="2025-10-12T23:41:17.970" v="986" actId="1076"/>
          <ac:spMkLst>
            <pc:docMk/>
            <pc:sldMk cId="4194177857" sldId="257"/>
            <ac:spMk id="4" creationId="{F1D59C55-5BEB-0E95-9ECC-9DCD2A3E955A}"/>
          </ac:spMkLst>
        </pc:spChg>
      </pc:sldChg>
      <pc:sldChg chg="addSp modSp mod">
        <pc:chgData name="Nyall Berry" userId="21ea366deb3d8985" providerId="LiveId" clId="{9E7C8BEE-1506-4A11-8B59-B1824B10119D}" dt="2025-10-12T23:40:06.263" v="982" actId="1076"/>
        <pc:sldMkLst>
          <pc:docMk/>
          <pc:sldMk cId="3329000741" sldId="258"/>
        </pc:sldMkLst>
        <pc:spChg chg="mod">
          <ac:chgData name="Nyall Berry" userId="21ea366deb3d8985" providerId="LiveId" clId="{9E7C8BEE-1506-4A11-8B59-B1824B10119D}" dt="2025-10-12T23:39:32.822" v="969" actId="1076"/>
          <ac:spMkLst>
            <pc:docMk/>
            <pc:sldMk cId="3329000741" sldId="258"/>
            <ac:spMk id="2" creationId="{404C5353-5C80-DAB4-1BD8-AB56173AA1B4}"/>
          </ac:spMkLst>
        </pc:spChg>
        <pc:spChg chg="add mod">
          <ac:chgData name="Nyall Berry" userId="21ea366deb3d8985" providerId="LiveId" clId="{9E7C8BEE-1506-4A11-8B59-B1824B10119D}" dt="2025-10-12T23:40:06.263" v="982" actId="1076"/>
          <ac:spMkLst>
            <pc:docMk/>
            <pc:sldMk cId="3329000741" sldId="258"/>
            <ac:spMk id="3" creationId="{C12FFA4C-0FDC-C84A-E1F4-22A32A2FBF49}"/>
          </ac:spMkLst>
        </pc:spChg>
      </pc:sldChg>
      <pc:sldChg chg="addSp delSp modSp mod">
        <pc:chgData name="Nyall Berry" userId="21ea366deb3d8985" providerId="LiveId" clId="{9E7C8BEE-1506-4A11-8B59-B1824B10119D}" dt="2025-10-12T23:42:19.664" v="999" actId="20577"/>
        <pc:sldMkLst>
          <pc:docMk/>
          <pc:sldMk cId="2559656798" sldId="259"/>
        </pc:sldMkLst>
        <pc:spChg chg="add mod">
          <ac:chgData name="Nyall Berry" userId="21ea366deb3d8985" providerId="LiveId" clId="{9E7C8BEE-1506-4A11-8B59-B1824B10119D}" dt="2025-10-12T23:42:19.664" v="999" actId="20577"/>
          <ac:spMkLst>
            <pc:docMk/>
            <pc:sldMk cId="2559656798" sldId="259"/>
            <ac:spMk id="2" creationId="{6D81C315-3C8E-4172-8522-097375D7E493}"/>
          </ac:spMkLst>
        </pc:spChg>
        <pc:spChg chg="add del mod">
          <ac:chgData name="Nyall Berry" userId="21ea366deb3d8985" providerId="LiveId" clId="{9E7C8BEE-1506-4A11-8B59-B1824B10119D}" dt="2025-10-12T20:44:59.769" v="31" actId="478"/>
          <ac:spMkLst>
            <pc:docMk/>
            <pc:sldMk cId="2559656798" sldId="259"/>
            <ac:spMk id="3" creationId="{34F40F75-EE05-41A8-D91A-B86CE09848F0}"/>
          </ac:spMkLst>
        </pc:spChg>
        <pc:spChg chg="add del mod">
          <ac:chgData name="Nyall Berry" userId="21ea366deb3d8985" providerId="LiveId" clId="{9E7C8BEE-1506-4A11-8B59-B1824B10119D}" dt="2025-10-12T20:47:33.762" v="59" actId="478"/>
          <ac:spMkLst>
            <pc:docMk/>
            <pc:sldMk cId="2559656798" sldId="259"/>
            <ac:spMk id="4" creationId="{1D927507-141E-B3EA-EE1D-897C9FFDCFA5}"/>
          </ac:spMkLst>
        </pc:spChg>
        <pc:spChg chg="add mod">
          <ac:chgData name="Nyall Berry" userId="21ea366deb3d8985" providerId="LiveId" clId="{9E7C8BEE-1506-4A11-8B59-B1824B10119D}" dt="2025-10-12T23:14:15.317" v="442" actId="1076"/>
          <ac:spMkLst>
            <pc:docMk/>
            <pc:sldMk cId="2559656798" sldId="259"/>
            <ac:spMk id="5" creationId="{4A4B99DD-FFBC-BCBC-B0C0-DC7FC02C5CDE}"/>
          </ac:spMkLst>
        </pc:spChg>
      </pc:sldChg>
      <pc:sldChg chg="addSp delSp modSp new mod">
        <pc:chgData name="Nyall Berry" userId="21ea366deb3d8985" providerId="LiveId" clId="{9E7C8BEE-1506-4A11-8B59-B1824B10119D}" dt="2025-10-12T23:43:28.677" v="1010" actId="1076"/>
        <pc:sldMkLst>
          <pc:docMk/>
          <pc:sldMk cId="2593119233" sldId="260"/>
        </pc:sldMkLst>
        <pc:spChg chg="add del mod">
          <ac:chgData name="Nyall Berry" userId="21ea366deb3d8985" providerId="LiveId" clId="{9E7C8BEE-1506-4A11-8B59-B1824B10119D}" dt="2025-10-12T20:46:19.965" v="45"/>
          <ac:spMkLst>
            <pc:docMk/>
            <pc:sldMk cId="2593119233" sldId="260"/>
            <ac:spMk id="2" creationId="{3DBB0D9F-4F52-3786-9E3D-B249622FE480}"/>
          </ac:spMkLst>
        </pc:spChg>
        <pc:spChg chg="add mod">
          <ac:chgData name="Nyall Berry" userId="21ea366deb3d8985" providerId="LiveId" clId="{9E7C8BEE-1506-4A11-8B59-B1824B10119D}" dt="2025-10-12T23:43:24.834" v="1009" actId="1076"/>
          <ac:spMkLst>
            <pc:docMk/>
            <pc:sldMk cId="2593119233" sldId="260"/>
            <ac:spMk id="4" creationId="{9F34A3F7-0524-9631-4964-B4041A0E3FE2}"/>
          </ac:spMkLst>
        </pc:spChg>
        <pc:spChg chg="add mod">
          <ac:chgData name="Nyall Berry" userId="21ea366deb3d8985" providerId="LiveId" clId="{9E7C8BEE-1506-4A11-8B59-B1824B10119D}" dt="2025-10-12T23:43:28.677" v="1010" actId="1076"/>
          <ac:spMkLst>
            <pc:docMk/>
            <pc:sldMk cId="2593119233" sldId="260"/>
            <ac:spMk id="5" creationId="{A3CD7BAA-A491-B213-EEC1-E53CE7BCEA1B}"/>
          </ac:spMkLst>
        </pc:spChg>
      </pc:sldChg>
      <pc:sldChg chg="addSp modSp new mod">
        <pc:chgData name="Nyall Berry" userId="21ea366deb3d8985" providerId="LiveId" clId="{9E7C8BEE-1506-4A11-8B59-B1824B10119D}" dt="2025-10-12T23:46:49.067" v="1025" actId="12"/>
        <pc:sldMkLst>
          <pc:docMk/>
          <pc:sldMk cId="1309769412" sldId="261"/>
        </pc:sldMkLst>
        <pc:spChg chg="add mod">
          <ac:chgData name="Nyall Berry" userId="21ea366deb3d8985" providerId="LiveId" clId="{9E7C8BEE-1506-4A11-8B59-B1824B10119D}" dt="2025-10-12T23:46:49.067" v="1025" actId="12"/>
          <ac:spMkLst>
            <pc:docMk/>
            <pc:sldMk cId="1309769412" sldId="261"/>
            <ac:spMk id="2" creationId="{8261A2D5-06BC-E472-C9F0-071E7989FAB6}"/>
          </ac:spMkLst>
        </pc:spChg>
      </pc:sldChg>
      <pc:sldChg chg="addSp modSp new mod">
        <pc:chgData name="Nyall Berry" userId="21ea366deb3d8985" providerId="LiveId" clId="{9E7C8BEE-1506-4A11-8B59-B1824B10119D}" dt="2025-10-12T23:19:35.497" v="490" actId="20577"/>
        <pc:sldMkLst>
          <pc:docMk/>
          <pc:sldMk cId="1029088857" sldId="262"/>
        </pc:sldMkLst>
        <pc:spChg chg="add mod">
          <ac:chgData name="Nyall Berry" userId="21ea366deb3d8985" providerId="LiveId" clId="{9E7C8BEE-1506-4A11-8B59-B1824B10119D}" dt="2025-10-12T23:19:25.518" v="488" actId="20577"/>
          <ac:spMkLst>
            <pc:docMk/>
            <pc:sldMk cId="1029088857" sldId="262"/>
            <ac:spMk id="2" creationId="{E9C6D955-9EB6-DEFB-013E-653539532679}"/>
          </ac:spMkLst>
        </pc:spChg>
        <pc:spChg chg="add mod">
          <ac:chgData name="Nyall Berry" userId="21ea366deb3d8985" providerId="LiveId" clId="{9E7C8BEE-1506-4A11-8B59-B1824B10119D}" dt="2025-10-12T23:19:35.497" v="490" actId="20577"/>
          <ac:spMkLst>
            <pc:docMk/>
            <pc:sldMk cId="1029088857" sldId="262"/>
            <ac:spMk id="3" creationId="{83E1B2BC-BEF1-CD59-21C0-2A34D67AB674}"/>
          </ac:spMkLst>
        </pc:spChg>
      </pc:sldChg>
      <pc:sldChg chg="addSp modSp new mod">
        <pc:chgData name="Nyall Berry" userId="21ea366deb3d8985" providerId="LiveId" clId="{9E7C8BEE-1506-4A11-8B59-B1824B10119D}" dt="2025-10-12T23:47:06.436" v="1026" actId="33524"/>
        <pc:sldMkLst>
          <pc:docMk/>
          <pc:sldMk cId="3562671596" sldId="263"/>
        </pc:sldMkLst>
        <pc:spChg chg="add mod">
          <ac:chgData name="Nyall Berry" userId="21ea366deb3d8985" providerId="LiveId" clId="{9E7C8BEE-1506-4A11-8B59-B1824B10119D}" dt="2025-10-12T23:47:06.436" v="1026" actId="33524"/>
          <ac:spMkLst>
            <pc:docMk/>
            <pc:sldMk cId="3562671596" sldId="263"/>
            <ac:spMk id="2" creationId="{0A7531CF-43E7-A97F-83CE-89F02650640F}"/>
          </ac:spMkLst>
        </pc:spChg>
        <pc:spChg chg="add mod">
          <ac:chgData name="Nyall Berry" userId="21ea366deb3d8985" providerId="LiveId" clId="{9E7C8BEE-1506-4A11-8B59-B1824B10119D}" dt="2025-10-12T23:44:49.692" v="1014" actId="1076"/>
          <ac:spMkLst>
            <pc:docMk/>
            <pc:sldMk cId="3562671596" sldId="263"/>
            <ac:spMk id="3" creationId="{8DF057C8-C145-BEBF-6E55-47CF86808EDC}"/>
          </ac:spMkLst>
        </pc:spChg>
      </pc:sldChg>
      <pc:sldChg chg="addSp modSp new mod">
        <pc:chgData name="Nyall Berry" userId="21ea366deb3d8985" providerId="LiveId" clId="{9E7C8BEE-1506-4A11-8B59-B1824B10119D}" dt="2025-10-12T23:45:17.281" v="1018" actId="1076"/>
        <pc:sldMkLst>
          <pc:docMk/>
          <pc:sldMk cId="2965194165" sldId="264"/>
        </pc:sldMkLst>
        <pc:spChg chg="add mod">
          <ac:chgData name="Nyall Berry" userId="21ea366deb3d8985" providerId="LiveId" clId="{9E7C8BEE-1506-4A11-8B59-B1824B10119D}" dt="2025-10-12T23:45:13.041" v="1017" actId="1076"/>
          <ac:spMkLst>
            <pc:docMk/>
            <pc:sldMk cId="2965194165" sldId="264"/>
            <ac:spMk id="2" creationId="{8A6D34D4-E97D-525C-9B59-609568DDC12B}"/>
          </ac:spMkLst>
        </pc:spChg>
        <pc:spChg chg="add mod">
          <ac:chgData name="Nyall Berry" userId="21ea366deb3d8985" providerId="LiveId" clId="{9E7C8BEE-1506-4A11-8B59-B1824B10119D}" dt="2025-10-12T23:45:17.281" v="1018" actId="1076"/>
          <ac:spMkLst>
            <pc:docMk/>
            <pc:sldMk cId="2965194165" sldId="264"/>
            <ac:spMk id="3" creationId="{7984EEED-5D2C-B84D-BD4C-A4A1B8C46D64}"/>
          </ac:spMkLst>
        </pc:spChg>
      </pc:sldChg>
      <pc:sldChg chg="addSp modSp new mod ord">
        <pc:chgData name="Nyall Berry" userId="21ea366deb3d8985" providerId="LiveId" clId="{9E7C8BEE-1506-4A11-8B59-B1824B10119D}" dt="2025-10-12T23:09:02.892" v="331" actId="1076"/>
        <pc:sldMkLst>
          <pc:docMk/>
          <pc:sldMk cId="1137492150" sldId="265"/>
        </pc:sldMkLst>
        <pc:spChg chg="add mod">
          <ac:chgData name="Nyall Berry" userId="21ea366deb3d8985" providerId="LiveId" clId="{9E7C8BEE-1506-4A11-8B59-B1824B10119D}" dt="2025-10-12T23:09:02.892" v="331" actId="1076"/>
          <ac:spMkLst>
            <pc:docMk/>
            <pc:sldMk cId="1137492150" sldId="265"/>
            <ac:spMk id="2" creationId="{A5028964-E017-EE2B-409E-D110CD192639}"/>
          </ac:spMkLst>
        </pc:spChg>
        <pc:spChg chg="add mod">
          <ac:chgData name="Nyall Berry" userId="21ea366deb3d8985" providerId="LiveId" clId="{9E7C8BEE-1506-4A11-8B59-B1824B10119D}" dt="2025-10-12T23:08:57.270" v="330" actId="1076"/>
          <ac:spMkLst>
            <pc:docMk/>
            <pc:sldMk cId="1137492150" sldId="265"/>
            <ac:spMk id="3" creationId="{267F0FF5-F981-FF14-EA35-8081F9B5C778}"/>
          </ac:spMkLst>
        </pc:spChg>
      </pc:sldChg>
      <pc:sldChg chg="addSp modSp new mod">
        <pc:chgData name="Nyall Berry" userId="21ea366deb3d8985" providerId="LiveId" clId="{9E7C8BEE-1506-4A11-8B59-B1824B10119D}" dt="2025-10-12T23:36:37.906" v="960" actId="1076"/>
        <pc:sldMkLst>
          <pc:docMk/>
          <pc:sldMk cId="14410455" sldId="266"/>
        </pc:sldMkLst>
        <pc:spChg chg="add mod">
          <ac:chgData name="Nyall Berry" userId="21ea366deb3d8985" providerId="LiveId" clId="{9E7C8BEE-1506-4A11-8B59-B1824B10119D}" dt="2025-10-12T23:36:33.150" v="959" actId="1076"/>
          <ac:spMkLst>
            <pc:docMk/>
            <pc:sldMk cId="14410455" sldId="266"/>
            <ac:spMk id="2" creationId="{E3B5FBDE-F2E8-1D57-8CAF-2A4B45CCF94C}"/>
          </ac:spMkLst>
        </pc:spChg>
        <pc:spChg chg="add mod">
          <ac:chgData name="Nyall Berry" userId="21ea366deb3d8985" providerId="LiveId" clId="{9E7C8BEE-1506-4A11-8B59-B1824B10119D}" dt="2025-10-12T23:36:37.906" v="960" actId="1076"/>
          <ac:spMkLst>
            <pc:docMk/>
            <pc:sldMk cId="14410455" sldId="266"/>
            <ac:spMk id="3" creationId="{E5F834AF-A524-0E40-F211-BABDF04154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315332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904554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554906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F7CEBC-6F40-43AD-9FF9-9A7EB236D37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4294038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F7CEBC-6F40-43AD-9FF9-9A7EB236D37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1330827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401062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359808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2997138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F7CEBC-6F40-43AD-9FF9-9A7EB236D37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202511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F7CEBC-6F40-43AD-9FF9-9A7EB236D37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756196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35983464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65705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3752579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2773889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2169164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4132131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F7CEBC-6F40-43AD-9FF9-9A7EB236D37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12519D-114A-42B8-BF15-27F5BFD519C8}" type="slidenum">
              <a:rPr lang="en-GB" smtClean="0"/>
              <a:t>‹#›</a:t>
            </a:fld>
            <a:endParaRPr lang="en-GB"/>
          </a:p>
        </p:txBody>
      </p:sp>
    </p:spTree>
    <p:extLst>
      <p:ext uri="{BB962C8B-B14F-4D97-AF65-F5344CB8AC3E}">
        <p14:creationId xmlns:p14="http://schemas.microsoft.com/office/powerpoint/2010/main" val="224518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4F7CEBC-6F40-43AD-9FF9-9A7EB236D374}" type="datetimeFigureOut">
              <a:rPr lang="en-GB" smtClean="0"/>
              <a:t>12/10/2025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212519D-114A-42B8-BF15-27F5BFD519C8}" type="slidenum">
              <a:rPr lang="en-GB" smtClean="0"/>
              <a:t>‹#›</a:t>
            </a:fld>
            <a:endParaRPr lang="en-GB"/>
          </a:p>
        </p:txBody>
      </p:sp>
    </p:spTree>
    <p:extLst>
      <p:ext uri="{BB962C8B-B14F-4D97-AF65-F5344CB8AC3E}">
        <p14:creationId xmlns:p14="http://schemas.microsoft.com/office/powerpoint/2010/main" val="11702729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storychanges.com/why-is-piaget-s-theory-relevant-to-the-teaching-of-young-children.html"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7.xml"/><Relationship Id="rId4" Type="http://schemas.openxmlformats.org/officeDocument/2006/relationships/hyperlink" Target="https://www.simplypsychology.org/preoperationa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028964-E017-EE2B-409E-D110CD192639}"/>
              </a:ext>
            </a:extLst>
          </p:cNvPr>
          <p:cNvSpPr txBox="1"/>
          <p:nvPr/>
        </p:nvSpPr>
        <p:spPr>
          <a:xfrm>
            <a:off x="522514" y="1513115"/>
            <a:ext cx="8599714" cy="2800767"/>
          </a:xfrm>
          <a:prstGeom prst="rect">
            <a:avLst/>
          </a:prstGeom>
          <a:noFill/>
        </p:spPr>
        <p:txBody>
          <a:bodyPr wrap="square" rtlCol="0">
            <a:spAutoFit/>
          </a:bodyPr>
          <a:lstStyle/>
          <a:p>
            <a:r>
              <a:rPr lang="en-GB" sz="4400" b="1" dirty="0"/>
              <a:t>Presentation on a psychological theory of development relevant to early childhood</a:t>
            </a:r>
          </a:p>
        </p:txBody>
      </p:sp>
      <p:sp>
        <p:nvSpPr>
          <p:cNvPr id="3" name="TextBox 2">
            <a:extLst>
              <a:ext uri="{FF2B5EF4-FFF2-40B4-BE49-F238E27FC236}">
                <a16:creationId xmlns:a16="http://schemas.microsoft.com/office/drawing/2014/main" id="{267F0FF5-F981-FF14-EA35-8081F9B5C778}"/>
              </a:ext>
            </a:extLst>
          </p:cNvPr>
          <p:cNvSpPr txBox="1"/>
          <p:nvPr/>
        </p:nvSpPr>
        <p:spPr>
          <a:xfrm>
            <a:off x="195943" y="6019800"/>
            <a:ext cx="4114800" cy="369332"/>
          </a:xfrm>
          <a:prstGeom prst="rect">
            <a:avLst/>
          </a:prstGeom>
          <a:noFill/>
        </p:spPr>
        <p:txBody>
          <a:bodyPr wrap="square" rtlCol="0">
            <a:spAutoFit/>
          </a:bodyPr>
          <a:lstStyle/>
          <a:p>
            <a:r>
              <a:rPr lang="en-GB" dirty="0">
                <a:solidFill>
                  <a:schemeClr val="bg2">
                    <a:lumMod val="20000"/>
                    <a:lumOff val="80000"/>
                  </a:schemeClr>
                </a:solidFill>
              </a:rPr>
              <a:t>Nyall Berry 2329185 </a:t>
            </a:r>
          </a:p>
        </p:txBody>
      </p:sp>
    </p:spTree>
    <p:extLst>
      <p:ext uri="{BB962C8B-B14F-4D97-AF65-F5344CB8AC3E}">
        <p14:creationId xmlns:p14="http://schemas.microsoft.com/office/powerpoint/2010/main" val="113749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5F69BB-4CA6-831F-9BDE-DF278B622CA6}"/>
              </a:ext>
            </a:extLst>
          </p:cNvPr>
          <p:cNvSpPr txBox="1"/>
          <p:nvPr/>
        </p:nvSpPr>
        <p:spPr>
          <a:xfrm>
            <a:off x="76200" y="1488558"/>
            <a:ext cx="11865430" cy="5078313"/>
          </a:xfrm>
          <a:prstGeom prst="rect">
            <a:avLst/>
          </a:prstGeom>
          <a:noFill/>
        </p:spPr>
        <p:txBody>
          <a:bodyPr wrap="square" rtlCol="0">
            <a:spAutoFit/>
          </a:bodyPr>
          <a:lstStyle/>
          <a:p>
            <a:r>
              <a:rPr lang="en-US" sz="1600" dirty="0"/>
              <a:t>Jean Piaget's theory focuses on how children develop thinking and understanding over time. Piaget's theory is one of the most influential frameworks in developmental psychology. The key concepts consist of:</a:t>
            </a:r>
          </a:p>
          <a:p>
            <a:endParaRPr lang="en-GB" sz="1600" dirty="0"/>
          </a:p>
          <a:p>
            <a:pPr marL="285750" indent="-285750">
              <a:buFont typeface="Arial" panose="020B0604020202020204" pitchFamily="34" charset="0"/>
              <a:buChar char="•"/>
            </a:pPr>
            <a:r>
              <a:rPr lang="en-US" sz="1600" dirty="0"/>
              <a:t>Sensorimotor stage which is from birth to 2 years old. “In this stage, infants learn about the world through their senses and actions.” (Saul McLeod, PhD, June 4, 2025) Children develop concepts such as object permanence which is learning to understand objects continue to exist even when not seen.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Preoperational stage from 2 to 7 years old. Children begin to use symbols and language to represent objects and experiences. they can still struggle to see perspectives other than their own. Children at this stage have difficulty understanding the concept of conservation as they do not understand that quantity remains the same despite changes in shape.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Concrete Operational stage from 7 to 11 years old. Children become more logical in their thinking, their thinking becomes less egocentric and start to consider other’s feelings. Children begin to understand the concept of conservation, reversibility, cause and effect. At this stage they will still struggle with abstract or hypothetical ideas. </a:t>
            </a:r>
          </a:p>
          <a:p>
            <a:endParaRPr lang="en-US" sz="1600" dirty="0"/>
          </a:p>
          <a:p>
            <a:pPr marL="285750" indent="-285750">
              <a:buFont typeface="Arial" panose="020B0604020202020204" pitchFamily="34" charset="0"/>
              <a:buChar char="•"/>
            </a:pPr>
            <a:r>
              <a:rPr lang="en-US" sz="1600" dirty="0"/>
              <a:t>Formal Operational stage from 11 years onwards. In the final stage children begin to think abstractly, hypothetically, and reason logically. Children have development of deductive reasoning and problem solving. </a:t>
            </a:r>
          </a:p>
          <a:p>
            <a:endParaRPr lang="en-US" dirty="0"/>
          </a:p>
          <a:p>
            <a:endParaRPr lang="en-GB" dirty="0"/>
          </a:p>
        </p:txBody>
      </p:sp>
      <p:sp>
        <p:nvSpPr>
          <p:cNvPr id="5" name="TextBox 4">
            <a:extLst>
              <a:ext uri="{FF2B5EF4-FFF2-40B4-BE49-F238E27FC236}">
                <a16:creationId xmlns:a16="http://schemas.microsoft.com/office/drawing/2014/main" id="{B85C0C56-D747-6EC4-ED18-DDFCDA78481D}"/>
              </a:ext>
            </a:extLst>
          </p:cNvPr>
          <p:cNvSpPr txBox="1"/>
          <p:nvPr/>
        </p:nvSpPr>
        <p:spPr>
          <a:xfrm>
            <a:off x="391886" y="563272"/>
            <a:ext cx="4844143" cy="461665"/>
          </a:xfrm>
          <a:prstGeom prst="rect">
            <a:avLst/>
          </a:prstGeom>
          <a:noFill/>
        </p:spPr>
        <p:txBody>
          <a:bodyPr wrap="square" rtlCol="0">
            <a:spAutoFit/>
          </a:bodyPr>
          <a:lstStyle/>
          <a:p>
            <a:r>
              <a:rPr lang="en-GB" sz="2400" dirty="0"/>
              <a:t>Jean Piaget’s cognitive theory:</a:t>
            </a:r>
          </a:p>
        </p:txBody>
      </p:sp>
    </p:spTree>
    <p:extLst>
      <p:ext uri="{BB962C8B-B14F-4D97-AF65-F5344CB8AC3E}">
        <p14:creationId xmlns:p14="http://schemas.microsoft.com/office/powerpoint/2010/main" val="340468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F6D61F-4805-2C83-CBDE-99AC39B1EBC4}"/>
              </a:ext>
            </a:extLst>
          </p:cNvPr>
          <p:cNvSpPr txBox="1"/>
          <p:nvPr/>
        </p:nvSpPr>
        <p:spPr>
          <a:xfrm>
            <a:off x="609599" y="1676398"/>
            <a:ext cx="9786258" cy="4278094"/>
          </a:xfrm>
          <a:prstGeom prst="rect">
            <a:avLst/>
          </a:prstGeom>
          <a:noFill/>
        </p:spPr>
        <p:txBody>
          <a:bodyPr wrap="square" rtlCol="0">
            <a:spAutoFit/>
          </a:bodyPr>
          <a:lstStyle/>
          <a:p>
            <a:r>
              <a:rPr lang="en-US" sz="1600" dirty="0"/>
              <a:t>Piaget's theory emphasizing the importance of active learning and hands on experiences. Early years practitioners are encouraged to create safe environments that promote exploration and discovery. Piaget's theory provides understanding of how children's thinking evolves over time. </a:t>
            </a:r>
          </a:p>
          <a:p>
            <a:r>
              <a:rPr lang="en-US" sz="1600" dirty="0"/>
              <a:t>Piaget's theory is relevant to early years as it "provides a framework for understanding how children learn and develop their cognitive abilities.“ (Rae Fairbanks Mosher, January 12, 2024)</a:t>
            </a:r>
          </a:p>
          <a:p>
            <a:r>
              <a:rPr lang="en-US" sz="1600" dirty="0"/>
              <a:t> Piaget emphasizes that children learn differently at different stages of development, which practitioners can use age-appropriate activities. Children are active learners which can be supported by exploring through play such as sand and water which fills their need for sensory input. Piaget's theory also helps to confirm scaffolding and next steps as his theory implies adults should offer challenges that are just beyond children current stage and support children as they move from one stage to the next. </a:t>
            </a:r>
          </a:p>
          <a:p>
            <a:endParaRPr lang="en-US" sz="1600" dirty="0"/>
          </a:p>
          <a:p>
            <a:r>
              <a:rPr lang="en-US" sz="1600" dirty="0"/>
              <a:t>Early years Practitioners now use the birth to 5 matters guidance which is similar to Piaget's cognitive development theory as they both recognize that young children learn best through play, exploration, and interaction with their environment. There are also key differences such as Piaget's theory is mostly theoretical, based on observations of his own children. Whereas the birth to 5 is based on current research, policy, and wide consultation with early years practitioners.</a:t>
            </a:r>
          </a:p>
        </p:txBody>
      </p:sp>
      <p:sp>
        <p:nvSpPr>
          <p:cNvPr id="4" name="TextBox 3">
            <a:extLst>
              <a:ext uri="{FF2B5EF4-FFF2-40B4-BE49-F238E27FC236}">
                <a16:creationId xmlns:a16="http://schemas.microsoft.com/office/drawing/2014/main" id="{F1D59C55-5BEB-0E95-9ECC-9DCD2A3E955A}"/>
              </a:ext>
            </a:extLst>
          </p:cNvPr>
          <p:cNvSpPr txBox="1"/>
          <p:nvPr/>
        </p:nvSpPr>
        <p:spPr>
          <a:xfrm>
            <a:off x="609599" y="486168"/>
            <a:ext cx="8175171" cy="830997"/>
          </a:xfrm>
          <a:prstGeom prst="rect">
            <a:avLst/>
          </a:prstGeom>
          <a:noFill/>
        </p:spPr>
        <p:txBody>
          <a:bodyPr wrap="square" rtlCol="0">
            <a:spAutoFit/>
          </a:bodyPr>
          <a:lstStyle/>
          <a:p>
            <a:r>
              <a:rPr lang="en-GB" sz="2400" dirty="0"/>
              <a:t>Why is Piaget's theory relevant early years development?</a:t>
            </a:r>
          </a:p>
        </p:txBody>
      </p:sp>
    </p:spTree>
    <p:extLst>
      <p:ext uri="{BB962C8B-B14F-4D97-AF65-F5344CB8AC3E}">
        <p14:creationId xmlns:p14="http://schemas.microsoft.com/office/powerpoint/2010/main" val="4194177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81C315-3C8E-4172-8522-097375D7E493}"/>
              </a:ext>
            </a:extLst>
          </p:cNvPr>
          <p:cNvSpPr txBox="1"/>
          <p:nvPr/>
        </p:nvSpPr>
        <p:spPr>
          <a:xfrm>
            <a:off x="337456" y="1356755"/>
            <a:ext cx="11212286" cy="4801314"/>
          </a:xfrm>
          <a:prstGeom prst="rect">
            <a:avLst/>
          </a:prstGeom>
          <a:noFill/>
        </p:spPr>
        <p:txBody>
          <a:bodyPr wrap="square" rtlCol="0">
            <a:spAutoFit/>
          </a:bodyPr>
          <a:lstStyle/>
          <a:p>
            <a:r>
              <a:rPr lang="en-US" sz="1600" dirty="0"/>
              <a:t>Before applying Piaget's theory to Amira's situation, we need to understand her developmental needs and create a support plan. </a:t>
            </a:r>
          </a:p>
          <a:p>
            <a:r>
              <a:rPr lang="en-US" sz="1600" dirty="0"/>
              <a:t>At 3 years old, typical development includes:</a:t>
            </a:r>
          </a:p>
          <a:p>
            <a:pPr marL="285750" indent="-285750">
              <a:buFont typeface="Arial" panose="020B0604020202020204" pitchFamily="34" charset="0"/>
              <a:buChar char="•"/>
            </a:pPr>
            <a:r>
              <a:rPr lang="en-US" sz="1600" dirty="0"/>
              <a:t>social and emotional developing independence but still seeking comfort from familiar adults. "They may show empathy, crave independence, and thrive on social interactions.“</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Developing their communication by expanding vocabulary and starting to form simple sentences.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Cognitive development learning through exploration, imitation, and questioning.</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Physical development by improving coordination and motor skills through active play. </a:t>
            </a:r>
          </a:p>
          <a:p>
            <a:endParaRPr lang="en-US" sz="1600" dirty="0"/>
          </a:p>
          <a:p>
            <a:r>
              <a:rPr lang="en-US" sz="1600" dirty="0"/>
              <a:t>Amira's developmental concerns are </a:t>
            </a:r>
          </a:p>
          <a:p>
            <a:pPr marL="285750" indent="-285750">
              <a:buFont typeface="Arial" panose="020B0604020202020204" pitchFamily="34" charset="0"/>
              <a:buChar char="•"/>
            </a:pPr>
            <a:r>
              <a:rPr lang="en-US" sz="1600" dirty="0"/>
              <a:t>Separation anxiety which suggests she needs emotional security especially away from familiar adults.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Limited verbal communication may indicate that language development support is needed.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Difficulty in group play shows Amira needs for gradual social integration and confidence building. </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4A4B99DD-FFBC-BCBC-B0C0-DC7FC02C5CDE}"/>
              </a:ext>
            </a:extLst>
          </p:cNvPr>
          <p:cNvSpPr txBox="1"/>
          <p:nvPr/>
        </p:nvSpPr>
        <p:spPr>
          <a:xfrm>
            <a:off x="609599" y="653143"/>
            <a:ext cx="5595258" cy="461665"/>
          </a:xfrm>
          <a:prstGeom prst="rect">
            <a:avLst/>
          </a:prstGeom>
          <a:noFill/>
        </p:spPr>
        <p:txBody>
          <a:bodyPr wrap="square" rtlCol="0">
            <a:spAutoFit/>
          </a:bodyPr>
          <a:lstStyle/>
          <a:p>
            <a:r>
              <a:rPr lang="en-GB" sz="2400" dirty="0"/>
              <a:t>Amair’s developmental needs</a:t>
            </a:r>
          </a:p>
        </p:txBody>
      </p:sp>
    </p:spTree>
    <p:extLst>
      <p:ext uri="{BB962C8B-B14F-4D97-AF65-F5344CB8AC3E}">
        <p14:creationId xmlns:p14="http://schemas.microsoft.com/office/powerpoint/2010/main" val="255965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34A3F7-0524-9631-4964-B4041A0E3FE2}"/>
              </a:ext>
            </a:extLst>
          </p:cNvPr>
          <p:cNvSpPr txBox="1"/>
          <p:nvPr/>
        </p:nvSpPr>
        <p:spPr>
          <a:xfrm>
            <a:off x="195943" y="1514518"/>
            <a:ext cx="11038114" cy="4278094"/>
          </a:xfrm>
          <a:prstGeom prst="rect">
            <a:avLst/>
          </a:prstGeom>
          <a:noFill/>
        </p:spPr>
        <p:txBody>
          <a:bodyPr wrap="square">
            <a:spAutoFit/>
          </a:bodyPr>
          <a:lstStyle/>
          <a:p>
            <a:pPr marL="285750" indent="-285750">
              <a:buFont typeface="Arial" panose="020B0604020202020204" pitchFamily="34" charset="0"/>
              <a:buChar char="•"/>
            </a:pPr>
            <a:r>
              <a:rPr lang="en-US" sz="1600" dirty="0"/>
              <a:t>Target 1 emotional wellbeing to help Amira feel secure, calm and confident at nursery. Allowing Amira to bring in a comfort object from home that she is familiar with such as a teddy this can help to settle when upset. Assign a consistent, nurturing key worker who can build a trusting relationship.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Target 2 social development supporting Amira to build relationships and begin to engage with others in play. Encouraging play alongside others o build comfort before expecting interaction. Having small group activities with familiar adults and using positive reinforcement by praising efforts to engage.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Target 3 communication and language development by encouraging expressive language and understanding through supportive, responsive communication. this can be supported by using visuals on widget cards to show images to support Amira's routine, emotions and choices to help give a better understanding. Creating a language rich environment by singing songs, reading books, label actions and objects during play. Using Makaton or gestures to aid communication and reduce frustration. </a:t>
            </a:r>
          </a:p>
          <a:p>
            <a:endParaRPr lang="en-US" sz="1600" dirty="0"/>
          </a:p>
          <a:p>
            <a:r>
              <a:rPr lang="en-US" sz="1600" dirty="0"/>
              <a:t>Amira’s progress should be monitored which can be done by regularly observing Amira in different play and social settings. Use the EYFS developmental checkpoints or the Birth to 5 Matters framework. Collaborate with parents and, if needed, involve SENCo or speech &amp; language therapists.</a:t>
            </a:r>
            <a:endParaRPr lang="en-GB" sz="1600" dirty="0"/>
          </a:p>
        </p:txBody>
      </p:sp>
      <p:sp>
        <p:nvSpPr>
          <p:cNvPr id="5" name="TextBox 4">
            <a:extLst>
              <a:ext uri="{FF2B5EF4-FFF2-40B4-BE49-F238E27FC236}">
                <a16:creationId xmlns:a16="http://schemas.microsoft.com/office/drawing/2014/main" id="{A3CD7BAA-A491-B213-EEC1-E53CE7BCEA1B}"/>
              </a:ext>
            </a:extLst>
          </p:cNvPr>
          <p:cNvSpPr txBox="1"/>
          <p:nvPr/>
        </p:nvSpPr>
        <p:spPr>
          <a:xfrm>
            <a:off x="195943" y="603723"/>
            <a:ext cx="6749143" cy="461665"/>
          </a:xfrm>
          <a:prstGeom prst="rect">
            <a:avLst/>
          </a:prstGeom>
          <a:noFill/>
        </p:spPr>
        <p:txBody>
          <a:bodyPr wrap="square" rtlCol="0">
            <a:spAutoFit/>
          </a:bodyPr>
          <a:lstStyle/>
          <a:p>
            <a:r>
              <a:rPr lang="en-US" sz="2400" dirty="0"/>
              <a:t> A Support plan to reach Amira's target's</a:t>
            </a:r>
          </a:p>
        </p:txBody>
      </p:sp>
    </p:spTree>
    <p:extLst>
      <p:ext uri="{BB962C8B-B14F-4D97-AF65-F5344CB8AC3E}">
        <p14:creationId xmlns:p14="http://schemas.microsoft.com/office/powerpoint/2010/main" val="2593119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61A2D5-06BC-E472-C9F0-071E7989FAB6}"/>
              </a:ext>
            </a:extLst>
          </p:cNvPr>
          <p:cNvSpPr txBox="1"/>
          <p:nvPr/>
        </p:nvSpPr>
        <p:spPr>
          <a:xfrm>
            <a:off x="163287" y="206828"/>
            <a:ext cx="11462657" cy="6740307"/>
          </a:xfrm>
          <a:prstGeom prst="rect">
            <a:avLst/>
          </a:prstGeom>
          <a:noFill/>
        </p:spPr>
        <p:txBody>
          <a:bodyPr wrap="square" rtlCol="0">
            <a:spAutoFit/>
          </a:bodyPr>
          <a:lstStyle/>
          <a:p>
            <a:r>
              <a:rPr lang="en-US" sz="2400" dirty="0"/>
              <a:t>developmental stage using Piaget's theory</a:t>
            </a:r>
          </a:p>
          <a:p>
            <a:r>
              <a:rPr lang="en-US" sz="1600" dirty="0"/>
              <a:t>Amira is in the Preoperational stage aged between 2 to 7.  this stage is marked by:</a:t>
            </a:r>
          </a:p>
          <a:p>
            <a:pPr marL="285750" indent="-285750">
              <a:buFont typeface="Arial" panose="020B0604020202020204" pitchFamily="34" charset="0"/>
              <a:buChar char="•"/>
            </a:pPr>
            <a:r>
              <a:rPr lang="en-US" sz="1600" dirty="0"/>
              <a:t>Egocentrism which is a difficulty in seeing other perspectives. </a:t>
            </a:r>
          </a:p>
          <a:p>
            <a:r>
              <a:rPr lang="en-US" sz="1600" dirty="0"/>
              <a:t>Symbolic thinking as "children begin to use symbols, such as words and images, to represent objects and ideas, leading to pretend play." (Saul McLeod, PhD, January 24, 2024) </a:t>
            </a:r>
          </a:p>
          <a:p>
            <a:pPr marL="285750" indent="-285750">
              <a:buFont typeface="Arial" panose="020B0604020202020204" pitchFamily="34" charset="0"/>
              <a:buChar char="•"/>
            </a:pPr>
            <a:r>
              <a:rPr lang="en-US" sz="1600" dirty="0"/>
              <a:t>Animism and imagination giving life like qualities to inanimate objects, believing that they have feelings or intentions. </a:t>
            </a:r>
          </a:p>
          <a:p>
            <a:pPr marL="285750" indent="-285750">
              <a:buFont typeface="Arial" panose="020B0604020202020204" pitchFamily="34" charset="0"/>
              <a:buChar char="•"/>
            </a:pPr>
            <a:r>
              <a:rPr lang="en-US" sz="1600" dirty="0"/>
              <a:t>Limited logic and reasoning not yet understanding rules and the causes. </a:t>
            </a:r>
          </a:p>
          <a:p>
            <a:pPr marL="285750" indent="-285750">
              <a:buFont typeface="Arial" panose="020B0604020202020204" pitchFamily="34" charset="0"/>
              <a:buChar char="•"/>
            </a:pPr>
            <a:r>
              <a:rPr lang="en-US" sz="1600" dirty="0"/>
              <a:t>Lack of conservation as children do not understand that quantity remains the same despite changes in appearance or shape.</a:t>
            </a:r>
          </a:p>
          <a:p>
            <a:endParaRPr lang="en-US" sz="1600" dirty="0"/>
          </a:p>
          <a:p>
            <a:r>
              <a:rPr lang="en-US" sz="2400" dirty="0"/>
              <a:t>Applying Piaget's theory to Amiras Behavior</a:t>
            </a:r>
          </a:p>
          <a:p>
            <a:pPr marL="285750" indent="-285750">
              <a:buFont typeface="Arial" panose="020B0604020202020204" pitchFamily="34" charset="0"/>
              <a:buChar char="•"/>
            </a:pPr>
            <a:r>
              <a:rPr lang="en-US" sz="1600" dirty="0"/>
              <a:t>Emotional and social </a:t>
            </a:r>
          </a:p>
          <a:p>
            <a:r>
              <a:rPr lang="en-US" sz="1600" dirty="0"/>
              <a:t>In the preoperational stage, children often struggle with object permanence which is not always fully established. Children also tend to be egocentric so when they can't see their caregiver, they think the caregiver no longer exists or has abandoned them. This means Amira's anxiety may be due to underdeveloped understanding of absence, time, and trust in return.</a:t>
            </a:r>
          </a:p>
          <a:p>
            <a:pPr marL="285750" indent="-285750">
              <a:buFont typeface="Arial" panose="020B0604020202020204" pitchFamily="34" charset="0"/>
              <a:buChar char="•"/>
            </a:pPr>
            <a:r>
              <a:rPr lang="en-US" sz="1600" dirty="0"/>
              <a:t>Social and cognitive</a:t>
            </a:r>
          </a:p>
          <a:p>
            <a:r>
              <a:rPr lang="en-US" sz="1600" dirty="0"/>
              <a:t>In the preoperational stage children are often involved in parallel play and not fully ready for cooperative play. Egocentrism makes it hard for children to understand other feelings or intentions when in group play. Amira's struggle with group play is developmentally appropriate, she may need more time and support to progress. </a:t>
            </a:r>
          </a:p>
          <a:p>
            <a:pPr marL="285750" indent="-285750">
              <a:buFont typeface="Arial" panose="020B0604020202020204" pitchFamily="34" charset="0"/>
              <a:buChar char="•"/>
            </a:pPr>
            <a:r>
              <a:rPr lang="en-US" sz="1600" dirty="0"/>
              <a:t>Cognitive and language</a:t>
            </a:r>
          </a:p>
          <a:p>
            <a:r>
              <a:rPr lang="en-US" sz="1600" dirty="0"/>
              <a:t>Language is developing rapidly in the preoperational stage, Piaget believed that cognitive development drives language. Amira's limited communication may reflect where she is cognitively, she may still be learning how to represent thoughts with words. </a:t>
            </a:r>
            <a:endParaRPr lang="en-GB" sz="1600" dirty="0"/>
          </a:p>
        </p:txBody>
      </p:sp>
    </p:spTree>
    <p:extLst>
      <p:ext uri="{BB962C8B-B14F-4D97-AF65-F5344CB8AC3E}">
        <p14:creationId xmlns:p14="http://schemas.microsoft.com/office/powerpoint/2010/main" val="130976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C6D955-9EB6-DEFB-013E-653539532679}"/>
              </a:ext>
            </a:extLst>
          </p:cNvPr>
          <p:cNvSpPr txBox="1"/>
          <p:nvPr/>
        </p:nvSpPr>
        <p:spPr>
          <a:xfrm>
            <a:off x="478970" y="1426027"/>
            <a:ext cx="10461172" cy="4524315"/>
          </a:xfrm>
          <a:prstGeom prst="rect">
            <a:avLst/>
          </a:prstGeom>
          <a:noFill/>
        </p:spPr>
        <p:txBody>
          <a:bodyPr wrap="square" rtlCol="0">
            <a:spAutoFit/>
          </a:bodyPr>
          <a:lstStyle/>
          <a:p>
            <a:pPr marL="285750" indent="-285750">
              <a:buFont typeface="Arial" panose="020B0604020202020204" pitchFamily="34" charset="0"/>
              <a:buChar char="•"/>
            </a:pPr>
            <a:r>
              <a:rPr lang="en-US" dirty="0"/>
              <a:t>To help support Social and emotional development use predictable routines to reduce uncertainty and fear. practioner's can encourage parallel play near others, slowly introducing shared play. Allow comfort objects and establish a strong key person relationship.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To help support Amira's language and communication use simple, repetitive language and model words. Engage in narrated play such as talking about what Amira is doing to help her link actions to words, use songs and rhymes to build vocabulary.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Help support Amira's cognitive development which can be done using hands on activates to help support learning through play and concrete experiences. Repeat experiences to build memory and confidence.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Support Amira's Physical development to promote movement and coordination to support confidence and learning. This can be done by providing free access to outdoor play, encourage fine motor play through playdough and drawing. </a:t>
            </a:r>
          </a:p>
        </p:txBody>
      </p:sp>
      <p:sp>
        <p:nvSpPr>
          <p:cNvPr id="3" name="TextBox 2">
            <a:extLst>
              <a:ext uri="{FF2B5EF4-FFF2-40B4-BE49-F238E27FC236}">
                <a16:creationId xmlns:a16="http://schemas.microsoft.com/office/drawing/2014/main" id="{83E1B2BC-BEF1-CD59-21C0-2A34D67AB674}"/>
              </a:ext>
            </a:extLst>
          </p:cNvPr>
          <p:cNvSpPr txBox="1"/>
          <p:nvPr/>
        </p:nvSpPr>
        <p:spPr>
          <a:xfrm>
            <a:off x="783772" y="626078"/>
            <a:ext cx="6858000" cy="461665"/>
          </a:xfrm>
          <a:prstGeom prst="rect">
            <a:avLst/>
          </a:prstGeom>
          <a:noFill/>
        </p:spPr>
        <p:txBody>
          <a:bodyPr wrap="square" rtlCol="0">
            <a:spAutoFit/>
          </a:bodyPr>
          <a:lstStyle/>
          <a:p>
            <a:r>
              <a:rPr lang="en-US" sz="2400" dirty="0"/>
              <a:t>Amira's support plan using Piaget's theory</a:t>
            </a:r>
          </a:p>
        </p:txBody>
      </p:sp>
    </p:spTree>
    <p:extLst>
      <p:ext uri="{BB962C8B-B14F-4D97-AF65-F5344CB8AC3E}">
        <p14:creationId xmlns:p14="http://schemas.microsoft.com/office/powerpoint/2010/main" val="1029088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7531CF-43E7-A97F-83CE-89F02650640F}"/>
              </a:ext>
            </a:extLst>
          </p:cNvPr>
          <p:cNvSpPr txBox="1"/>
          <p:nvPr/>
        </p:nvSpPr>
        <p:spPr>
          <a:xfrm>
            <a:off x="359229" y="1709057"/>
            <a:ext cx="10951029" cy="4031873"/>
          </a:xfrm>
          <a:prstGeom prst="rect">
            <a:avLst/>
          </a:prstGeom>
          <a:noFill/>
        </p:spPr>
        <p:txBody>
          <a:bodyPr wrap="square" rtlCol="0">
            <a:spAutoFit/>
          </a:bodyPr>
          <a:lstStyle/>
          <a:p>
            <a:r>
              <a:rPr lang="en-US" sz="1600" dirty="0"/>
              <a:t>Nature refers to the biological influence which is due to our genetics. This "includes the genes we are born with and other hereditary factors"(Kendra Cherry, </a:t>
            </a:r>
            <a:r>
              <a:rPr lang="en-US" sz="1600"/>
              <a:t>January 27, 2025)</a:t>
            </a:r>
            <a:endParaRPr lang="en-US" sz="1600" dirty="0"/>
          </a:p>
          <a:p>
            <a:r>
              <a:rPr lang="en-US" sz="1600" dirty="0"/>
              <a:t> which can impact how or personality is formed and the way we develop from childhood to adulthood. An example of a Biological influence in practice is a child with strong language genes may learn to speak quickly if their environment supports it. </a:t>
            </a:r>
          </a:p>
          <a:p>
            <a:endParaRPr lang="en-US" sz="1600" dirty="0"/>
          </a:p>
          <a:p>
            <a:r>
              <a:rPr lang="en-US" sz="1600" dirty="0"/>
              <a:t>Nurture refers to the environmental influence which impact who we are by the way were raised, social relationships, and the surround culture. An example of this in practice is a child with no genetic language delays may still struggle with communication if they lack exposure to spoken language at home. </a:t>
            </a:r>
          </a:p>
          <a:p>
            <a:endParaRPr lang="en-US" sz="1600" dirty="0"/>
          </a:p>
          <a:p>
            <a:r>
              <a:rPr lang="en-US" sz="1600" dirty="0"/>
              <a:t>Examples of interaction of nature and nurture </a:t>
            </a:r>
          </a:p>
          <a:p>
            <a:r>
              <a:rPr lang="en-US" sz="1600" dirty="0"/>
              <a:t>A naturally shy child may become confident with consistent encouragement and social exposure. Stress and trauma in early environments can affect brain structure and emotional regulation, showing how nurture can shape biology. </a:t>
            </a:r>
          </a:p>
          <a:p>
            <a:r>
              <a:rPr lang="en-US" sz="1600" dirty="0"/>
              <a:t>Piaget's theory supports this by emphasizing the role of nature but also believed that children actively learn through experience</a:t>
            </a:r>
            <a:endParaRPr lang="en-GB" sz="1600" dirty="0"/>
          </a:p>
        </p:txBody>
      </p:sp>
      <p:sp>
        <p:nvSpPr>
          <p:cNvPr id="3" name="TextBox 2">
            <a:extLst>
              <a:ext uri="{FF2B5EF4-FFF2-40B4-BE49-F238E27FC236}">
                <a16:creationId xmlns:a16="http://schemas.microsoft.com/office/drawing/2014/main" id="{8DF057C8-C145-BEBF-6E55-47CF86808EDC}"/>
              </a:ext>
            </a:extLst>
          </p:cNvPr>
          <p:cNvSpPr txBox="1"/>
          <p:nvPr/>
        </p:nvSpPr>
        <p:spPr>
          <a:xfrm>
            <a:off x="359229" y="655405"/>
            <a:ext cx="6825343" cy="461665"/>
          </a:xfrm>
          <a:prstGeom prst="rect">
            <a:avLst/>
          </a:prstGeom>
          <a:noFill/>
        </p:spPr>
        <p:txBody>
          <a:bodyPr wrap="square" rtlCol="0">
            <a:spAutoFit/>
          </a:bodyPr>
          <a:lstStyle/>
          <a:p>
            <a:r>
              <a:rPr lang="en-GB" sz="2400" dirty="0"/>
              <a:t>Nature VS Nurture</a:t>
            </a:r>
          </a:p>
        </p:txBody>
      </p:sp>
    </p:spTree>
    <p:extLst>
      <p:ext uri="{BB962C8B-B14F-4D97-AF65-F5344CB8AC3E}">
        <p14:creationId xmlns:p14="http://schemas.microsoft.com/office/powerpoint/2010/main" val="3562671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6D34D4-E97D-525C-9B59-609568DDC12B}"/>
              </a:ext>
            </a:extLst>
          </p:cNvPr>
          <p:cNvSpPr txBox="1"/>
          <p:nvPr/>
        </p:nvSpPr>
        <p:spPr>
          <a:xfrm>
            <a:off x="185056" y="1648829"/>
            <a:ext cx="11625943" cy="4308872"/>
          </a:xfrm>
          <a:prstGeom prst="rect">
            <a:avLst/>
          </a:prstGeom>
          <a:noFill/>
        </p:spPr>
        <p:txBody>
          <a:bodyPr wrap="square" rtlCol="0">
            <a:spAutoFit/>
          </a:bodyPr>
          <a:lstStyle/>
          <a:p>
            <a:r>
              <a:rPr lang="en-US" dirty="0"/>
              <a:t>Piaget’s theory offers a valuable framework for professionals working with children in health and social </a:t>
            </a:r>
            <a:r>
              <a:rPr lang="en-US" sz="1600" dirty="0"/>
              <a:t>care, particularly in understanding how thinking and behavior evolve with age and development.</a:t>
            </a:r>
          </a:p>
          <a:p>
            <a:pPr marL="285750" indent="-285750">
              <a:buFont typeface="Arial" panose="020B0604020202020204" pitchFamily="34" charset="0"/>
              <a:buChar char="•"/>
            </a:pPr>
            <a:r>
              <a:rPr lang="en-US" sz="1600" dirty="0"/>
              <a:t>Supports developmentally appropriate practice as it helps to understand what is typical at different stages of development and realistic expectations. </a:t>
            </a:r>
          </a:p>
          <a:p>
            <a:pPr marL="285750" indent="-285750">
              <a:buFont typeface="Arial" panose="020B0604020202020204" pitchFamily="34" charset="0"/>
              <a:buChar char="•"/>
            </a:pPr>
            <a:r>
              <a:rPr lang="en-US" sz="1600" dirty="0"/>
              <a:t>Emphasizes active learning Piaget believed children learn through their own play, exploration and discovery. This supports child centered care and frameworks like the EYFS and birth to 5 matters. </a:t>
            </a:r>
          </a:p>
          <a:p>
            <a:pPr marL="285750" indent="-285750">
              <a:buFont typeface="Arial" panose="020B0604020202020204" pitchFamily="34" charset="0"/>
              <a:buChar char="•"/>
            </a:pPr>
            <a:r>
              <a:rPr lang="en-US" sz="1600" dirty="0"/>
              <a:t>Encourages individualized support as development is a process not a race and children need different types of input. </a:t>
            </a:r>
          </a:p>
          <a:p>
            <a:endParaRPr lang="en-US" sz="1600" dirty="0"/>
          </a:p>
          <a:p>
            <a:r>
              <a:rPr lang="en-US" sz="1600" dirty="0"/>
              <a:t>While Piaget’s theory has practical value, it also has significant limitations, particularly in modern, diverse care contexts such as:</a:t>
            </a:r>
          </a:p>
          <a:p>
            <a:pPr marL="285750" indent="-285750">
              <a:buFont typeface="Arial" panose="020B0604020202020204" pitchFamily="34" charset="0"/>
              <a:buChar char="•"/>
            </a:pPr>
            <a:r>
              <a:rPr lang="en-US" sz="1600" dirty="0"/>
              <a:t>Piaget focused largely on biological influence and individual exploration, downplaying the role of social interaction and environmental context which in health and social care, we know that relationships, culture, trauma, and support systems greatly impact development. </a:t>
            </a:r>
          </a:p>
          <a:p>
            <a:pPr marL="285750" indent="-285750">
              <a:buFont typeface="Arial" panose="020B0604020202020204" pitchFamily="34" charset="0"/>
              <a:buChar char="•"/>
            </a:pPr>
            <a:r>
              <a:rPr lang="en-US" sz="1600" dirty="0"/>
              <a:t>Piaget proposed that children move through fixed stages in a specific order, but in reality, development is more fluid and variable. All children are different such as SEND needs, trauma and different cultural experiences which means not all children can fit into the stages. </a:t>
            </a:r>
            <a:endParaRPr lang="en-GB" sz="1600" dirty="0"/>
          </a:p>
        </p:txBody>
      </p:sp>
      <p:sp>
        <p:nvSpPr>
          <p:cNvPr id="3" name="TextBox 2">
            <a:extLst>
              <a:ext uri="{FF2B5EF4-FFF2-40B4-BE49-F238E27FC236}">
                <a16:creationId xmlns:a16="http://schemas.microsoft.com/office/drawing/2014/main" id="{7984EEED-5D2C-B84D-BD4C-A4A1B8C46D64}"/>
              </a:ext>
            </a:extLst>
          </p:cNvPr>
          <p:cNvSpPr txBox="1"/>
          <p:nvPr/>
        </p:nvSpPr>
        <p:spPr>
          <a:xfrm>
            <a:off x="315685" y="669466"/>
            <a:ext cx="8730343" cy="461665"/>
          </a:xfrm>
          <a:prstGeom prst="rect">
            <a:avLst/>
          </a:prstGeom>
          <a:noFill/>
        </p:spPr>
        <p:txBody>
          <a:bodyPr wrap="square" rtlCol="0">
            <a:spAutoFit/>
          </a:bodyPr>
          <a:lstStyle/>
          <a:p>
            <a:r>
              <a:rPr lang="en-GB" sz="2400" dirty="0"/>
              <a:t>Piaget's theory in health and social care</a:t>
            </a:r>
          </a:p>
        </p:txBody>
      </p:sp>
    </p:spTree>
    <p:extLst>
      <p:ext uri="{BB962C8B-B14F-4D97-AF65-F5344CB8AC3E}">
        <p14:creationId xmlns:p14="http://schemas.microsoft.com/office/powerpoint/2010/main" val="2965194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B5FBDE-F2E8-1D57-8CAF-2A4B45CCF94C}"/>
              </a:ext>
            </a:extLst>
          </p:cNvPr>
          <p:cNvSpPr txBox="1"/>
          <p:nvPr/>
        </p:nvSpPr>
        <p:spPr>
          <a:xfrm>
            <a:off x="881743" y="988367"/>
            <a:ext cx="5921828" cy="461665"/>
          </a:xfrm>
          <a:prstGeom prst="rect">
            <a:avLst/>
          </a:prstGeom>
          <a:noFill/>
        </p:spPr>
        <p:txBody>
          <a:bodyPr wrap="square" rtlCol="0">
            <a:spAutoFit/>
          </a:bodyPr>
          <a:lstStyle/>
          <a:p>
            <a:r>
              <a:rPr lang="en-GB" sz="2400" dirty="0"/>
              <a:t>Conclusion </a:t>
            </a:r>
          </a:p>
        </p:txBody>
      </p:sp>
      <p:sp>
        <p:nvSpPr>
          <p:cNvPr id="3" name="TextBox 2">
            <a:extLst>
              <a:ext uri="{FF2B5EF4-FFF2-40B4-BE49-F238E27FC236}">
                <a16:creationId xmlns:a16="http://schemas.microsoft.com/office/drawing/2014/main" id="{E5F834AF-A524-0E40-F211-BABDF04154E3}"/>
              </a:ext>
            </a:extLst>
          </p:cNvPr>
          <p:cNvSpPr txBox="1"/>
          <p:nvPr/>
        </p:nvSpPr>
        <p:spPr>
          <a:xfrm>
            <a:off x="674915" y="1904999"/>
            <a:ext cx="10047514" cy="2585323"/>
          </a:xfrm>
          <a:prstGeom prst="rect">
            <a:avLst/>
          </a:prstGeom>
          <a:noFill/>
        </p:spPr>
        <p:txBody>
          <a:bodyPr wrap="square" rtlCol="0">
            <a:spAutoFit/>
          </a:bodyPr>
          <a:lstStyle/>
          <a:p>
            <a:r>
              <a:rPr lang="en-US" dirty="0"/>
              <a:t>In conclusion, Piaget’s cognitive development theory provides a valuable foundation for understanding how children think, learn, and make sense of the world. it supports practitioners in delivering developmentally appropriate, play-based, and child-</a:t>
            </a:r>
            <a:r>
              <a:rPr lang="en-US" dirty="0" err="1"/>
              <a:t>centred</a:t>
            </a:r>
            <a:r>
              <a:rPr lang="en-US" dirty="0"/>
              <a:t> care. However, the theory has limitations, especially in its lack of attention to social, emotional, and cultural influences, and its rigid stage-based model. For it to be fully effective in practice, Piaget’s theory should be used alongside other approaches that consider the whole child including their relationships, environment, emotional needs, and individual differences. This balanced perspective ensures that support plans are truly holistic and responsive to the diverse needs of children like Amira. </a:t>
            </a:r>
            <a:endParaRPr lang="en-GB" dirty="0"/>
          </a:p>
        </p:txBody>
      </p:sp>
    </p:spTree>
    <p:extLst>
      <p:ext uri="{BB962C8B-B14F-4D97-AF65-F5344CB8AC3E}">
        <p14:creationId xmlns:p14="http://schemas.microsoft.com/office/powerpoint/2010/main" val="14410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4C5353-5C80-DAB4-1BD8-AB56173AA1B4}"/>
              </a:ext>
            </a:extLst>
          </p:cNvPr>
          <p:cNvSpPr txBox="1"/>
          <p:nvPr/>
        </p:nvSpPr>
        <p:spPr>
          <a:xfrm>
            <a:off x="315686" y="1545772"/>
            <a:ext cx="11049000" cy="4524315"/>
          </a:xfrm>
          <a:prstGeom prst="rect">
            <a:avLst/>
          </a:prstGeom>
          <a:noFill/>
        </p:spPr>
        <p:txBody>
          <a:bodyPr wrap="square" rtlCol="0">
            <a:spAutoFit/>
          </a:bodyPr>
          <a:lstStyle/>
          <a:p>
            <a:r>
              <a:rPr lang="en-US" dirty="0"/>
              <a:t>“In this stage, infants learn about the world through their senses and actions.” (Saul McLeod, PhD, June 4, 2025) </a:t>
            </a:r>
            <a:endParaRPr lang="en-GB" dirty="0"/>
          </a:p>
          <a:p>
            <a:r>
              <a:rPr lang="en-GB" dirty="0">
                <a:hlinkClick r:id="rId2"/>
              </a:rPr>
              <a:t>https://www.simplypsychology.org/piaget.html</a:t>
            </a:r>
            <a:endParaRPr lang="en-GB" dirty="0"/>
          </a:p>
          <a:p>
            <a:endParaRPr lang="en-GB" dirty="0"/>
          </a:p>
          <a:p>
            <a:r>
              <a:rPr lang="en-US" dirty="0"/>
              <a:t>"provides a framework for understanding how children learn and develop their cognitive abilities.“(Rae Fairbanks Mosher, January 12, 2024)</a:t>
            </a:r>
          </a:p>
          <a:p>
            <a:r>
              <a:rPr lang="en-GB" dirty="0">
                <a:hlinkClick r:id="rId3"/>
              </a:rPr>
              <a:t>https://storychanges.com/why-is-piaget-s-theory-relevant-to-the-teaching-of-young-children.html</a:t>
            </a:r>
            <a:endParaRPr lang="en-GB" dirty="0"/>
          </a:p>
          <a:p>
            <a:endParaRPr lang="en-GB" dirty="0"/>
          </a:p>
          <a:p>
            <a:r>
              <a:rPr lang="en-US" dirty="0"/>
              <a:t>"children begin to use symbols, such as words and images, to represent objects and ideas, leading to pretend play." (Saul McLeod, PhD, January 24 2024) </a:t>
            </a:r>
          </a:p>
          <a:p>
            <a:r>
              <a:rPr lang="en-GB" dirty="0">
                <a:hlinkClick r:id="rId4"/>
              </a:rPr>
              <a:t>https://www.simplypsychology.org/preoperational.html</a:t>
            </a:r>
            <a:endParaRPr lang="en-GB" dirty="0"/>
          </a:p>
          <a:p>
            <a:endParaRPr lang="en-GB" dirty="0"/>
          </a:p>
          <a:p>
            <a:r>
              <a:rPr lang="en-US" dirty="0"/>
              <a:t>"includes the genes we are born with and other hereditary factors" (Kendra Cherry, January 27 2025)</a:t>
            </a:r>
          </a:p>
          <a:p>
            <a:r>
              <a:rPr lang="en-GB" dirty="0"/>
              <a:t>https://www.verywellmind.com/what-is-nature-versus-nurture-2795392</a:t>
            </a:r>
          </a:p>
          <a:p>
            <a:endParaRPr lang="en-GB" dirty="0"/>
          </a:p>
        </p:txBody>
      </p:sp>
      <p:sp>
        <p:nvSpPr>
          <p:cNvPr id="3" name="TextBox 2">
            <a:extLst>
              <a:ext uri="{FF2B5EF4-FFF2-40B4-BE49-F238E27FC236}">
                <a16:creationId xmlns:a16="http://schemas.microsoft.com/office/drawing/2014/main" id="{C12FFA4C-0FDC-C84A-E1F4-22A32A2FBF49}"/>
              </a:ext>
            </a:extLst>
          </p:cNvPr>
          <p:cNvSpPr txBox="1"/>
          <p:nvPr/>
        </p:nvSpPr>
        <p:spPr>
          <a:xfrm>
            <a:off x="315686" y="720689"/>
            <a:ext cx="7326085" cy="461665"/>
          </a:xfrm>
          <a:prstGeom prst="rect">
            <a:avLst/>
          </a:prstGeom>
          <a:noFill/>
        </p:spPr>
        <p:txBody>
          <a:bodyPr wrap="square" rtlCol="0">
            <a:spAutoFit/>
          </a:bodyPr>
          <a:lstStyle/>
          <a:p>
            <a:r>
              <a:rPr lang="en-GB" sz="2400" dirty="0"/>
              <a:t>References</a:t>
            </a:r>
          </a:p>
        </p:txBody>
      </p:sp>
    </p:spTree>
    <p:extLst>
      <p:ext uri="{BB962C8B-B14F-4D97-AF65-F5344CB8AC3E}">
        <p14:creationId xmlns:p14="http://schemas.microsoft.com/office/powerpoint/2010/main" val="3329000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557</TotalTime>
  <Words>2033</Words>
  <Application>Microsoft Office PowerPoint</Application>
  <PresentationFormat>Widescreen</PresentationFormat>
  <Paragraphs>98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Nyall Berry</dc:creator>
  <cp:lastModifiedBy>Nyall Berry</cp:lastModifiedBy>
  <cp:revision>1</cp:revision>
  <dcterms:created xsi:type="dcterms:W3CDTF">2025-10-12T14:29:38Z</dcterms:created>
  <dcterms:modified xsi:type="dcterms:W3CDTF">2025-10-12T23:47:06Z</dcterms:modified>
</cp:coreProperties>
</file>