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5" r:id="rId1"/>
  </p:sldMasterIdLst>
  <p:notesMasterIdLst>
    <p:notesMasterId r:id="rId15"/>
  </p:notesMasterIdLst>
  <p:sldIdLst>
    <p:sldId id="256" r:id="rId2"/>
    <p:sldId id="257" r:id="rId3"/>
    <p:sldId id="273" r:id="rId4"/>
    <p:sldId id="274" r:id="rId5"/>
    <p:sldId id="278" r:id="rId6"/>
    <p:sldId id="279" r:id="rId7"/>
    <p:sldId id="280" r:id="rId8"/>
    <p:sldId id="281" r:id="rId9"/>
    <p:sldId id="282" r:id="rId10"/>
    <p:sldId id="283" r:id="rId11"/>
    <p:sldId id="275" r:id="rId12"/>
    <p:sldId id="277" r:id="rId13"/>
    <p:sldId id="272"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569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779" autoAdjust="0"/>
    <p:restoredTop sz="74373" autoAdjust="0"/>
  </p:normalViewPr>
  <p:slideViewPr>
    <p:cSldViewPr>
      <p:cViewPr varScale="1">
        <p:scale>
          <a:sx n="67" d="100"/>
          <a:sy n="67" d="100"/>
        </p:scale>
        <p:origin x="1484" y="44"/>
      </p:cViewPr>
      <p:guideLst>
        <p:guide orient="horz" pos="2160"/>
        <p:guide pos="2880"/>
      </p:guideLst>
    </p:cSldViewPr>
  </p:slideViewPr>
  <p:outlineViewPr>
    <p:cViewPr>
      <p:scale>
        <a:sx n="33" d="100"/>
        <a:sy n="33" d="100"/>
      </p:scale>
      <p:origin x="42" y="9282"/>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89B499-2EE7-4BB6-8871-8D76453CAF18}" type="doc">
      <dgm:prSet loTypeId="urn:microsoft.com/office/officeart/2005/8/layout/matrix3" loCatId="matrix" qsTypeId="urn:microsoft.com/office/officeart/2005/8/quickstyle/3d3" qsCatId="3D" csTypeId="urn:microsoft.com/office/officeart/2005/8/colors/colorful1#1" csCatId="colorful" phldr="1"/>
      <dgm:spPr/>
      <dgm:t>
        <a:bodyPr/>
        <a:lstStyle/>
        <a:p>
          <a:endParaRPr lang="en-US"/>
        </a:p>
      </dgm:t>
    </dgm:pt>
    <dgm:pt modelId="{642FC7FC-3B31-4356-A08A-3C043B5F55FE}">
      <dgm:prSet phldrT="[Text]"/>
      <dgm:spPr/>
      <dgm:t>
        <a:bodyPr/>
        <a:lstStyle/>
        <a:p>
          <a:r>
            <a:rPr lang="en-GB" b="1">
              <a:latin typeface="Times New Roman" pitchFamily="18" charset="0"/>
              <a:cs typeface="Times New Roman" pitchFamily="18" charset="0"/>
            </a:rPr>
            <a:t>Training and development</a:t>
          </a:r>
          <a:endParaRPr lang="en-US">
            <a:latin typeface="Times New Roman" pitchFamily="18" charset="0"/>
            <a:cs typeface="Times New Roman" pitchFamily="18" charset="0"/>
          </a:endParaRPr>
        </a:p>
      </dgm:t>
    </dgm:pt>
    <dgm:pt modelId="{03C0D8A2-C06F-4516-BCFB-78A95C309A1F}" type="parTrans" cxnId="{D2EAD501-2AFE-45F3-8E2A-7049C7636EC5}">
      <dgm:prSet/>
      <dgm:spPr/>
      <dgm:t>
        <a:bodyPr/>
        <a:lstStyle/>
        <a:p>
          <a:endParaRPr lang="en-US"/>
        </a:p>
      </dgm:t>
    </dgm:pt>
    <dgm:pt modelId="{62B9D94D-D6E5-4905-83D8-48F787EBE439}" type="sibTrans" cxnId="{D2EAD501-2AFE-45F3-8E2A-7049C7636EC5}">
      <dgm:prSet/>
      <dgm:spPr/>
      <dgm:t>
        <a:bodyPr/>
        <a:lstStyle/>
        <a:p>
          <a:endParaRPr lang="en-US"/>
        </a:p>
      </dgm:t>
    </dgm:pt>
    <dgm:pt modelId="{D57261DF-81C7-4796-9B8F-6E24F3184FA8}">
      <dgm:prSet phldrT="[Text]"/>
      <dgm:spPr/>
      <dgm:t>
        <a:bodyPr/>
        <a:lstStyle/>
        <a:p>
          <a:r>
            <a:rPr lang="en-GB" b="1">
              <a:latin typeface="Times New Roman" pitchFamily="18" charset="0"/>
              <a:cs typeface="Times New Roman" pitchFamily="18" charset="0"/>
            </a:rPr>
            <a:t>Effective workplace policies</a:t>
          </a:r>
          <a:endParaRPr lang="en-US">
            <a:latin typeface="Times New Roman" pitchFamily="18" charset="0"/>
            <a:cs typeface="Times New Roman" pitchFamily="18" charset="0"/>
          </a:endParaRPr>
        </a:p>
      </dgm:t>
    </dgm:pt>
    <dgm:pt modelId="{2BC6D38C-C3E2-4B5C-AE5C-D302F44CC258}" type="parTrans" cxnId="{70EE2ED0-CDF7-4C1D-AF76-184AA1D3CBB3}">
      <dgm:prSet/>
      <dgm:spPr/>
      <dgm:t>
        <a:bodyPr/>
        <a:lstStyle/>
        <a:p>
          <a:endParaRPr lang="en-US"/>
        </a:p>
      </dgm:t>
    </dgm:pt>
    <dgm:pt modelId="{BD166492-825D-4067-9554-EBD2B33856F2}" type="sibTrans" cxnId="{70EE2ED0-CDF7-4C1D-AF76-184AA1D3CBB3}">
      <dgm:prSet/>
      <dgm:spPr/>
      <dgm:t>
        <a:bodyPr/>
        <a:lstStyle/>
        <a:p>
          <a:endParaRPr lang="en-US"/>
        </a:p>
      </dgm:t>
    </dgm:pt>
    <dgm:pt modelId="{9DC56DB7-8FDB-4BFF-9982-5A354BA0D71F}">
      <dgm:prSet phldrT="[Text]"/>
      <dgm:spPr/>
      <dgm:t>
        <a:bodyPr/>
        <a:lstStyle/>
        <a:p>
          <a:r>
            <a:rPr lang="en-GB" b="1">
              <a:latin typeface="Times New Roman" pitchFamily="18" charset="0"/>
              <a:cs typeface="Times New Roman" pitchFamily="18" charset="0"/>
            </a:rPr>
            <a:t>High communication and collaboration </a:t>
          </a:r>
          <a:endParaRPr lang="en-US">
            <a:latin typeface="Times New Roman" pitchFamily="18" charset="0"/>
            <a:cs typeface="Times New Roman" pitchFamily="18" charset="0"/>
          </a:endParaRPr>
        </a:p>
      </dgm:t>
    </dgm:pt>
    <dgm:pt modelId="{6183BBB1-080D-4279-B7A5-0F74D7111190}" type="parTrans" cxnId="{72CCBFB3-0C2C-4C7A-8B22-00E627550022}">
      <dgm:prSet/>
      <dgm:spPr/>
      <dgm:t>
        <a:bodyPr/>
        <a:lstStyle/>
        <a:p>
          <a:endParaRPr lang="en-US"/>
        </a:p>
      </dgm:t>
    </dgm:pt>
    <dgm:pt modelId="{BA328FFA-7597-4A87-9CC0-03DA95D235E8}" type="sibTrans" cxnId="{72CCBFB3-0C2C-4C7A-8B22-00E627550022}">
      <dgm:prSet/>
      <dgm:spPr/>
      <dgm:t>
        <a:bodyPr/>
        <a:lstStyle/>
        <a:p>
          <a:endParaRPr lang="en-US"/>
        </a:p>
      </dgm:t>
    </dgm:pt>
    <dgm:pt modelId="{CD934E11-6393-40A5-B130-FAA584559568}">
      <dgm:prSet phldrT="[Text]"/>
      <dgm:spPr/>
      <dgm:t>
        <a:bodyPr/>
        <a:lstStyle/>
        <a:p>
          <a:r>
            <a:rPr lang="en-GB" b="1">
              <a:latin typeface="Times New Roman" pitchFamily="18" charset="0"/>
              <a:cs typeface="Times New Roman" pitchFamily="18" charset="0"/>
            </a:rPr>
            <a:t>Practice several mentorship programme</a:t>
          </a:r>
          <a:endParaRPr lang="en-US">
            <a:latin typeface="Times New Roman" pitchFamily="18" charset="0"/>
            <a:cs typeface="Times New Roman" pitchFamily="18" charset="0"/>
          </a:endParaRPr>
        </a:p>
      </dgm:t>
    </dgm:pt>
    <dgm:pt modelId="{FE3B280B-94CF-4EE0-AC35-5E88A5DE1C94}" type="parTrans" cxnId="{CBA3F14D-5BC9-49AC-A8C6-950501A6F26A}">
      <dgm:prSet/>
      <dgm:spPr/>
      <dgm:t>
        <a:bodyPr/>
        <a:lstStyle/>
        <a:p>
          <a:endParaRPr lang="en-US"/>
        </a:p>
      </dgm:t>
    </dgm:pt>
    <dgm:pt modelId="{E6468EC5-8B80-4EB3-93C3-F1AF72CC4F0D}" type="sibTrans" cxnId="{CBA3F14D-5BC9-49AC-A8C6-950501A6F26A}">
      <dgm:prSet/>
      <dgm:spPr/>
      <dgm:t>
        <a:bodyPr/>
        <a:lstStyle/>
        <a:p>
          <a:endParaRPr lang="en-US"/>
        </a:p>
      </dgm:t>
    </dgm:pt>
    <dgm:pt modelId="{5BB24058-170E-4C9A-A5F9-97EF70FA405B}" type="pres">
      <dgm:prSet presAssocID="{8989B499-2EE7-4BB6-8871-8D76453CAF18}" presName="matrix" presStyleCnt="0">
        <dgm:presLayoutVars>
          <dgm:chMax val="1"/>
          <dgm:dir/>
          <dgm:resizeHandles val="exact"/>
        </dgm:presLayoutVars>
      </dgm:prSet>
      <dgm:spPr/>
    </dgm:pt>
    <dgm:pt modelId="{5C5E2C87-2619-4245-A229-0AA4A026EFF9}" type="pres">
      <dgm:prSet presAssocID="{8989B499-2EE7-4BB6-8871-8D76453CAF18}" presName="diamond" presStyleLbl="bgShp" presStyleIdx="0" presStyleCnt="1"/>
      <dgm:spPr/>
    </dgm:pt>
    <dgm:pt modelId="{A4AE2D34-29A7-4B02-B674-E418F1175217}" type="pres">
      <dgm:prSet presAssocID="{8989B499-2EE7-4BB6-8871-8D76453CAF18}" presName="quad1" presStyleLbl="node1" presStyleIdx="0" presStyleCnt="4">
        <dgm:presLayoutVars>
          <dgm:chMax val="0"/>
          <dgm:chPref val="0"/>
          <dgm:bulletEnabled val="1"/>
        </dgm:presLayoutVars>
      </dgm:prSet>
      <dgm:spPr/>
    </dgm:pt>
    <dgm:pt modelId="{6B85B356-4833-4353-BBA5-5CA542B5D73B}" type="pres">
      <dgm:prSet presAssocID="{8989B499-2EE7-4BB6-8871-8D76453CAF18}" presName="quad2" presStyleLbl="node1" presStyleIdx="1" presStyleCnt="4">
        <dgm:presLayoutVars>
          <dgm:chMax val="0"/>
          <dgm:chPref val="0"/>
          <dgm:bulletEnabled val="1"/>
        </dgm:presLayoutVars>
      </dgm:prSet>
      <dgm:spPr/>
    </dgm:pt>
    <dgm:pt modelId="{9DECB95C-DB70-499D-87A9-4EA0A1ADE37E}" type="pres">
      <dgm:prSet presAssocID="{8989B499-2EE7-4BB6-8871-8D76453CAF18}" presName="quad3" presStyleLbl="node1" presStyleIdx="2" presStyleCnt="4">
        <dgm:presLayoutVars>
          <dgm:chMax val="0"/>
          <dgm:chPref val="0"/>
          <dgm:bulletEnabled val="1"/>
        </dgm:presLayoutVars>
      </dgm:prSet>
      <dgm:spPr/>
    </dgm:pt>
    <dgm:pt modelId="{956DC486-2881-4557-811F-6B3259E94D0A}" type="pres">
      <dgm:prSet presAssocID="{8989B499-2EE7-4BB6-8871-8D76453CAF18}" presName="quad4" presStyleLbl="node1" presStyleIdx="3" presStyleCnt="4">
        <dgm:presLayoutVars>
          <dgm:chMax val="0"/>
          <dgm:chPref val="0"/>
          <dgm:bulletEnabled val="1"/>
        </dgm:presLayoutVars>
      </dgm:prSet>
      <dgm:spPr/>
    </dgm:pt>
  </dgm:ptLst>
  <dgm:cxnLst>
    <dgm:cxn modelId="{D2EAD501-2AFE-45F3-8E2A-7049C7636EC5}" srcId="{8989B499-2EE7-4BB6-8871-8D76453CAF18}" destId="{642FC7FC-3B31-4356-A08A-3C043B5F55FE}" srcOrd="0" destOrd="0" parTransId="{03C0D8A2-C06F-4516-BCFB-78A95C309A1F}" sibTransId="{62B9D94D-D6E5-4905-83D8-48F787EBE439}"/>
    <dgm:cxn modelId="{4C2D6B3A-87DC-4C2E-BB27-A2EA5A7F3A17}" type="presOf" srcId="{8989B499-2EE7-4BB6-8871-8D76453CAF18}" destId="{5BB24058-170E-4C9A-A5F9-97EF70FA405B}" srcOrd="0" destOrd="0" presId="urn:microsoft.com/office/officeart/2005/8/layout/matrix3"/>
    <dgm:cxn modelId="{CBA3F14D-5BC9-49AC-A8C6-950501A6F26A}" srcId="{8989B499-2EE7-4BB6-8871-8D76453CAF18}" destId="{CD934E11-6393-40A5-B130-FAA584559568}" srcOrd="3" destOrd="0" parTransId="{FE3B280B-94CF-4EE0-AC35-5E88A5DE1C94}" sibTransId="{E6468EC5-8B80-4EB3-93C3-F1AF72CC4F0D}"/>
    <dgm:cxn modelId="{00CD6881-A879-44F4-879A-7E991DB0857B}" type="presOf" srcId="{CD934E11-6393-40A5-B130-FAA584559568}" destId="{956DC486-2881-4557-811F-6B3259E94D0A}" srcOrd="0" destOrd="0" presId="urn:microsoft.com/office/officeart/2005/8/layout/matrix3"/>
    <dgm:cxn modelId="{BFF635A2-E134-48D7-A747-671E330C3A66}" type="presOf" srcId="{9DC56DB7-8FDB-4BFF-9982-5A354BA0D71F}" destId="{9DECB95C-DB70-499D-87A9-4EA0A1ADE37E}" srcOrd="0" destOrd="0" presId="urn:microsoft.com/office/officeart/2005/8/layout/matrix3"/>
    <dgm:cxn modelId="{72CCBFB3-0C2C-4C7A-8B22-00E627550022}" srcId="{8989B499-2EE7-4BB6-8871-8D76453CAF18}" destId="{9DC56DB7-8FDB-4BFF-9982-5A354BA0D71F}" srcOrd="2" destOrd="0" parTransId="{6183BBB1-080D-4279-B7A5-0F74D7111190}" sibTransId="{BA328FFA-7597-4A87-9CC0-03DA95D235E8}"/>
    <dgm:cxn modelId="{217179BA-AC9F-4924-AC2D-A7BD1BE28EDF}" type="presOf" srcId="{D57261DF-81C7-4796-9B8F-6E24F3184FA8}" destId="{6B85B356-4833-4353-BBA5-5CA542B5D73B}" srcOrd="0" destOrd="0" presId="urn:microsoft.com/office/officeart/2005/8/layout/matrix3"/>
    <dgm:cxn modelId="{70EE2ED0-CDF7-4C1D-AF76-184AA1D3CBB3}" srcId="{8989B499-2EE7-4BB6-8871-8D76453CAF18}" destId="{D57261DF-81C7-4796-9B8F-6E24F3184FA8}" srcOrd="1" destOrd="0" parTransId="{2BC6D38C-C3E2-4B5C-AE5C-D302F44CC258}" sibTransId="{BD166492-825D-4067-9554-EBD2B33856F2}"/>
    <dgm:cxn modelId="{556835D1-0E1E-4CB2-BA16-4BB0B23D805B}" type="presOf" srcId="{642FC7FC-3B31-4356-A08A-3C043B5F55FE}" destId="{A4AE2D34-29A7-4B02-B674-E418F1175217}" srcOrd="0" destOrd="0" presId="urn:microsoft.com/office/officeart/2005/8/layout/matrix3"/>
    <dgm:cxn modelId="{460957F3-3126-41C9-A5E8-8393B055D08B}" type="presParOf" srcId="{5BB24058-170E-4C9A-A5F9-97EF70FA405B}" destId="{5C5E2C87-2619-4245-A229-0AA4A026EFF9}" srcOrd="0" destOrd="0" presId="urn:microsoft.com/office/officeart/2005/8/layout/matrix3"/>
    <dgm:cxn modelId="{88900389-A3C8-4450-BC6A-D5AB79D48123}" type="presParOf" srcId="{5BB24058-170E-4C9A-A5F9-97EF70FA405B}" destId="{A4AE2D34-29A7-4B02-B674-E418F1175217}" srcOrd="1" destOrd="0" presId="urn:microsoft.com/office/officeart/2005/8/layout/matrix3"/>
    <dgm:cxn modelId="{180277B5-0FDB-451F-AD69-B1CF4AD96156}" type="presParOf" srcId="{5BB24058-170E-4C9A-A5F9-97EF70FA405B}" destId="{6B85B356-4833-4353-BBA5-5CA542B5D73B}" srcOrd="2" destOrd="0" presId="urn:microsoft.com/office/officeart/2005/8/layout/matrix3"/>
    <dgm:cxn modelId="{DA29B3D6-4914-43BC-A827-6F4DF75F58CD}" type="presParOf" srcId="{5BB24058-170E-4C9A-A5F9-97EF70FA405B}" destId="{9DECB95C-DB70-499D-87A9-4EA0A1ADE37E}" srcOrd="3" destOrd="0" presId="urn:microsoft.com/office/officeart/2005/8/layout/matrix3"/>
    <dgm:cxn modelId="{7C6BA06B-56AF-4344-A011-4D318AEB9734}" type="presParOf" srcId="{5BB24058-170E-4C9A-A5F9-97EF70FA405B}" destId="{956DC486-2881-4557-811F-6B3259E94D0A}"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5E2C87-2619-4245-A229-0AA4A026EFF9}">
      <dsp:nvSpPr>
        <dsp:cNvPr id="0" name=""/>
        <dsp:cNvSpPr/>
      </dsp:nvSpPr>
      <dsp:spPr>
        <a:xfrm>
          <a:off x="1790700" y="0"/>
          <a:ext cx="4114800" cy="4114800"/>
        </a:xfrm>
        <a:prstGeom prst="diamond">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A4AE2D34-29A7-4B02-B674-E418F1175217}">
      <dsp:nvSpPr>
        <dsp:cNvPr id="0" name=""/>
        <dsp:cNvSpPr/>
      </dsp:nvSpPr>
      <dsp:spPr>
        <a:xfrm>
          <a:off x="2181606" y="390906"/>
          <a:ext cx="1604772" cy="1604772"/>
        </a:xfrm>
        <a:prstGeom prst="roundRect">
          <a:avLst/>
        </a:prstGeom>
        <a:solidFill>
          <a:schemeClr val="accent2">
            <a:hueOff val="0"/>
            <a:satOff val="0"/>
            <a:lumOff val="0"/>
            <a:alphaOff val="0"/>
          </a:schemeClr>
        </a:solidFill>
        <a:ln>
          <a:noFill/>
        </a:ln>
        <a:effectLst>
          <a:outerShdw blurRad="57150" dist="38100" dir="5400000" algn="ctr" rotWithShape="0">
            <a:schemeClr val="accent2">
              <a:hueOff val="0"/>
              <a:satOff val="0"/>
              <a:lumOff val="0"/>
              <a:alphaOff val="0"/>
              <a:shade val="9000"/>
              <a:satMod val="105000"/>
              <a:alpha val="48000"/>
            </a:scheme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latin typeface="Times New Roman" pitchFamily="18" charset="0"/>
              <a:cs typeface="Times New Roman" pitchFamily="18" charset="0"/>
            </a:rPr>
            <a:t>Training and development</a:t>
          </a:r>
          <a:endParaRPr lang="en-US" sz="1500" kern="1200">
            <a:latin typeface="Times New Roman" pitchFamily="18" charset="0"/>
            <a:cs typeface="Times New Roman" pitchFamily="18" charset="0"/>
          </a:endParaRPr>
        </a:p>
      </dsp:txBody>
      <dsp:txXfrm>
        <a:off x="2259945" y="469245"/>
        <a:ext cx="1448094" cy="1448094"/>
      </dsp:txXfrm>
    </dsp:sp>
    <dsp:sp modelId="{6B85B356-4833-4353-BBA5-5CA542B5D73B}">
      <dsp:nvSpPr>
        <dsp:cNvPr id="0" name=""/>
        <dsp:cNvSpPr/>
      </dsp:nvSpPr>
      <dsp:spPr>
        <a:xfrm>
          <a:off x="3909822" y="390906"/>
          <a:ext cx="1604772" cy="1604772"/>
        </a:xfrm>
        <a:prstGeom prst="roundRect">
          <a:avLst/>
        </a:prstGeom>
        <a:solidFill>
          <a:schemeClr val="accent3">
            <a:hueOff val="0"/>
            <a:satOff val="0"/>
            <a:lumOff val="0"/>
            <a:alphaOff val="0"/>
          </a:schemeClr>
        </a:solidFill>
        <a:ln>
          <a:noFill/>
        </a:ln>
        <a:effectLst>
          <a:outerShdw blurRad="57150" dist="38100" dir="5400000" algn="ctr" rotWithShape="0">
            <a:schemeClr val="accent3">
              <a:hueOff val="0"/>
              <a:satOff val="0"/>
              <a:lumOff val="0"/>
              <a:alphaOff val="0"/>
              <a:shade val="9000"/>
              <a:satMod val="105000"/>
              <a:alpha val="48000"/>
            </a:scheme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latin typeface="Times New Roman" pitchFamily="18" charset="0"/>
              <a:cs typeface="Times New Roman" pitchFamily="18" charset="0"/>
            </a:rPr>
            <a:t>Effective workplace policies</a:t>
          </a:r>
          <a:endParaRPr lang="en-US" sz="1500" kern="1200">
            <a:latin typeface="Times New Roman" pitchFamily="18" charset="0"/>
            <a:cs typeface="Times New Roman" pitchFamily="18" charset="0"/>
          </a:endParaRPr>
        </a:p>
      </dsp:txBody>
      <dsp:txXfrm>
        <a:off x="3988161" y="469245"/>
        <a:ext cx="1448094" cy="1448094"/>
      </dsp:txXfrm>
    </dsp:sp>
    <dsp:sp modelId="{9DECB95C-DB70-499D-87A9-4EA0A1ADE37E}">
      <dsp:nvSpPr>
        <dsp:cNvPr id="0" name=""/>
        <dsp:cNvSpPr/>
      </dsp:nvSpPr>
      <dsp:spPr>
        <a:xfrm>
          <a:off x="2181606" y="2119122"/>
          <a:ext cx="1604772" cy="1604772"/>
        </a:xfrm>
        <a:prstGeom prst="roundRect">
          <a:avLst/>
        </a:prstGeom>
        <a:solidFill>
          <a:schemeClr val="accent4">
            <a:hueOff val="0"/>
            <a:satOff val="0"/>
            <a:lumOff val="0"/>
            <a:alphaOff val="0"/>
          </a:schemeClr>
        </a:solidFill>
        <a:ln>
          <a:noFill/>
        </a:ln>
        <a:effectLst>
          <a:outerShdw blurRad="57150" dist="38100" dir="5400000" algn="ctr" rotWithShape="0">
            <a:schemeClr val="accent4">
              <a:hueOff val="0"/>
              <a:satOff val="0"/>
              <a:lumOff val="0"/>
              <a:alphaOff val="0"/>
              <a:shade val="9000"/>
              <a:satMod val="105000"/>
              <a:alpha val="48000"/>
            </a:scheme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latin typeface="Times New Roman" pitchFamily="18" charset="0"/>
              <a:cs typeface="Times New Roman" pitchFamily="18" charset="0"/>
            </a:rPr>
            <a:t>High communication and collaboration </a:t>
          </a:r>
          <a:endParaRPr lang="en-US" sz="1500" kern="1200">
            <a:latin typeface="Times New Roman" pitchFamily="18" charset="0"/>
            <a:cs typeface="Times New Roman" pitchFamily="18" charset="0"/>
          </a:endParaRPr>
        </a:p>
      </dsp:txBody>
      <dsp:txXfrm>
        <a:off x="2259945" y="2197461"/>
        <a:ext cx="1448094" cy="1448094"/>
      </dsp:txXfrm>
    </dsp:sp>
    <dsp:sp modelId="{956DC486-2881-4557-811F-6B3259E94D0A}">
      <dsp:nvSpPr>
        <dsp:cNvPr id="0" name=""/>
        <dsp:cNvSpPr/>
      </dsp:nvSpPr>
      <dsp:spPr>
        <a:xfrm>
          <a:off x="3909822" y="2119122"/>
          <a:ext cx="1604772" cy="1604772"/>
        </a:xfrm>
        <a:prstGeom prst="roundRect">
          <a:avLst/>
        </a:prstGeom>
        <a:solidFill>
          <a:schemeClr val="accent5">
            <a:hueOff val="0"/>
            <a:satOff val="0"/>
            <a:lumOff val="0"/>
            <a:alphaOff val="0"/>
          </a:schemeClr>
        </a:solidFill>
        <a:ln>
          <a:noFill/>
        </a:ln>
        <a:effectLst>
          <a:outerShdw blurRad="57150" dist="38100" dir="5400000" algn="ctr" rotWithShape="0">
            <a:schemeClr val="accent5">
              <a:hueOff val="0"/>
              <a:satOff val="0"/>
              <a:lumOff val="0"/>
              <a:alphaOff val="0"/>
              <a:shade val="9000"/>
              <a:satMod val="105000"/>
              <a:alpha val="48000"/>
            </a:scheme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latin typeface="Times New Roman" pitchFamily="18" charset="0"/>
              <a:cs typeface="Times New Roman" pitchFamily="18" charset="0"/>
            </a:rPr>
            <a:t>Practice several mentorship programme</a:t>
          </a:r>
          <a:endParaRPr lang="en-US" sz="1500" kern="1200">
            <a:latin typeface="Times New Roman" pitchFamily="18" charset="0"/>
            <a:cs typeface="Times New Roman" pitchFamily="18" charset="0"/>
          </a:endParaRPr>
        </a:p>
      </dsp:txBody>
      <dsp:txXfrm>
        <a:off x="3988161" y="2197461"/>
        <a:ext cx="1448094" cy="1448094"/>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35F567-E0B5-450B-8DD6-82A76F224423}" type="datetimeFigureOut">
              <a:rPr lang="en-US" smtClean="0"/>
              <a:pPr/>
              <a:t>11/23/2022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A10A9B-B844-48BA-9702-B381E8B870E5}" type="slidenum">
              <a:rPr lang="en-US" smtClean="0"/>
              <a:pPr/>
              <a:t>‹#›</a:t>
            </a:fld>
            <a:endParaRPr lang="en-US"/>
          </a:p>
        </p:txBody>
      </p:sp>
    </p:spTree>
    <p:extLst>
      <p:ext uri="{BB962C8B-B14F-4D97-AF65-F5344CB8AC3E}">
        <p14:creationId xmlns:p14="http://schemas.microsoft.com/office/powerpoint/2010/main" val="127692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A10A9B-B844-48BA-9702-B381E8B870E5}" type="slidenum">
              <a:rPr lang="en-US" smtClean="0"/>
              <a:pPr/>
              <a:t>1</a:t>
            </a:fld>
            <a:endParaRPr lang="en-US"/>
          </a:p>
        </p:txBody>
      </p:sp>
    </p:spTree>
    <p:extLst>
      <p:ext uri="{BB962C8B-B14F-4D97-AF65-F5344CB8AC3E}">
        <p14:creationId xmlns:p14="http://schemas.microsoft.com/office/powerpoint/2010/main" val="3340880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600"/>
              </a:spcBef>
              <a:spcAft>
                <a:spcPts val="1600"/>
              </a:spcAft>
              <a:buClrTx/>
              <a:buSzTx/>
              <a:buFontTx/>
              <a:buNone/>
              <a:tabLst/>
              <a:defRPr/>
            </a:pPr>
            <a:r>
              <a:rPr lang="en-US" sz="1200" dirty="0">
                <a:latin typeface="Times New Roman" pitchFamily="18" charset="0"/>
                <a:ea typeface="Calibri"/>
                <a:cs typeface="Times New Roman" pitchFamily="18" charset="0"/>
              </a:rPr>
              <a:t>This presentation will describe the HRM function of Morrisons including its working flexibility and diversity for generating employee satisfaction. Moreover, it will evaluate the role of the company in identifying its inclusion process for making diversity in the workplace. Lastly, this presentation will analyse the role of HRM in promoting </a:t>
            </a:r>
            <a:r>
              <a:rPr lang="en-US" sz="1200" dirty="0" err="1">
                <a:latin typeface="Times New Roman" pitchFamily="18" charset="0"/>
                <a:ea typeface="Calibri"/>
                <a:cs typeface="Times New Roman" pitchFamily="18" charset="0"/>
              </a:rPr>
              <a:t>organisational</a:t>
            </a:r>
            <a:r>
              <a:rPr lang="en-US" sz="1200" dirty="0">
                <a:latin typeface="Times New Roman" pitchFamily="18" charset="0"/>
                <a:ea typeface="Calibri"/>
                <a:cs typeface="Times New Roman" pitchFamily="18" charset="0"/>
              </a:rPr>
              <a:t> excellence in Morrisons.</a:t>
            </a:r>
          </a:p>
        </p:txBody>
      </p:sp>
      <p:sp>
        <p:nvSpPr>
          <p:cNvPr id="4" name="Slide Number Placeholder 3"/>
          <p:cNvSpPr>
            <a:spLocks noGrp="1"/>
          </p:cNvSpPr>
          <p:nvPr>
            <p:ph type="sldNum" sz="quarter" idx="10"/>
          </p:nvPr>
        </p:nvSpPr>
        <p:spPr/>
        <p:txBody>
          <a:bodyPr/>
          <a:lstStyle/>
          <a:p>
            <a:fld id="{A3A10A9B-B844-48BA-9702-B381E8B870E5}" type="slidenum">
              <a:rPr lang="en-US" smtClean="0"/>
              <a:pPr/>
              <a:t>2</a:t>
            </a:fld>
            <a:endParaRPr lang="en-US"/>
          </a:p>
        </p:txBody>
      </p:sp>
    </p:spTree>
    <p:extLst>
      <p:ext uri="{BB962C8B-B14F-4D97-AF65-F5344CB8AC3E}">
        <p14:creationId xmlns:p14="http://schemas.microsoft.com/office/powerpoint/2010/main" val="3968246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HRM policies of Morrisons are very dynamic and attractive for developing employee satisfaction and that helped to motivate the employees as a whole (Morrisons People, 2022). Moreover, it helps to develop the output level of the organisation as a whole.</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A10A9B-B844-48BA-9702-B381E8B870E5}"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algn="just">
              <a:lnSpc>
                <a:spcPct val="150000"/>
              </a:lnSpc>
              <a:spcBef>
                <a:spcPts val="0"/>
              </a:spcBef>
              <a:spcAft>
                <a:spcPts val="1000"/>
              </a:spcAft>
            </a:pPr>
            <a:r>
              <a:rPr lang="en-GB" sz="1200" kern="1200" dirty="0">
                <a:solidFill>
                  <a:schemeClr val="tx1"/>
                </a:solidFill>
                <a:latin typeface="Times New Roman" pitchFamily="18" charset="0"/>
                <a:ea typeface="+mn-ea"/>
                <a:cs typeface="Times New Roman" pitchFamily="18" charset="0"/>
              </a:rPr>
              <a:t>Morrison’s flexible workplace strategy enhances its market share and influences the revenue of the organisation as a whole (Morrisons Careers, 2022). Moreover, it helps to develop employee productivity massively by motivating their mind and action with the aid of innovative tech solutions.</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A10A9B-B844-48BA-9702-B381E8B870E5}"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As per the opinion of Subramanian and Washington (2022), flexible working could help to provide an opportunity for the employees to work with different cultures and considering the high cross-cultural environment, Morrisons provides high diversity and inclusion criteria to its employees for a better outcome.</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A10A9B-B844-48BA-9702-B381E8B870E5}"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dirty="0">
                <a:latin typeface="Times New Roman"/>
                <a:ea typeface="Calibri"/>
              </a:rPr>
              <a:t>With the help of a high rate of diversity and inclusion criteria, the retail sector has effectively built a positive workplace culture in the UK and thereby ensuring a high competitive advantage among its competitors as well.</a:t>
            </a:r>
            <a:endParaRPr lang="en-US" dirty="0"/>
          </a:p>
        </p:txBody>
      </p:sp>
      <p:sp>
        <p:nvSpPr>
          <p:cNvPr id="4" name="Slide Number Placeholder 3"/>
          <p:cNvSpPr>
            <a:spLocks noGrp="1"/>
          </p:cNvSpPr>
          <p:nvPr>
            <p:ph type="sldNum" sz="quarter" idx="10"/>
          </p:nvPr>
        </p:nvSpPr>
        <p:spPr/>
        <p:txBody>
          <a:bodyPr/>
          <a:lstStyle/>
          <a:p>
            <a:fld id="{A3A10A9B-B844-48BA-9702-B381E8B870E5}"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It has been mentioned that the organisational culture of Morrisons is mainly followed by the diversity and inclusion strategy adopted by the HRM, which has enabled the development of flexible and positive workplace culture at Morrisons respectively.</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A10A9B-B844-48BA-9702-B381E8B870E5}"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Inclusivity increases the fundamental solution for the Morrisons to become a sophisticated HRM practice</a:t>
            </a:r>
            <a:r>
              <a:rPr lang="en-GB" sz="1200" b="1" kern="1200" dirty="0">
                <a:solidFill>
                  <a:schemeClr val="tx1"/>
                </a:solidFill>
                <a:latin typeface="Times New Roman" pitchFamily="18" charset="0"/>
                <a:ea typeface="+mn-ea"/>
                <a:cs typeface="Times New Roman" pitchFamily="18" charset="0"/>
              </a:rPr>
              <a:t>. </a:t>
            </a:r>
            <a:r>
              <a:rPr lang="en-GB" sz="1200" kern="1200" dirty="0">
                <a:solidFill>
                  <a:schemeClr val="tx1"/>
                </a:solidFill>
                <a:latin typeface="Times New Roman" pitchFamily="18" charset="0"/>
                <a:ea typeface="+mn-ea"/>
                <a:cs typeface="Times New Roman" pitchFamily="18" charset="0"/>
              </a:rPr>
              <a:t>Additionally, the inclusion and diversity of Morrisons are very dynamic and its innovative HRM policy helps to build the foundation of the organisation as a whole. </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A10A9B-B844-48BA-9702-B381E8B870E5}"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Considering the further improvement of workplace diversity and inclusion, Morrisons should implement effective training and development programme based on the workplace diversity and inclusion, which would provide better information to the employees respectively. Additionally, implementation of effective workplace policies and ensuring high communication and collaboration among the employees would be helpful for the organisation to maintain flexible organisational culture as well. Furthermore, Morrisons should focus on some mentorship programme towards its employees, which would help to generate positive attitude over the workplace regarding its diversity and inclusion aspect.</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A10A9B-B844-48BA-9702-B381E8B870E5}"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3A10A9B-B844-48BA-9702-B381E8B870E5}"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3A10A9B-B844-48BA-9702-B381E8B870E5}"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950B5C8B-0418-444D-B7EA-510860857F4E}" type="datetimeFigureOut">
              <a:rPr lang="en-US" smtClean="0"/>
              <a:pPr/>
              <a:t>11/23/2022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59546AFE-D24B-4400-B01F-C5B2EEEFE1D9}"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50B5C8B-0418-444D-B7EA-510860857F4E}" type="datetimeFigureOut">
              <a:rPr lang="en-US" smtClean="0"/>
              <a:pPr/>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546AFE-D24B-4400-B01F-C5B2EEEFE1D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50B5C8B-0418-444D-B7EA-510860857F4E}" type="datetimeFigureOut">
              <a:rPr lang="en-US" smtClean="0"/>
              <a:pPr/>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546AFE-D24B-4400-B01F-C5B2EEEFE1D9}"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50B5C8B-0418-444D-B7EA-510860857F4E}" type="datetimeFigureOut">
              <a:rPr lang="en-US" smtClean="0"/>
              <a:pPr/>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546AFE-D24B-4400-B01F-C5B2EEEFE1D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50B5C8B-0418-444D-B7EA-510860857F4E}" type="datetimeFigureOut">
              <a:rPr lang="en-US" smtClean="0"/>
              <a:pPr/>
              <a:t>11/23/2022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9546AFE-D24B-4400-B01F-C5B2EEEFE1D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950B5C8B-0418-444D-B7EA-510860857F4E}" type="datetimeFigureOut">
              <a:rPr lang="en-US" smtClean="0"/>
              <a:pPr/>
              <a:t>11/23/2022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9546AFE-D24B-4400-B01F-C5B2EEEFE1D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0B5C8B-0418-444D-B7EA-510860857F4E}" type="datetimeFigureOut">
              <a:rPr lang="en-US" smtClean="0"/>
              <a:pPr/>
              <a:t>11/23/2022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9546AFE-D24B-4400-B01F-C5B2EEEFE1D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50B5C8B-0418-444D-B7EA-510860857F4E}" type="datetimeFigureOut">
              <a:rPr lang="en-US" smtClean="0"/>
              <a:pPr/>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546AFE-D24B-4400-B01F-C5B2EEEFE1D9}"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50B5C8B-0418-444D-B7EA-510860857F4E}" type="datetimeFigureOut">
              <a:rPr lang="en-US" smtClean="0"/>
              <a:pPr/>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59546AFE-D24B-4400-B01F-C5B2EEEFE1D9}"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50B5C8B-0418-444D-B7EA-510860857F4E}" type="datetimeFigureOut">
              <a:rPr lang="en-US" smtClean="0"/>
              <a:pPr/>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546AFE-D24B-4400-B01F-C5B2EEEFE1D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50B5C8B-0418-444D-B7EA-510860857F4E}" type="datetimeFigureOut">
              <a:rPr lang="en-US" smtClean="0"/>
              <a:pPr/>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546AFE-D24B-4400-B01F-C5B2EEEFE1D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950B5C8B-0418-444D-B7EA-510860857F4E}" type="datetimeFigureOut">
              <a:rPr lang="en-US" smtClean="0"/>
              <a:pPr/>
              <a:t>11/23/2022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59546AFE-D24B-4400-B01F-C5B2EEEFE1D9}"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4056" r:id="rId1"/>
    <p:sldLayoutId id="2147484057" r:id="rId2"/>
    <p:sldLayoutId id="2147484058" r:id="rId3"/>
    <p:sldLayoutId id="2147484059" r:id="rId4"/>
    <p:sldLayoutId id="2147484060" r:id="rId5"/>
    <p:sldLayoutId id="2147484061" r:id="rId6"/>
    <p:sldLayoutId id="2147484062" r:id="rId7"/>
    <p:sldLayoutId id="2147484063" r:id="rId8"/>
    <p:sldLayoutId id="2147484064" r:id="rId9"/>
    <p:sldLayoutId id="2147484065" r:id="rId10"/>
    <p:sldLayoutId id="2147484066"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image" Target="../media/image3.png"/><Relationship Id="rId4" Type="http://schemas.microsoft.com/office/2017/06/relationships/model3d" Target="../media/model3d1.glb"/></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50000"/>
          </a:schemeClr>
        </a:solidFill>
        <a:effectLst/>
      </p:bgPr>
    </p:bg>
    <p:spTree>
      <p:nvGrpSpPr>
        <p:cNvPr id="1" name=""/>
        <p:cNvGrpSpPr/>
        <p:nvPr/>
      </p:nvGrpSpPr>
      <p:grpSpPr>
        <a:xfrm>
          <a:off x="0" y="0"/>
          <a:ext cx="0" cy="0"/>
          <a:chOff x="0" y="0"/>
          <a:chExt cx="0" cy="0"/>
        </a:xfrm>
      </p:grpSpPr>
      <p:pic>
        <p:nvPicPr>
          <p:cNvPr id="12" name="Picture Placeholder 11" descr="A sign on a building&#10;&#10;Description automatically generated with low confidence">
            <a:extLst>
              <a:ext uri="{FF2B5EF4-FFF2-40B4-BE49-F238E27FC236}">
                <a16:creationId xmlns:a16="http://schemas.microsoft.com/office/drawing/2014/main" id="{A46038DD-2BC4-9F1F-CFBA-5C5C2DC1AAF3}"/>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6957" r="16957"/>
          <a:stretch>
            <a:fillRect/>
          </a:stretch>
        </p:blipFill>
        <p:spPr>
          <a:xfrm rot="420000">
            <a:off x="3365427" y="1291651"/>
            <a:ext cx="4758409" cy="3721114"/>
          </a:xfrm>
        </p:spPr>
      </p:pic>
      <p:sp>
        <p:nvSpPr>
          <p:cNvPr id="8" name="Right Triangle 7">
            <a:extLst>
              <a:ext uri="{FF2B5EF4-FFF2-40B4-BE49-F238E27FC236}">
                <a16:creationId xmlns:a16="http://schemas.microsoft.com/office/drawing/2014/main" id="{B57CAD44-A98B-B016-20D1-4AB26E61BF63}"/>
              </a:ext>
            </a:extLst>
          </p:cNvPr>
          <p:cNvSpPr/>
          <p:nvPr/>
        </p:nvSpPr>
        <p:spPr>
          <a:xfrm>
            <a:off x="25400" y="3968860"/>
            <a:ext cx="4495800" cy="2838229"/>
          </a:xfrm>
          <a:prstGeom prst="rtTriangle">
            <a:avLst/>
          </a:prstGeom>
          <a:gradFill>
            <a:gsLst>
              <a:gs pos="0">
                <a:schemeClr val="accent4">
                  <a:tint val="98000"/>
                  <a:shade val="25000"/>
                  <a:satMod val="250000"/>
                  <a:alpha val="1000"/>
                </a:schemeClr>
              </a:gs>
              <a:gs pos="68000">
                <a:schemeClr val="accent4">
                  <a:tint val="86000"/>
                  <a:satMod val="115000"/>
                </a:schemeClr>
              </a:gs>
              <a:gs pos="100000">
                <a:schemeClr val="accent4">
                  <a:tint val="50000"/>
                  <a:satMod val="150000"/>
                </a:schemeClr>
              </a:gs>
            </a:gsLst>
          </a:gradFill>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norm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br>
              <a:rPr lang="en-US" b="1" dirty="0">
                <a:ln/>
                <a:effectLst>
                  <a:outerShdw blurRad="19685" dist="12700" dir="5400000" algn="tl" rotWithShape="0">
                    <a:schemeClr val="accent1">
                      <a:satMod val="130000"/>
                      <a:alpha val="60000"/>
                    </a:schemeClr>
                  </a:outerShdw>
                  <a:reflection blurRad="10000" stA="55000" endPos="48000" dist="500" dir="5400000" sy="-100000" algn="bl" rotWithShape="0"/>
                </a:effectLst>
              </a:rPr>
            </a:br>
            <a:endParaRPr lang="en-US" b="1" dirty="0">
              <a:ln/>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
        <p:nvSpPr>
          <p:cNvPr id="29697" name="Rectangle 1"/>
          <p:cNvSpPr>
            <a:spLocks noChangeArrowheads="1"/>
          </p:cNvSpPr>
          <p:nvPr/>
        </p:nvSpPr>
        <p:spPr bwMode="auto">
          <a:xfrm rot="451503">
            <a:off x="2627678" y="961445"/>
            <a:ext cx="6477000" cy="954107"/>
          </a:xfrm>
          <a:custGeom>
            <a:avLst/>
            <a:gdLst>
              <a:gd name="connsiteX0" fmla="*/ 0 w 6477000"/>
              <a:gd name="connsiteY0" fmla="*/ 0 h 954107"/>
              <a:gd name="connsiteX1" fmla="*/ 394508 w 6477000"/>
              <a:gd name="connsiteY1" fmla="*/ 0 h 954107"/>
              <a:gd name="connsiteX2" fmla="*/ 789016 w 6477000"/>
              <a:gd name="connsiteY2" fmla="*/ 0 h 954107"/>
              <a:gd name="connsiteX3" fmla="*/ 1313065 w 6477000"/>
              <a:gd name="connsiteY3" fmla="*/ 0 h 954107"/>
              <a:gd name="connsiteX4" fmla="*/ 2031423 w 6477000"/>
              <a:gd name="connsiteY4" fmla="*/ 0 h 954107"/>
              <a:gd name="connsiteX5" fmla="*/ 2555471 w 6477000"/>
              <a:gd name="connsiteY5" fmla="*/ 0 h 954107"/>
              <a:gd name="connsiteX6" fmla="*/ 3273829 w 6477000"/>
              <a:gd name="connsiteY6" fmla="*/ 0 h 954107"/>
              <a:gd name="connsiteX7" fmla="*/ 3668337 w 6477000"/>
              <a:gd name="connsiteY7" fmla="*/ 0 h 954107"/>
              <a:gd name="connsiteX8" fmla="*/ 4257155 w 6477000"/>
              <a:gd name="connsiteY8" fmla="*/ 0 h 954107"/>
              <a:gd name="connsiteX9" fmla="*/ 4716434 w 6477000"/>
              <a:gd name="connsiteY9" fmla="*/ 0 h 954107"/>
              <a:gd name="connsiteX10" fmla="*/ 5434792 w 6477000"/>
              <a:gd name="connsiteY10" fmla="*/ 0 h 954107"/>
              <a:gd name="connsiteX11" fmla="*/ 5829300 w 6477000"/>
              <a:gd name="connsiteY11" fmla="*/ 0 h 954107"/>
              <a:gd name="connsiteX12" fmla="*/ 6477000 w 6477000"/>
              <a:gd name="connsiteY12" fmla="*/ 0 h 954107"/>
              <a:gd name="connsiteX13" fmla="*/ 6477000 w 6477000"/>
              <a:gd name="connsiteY13" fmla="*/ 457971 h 954107"/>
              <a:gd name="connsiteX14" fmla="*/ 6477000 w 6477000"/>
              <a:gd name="connsiteY14" fmla="*/ 954107 h 954107"/>
              <a:gd name="connsiteX15" fmla="*/ 5952952 w 6477000"/>
              <a:gd name="connsiteY15" fmla="*/ 954107 h 954107"/>
              <a:gd name="connsiteX16" fmla="*/ 5428904 w 6477000"/>
              <a:gd name="connsiteY16" fmla="*/ 954107 h 954107"/>
              <a:gd name="connsiteX17" fmla="*/ 4904855 w 6477000"/>
              <a:gd name="connsiteY17" fmla="*/ 954107 h 954107"/>
              <a:gd name="connsiteX18" fmla="*/ 4510347 w 6477000"/>
              <a:gd name="connsiteY18" fmla="*/ 954107 h 954107"/>
              <a:gd name="connsiteX19" fmla="*/ 3791989 w 6477000"/>
              <a:gd name="connsiteY19" fmla="*/ 954107 h 954107"/>
              <a:gd name="connsiteX20" fmla="*/ 3138401 w 6477000"/>
              <a:gd name="connsiteY20" fmla="*/ 954107 h 954107"/>
              <a:gd name="connsiteX21" fmla="*/ 2743893 w 6477000"/>
              <a:gd name="connsiteY21" fmla="*/ 954107 h 954107"/>
              <a:gd name="connsiteX22" fmla="*/ 2349385 w 6477000"/>
              <a:gd name="connsiteY22" fmla="*/ 954107 h 954107"/>
              <a:gd name="connsiteX23" fmla="*/ 1954876 w 6477000"/>
              <a:gd name="connsiteY23" fmla="*/ 954107 h 954107"/>
              <a:gd name="connsiteX24" fmla="*/ 1236518 w 6477000"/>
              <a:gd name="connsiteY24" fmla="*/ 954107 h 954107"/>
              <a:gd name="connsiteX25" fmla="*/ 647700 w 6477000"/>
              <a:gd name="connsiteY25" fmla="*/ 954107 h 954107"/>
              <a:gd name="connsiteX26" fmla="*/ 0 w 6477000"/>
              <a:gd name="connsiteY26" fmla="*/ 954107 h 954107"/>
              <a:gd name="connsiteX27" fmla="*/ 0 w 6477000"/>
              <a:gd name="connsiteY27" fmla="*/ 477054 h 954107"/>
              <a:gd name="connsiteX28" fmla="*/ 0 w 6477000"/>
              <a:gd name="connsiteY28" fmla="*/ 0 h 954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477000" h="954107" fill="none" extrusionOk="0">
                <a:moveTo>
                  <a:pt x="0" y="0"/>
                </a:moveTo>
                <a:cubicBezTo>
                  <a:pt x="173479" y="-3188"/>
                  <a:pt x="253217" y="16640"/>
                  <a:pt x="394508" y="0"/>
                </a:cubicBezTo>
                <a:cubicBezTo>
                  <a:pt x="535799" y="-16640"/>
                  <a:pt x="688187" y="28012"/>
                  <a:pt x="789016" y="0"/>
                </a:cubicBezTo>
                <a:cubicBezTo>
                  <a:pt x="889845" y="-28012"/>
                  <a:pt x="1059753" y="11514"/>
                  <a:pt x="1313065" y="0"/>
                </a:cubicBezTo>
                <a:cubicBezTo>
                  <a:pt x="1566377" y="-11514"/>
                  <a:pt x="1779668" y="49493"/>
                  <a:pt x="2031423" y="0"/>
                </a:cubicBezTo>
                <a:cubicBezTo>
                  <a:pt x="2283178" y="-49493"/>
                  <a:pt x="2321701" y="4360"/>
                  <a:pt x="2555471" y="0"/>
                </a:cubicBezTo>
                <a:cubicBezTo>
                  <a:pt x="2789241" y="-4360"/>
                  <a:pt x="2992247" y="21274"/>
                  <a:pt x="3273829" y="0"/>
                </a:cubicBezTo>
                <a:cubicBezTo>
                  <a:pt x="3555411" y="-21274"/>
                  <a:pt x="3555211" y="36834"/>
                  <a:pt x="3668337" y="0"/>
                </a:cubicBezTo>
                <a:cubicBezTo>
                  <a:pt x="3781463" y="-36834"/>
                  <a:pt x="4011165" y="55531"/>
                  <a:pt x="4257155" y="0"/>
                </a:cubicBezTo>
                <a:cubicBezTo>
                  <a:pt x="4503145" y="-55531"/>
                  <a:pt x="4555387" y="17901"/>
                  <a:pt x="4716434" y="0"/>
                </a:cubicBezTo>
                <a:cubicBezTo>
                  <a:pt x="4877481" y="-17901"/>
                  <a:pt x="5182352" y="21792"/>
                  <a:pt x="5434792" y="0"/>
                </a:cubicBezTo>
                <a:cubicBezTo>
                  <a:pt x="5687232" y="-21792"/>
                  <a:pt x="5655774" y="5573"/>
                  <a:pt x="5829300" y="0"/>
                </a:cubicBezTo>
                <a:cubicBezTo>
                  <a:pt x="6002826" y="-5573"/>
                  <a:pt x="6326036" y="47103"/>
                  <a:pt x="6477000" y="0"/>
                </a:cubicBezTo>
                <a:cubicBezTo>
                  <a:pt x="6515510" y="110521"/>
                  <a:pt x="6473883" y="341024"/>
                  <a:pt x="6477000" y="457971"/>
                </a:cubicBezTo>
                <a:cubicBezTo>
                  <a:pt x="6480117" y="574918"/>
                  <a:pt x="6435123" y="711816"/>
                  <a:pt x="6477000" y="954107"/>
                </a:cubicBezTo>
                <a:cubicBezTo>
                  <a:pt x="6370704" y="959127"/>
                  <a:pt x="6072599" y="941515"/>
                  <a:pt x="5952952" y="954107"/>
                </a:cubicBezTo>
                <a:cubicBezTo>
                  <a:pt x="5833305" y="966699"/>
                  <a:pt x="5576943" y="925457"/>
                  <a:pt x="5428904" y="954107"/>
                </a:cubicBezTo>
                <a:cubicBezTo>
                  <a:pt x="5280865" y="982757"/>
                  <a:pt x="5037452" y="920053"/>
                  <a:pt x="4904855" y="954107"/>
                </a:cubicBezTo>
                <a:cubicBezTo>
                  <a:pt x="4772258" y="988161"/>
                  <a:pt x="4650024" y="933208"/>
                  <a:pt x="4510347" y="954107"/>
                </a:cubicBezTo>
                <a:cubicBezTo>
                  <a:pt x="4370670" y="975006"/>
                  <a:pt x="3968459" y="870403"/>
                  <a:pt x="3791989" y="954107"/>
                </a:cubicBezTo>
                <a:cubicBezTo>
                  <a:pt x="3615519" y="1037811"/>
                  <a:pt x="3339635" y="948655"/>
                  <a:pt x="3138401" y="954107"/>
                </a:cubicBezTo>
                <a:cubicBezTo>
                  <a:pt x="2937167" y="959559"/>
                  <a:pt x="2894854" y="918610"/>
                  <a:pt x="2743893" y="954107"/>
                </a:cubicBezTo>
                <a:cubicBezTo>
                  <a:pt x="2592932" y="989604"/>
                  <a:pt x="2510976" y="949857"/>
                  <a:pt x="2349385" y="954107"/>
                </a:cubicBezTo>
                <a:cubicBezTo>
                  <a:pt x="2187794" y="958357"/>
                  <a:pt x="2081841" y="907560"/>
                  <a:pt x="1954876" y="954107"/>
                </a:cubicBezTo>
                <a:cubicBezTo>
                  <a:pt x="1827911" y="1000654"/>
                  <a:pt x="1482494" y="919366"/>
                  <a:pt x="1236518" y="954107"/>
                </a:cubicBezTo>
                <a:cubicBezTo>
                  <a:pt x="990542" y="988848"/>
                  <a:pt x="913056" y="939579"/>
                  <a:pt x="647700" y="954107"/>
                </a:cubicBezTo>
                <a:cubicBezTo>
                  <a:pt x="382344" y="968635"/>
                  <a:pt x="151804" y="907620"/>
                  <a:pt x="0" y="954107"/>
                </a:cubicBezTo>
                <a:cubicBezTo>
                  <a:pt x="-19083" y="730943"/>
                  <a:pt x="34841" y="589642"/>
                  <a:pt x="0" y="477054"/>
                </a:cubicBezTo>
                <a:cubicBezTo>
                  <a:pt x="-34841" y="364466"/>
                  <a:pt x="35666" y="153913"/>
                  <a:pt x="0" y="0"/>
                </a:cubicBezTo>
                <a:close/>
              </a:path>
              <a:path w="6477000" h="954107" stroke="0" extrusionOk="0">
                <a:moveTo>
                  <a:pt x="0" y="0"/>
                </a:moveTo>
                <a:cubicBezTo>
                  <a:pt x="169538" y="-14626"/>
                  <a:pt x="411252" y="11383"/>
                  <a:pt x="588818" y="0"/>
                </a:cubicBezTo>
                <a:cubicBezTo>
                  <a:pt x="766384" y="-11383"/>
                  <a:pt x="922688" y="4574"/>
                  <a:pt x="1112866" y="0"/>
                </a:cubicBezTo>
                <a:cubicBezTo>
                  <a:pt x="1303044" y="-4574"/>
                  <a:pt x="1508304" y="16519"/>
                  <a:pt x="1636915" y="0"/>
                </a:cubicBezTo>
                <a:cubicBezTo>
                  <a:pt x="1765526" y="-16519"/>
                  <a:pt x="1983111" y="16093"/>
                  <a:pt x="2096193" y="0"/>
                </a:cubicBezTo>
                <a:cubicBezTo>
                  <a:pt x="2209275" y="-16093"/>
                  <a:pt x="2401590" y="61581"/>
                  <a:pt x="2685011" y="0"/>
                </a:cubicBezTo>
                <a:cubicBezTo>
                  <a:pt x="2968432" y="-61581"/>
                  <a:pt x="3114589" y="62387"/>
                  <a:pt x="3273829" y="0"/>
                </a:cubicBezTo>
                <a:cubicBezTo>
                  <a:pt x="3433069" y="-62387"/>
                  <a:pt x="3682490" y="46143"/>
                  <a:pt x="3862647" y="0"/>
                </a:cubicBezTo>
                <a:cubicBezTo>
                  <a:pt x="4042804" y="-46143"/>
                  <a:pt x="4251372" y="55633"/>
                  <a:pt x="4451465" y="0"/>
                </a:cubicBezTo>
                <a:cubicBezTo>
                  <a:pt x="4651558" y="-55633"/>
                  <a:pt x="4945287" y="69166"/>
                  <a:pt x="5169824" y="0"/>
                </a:cubicBezTo>
                <a:cubicBezTo>
                  <a:pt x="5394361" y="-69166"/>
                  <a:pt x="5456555" y="2111"/>
                  <a:pt x="5564332" y="0"/>
                </a:cubicBezTo>
                <a:cubicBezTo>
                  <a:pt x="5672109" y="-2111"/>
                  <a:pt x="6076624" y="20259"/>
                  <a:pt x="6477000" y="0"/>
                </a:cubicBezTo>
                <a:cubicBezTo>
                  <a:pt x="6516668" y="173349"/>
                  <a:pt x="6433915" y="309366"/>
                  <a:pt x="6477000" y="486595"/>
                </a:cubicBezTo>
                <a:cubicBezTo>
                  <a:pt x="6520085" y="663824"/>
                  <a:pt x="6460453" y="721172"/>
                  <a:pt x="6477000" y="954107"/>
                </a:cubicBezTo>
                <a:cubicBezTo>
                  <a:pt x="6342631" y="975667"/>
                  <a:pt x="6062740" y="953029"/>
                  <a:pt x="5952952" y="954107"/>
                </a:cubicBezTo>
                <a:cubicBezTo>
                  <a:pt x="5843164" y="955185"/>
                  <a:pt x="5469375" y="910977"/>
                  <a:pt x="5299364" y="954107"/>
                </a:cubicBezTo>
                <a:cubicBezTo>
                  <a:pt x="5129353" y="997237"/>
                  <a:pt x="5059514" y="899109"/>
                  <a:pt x="4840085" y="954107"/>
                </a:cubicBezTo>
                <a:cubicBezTo>
                  <a:pt x="4620656" y="1009105"/>
                  <a:pt x="4420053" y="934224"/>
                  <a:pt x="4251267" y="954107"/>
                </a:cubicBezTo>
                <a:cubicBezTo>
                  <a:pt x="4082481" y="973990"/>
                  <a:pt x="3947822" y="934743"/>
                  <a:pt x="3662449" y="954107"/>
                </a:cubicBezTo>
                <a:cubicBezTo>
                  <a:pt x="3377076" y="973471"/>
                  <a:pt x="3244104" y="949901"/>
                  <a:pt x="3073631" y="954107"/>
                </a:cubicBezTo>
                <a:cubicBezTo>
                  <a:pt x="2903158" y="958313"/>
                  <a:pt x="2847400" y="928893"/>
                  <a:pt x="2679123" y="954107"/>
                </a:cubicBezTo>
                <a:cubicBezTo>
                  <a:pt x="2510846" y="979321"/>
                  <a:pt x="2332122" y="947426"/>
                  <a:pt x="2025535" y="954107"/>
                </a:cubicBezTo>
                <a:cubicBezTo>
                  <a:pt x="1718948" y="960788"/>
                  <a:pt x="1624175" y="892436"/>
                  <a:pt x="1436716" y="954107"/>
                </a:cubicBezTo>
                <a:cubicBezTo>
                  <a:pt x="1249257" y="1015778"/>
                  <a:pt x="1113615" y="946574"/>
                  <a:pt x="912668" y="954107"/>
                </a:cubicBezTo>
                <a:cubicBezTo>
                  <a:pt x="711721" y="961640"/>
                  <a:pt x="679019" y="936810"/>
                  <a:pt x="518160" y="954107"/>
                </a:cubicBezTo>
                <a:cubicBezTo>
                  <a:pt x="357301" y="971404"/>
                  <a:pt x="147460" y="935158"/>
                  <a:pt x="0" y="954107"/>
                </a:cubicBezTo>
                <a:cubicBezTo>
                  <a:pt x="-52247" y="848762"/>
                  <a:pt x="10748" y="689223"/>
                  <a:pt x="0" y="505677"/>
                </a:cubicBezTo>
                <a:cubicBezTo>
                  <a:pt x="-10748" y="322131"/>
                  <a:pt x="59481" y="212854"/>
                  <a:pt x="0" y="0"/>
                </a:cubicBezTo>
                <a:close/>
              </a:path>
            </a:pathLst>
          </a:custGeom>
          <a:solidFill>
            <a:schemeClr val="accent4">
              <a:lumMod val="75000"/>
            </a:schemeClr>
          </a:solidFill>
          <a:ln w="9525">
            <a:solidFill>
              <a:schemeClr val="tx1"/>
            </a:solidFill>
            <a:miter lim="800000"/>
            <a:headEnd/>
            <a:tailEnd/>
            <a:extLst>
              <a:ext uri="{C807C97D-BFC1-408E-A445-0C87EB9F89A2}">
                <ask:lineSketchStyleProps xmlns:ask="http://schemas.microsoft.com/office/drawing/2018/sketchyshapes" sd="3737337604">
                  <a:prstGeom prst="rect">
                    <a:avLst/>
                  </a:prstGeom>
                  <ask:type>
                    <ask:lineSketchScribble/>
                  </ask:type>
                </ask:lineSketchStyleProps>
              </a:ext>
            </a:extLst>
          </a:ln>
          <a:effectLst/>
        </p:spPr>
        <p:txBody>
          <a:bodyPr vert="horz" wrap="square" lIns="91440" tIns="45720" rIns="91440" bIns="45720" numCol="1" anchor="ctr" anchorCtr="0" compatLnSpc="1">
            <a:prstTxWarp prst="textNoShape">
              <a:avLst/>
            </a:prstTxWarp>
            <a:spAutoFit/>
          </a:bodyPr>
          <a:lstStyle/>
          <a:p>
            <a:pPr algn="ctr">
              <a:spcBef>
                <a:spcPts val="600"/>
              </a:spcBef>
              <a:spcAft>
                <a:spcPts val="1600"/>
              </a:spcAft>
            </a:pPr>
            <a:r>
              <a:rPr lang="en-US" sz="2800" b="1" i="1" dirty="0">
                <a:solidFill>
                  <a:schemeClr val="bg1"/>
                </a:solidFill>
                <a:effectLst>
                  <a:glow>
                    <a:schemeClr val="accent5">
                      <a:satMod val="175000"/>
                      <a:alpha val="40000"/>
                    </a:schemeClr>
                  </a:glow>
                  <a:reflection stA="45000" endPos="34000" dist="50800" dir="5400000" sy="-100000" algn="bl" rotWithShape="0"/>
                </a:effectLst>
                <a:latin typeface="Times New Roman"/>
                <a:ea typeface="Calibri"/>
                <a:cs typeface="Times New Roman"/>
              </a:rPr>
              <a:t>Flexible working in relation to diversity and inclusion at work</a:t>
            </a:r>
            <a:endParaRPr lang="en-US" sz="2000" b="1" i="1" u="sng" dirty="0">
              <a:solidFill>
                <a:schemeClr val="bg1"/>
              </a:solidFill>
              <a:effectLst>
                <a:glow>
                  <a:schemeClr val="accent5">
                    <a:satMod val="175000"/>
                    <a:alpha val="40000"/>
                  </a:schemeClr>
                </a:glow>
                <a:reflection stA="45000" endPos="34000" dist="50800" dir="5400000" sy="-100000" algn="bl" rotWithShape="0"/>
              </a:effectLst>
              <a:latin typeface="Times New Roman"/>
              <a:ea typeface="Calibri"/>
            </a:endParaRPr>
          </a:p>
        </p:txBody>
      </p:sp>
      <p:sp>
        <p:nvSpPr>
          <p:cNvPr id="5" name="Rectangle 4"/>
          <p:cNvSpPr/>
          <p:nvPr/>
        </p:nvSpPr>
        <p:spPr>
          <a:xfrm>
            <a:off x="93136" y="5438885"/>
            <a:ext cx="3175000" cy="1384995"/>
          </a:xfrm>
          <a:prstGeom prst="rect">
            <a:avLst/>
          </a:prstGeom>
        </p:spPr>
        <p:txBody>
          <a:bodyPr wrap="square">
            <a:spAutoFit/>
          </a:bodyPr>
          <a:lstStyle/>
          <a:p>
            <a:r>
              <a:rPr lang="en-GB" sz="1400" b="1" i="1" dirty="0">
                <a:solidFill>
                  <a:schemeClr val="bg1"/>
                </a:solidFill>
              </a:rPr>
              <a:t>Name: Ana-Maria Cirstea</a:t>
            </a:r>
            <a:endParaRPr lang="en-IN" sz="1400" b="1" dirty="0">
              <a:solidFill>
                <a:schemeClr val="bg1"/>
              </a:solidFill>
            </a:endParaRPr>
          </a:p>
          <a:p>
            <a:r>
              <a:rPr lang="en-GB" sz="1400" b="1" i="1" dirty="0">
                <a:solidFill>
                  <a:schemeClr val="bg1"/>
                </a:solidFill>
              </a:rPr>
              <a:t>ID: 2011016</a:t>
            </a:r>
          </a:p>
          <a:p>
            <a:endParaRPr lang="en-GB" sz="1400" b="1" i="1" dirty="0">
              <a:solidFill>
                <a:schemeClr val="bg1"/>
              </a:solidFill>
              <a:latin typeface="Times New Roman" pitchFamily="18" charset="0"/>
              <a:cs typeface="Times New Roman" pitchFamily="18" charset="0"/>
            </a:endParaRPr>
          </a:p>
          <a:p>
            <a:r>
              <a:rPr lang="en-GB" sz="1400" b="1" i="1" dirty="0">
                <a:solidFill>
                  <a:schemeClr val="bg1"/>
                </a:solidFill>
                <a:latin typeface="Times New Roman" pitchFamily="18" charset="0"/>
                <a:cs typeface="Times New Roman" pitchFamily="18" charset="0"/>
              </a:rPr>
              <a:t>Managing people LCBB5004</a:t>
            </a:r>
          </a:p>
          <a:p>
            <a:r>
              <a:rPr lang="en-GB" sz="1400" b="1" i="1" dirty="0">
                <a:solidFill>
                  <a:schemeClr val="bg1"/>
                </a:solidFill>
                <a:latin typeface="Times New Roman" pitchFamily="18" charset="0"/>
                <a:cs typeface="Times New Roman" pitchFamily="18" charset="0"/>
              </a:rPr>
              <a:t>Lecturer Ze Zook</a:t>
            </a:r>
          </a:p>
          <a:p>
            <a:r>
              <a:rPr lang="en-GB" sz="1400" b="1" i="1" dirty="0">
                <a:solidFill>
                  <a:schemeClr val="bg1"/>
                </a:solidFill>
                <a:latin typeface="Times New Roman" pitchFamily="18" charset="0"/>
                <a:cs typeface="Times New Roman" pitchFamily="18" charset="0"/>
              </a:rPr>
              <a:t>University of Wales Trinity Saint David</a:t>
            </a:r>
          </a:p>
        </p:txBody>
      </p:sp>
      <mc:AlternateContent xmlns:mc="http://schemas.openxmlformats.org/markup-compatibility/2006">
        <mc:Choice xmlns:am3d="http://schemas.microsoft.com/office/drawing/2017/model3d" Requires="am3d">
          <p:graphicFrame>
            <p:nvGraphicFramePr>
              <p:cNvPr id="17" name="3D Model 16" descr="Push Pin">
                <a:extLst>
                  <a:ext uri="{FF2B5EF4-FFF2-40B4-BE49-F238E27FC236}">
                    <a16:creationId xmlns:a16="http://schemas.microsoft.com/office/drawing/2014/main" id="{E21ABD05-5BB8-7722-DA59-5C071F19EB8A}"/>
                  </a:ext>
                </a:extLst>
              </p:cNvPr>
              <p:cNvGraphicFramePr>
                <a:graphicFrameLocks noChangeAspect="1"/>
              </p:cNvGraphicFramePr>
              <p:nvPr>
                <p:extLst>
                  <p:ext uri="{D42A27DB-BD31-4B8C-83A1-F6EECF244321}">
                    <p14:modId xmlns:p14="http://schemas.microsoft.com/office/powerpoint/2010/main" val="3648550858"/>
                  </p:ext>
                </p:extLst>
              </p:nvPr>
            </p:nvGraphicFramePr>
            <p:xfrm rot="4200451">
              <a:off x="8362566" y="1633325"/>
              <a:ext cx="427922" cy="770410"/>
            </p:xfrm>
            <a:graphic>
              <a:graphicData uri="http://schemas.microsoft.com/office/drawing/2017/model3d">
                <am3d:model3d r:embed="rId4">
                  <am3d:spPr>
                    <a:xfrm rot="4200451">
                      <a:off x="0" y="0"/>
                      <a:ext cx="427922" cy="770410"/>
                    </a:xfrm>
                    <a:prstGeom prst="rect">
                      <a:avLst/>
                    </a:prstGeom>
                  </am3d:spPr>
                  <am3d:camera>
                    <am3d:pos x="0" y="0" z="55916273"/>
                    <am3d:up dx="0" dy="36000000" dz="0"/>
                    <am3d:lookAt x="0" y="0" z="0"/>
                    <am3d:perspective fov="2700000"/>
                  </am3d:camera>
                  <am3d:trans>
                    <am3d:meterPerModelUnit n="45454541" d="1000000"/>
                    <am3d:preTrans dx="0" dy="-1744261" dz="0"/>
                    <am3d:scale>
                      <am3d:sx n="1000000" d="1000000"/>
                      <am3d:sy n="1000000" d="1000000"/>
                      <am3d:sz n="1000000" d="1000000"/>
                    </am3d:scale>
                    <am3d:rot ax="4340439" ay="-4225405" az="-4279810"/>
                    <am3d:postTrans dx="0" dy="0" dz="0"/>
                  </am3d:trans>
                  <am3d:raster rName="Office3DRenderer" rVer="16.0.8326">
                    <am3d:blip r:embed="rId5"/>
                  </am3d:raster>
                  <am3d:objViewport viewportSz="93680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7" name="3D Model 16" descr="Push Pin">
                <a:extLst>
                  <a:ext uri="{FF2B5EF4-FFF2-40B4-BE49-F238E27FC236}">
                    <a16:creationId xmlns:a16="http://schemas.microsoft.com/office/drawing/2014/main" id="{E21ABD05-5BB8-7722-DA59-5C071F19EB8A}"/>
                  </a:ext>
                </a:extLst>
              </p:cNvPr>
              <p:cNvPicPr>
                <a:picLocks noGrp="1" noRot="1" noChangeAspect="1" noMove="1" noResize="1" noEditPoints="1" noAdjustHandles="1" noChangeArrowheads="1" noChangeShapeType="1" noCrop="1"/>
              </p:cNvPicPr>
              <p:nvPr/>
            </p:nvPicPr>
            <p:blipFill>
              <a:blip r:embed="rId5"/>
              <a:stretch>
                <a:fillRect/>
              </a:stretch>
            </p:blipFill>
            <p:spPr>
              <a:xfrm rot="4200451">
                <a:off x="8362566" y="1633325"/>
                <a:ext cx="427922" cy="770410"/>
              </a:xfrm>
              <a:prstGeom prst="rect">
                <a:avLst/>
              </a:prstGeom>
            </p:spPr>
          </p:pic>
        </mc:Fallback>
      </mc:AlternateContent>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000000"/>
            </a:gs>
            <a:gs pos="20000">
              <a:srgbClr val="000040"/>
            </a:gs>
            <a:gs pos="50000">
              <a:srgbClr val="400040"/>
            </a:gs>
            <a:gs pos="75000">
              <a:srgbClr val="8F0040"/>
            </a:gs>
            <a:gs pos="89999">
              <a:srgbClr val="F27300"/>
            </a:gs>
            <a:gs pos="100000">
              <a:srgbClr val="FFBF00"/>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
            <a:ext cx="7543800" cy="822961"/>
          </a:xfrm>
        </p:spPr>
        <p:txBody>
          <a:bodyPr>
            <a:no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en-GB" sz="5400" b="1" dirty="0">
                <a:solidFill>
                  <a:schemeClr val="accent6"/>
                </a:solidFill>
                <a:effectLst>
                  <a:outerShdw blurRad="38100" dist="38100" dir="2700000" algn="tl">
                    <a:srgbClr val="000000">
                      <a:alpha val="43137"/>
                    </a:srgbClr>
                  </a:outerShdw>
                </a:effectLst>
                <a:latin typeface="Times New Roman"/>
              </a:rPr>
              <a:t>Introduction</a:t>
            </a:r>
            <a:endParaRPr lang="en-US" sz="5400" b="1" cap="all" dirty="0">
              <a:ln/>
              <a:solidFill>
                <a:schemeClr val="accent6"/>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idx="1"/>
          </p:nvPr>
        </p:nvSpPr>
        <p:spPr>
          <a:xfrm>
            <a:off x="304800" y="1905000"/>
            <a:ext cx="4191000" cy="3581400"/>
          </a:xfrm>
        </p:spPr>
        <p:txBody>
          <a:bodyPr>
            <a:noAutofit/>
          </a:bodyPr>
          <a:lstStyle/>
          <a:p>
            <a:pPr marL="342900" lvl="0" algn="just">
              <a:lnSpc>
                <a:spcPct val="150000"/>
              </a:lnSpc>
              <a:spcBef>
                <a:spcPts val="600"/>
              </a:spcBef>
              <a:buFont typeface="Symbol"/>
              <a:buChar char=""/>
            </a:pPr>
            <a:r>
              <a:rPr lang="en-US" sz="1600" b="1" dirty="0">
                <a:solidFill>
                  <a:schemeClr val="bg1"/>
                </a:solidFill>
                <a:latin typeface="Times New Roman"/>
                <a:ea typeface="Calibri"/>
                <a:cs typeface="Times New Roman"/>
              </a:rPr>
              <a:t>This presentation will illustrate the HRM function of the Morrisons Company.</a:t>
            </a:r>
          </a:p>
          <a:p>
            <a:pPr marL="342900" lvl="0" algn="just">
              <a:lnSpc>
                <a:spcPct val="150000"/>
              </a:lnSpc>
              <a:spcBef>
                <a:spcPts val="600"/>
              </a:spcBef>
              <a:buFont typeface="Symbol"/>
              <a:buChar char=""/>
            </a:pPr>
            <a:r>
              <a:rPr lang="en-US" sz="1600" b="1" dirty="0">
                <a:solidFill>
                  <a:schemeClr val="bg1"/>
                </a:solidFill>
                <a:latin typeface="Times New Roman"/>
                <a:ea typeface="Calibri"/>
                <a:cs typeface="Times New Roman"/>
              </a:rPr>
              <a:t>It will further describe the working flexibility of the organisation for employee satisfaction. </a:t>
            </a:r>
          </a:p>
          <a:p>
            <a:pPr marL="342900" lvl="0" algn="just">
              <a:lnSpc>
                <a:spcPct val="150000"/>
              </a:lnSpc>
              <a:spcBef>
                <a:spcPts val="600"/>
              </a:spcBef>
              <a:buFont typeface="Symbol"/>
              <a:buChar char=""/>
            </a:pPr>
            <a:r>
              <a:rPr lang="en-US" sz="1600" b="1" dirty="0">
                <a:solidFill>
                  <a:schemeClr val="bg1"/>
                </a:solidFill>
                <a:latin typeface="Times New Roman"/>
                <a:ea typeface="Calibri"/>
                <a:cs typeface="Times New Roman"/>
              </a:rPr>
              <a:t>This presentation will justify the diversity and inclusion in the Morrisons Company for incorporating </a:t>
            </a:r>
            <a:r>
              <a:rPr lang="en-US" sz="1600" b="1" dirty="0" err="1">
                <a:solidFill>
                  <a:schemeClr val="bg1"/>
                </a:solidFill>
                <a:latin typeface="Times New Roman"/>
                <a:ea typeface="Calibri"/>
                <a:cs typeface="Times New Roman"/>
              </a:rPr>
              <a:t>organisational</a:t>
            </a:r>
            <a:r>
              <a:rPr lang="en-US" sz="1600" b="1" dirty="0">
                <a:solidFill>
                  <a:schemeClr val="bg1"/>
                </a:solidFill>
                <a:latin typeface="Times New Roman"/>
                <a:ea typeface="Calibri"/>
                <a:cs typeface="Times New Roman"/>
              </a:rPr>
              <a:t> excellence.</a:t>
            </a:r>
            <a:endParaRPr lang="en-US" sz="2000" b="1" dirty="0">
              <a:solidFill>
                <a:schemeClr val="bg1"/>
              </a:solidFill>
              <a:latin typeface="Times New Roman"/>
              <a:ea typeface="Calibri"/>
              <a:cs typeface="Times New Roman"/>
            </a:endParaRPr>
          </a:p>
        </p:txBody>
      </p:sp>
      <p:pic>
        <p:nvPicPr>
          <p:cNvPr id="5" name="Picture 4"/>
          <p:cNvPicPr/>
          <p:nvPr/>
        </p:nvPicPr>
        <p:blipFill>
          <a:blip r:embed="rId3" cstate="print"/>
          <a:srcRect/>
          <a:stretch>
            <a:fillRect/>
          </a:stretch>
        </p:blipFill>
        <p:spPr bwMode="auto">
          <a:xfrm>
            <a:off x="4724400" y="1905000"/>
            <a:ext cx="4076700" cy="3629418"/>
          </a:xfrm>
          <a:prstGeom prst="rect">
            <a:avLst/>
          </a:prstGeom>
          <a:noFill/>
          <a:ln w="9525">
            <a:noFill/>
            <a:miter lim="800000"/>
            <a:headEnd/>
            <a:tailEnd/>
          </a:ln>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allOve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4000">
              <a:schemeClr val="accent3">
                <a:lumMod val="75000"/>
                <a:alpha val="40000"/>
              </a:schemeClr>
            </a:gs>
            <a:gs pos="50000">
              <a:schemeClr val="accent1">
                <a:tint val="44500"/>
                <a:satMod val="160000"/>
              </a:schemeClr>
            </a:gs>
            <a:gs pos="100000">
              <a:schemeClr val="accent1">
                <a:tint val="23500"/>
                <a:satMod val="160000"/>
              </a:schemeClr>
            </a:gs>
          </a:gsLst>
          <a:lin ang="135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effectLst>
                  <a:outerShdw blurRad="38100" dist="38100" dir="2700000" algn="tl">
                    <a:srgbClr val="000000">
                      <a:alpha val="43137"/>
                    </a:srgbClr>
                  </a:outerShdw>
                </a:effectLst>
                <a:latin typeface="Times New Roman" pitchFamily="18" charset="0"/>
                <a:cs typeface="Times New Roman" pitchFamily="18" charset="0"/>
              </a:rPr>
              <a:t>HRM function of the chosen company</a:t>
            </a:r>
            <a:endParaRPr lang="en-US" b="1" dirty="0">
              <a:solidFill>
                <a:schemeClr val="accent6"/>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idx="1"/>
          </p:nvPr>
        </p:nvSpPr>
        <p:spPr>
          <a:xfrm>
            <a:off x="381000" y="1905000"/>
            <a:ext cx="3886200" cy="4389120"/>
          </a:xfrm>
        </p:spPr>
        <p:txBody>
          <a:bodyPr>
            <a:normAutofit/>
          </a:bodyPr>
          <a:lstStyle/>
          <a:p>
            <a:pPr lvl="0" algn="just">
              <a:lnSpc>
                <a:spcPct val="150000"/>
              </a:lnSpc>
            </a:pPr>
            <a:r>
              <a:rPr lang="en-GB" sz="1400" b="1" dirty="0">
                <a:latin typeface="Times New Roman" pitchFamily="18" charset="0"/>
                <a:cs typeface="Times New Roman" pitchFamily="18" charset="0"/>
              </a:rPr>
              <a:t>The strategic HRM policy enhances the stability of the Morrisons (Morrisons People, 2022). </a:t>
            </a:r>
            <a:endParaRPr lang="en-US" sz="1400" b="1" dirty="0">
              <a:latin typeface="Times New Roman" pitchFamily="18" charset="0"/>
              <a:cs typeface="Times New Roman" pitchFamily="18" charset="0"/>
            </a:endParaRPr>
          </a:p>
          <a:p>
            <a:pPr lvl="0" algn="just">
              <a:lnSpc>
                <a:spcPct val="150000"/>
              </a:lnSpc>
            </a:pPr>
            <a:r>
              <a:rPr lang="en-GB" sz="1400" b="1" dirty="0">
                <a:latin typeface="Times New Roman" pitchFamily="18" charset="0"/>
                <a:cs typeface="Times New Roman" pitchFamily="18" charset="0"/>
              </a:rPr>
              <a:t>Their stability in the HRM activities motivates their people management actions (Bloomberg, 2022).</a:t>
            </a:r>
            <a:endParaRPr lang="en-US" sz="1400" b="1" dirty="0">
              <a:latin typeface="Times New Roman" pitchFamily="18" charset="0"/>
              <a:cs typeface="Times New Roman" pitchFamily="18" charset="0"/>
            </a:endParaRPr>
          </a:p>
          <a:p>
            <a:pPr lvl="0" algn="just">
              <a:lnSpc>
                <a:spcPct val="150000"/>
              </a:lnSpc>
            </a:pPr>
            <a:r>
              <a:rPr lang="en-GB" sz="1400" b="1" dirty="0">
                <a:latin typeface="Times New Roman" pitchFamily="18" charset="0"/>
                <a:cs typeface="Times New Roman" pitchFamily="18" charset="0"/>
              </a:rPr>
              <a:t>The position of the HRM operations is closely related to the management practices and that enables a justification for future </a:t>
            </a:r>
            <a:r>
              <a:rPr lang="en-GB" sz="1400" b="1" dirty="0" err="1">
                <a:latin typeface="Times New Roman" pitchFamily="18" charset="0"/>
                <a:cs typeface="Times New Roman" pitchFamily="18" charset="0"/>
              </a:rPr>
              <a:t>upliftment</a:t>
            </a:r>
            <a:r>
              <a:rPr lang="en-GB" sz="1400" b="1" dirty="0">
                <a:latin typeface="Times New Roman" pitchFamily="18" charset="0"/>
                <a:cs typeface="Times New Roman" pitchFamily="18" charset="0"/>
              </a:rPr>
              <a:t> (Morrisons People, 2022). </a:t>
            </a:r>
            <a:endParaRPr lang="en-US" sz="1400" b="1" dirty="0">
              <a:latin typeface="Times New Roman" pitchFamily="18" charset="0"/>
              <a:cs typeface="Times New Roman" pitchFamily="18" charset="0"/>
            </a:endParaRPr>
          </a:p>
          <a:p>
            <a:pPr algn="just">
              <a:lnSpc>
                <a:spcPct val="150000"/>
              </a:lnSpc>
            </a:pPr>
            <a:r>
              <a:rPr lang="en-GB" sz="1400" b="1" dirty="0">
                <a:latin typeface="Times New Roman" pitchFamily="18" charset="0"/>
                <a:cs typeface="Times New Roman" pitchFamily="18" charset="0"/>
              </a:rPr>
              <a:t>Through the onboarding technique, Morrisons has managed to employ many peoples in the organisation.</a:t>
            </a:r>
            <a:endParaRPr lang="en-US" sz="1800" b="1" dirty="0">
              <a:solidFill>
                <a:schemeClr val="accent1">
                  <a:lumMod val="50000"/>
                </a:schemeClr>
              </a:solidFill>
              <a:latin typeface="Times New Roman" pitchFamily="18" charset="0"/>
              <a:cs typeface="Times New Roman" pitchFamily="18" charset="0"/>
            </a:endParaRPr>
          </a:p>
        </p:txBody>
      </p:sp>
      <p:pic>
        <p:nvPicPr>
          <p:cNvPr id="6" name="Picture 5"/>
          <p:cNvPicPr/>
          <p:nvPr/>
        </p:nvPicPr>
        <p:blipFill>
          <a:blip r:embed="rId3" cstate="print"/>
          <a:stretch>
            <a:fillRect/>
          </a:stretch>
        </p:blipFill>
        <p:spPr bwMode="auto">
          <a:xfrm>
            <a:off x="4495800" y="1905000"/>
            <a:ext cx="4342214" cy="428625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a:blip r:embed="rId3" cstate="prin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81000" y="-304800"/>
            <a:ext cx="8229600" cy="1143000"/>
          </a:xfrm>
        </p:spPr>
        <p:txBody>
          <a:bodyPr>
            <a:noAutofit/>
          </a:bodyPr>
          <a:lstStyle/>
          <a:p>
            <a:pPr algn="ctr"/>
            <a:r>
              <a:rPr lang="en-GB" sz="4000" b="1" dirty="0">
                <a:solidFill>
                  <a:schemeClr val="bg1"/>
                </a:solidFill>
                <a:latin typeface="Times New Roman" pitchFamily="18" charset="0"/>
                <a:cs typeface="Times New Roman" pitchFamily="18" charset="0"/>
              </a:rPr>
              <a:t>Working flexibility at Morrisons</a:t>
            </a:r>
            <a:endParaRPr lang="en-US" sz="40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idx="1"/>
          </p:nvPr>
        </p:nvSpPr>
        <p:spPr>
          <a:xfrm>
            <a:off x="304800" y="1447800"/>
            <a:ext cx="4038600" cy="4876800"/>
          </a:xfrm>
        </p:spPr>
        <p:txBody>
          <a:bodyPr>
            <a:noAutofit/>
          </a:bodyPr>
          <a:lstStyle/>
          <a:p>
            <a:pPr lvl="0" algn="just">
              <a:lnSpc>
                <a:spcPct val="150000"/>
              </a:lnSpc>
            </a:pPr>
            <a:r>
              <a:rPr lang="en-GB" sz="2000" b="1" dirty="0">
                <a:solidFill>
                  <a:schemeClr val="bg1"/>
                </a:solidFill>
                <a:latin typeface="Times New Roman" pitchFamily="18" charset="0"/>
                <a:cs typeface="Times New Roman" pitchFamily="18" charset="0"/>
              </a:rPr>
              <a:t>New ways of working are the best practice in Morrisons (Morrisons Careers, 2022).</a:t>
            </a:r>
            <a:endParaRPr lang="en-US" sz="2000" b="1" dirty="0">
              <a:solidFill>
                <a:schemeClr val="bg1"/>
              </a:solidFill>
              <a:latin typeface="Times New Roman" pitchFamily="18" charset="0"/>
              <a:cs typeface="Times New Roman" pitchFamily="18" charset="0"/>
            </a:endParaRPr>
          </a:p>
          <a:p>
            <a:pPr lvl="0" algn="just">
              <a:lnSpc>
                <a:spcPct val="150000"/>
              </a:lnSpc>
            </a:pPr>
            <a:r>
              <a:rPr lang="en-GB" sz="2000" b="1" dirty="0">
                <a:solidFill>
                  <a:schemeClr val="bg1"/>
                </a:solidFill>
                <a:latin typeface="Times New Roman" pitchFamily="18" charset="0"/>
                <a:cs typeface="Times New Roman" pitchFamily="18" charset="0"/>
              </a:rPr>
              <a:t>Innovative tech solutions bring happiness to the workplace (Bloomberg, 2022).</a:t>
            </a:r>
            <a:endParaRPr lang="en-US" sz="2000" b="1" dirty="0">
              <a:solidFill>
                <a:schemeClr val="bg1"/>
              </a:solidFill>
              <a:latin typeface="Times New Roman" pitchFamily="18" charset="0"/>
              <a:cs typeface="Times New Roman" pitchFamily="18" charset="0"/>
            </a:endParaRPr>
          </a:p>
          <a:p>
            <a:pPr algn="just">
              <a:lnSpc>
                <a:spcPct val="150000"/>
              </a:lnSpc>
            </a:pPr>
            <a:r>
              <a:rPr lang="en-GB" sz="2000" b="1" dirty="0">
                <a:solidFill>
                  <a:schemeClr val="bg1"/>
                </a:solidFill>
                <a:latin typeface="Times New Roman" pitchFamily="18" charset="0"/>
                <a:cs typeface="Times New Roman" pitchFamily="18" charset="0"/>
              </a:rPr>
              <a:t>The flexible working conditions of Morrisons helped them to acquire the market very effectively. </a:t>
            </a:r>
            <a:endParaRPr lang="en-US" sz="1800" b="1" dirty="0">
              <a:solidFill>
                <a:schemeClr val="bg1"/>
              </a:solidFill>
              <a:latin typeface="Times New Roman" pitchFamily="18" charset="0"/>
              <a:cs typeface="Times New Roman" pitchFamily="18" charset="0"/>
            </a:endParaRPr>
          </a:p>
        </p:txBody>
      </p:sp>
      <p:pic>
        <p:nvPicPr>
          <p:cNvPr id="8" name="Picture 7"/>
          <p:cNvPicPr/>
          <p:nvPr/>
        </p:nvPicPr>
        <p:blipFill>
          <a:blip r:embed="rId4" cstate="print"/>
          <a:stretch>
            <a:fillRect/>
          </a:stretch>
        </p:blipFill>
        <p:spPr bwMode="auto">
          <a:xfrm>
            <a:off x="4572000" y="1676400"/>
            <a:ext cx="4076700" cy="4124325"/>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000000"/>
            </a:gs>
            <a:gs pos="20000">
              <a:srgbClr val="000040"/>
            </a:gs>
            <a:gs pos="50000">
              <a:srgbClr val="400040"/>
            </a:gs>
            <a:gs pos="75000">
              <a:srgbClr val="8F0040"/>
            </a:gs>
            <a:gs pos="89999">
              <a:srgbClr val="F27300"/>
            </a:gs>
            <a:gs pos="100000">
              <a:srgbClr val="FFBF00"/>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b="1" dirty="0">
                <a:solidFill>
                  <a:schemeClr val="bg1"/>
                </a:solidFill>
                <a:latin typeface="Times New Roman" pitchFamily="18" charset="0"/>
                <a:cs typeface="Times New Roman" pitchFamily="18" charset="0"/>
              </a:rPr>
              <a:t>Flexible working in relation to diversity and inclusion at Morrisons</a:t>
            </a:r>
            <a:endParaRPr lang="en-US" sz="3600" dirty="0">
              <a:solidFill>
                <a:schemeClr val="bg1"/>
              </a:solidFill>
              <a:latin typeface="Times New Roman" pitchFamily="18" charset="0"/>
              <a:cs typeface="Times New Roman" pitchFamily="18" charset="0"/>
            </a:endParaRPr>
          </a:p>
        </p:txBody>
      </p:sp>
      <p:sp>
        <p:nvSpPr>
          <p:cNvPr id="3" name="Content Placeholder 2"/>
          <p:cNvSpPr>
            <a:spLocks noGrp="1"/>
          </p:cNvSpPr>
          <p:nvPr>
            <p:ph idx="1"/>
          </p:nvPr>
        </p:nvSpPr>
        <p:spPr>
          <a:xfrm>
            <a:off x="304800" y="2133600"/>
            <a:ext cx="4191000" cy="3855720"/>
          </a:xfrm>
        </p:spPr>
        <p:txBody>
          <a:bodyPr>
            <a:normAutofit/>
          </a:bodyPr>
          <a:lstStyle/>
          <a:p>
            <a:pPr lvl="0" algn="just">
              <a:lnSpc>
                <a:spcPct val="150000"/>
              </a:lnSpc>
            </a:pPr>
            <a:r>
              <a:rPr lang="en-GB" sz="1800" b="1" dirty="0">
                <a:solidFill>
                  <a:schemeClr val="bg1"/>
                </a:solidFill>
                <a:latin typeface="Times New Roman" pitchFamily="18" charset="0"/>
                <a:cs typeface="Times New Roman" pitchFamily="18" charset="0"/>
              </a:rPr>
              <a:t>The working condition at Morrisons in the UK considers effective flexibility, which engages a large number of employees from different cultures (Morrisons, 2022).</a:t>
            </a:r>
            <a:endParaRPr lang="en-US" sz="1800" b="1" dirty="0">
              <a:solidFill>
                <a:schemeClr val="bg1"/>
              </a:solidFill>
              <a:latin typeface="Times New Roman" pitchFamily="18" charset="0"/>
              <a:cs typeface="Times New Roman" pitchFamily="18" charset="0"/>
            </a:endParaRPr>
          </a:p>
          <a:p>
            <a:pPr algn="just">
              <a:lnSpc>
                <a:spcPct val="150000"/>
              </a:lnSpc>
            </a:pPr>
            <a:r>
              <a:rPr lang="en-GB" sz="1800" b="1" dirty="0">
                <a:solidFill>
                  <a:schemeClr val="bg1"/>
                </a:solidFill>
                <a:latin typeface="Times New Roman" pitchFamily="18" charset="0"/>
                <a:cs typeface="Times New Roman" pitchFamily="18" charset="0"/>
              </a:rPr>
              <a:t>Additionally, the retail sector considers diversity and inclusion strategies among its employees (Morrisons PLC, 2022).</a:t>
            </a:r>
            <a:endParaRPr lang="en-US" sz="1600" b="1" dirty="0">
              <a:solidFill>
                <a:schemeClr val="bg1"/>
              </a:solidFill>
              <a:latin typeface="Times New Roman" pitchFamily="18" charset="0"/>
              <a:cs typeface="Times New Roman" pitchFamily="18" charset="0"/>
            </a:endParaRPr>
          </a:p>
        </p:txBody>
      </p:sp>
      <p:pic>
        <p:nvPicPr>
          <p:cNvPr id="4" name="Picture 3"/>
          <p:cNvPicPr/>
          <p:nvPr/>
        </p:nvPicPr>
        <p:blipFill>
          <a:blip r:embed="rId3" cstate="print"/>
          <a:stretch>
            <a:fillRect/>
          </a:stretch>
        </p:blipFill>
        <p:spPr bwMode="auto">
          <a:xfrm>
            <a:off x="4724400" y="2133600"/>
            <a:ext cx="4114800" cy="396240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b="1" dirty="0">
                <a:latin typeface="Times New Roman" pitchFamily="18" charset="0"/>
                <a:cs typeface="Times New Roman" pitchFamily="18" charset="0"/>
              </a:rPr>
              <a:t>Flexible working in relation to diversity and inclusion at Morrisons</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935480"/>
            <a:ext cx="8305800" cy="1645920"/>
          </a:xfrm>
        </p:spPr>
        <p:txBody>
          <a:bodyPr>
            <a:normAutofit/>
          </a:bodyPr>
          <a:lstStyle/>
          <a:p>
            <a:pPr lvl="0" algn="just">
              <a:lnSpc>
                <a:spcPct val="150000"/>
              </a:lnSpc>
            </a:pPr>
            <a:r>
              <a:rPr lang="en-GB" sz="1400" b="1" dirty="0">
                <a:latin typeface="Times New Roman" pitchFamily="18" charset="0"/>
                <a:cs typeface="Times New Roman" pitchFamily="18" charset="0"/>
              </a:rPr>
              <a:t>It has been identified that Morrisons considers a high rate of flexibility in its working culture, which ensures high employee engagement in the company (Waterford, 2021).</a:t>
            </a:r>
            <a:endParaRPr lang="en-US" sz="1400" b="1" dirty="0">
              <a:latin typeface="Times New Roman" pitchFamily="18" charset="0"/>
              <a:cs typeface="Times New Roman" pitchFamily="18" charset="0"/>
            </a:endParaRPr>
          </a:p>
          <a:p>
            <a:pPr algn="just">
              <a:lnSpc>
                <a:spcPct val="150000"/>
              </a:lnSpc>
            </a:pPr>
            <a:r>
              <a:rPr lang="en-GB" sz="1400" b="1" dirty="0">
                <a:latin typeface="Times New Roman" pitchFamily="18" charset="0"/>
                <a:cs typeface="Times New Roman" pitchFamily="18" charset="0"/>
              </a:rPr>
              <a:t>Around 73% of the employee considers the flexibility of the working culture of Morrisons in 2021, which is a strong aspect of the company (Morrisons, 2021).</a:t>
            </a:r>
            <a:endParaRPr lang="en-US" sz="1400" b="1" dirty="0">
              <a:latin typeface="Times New Roman" pitchFamily="18" charset="0"/>
              <a:cs typeface="Times New Roman" pitchFamily="18" charset="0"/>
            </a:endParaRPr>
          </a:p>
        </p:txBody>
      </p:sp>
      <p:pic>
        <p:nvPicPr>
          <p:cNvPr id="4" name="Picture 3"/>
          <p:cNvPicPr/>
          <p:nvPr/>
        </p:nvPicPr>
        <p:blipFill>
          <a:blip r:embed="rId3" cstate="print"/>
          <a:stretch>
            <a:fillRect/>
          </a:stretch>
        </p:blipFill>
        <p:spPr bwMode="auto">
          <a:xfrm>
            <a:off x="647700" y="3581400"/>
            <a:ext cx="3695700" cy="2355054"/>
          </a:xfrm>
          <a:prstGeom prst="rect">
            <a:avLst/>
          </a:prstGeom>
          <a:noFill/>
          <a:ln w="9525">
            <a:noFill/>
            <a:miter lim="800000"/>
            <a:headEnd/>
            <a:tailEnd/>
          </a:ln>
        </p:spPr>
      </p:pic>
      <p:pic>
        <p:nvPicPr>
          <p:cNvPr id="5" name="Picture 4"/>
          <p:cNvPicPr/>
          <p:nvPr/>
        </p:nvPicPr>
        <p:blipFill>
          <a:blip r:embed="rId4" cstate="print"/>
          <a:stretch>
            <a:fillRect/>
          </a:stretch>
        </p:blipFill>
        <p:spPr bwMode="auto">
          <a:xfrm>
            <a:off x="4648200" y="3581400"/>
            <a:ext cx="3886200" cy="236220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5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b="1" dirty="0">
                <a:solidFill>
                  <a:schemeClr val="bg1"/>
                </a:solidFill>
                <a:latin typeface="Times New Roman" pitchFamily="18" charset="0"/>
                <a:cs typeface="Times New Roman" pitchFamily="18" charset="0"/>
              </a:rPr>
              <a:t>Role of HRM in promoting diversity and inclusion in Morrisons</a:t>
            </a:r>
            <a:endParaRPr lang="en-US" sz="3600" dirty="0">
              <a:solidFill>
                <a:schemeClr val="bg1"/>
              </a:solidFill>
              <a:latin typeface="Times New Roman" pitchFamily="18" charset="0"/>
              <a:cs typeface="Times New Roman" pitchFamily="18" charset="0"/>
            </a:endParaRPr>
          </a:p>
        </p:txBody>
      </p:sp>
      <p:sp>
        <p:nvSpPr>
          <p:cNvPr id="3" name="Content Placeholder 2"/>
          <p:cNvSpPr>
            <a:spLocks noGrp="1"/>
          </p:cNvSpPr>
          <p:nvPr>
            <p:ph idx="1"/>
          </p:nvPr>
        </p:nvSpPr>
        <p:spPr>
          <a:xfrm>
            <a:off x="76200" y="1981200"/>
            <a:ext cx="4267200" cy="4389120"/>
          </a:xfrm>
        </p:spPr>
        <p:txBody>
          <a:bodyPr>
            <a:normAutofit/>
          </a:bodyPr>
          <a:lstStyle/>
          <a:p>
            <a:pPr lvl="0" algn="just">
              <a:lnSpc>
                <a:spcPct val="150000"/>
              </a:lnSpc>
            </a:pPr>
            <a:r>
              <a:rPr lang="en-GB" sz="1400" b="1" dirty="0">
                <a:solidFill>
                  <a:schemeClr val="bg1"/>
                </a:solidFill>
                <a:latin typeface="Times New Roman" pitchFamily="18" charset="0"/>
                <a:cs typeface="Times New Roman" pitchFamily="18" charset="0"/>
              </a:rPr>
              <a:t>It has been maintained that the HRM of an organisation plays an important role in promoting diversity and inclusion (Stevenson, 2022).</a:t>
            </a:r>
            <a:endParaRPr lang="en-US" sz="1400" b="1" dirty="0">
              <a:solidFill>
                <a:schemeClr val="bg1"/>
              </a:solidFill>
              <a:latin typeface="Times New Roman" pitchFamily="18" charset="0"/>
              <a:cs typeface="Times New Roman" pitchFamily="18" charset="0"/>
            </a:endParaRPr>
          </a:p>
          <a:p>
            <a:pPr lvl="0" algn="just">
              <a:lnSpc>
                <a:spcPct val="150000"/>
              </a:lnSpc>
            </a:pPr>
            <a:r>
              <a:rPr lang="en-GB" sz="1400" b="1" dirty="0">
                <a:solidFill>
                  <a:schemeClr val="bg1"/>
                </a:solidFill>
                <a:latin typeface="Times New Roman" pitchFamily="18" charset="0"/>
                <a:cs typeface="Times New Roman" pitchFamily="18" charset="0"/>
              </a:rPr>
              <a:t>The HRM of Morrisons mainly focuses on employee management alongside the proper training and development programme (Morrisons, 2022).</a:t>
            </a:r>
            <a:endParaRPr lang="en-US" sz="1400" b="1" dirty="0">
              <a:solidFill>
                <a:schemeClr val="bg1"/>
              </a:solidFill>
              <a:latin typeface="Times New Roman" pitchFamily="18" charset="0"/>
              <a:cs typeface="Times New Roman" pitchFamily="18" charset="0"/>
            </a:endParaRPr>
          </a:p>
          <a:p>
            <a:pPr algn="just">
              <a:lnSpc>
                <a:spcPct val="150000"/>
              </a:lnSpc>
            </a:pPr>
            <a:r>
              <a:rPr lang="en-GB" sz="1400" b="1" dirty="0">
                <a:solidFill>
                  <a:schemeClr val="bg1"/>
                </a:solidFill>
                <a:latin typeface="Times New Roman" pitchFamily="18" charset="0"/>
                <a:cs typeface="Times New Roman" pitchFamily="18" charset="0"/>
              </a:rPr>
              <a:t>In this aspect, proper flexibility, diversity and inclusion within the organisational culture of Morrisons could be ensured.</a:t>
            </a:r>
            <a:endParaRPr lang="en-US" sz="1400" b="1" dirty="0">
              <a:solidFill>
                <a:schemeClr val="bg1"/>
              </a:solidFill>
              <a:latin typeface="Times New Roman" pitchFamily="18" charset="0"/>
              <a:cs typeface="Times New Roman" pitchFamily="18" charset="0"/>
            </a:endParaRPr>
          </a:p>
        </p:txBody>
      </p:sp>
      <p:pic>
        <p:nvPicPr>
          <p:cNvPr id="4" name="Picture 3"/>
          <p:cNvPicPr/>
          <p:nvPr/>
        </p:nvPicPr>
        <p:blipFill>
          <a:blip r:embed="rId4" cstate="print"/>
          <a:stretch>
            <a:fillRect/>
          </a:stretch>
        </p:blipFill>
        <p:spPr bwMode="auto">
          <a:xfrm>
            <a:off x="4495800" y="2133600"/>
            <a:ext cx="4419600" cy="3935604"/>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4000">
              <a:schemeClr val="accent3">
                <a:lumMod val="75000"/>
                <a:alpha val="40000"/>
              </a:schemeClr>
            </a:gs>
            <a:gs pos="50000">
              <a:schemeClr val="accent1">
                <a:tint val="44500"/>
                <a:satMod val="160000"/>
              </a:schemeClr>
            </a:gs>
            <a:gs pos="100000">
              <a:schemeClr val="accent1">
                <a:tint val="23500"/>
                <a:satMod val="160000"/>
              </a:schemeClr>
            </a:gs>
          </a:gsLst>
          <a:lin ang="135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b="1" dirty="0">
                <a:latin typeface="Times New Roman" pitchFamily="18" charset="0"/>
                <a:cs typeface="Times New Roman" pitchFamily="18" charset="0"/>
              </a:rPr>
              <a:t>Role of HRM in promoting diversity and inclusion in Morrisons</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228600" y="2057400"/>
            <a:ext cx="3962400" cy="4038600"/>
          </a:xfrm>
        </p:spPr>
        <p:txBody>
          <a:bodyPr>
            <a:normAutofit/>
          </a:bodyPr>
          <a:lstStyle/>
          <a:p>
            <a:pPr lvl="0" algn="just">
              <a:lnSpc>
                <a:spcPct val="150000"/>
              </a:lnSpc>
            </a:pPr>
            <a:r>
              <a:rPr lang="en-GB" sz="1600" b="1" dirty="0">
                <a:latin typeface="Times New Roman" pitchFamily="18" charset="0"/>
                <a:cs typeface="Times New Roman" pitchFamily="18" charset="0"/>
              </a:rPr>
              <a:t>Effective diversity and inclusion practice in the organisation would help to enhance the workplace flexibility and thereby improving employee engagement (Kim </a:t>
            </a:r>
            <a:r>
              <a:rPr lang="en-GB" sz="1600" b="1" i="1" dirty="0">
                <a:latin typeface="Times New Roman" pitchFamily="18" charset="0"/>
                <a:cs typeface="Times New Roman" pitchFamily="18" charset="0"/>
              </a:rPr>
              <a:t>et al., </a:t>
            </a:r>
            <a:r>
              <a:rPr lang="en-GB" sz="1600" b="1" dirty="0">
                <a:latin typeface="Times New Roman" pitchFamily="18" charset="0"/>
                <a:cs typeface="Times New Roman" pitchFamily="18" charset="0"/>
              </a:rPr>
              <a:t>2021).</a:t>
            </a:r>
            <a:endParaRPr lang="en-US" sz="1600" b="1" dirty="0">
              <a:latin typeface="Times New Roman" pitchFamily="18" charset="0"/>
              <a:cs typeface="Times New Roman" pitchFamily="18" charset="0"/>
            </a:endParaRPr>
          </a:p>
          <a:p>
            <a:pPr algn="just">
              <a:lnSpc>
                <a:spcPct val="150000"/>
              </a:lnSpc>
            </a:pPr>
            <a:r>
              <a:rPr lang="en-GB" sz="1600" b="1" dirty="0">
                <a:latin typeface="Times New Roman" pitchFamily="18" charset="0"/>
                <a:cs typeface="Times New Roman" pitchFamily="18" charset="0"/>
              </a:rPr>
              <a:t>Morrisons has 118,000 employees across the world and it has been resulted in a cross-cultural working environment as well (Morrisons PLC, 2022).</a:t>
            </a:r>
            <a:endParaRPr lang="en-US" sz="1600" b="1" dirty="0">
              <a:latin typeface="Times New Roman" pitchFamily="18" charset="0"/>
              <a:cs typeface="Times New Roman" pitchFamily="18" charset="0"/>
            </a:endParaRPr>
          </a:p>
        </p:txBody>
      </p:sp>
      <p:pic>
        <p:nvPicPr>
          <p:cNvPr id="4" name="Picture 3"/>
          <p:cNvPicPr/>
          <p:nvPr/>
        </p:nvPicPr>
        <p:blipFill>
          <a:blip r:embed="rId2" cstate="print"/>
          <a:srcRect/>
          <a:stretch>
            <a:fillRect/>
          </a:stretch>
        </p:blipFill>
        <p:spPr bwMode="auto">
          <a:xfrm>
            <a:off x="4495800" y="1981200"/>
            <a:ext cx="4324350" cy="3959824"/>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000000"/>
            </a:gs>
            <a:gs pos="20000">
              <a:srgbClr val="000040"/>
            </a:gs>
            <a:gs pos="50000">
              <a:srgbClr val="400040"/>
            </a:gs>
            <a:gs pos="75000">
              <a:srgbClr val="8F0040"/>
            </a:gs>
            <a:gs pos="89999">
              <a:srgbClr val="F27300"/>
            </a:gs>
            <a:gs pos="100000">
              <a:srgbClr val="FFBF00"/>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b="1" dirty="0">
                <a:solidFill>
                  <a:schemeClr val="bg1"/>
                </a:solidFill>
                <a:latin typeface="Times New Roman" pitchFamily="18" charset="0"/>
                <a:cs typeface="Times New Roman" pitchFamily="18" charset="0"/>
              </a:rPr>
              <a:t>Role of HRM in promoting diversity and inclusion in Morrisons </a:t>
            </a:r>
            <a:endParaRPr lang="en-US" sz="3600" dirty="0">
              <a:solidFill>
                <a:schemeClr val="bg1"/>
              </a:solidFill>
              <a:latin typeface="Times New Roman" pitchFamily="18" charset="0"/>
              <a:cs typeface="Times New Roman" pitchFamily="18" charset="0"/>
            </a:endParaRPr>
          </a:p>
        </p:txBody>
      </p:sp>
      <p:sp>
        <p:nvSpPr>
          <p:cNvPr id="3" name="Content Placeholder 2"/>
          <p:cNvSpPr>
            <a:spLocks noGrp="1"/>
          </p:cNvSpPr>
          <p:nvPr>
            <p:ph idx="1"/>
          </p:nvPr>
        </p:nvSpPr>
        <p:spPr>
          <a:xfrm>
            <a:off x="0" y="2133600"/>
            <a:ext cx="3733800" cy="4389120"/>
          </a:xfrm>
        </p:spPr>
        <p:txBody>
          <a:bodyPr>
            <a:normAutofit/>
          </a:bodyPr>
          <a:lstStyle/>
          <a:p>
            <a:pPr lvl="0" algn="just">
              <a:lnSpc>
                <a:spcPct val="150000"/>
              </a:lnSpc>
            </a:pPr>
            <a:r>
              <a:rPr lang="en-GB" sz="1800" b="1" dirty="0">
                <a:solidFill>
                  <a:schemeClr val="bg1"/>
                </a:solidFill>
                <a:latin typeface="Times New Roman" pitchFamily="18" charset="0"/>
                <a:cs typeface="Times New Roman" pitchFamily="18" charset="0"/>
              </a:rPr>
              <a:t>The HRM action of Morrison is influential in promoting diversity and inclusion (Morrisons Careers, 2022).</a:t>
            </a:r>
            <a:endParaRPr lang="en-US" sz="1800" b="1" dirty="0">
              <a:solidFill>
                <a:schemeClr val="bg1"/>
              </a:solidFill>
              <a:latin typeface="Times New Roman" pitchFamily="18" charset="0"/>
              <a:cs typeface="Times New Roman" pitchFamily="18" charset="0"/>
            </a:endParaRPr>
          </a:p>
          <a:p>
            <a:pPr algn="just">
              <a:lnSpc>
                <a:spcPct val="150000"/>
              </a:lnSpc>
            </a:pPr>
            <a:r>
              <a:rPr lang="en-GB" sz="1800" b="1" dirty="0">
                <a:solidFill>
                  <a:schemeClr val="bg1"/>
                </a:solidFill>
                <a:latin typeface="Times New Roman" pitchFamily="18" charset="0"/>
                <a:cs typeface="Times New Roman" pitchFamily="18" charset="0"/>
              </a:rPr>
              <a:t>Different aspects of HRM provide a sustainable solution for the business (Morrisons People, 2022).</a:t>
            </a:r>
            <a:endParaRPr lang="en-US" sz="1800" b="1" dirty="0">
              <a:solidFill>
                <a:schemeClr val="bg1"/>
              </a:solidFill>
              <a:latin typeface="Times New Roman" pitchFamily="18" charset="0"/>
              <a:cs typeface="Times New Roman" pitchFamily="18" charset="0"/>
            </a:endParaRPr>
          </a:p>
        </p:txBody>
      </p:sp>
      <p:pic>
        <p:nvPicPr>
          <p:cNvPr id="4" name="Picture 3"/>
          <p:cNvPicPr/>
          <p:nvPr/>
        </p:nvPicPr>
        <p:blipFill>
          <a:blip r:embed="rId3" cstate="print"/>
          <a:stretch>
            <a:fillRect/>
          </a:stretch>
        </p:blipFill>
        <p:spPr bwMode="auto">
          <a:xfrm>
            <a:off x="4114800" y="2133600"/>
            <a:ext cx="4576763" cy="3824288"/>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569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143000"/>
          </a:xfrm>
        </p:spPr>
        <p:txBody>
          <a:bodyPr>
            <a:normAutofit/>
          </a:bodyPr>
          <a:lstStyle/>
          <a:p>
            <a:pPr algn="ctr"/>
            <a:r>
              <a:rPr lang="en-GB" sz="5400" b="1" dirty="0">
                <a:latin typeface="Times New Roman" pitchFamily="18" charset="0"/>
                <a:cs typeface="Times New Roman" pitchFamily="18" charset="0"/>
              </a:rPr>
              <a:t>Recommendation</a:t>
            </a:r>
            <a:endParaRPr lang="en-US" sz="5400" dirty="0">
              <a:latin typeface="Times New Roman" pitchFamily="18" charset="0"/>
              <a:cs typeface="Times New Roman" pitchFamily="18" charset="0"/>
            </a:endParaRPr>
          </a:p>
        </p:txBody>
      </p:sp>
      <p:graphicFrame>
        <p:nvGraphicFramePr>
          <p:cNvPr id="4" name="Diagram 3"/>
          <p:cNvGraphicFramePr/>
          <p:nvPr/>
        </p:nvGraphicFramePr>
        <p:xfrm>
          <a:off x="838201" y="1828800"/>
          <a:ext cx="769620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cstate="prin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81000" y="381000"/>
            <a:ext cx="8229600" cy="1143000"/>
          </a:xfrm>
        </p:spPr>
        <p:txBody>
          <a:bodyPr/>
          <a:lstStyle/>
          <a:p>
            <a:pPr algn="ctr"/>
            <a:r>
              <a:rPr lang="en-US" b="1" dirty="0">
                <a:solidFill>
                  <a:schemeClr val="accent6"/>
                </a:solidFill>
                <a:effectLst>
                  <a:outerShdw blurRad="38100" dist="38100" dir="2700000" algn="tl">
                    <a:srgbClr val="000000">
                      <a:alpha val="43137"/>
                    </a:srgbClr>
                  </a:outerShdw>
                </a:effectLst>
                <a:latin typeface="Times New Roman" pitchFamily="18" charset="0"/>
                <a:cs typeface="Times New Roman" pitchFamily="18" charset="0"/>
              </a:rPr>
              <a:t>Conclusion</a:t>
            </a:r>
          </a:p>
        </p:txBody>
      </p:sp>
      <p:sp>
        <p:nvSpPr>
          <p:cNvPr id="3" name="Content Placeholder 2"/>
          <p:cNvSpPr>
            <a:spLocks noGrp="1"/>
          </p:cNvSpPr>
          <p:nvPr>
            <p:ph idx="1"/>
          </p:nvPr>
        </p:nvSpPr>
        <p:spPr>
          <a:xfrm>
            <a:off x="457200" y="1935480"/>
            <a:ext cx="8229600" cy="3550920"/>
          </a:xfrm>
        </p:spPr>
        <p:txBody>
          <a:bodyPr>
            <a:normAutofit/>
          </a:bodyPr>
          <a:lstStyle/>
          <a:p>
            <a:pPr lvl="0" algn="just">
              <a:lnSpc>
                <a:spcPct val="150000"/>
              </a:lnSpc>
            </a:pPr>
            <a:r>
              <a:rPr lang="en-GB" sz="2400" b="1" i="1" dirty="0">
                <a:effectLst>
                  <a:outerShdw blurRad="38100" dist="38100" dir="2700000" algn="tl">
                    <a:srgbClr val="000000">
                      <a:alpha val="43137"/>
                    </a:srgbClr>
                  </a:outerShdw>
                </a:effectLst>
                <a:latin typeface="Times New Roman" pitchFamily="18" charset="0"/>
                <a:cs typeface="Times New Roman" pitchFamily="18" charset="0"/>
              </a:rPr>
              <a:t>At the end of the presentation, it can be concluded that the role of workplace diversity and inclusion plays a vital role in flexible organisation development.</a:t>
            </a:r>
            <a:endParaRPr lang="en-US" sz="2400" b="1" i="1" dirty="0">
              <a:effectLst>
                <a:outerShdw blurRad="38100" dist="38100" dir="2700000" algn="tl">
                  <a:srgbClr val="000000">
                    <a:alpha val="43137"/>
                  </a:srgbClr>
                </a:outerShdw>
              </a:effectLst>
              <a:latin typeface="Times New Roman" pitchFamily="18" charset="0"/>
              <a:cs typeface="Times New Roman" pitchFamily="18" charset="0"/>
            </a:endParaRPr>
          </a:p>
          <a:p>
            <a:pPr algn="just">
              <a:lnSpc>
                <a:spcPct val="150000"/>
              </a:lnSpc>
            </a:pPr>
            <a:r>
              <a:rPr lang="en-GB" sz="2400" b="1" i="1" dirty="0">
                <a:effectLst>
                  <a:outerShdw blurRad="38100" dist="38100" dir="2700000" algn="tl">
                    <a:srgbClr val="000000">
                      <a:alpha val="43137"/>
                    </a:srgbClr>
                  </a:outerShdw>
                </a:effectLst>
                <a:latin typeface="Times New Roman" pitchFamily="18" charset="0"/>
                <a:cs typeface="Times New Roman" pitchFamily="18" charset="0"/>
              </a:rPr>
              <a:t>The following study is focussed on Morrisons in the UK, which has effectively maintained the workplace diversity and inclusion for engaging a large number of employees.</a:t>
            </a:r>
            <a:endParaRPr lang="en-US" sz="2400" b="1" i="1" dirty="0">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0"/>
            <a:ext cx="8229600" cy="1143000"/>
          </a:xfrm>
        </p:spPr>
        <p:txBody>
          <a:bodyPr/>
          <a:lstStyle/>
          <a:p>
            <a:pPr algn="ctr"/>
            <a:r>
              <a:rPr lang="en-US" b="1" dirty="0">
                <a:solidFill>
                  <a:schemeClr val="accent6"/>
                </a:solidFill>
                <a:effectLst>
                  <a:outerShdw blurRad="38100" dist="38100" dir="2700000" algn="tl">
                    <a:srgbClr val="000000">
                      <a:alpha val="43137"/>
                    </a:srgbClr>
                  </a:outerShdw>
                </a:effectLst>
                <a:latin typeface="Times New Roman" pitchFamily="18" charset="0"/>
                <a:cs typeface="Times New Roman" pitchFamily="18" charset="0"/>
              </a:rPr>
              <a:t>References</a:t>
            </a:r>
          </a:p>
        </p:txBody>
      </p:sp>
      <p:sp>
        <p:nvSpPr>
          <p:cNvPr id="3" name="Content Placeholder 2"/>
          <p:cNvSpPr>
            <a:spLocks noGrp="1"/>
          </p:cNvSpPr>
          <p:nvPr>
            <p:ph idx="1"/>
          </p:nvPr>
        </p:nvSpPr>
        <p:spPr>
          <a:xfrm>
            <a:off x="381000" y="1676400"/>
            <a:ext cx="8229600" cy="4876800"/>
          </a:xfrm>
        </p:spPr>
        <p:style>
          <a:lnRef idx="1">
            <a:schemeClr val="accent2"/>
          </a:lnRef>
          <a:fillRef idx="2">
            <a:schemeClr val="accent2"/>
          </a:fillRef>
          <a:effectRef idx="1">
            <a:schemeClr val="accent2"/>
          </a:effectRef>
          <a:fontRef idx="minor">
            <a:schemeClr val="dk1"/>
          </a:fontRef>
        </p:style>
        <p:txBody>
          <a:bodyPr>
            <a:noAutofit/>
          </a:bodyPr>
          <a:lstStyle/>
          <a:p>
            <a:pPr algn="just"/>
            <a:r>
              <a:rPr lang="en-GB" sz="1050" dirty="0">
                <a:latin typeface="Times New Roman" pitchFamily="18" charset="0"/>
                <a:cs typeface="Times New Roman" pitchFamily="18" charset="0"/>
              </a:rPr>
              <a:t>Bloomberg (2022) </a:t>
            </a:r>
            <a:r>
              <a:rPr lang="en-GB" sz="1050" i="1" dirty="0">
                <a:latin typeface="Times New Roman" pitchFamily="18" charset="0"/>
                <a:cs typeface="Times New Roman" pitchFamily="18" charset="0"/>
              </a:rPr>
              <a:t>Wm Morrison Supermarkets Ltd - Company profile and news</a:t>
            </a:r>
            <a:r>
              <a:rPr lang="en-GB" sz="1050" dirty="0">
                <a:latin typeface="Times New Roman" pitchFamily="18" charset="0"/>
                <a:cs typeface="Times New Roman" pitchFamily="18" charset="0"/>
              </a:rPr>
              <a:t>, </a:t>
            </a:r>
            <a:r>
              <a:rPr lang="en-GB" sz="1050" i="1" dirty="0">
                <a:latin typeface="Times New Roman" pitchFamily="18" charset="0"/>
                <a:cs typeface="Times New Roman" pitchFamily="18" charset="0"/>
              </a:rPr>
              <a:t>Bloomberg.com</a:t>
            </a:r>
            <a:r>
              <a:rPr lang="en-GB" sz="1050" dirty="0">
                <a:latin typeface="Times New Roman" pitchFamily="18" charset="0"/>
                <a:cs typeface="Times New Roman" pitchFamily="18" charset="0"/>
              </a:rPr>
              <a:t>. Bloomberg. Available at: https://www.bloomberg.com/profile/company/MRW:LN?leadSource=uverify+wall (Accessed: November 8, 2022). </a:t>
            </a:r>
            <a:endParaRPr lang="en-US" sz="1050" dirty="0">
              <a:latin typeface="Times New Roman" pitchFamily="18" charset="0"/>
              <a:cs typeface="Times New Roman" pitchFamily="18" charset="0"/>
            </a:endParaRPr>
          </a:p>
          <a:p>
            <a:pPr algn="just"/>
            <a:r>
              <a:rPr lang="en-GB" sz="1050" dirty="0" err="1">
                <a:latin typeface="Times New Roman" pitchFamily="18" charset="0"/>
                <a:cs typeface="Times New Roman" pitchFamily="18" charset="0"/>
              </a:rPr>
              <a:t>GlobalData</a:t>
            </a:r>
            <a:r>
              <a:rPr lang="en-GB" sz="1050" dirty="0">
                <a:latin typeface="Times New Roman" pitchFamily="18" charset="0"/>
                <a:cs typeface="Times New Roman" pitchFamily="18" charset="0"/>
              </a:rPr>
              <a:t> (2020) </a:t>
            </a:r>
            <a:r>
              <a:rPr lang="en-GB" sz="1050" i="1" dirty="0">
                <a:latin typeface="Times New Roman" pitchFamily="18" charset="0"/>
                <a:cs typeface="Times New Roman" pitchFamily="18" charset="0"/>
              </a:rPr>
              <a:t>Wm Morrison Supermarkets Ltd Company Profile - Overview</a:t>
            </a:r>
            <a:r>
              <a:rPr lang="en-GB" sz="1050" dirty="0">
                <a:latin typeface="Times New Roman" pitchFamily="18" charset="0"/>
                <a:cs typeface="Times New Roman" pitchFamily="18" charset="0"/>
              </a:rPr>
              <a:t>, </a:t>
            </a:r>
            <a:r>
              <a:rPr lang="en-GB" sz="1050" i="1" dirty="0" err="1">
                <a:latin typeface="Times New Roman" pitchFamily="18" charset="0"/>
                <a:cs typeface="Times New Roman" pitchFamily="18" charset="0"/>
              </a:rPr>
              <a:t>GlobalData</a:t>
            </a:r>
            <a:r>
              <a:rPr lang="en-GB" sz="1050" dirty="0">
                <a:latin typeface="Times New Roman" pitchFamily="18" charset="0"/>
                <a:cs typeface="Times New Roman" pitchFamily="18" charset="0"/>
              </a:rPr>
              <a:t>. Available at: https://www.globaldata.com/company-profile/wm-morrison-supermarkets-plc/ (Accessed: November 8, 2022). </a:t>
            </a:r>
            <a:endParaRPr lang="en-US" sz="1050" dirty="0">
              <a:latin typeface="Times New Roman" pitchFamily="18" charset="0"/>
              <a:cs typeface="Times New Roman" pitchFamily="18" charset="0"/>
            </a:endParaRPr>
          </a:p>
          <a:p>
            <a:pPr algn="just"/>
            <a:r>
              <a:rPr lang="en-GB" sz="1050" dirty="0">
                <a:latin typeface="Times New Roman" pitchFamily="18" charset="0"/>
                <a:cs typeface="Times New Roman" pitchFamily="18" charset="0"/>
              </a:rPr>
              <a:t>Kim, K.C., Hornsby, J.S., Enriquez, J.L., Bae, Z.T. and El </a:t>
            </a:r>
            <a:r>
              <a:rPr lang="en-GB" sz="1050" dirty="0" err="1">
                <a:latin typeface="Times New Roman" pitchFamily="18" charset="0"/>
                <a:cs typeface="Times New Roman" pitchFamily="18" charset="0"/>
              </a:rPr>
              <a:t>Tarabishy</a:t>
            </a:r>
            <a:r>
              <a:rPr lang="en-GB" sz="1050" dirty="0">
                <a:latin typeface="Times New Roman" pitchFamily="18" charset="0"/>
                <a:cs typeface="Times New Roman" pitchFamily="18" charset="0"/>
              </a:rPr>
              <a:t>, A., (2021). Humane Entrepreneurial Framework: A model for effective corporate entrepreneurship. </a:t>
            </a:r>
            <a:r>
              <a:rPr lang="en-GB" sz="1050" i="1" dirty="0">
                <a:latin typeface="Times New Roman" pitchFamily="18" charset="0"/>
                <a:cs typeface="Times New Roman" pitchFamily="18" charset="0"/>
              </a:rPr>
              <a:t>Journal of Small Business Management</a:t>
            </a:r>
            <a:r>
              <a:rPr lang="en-GB" sz="1050" dirty="0">
                <a:latin typeface="Times New Roman" pitchFamily="18" charset="0"/>
                <a:cs typeface="Times New Roman" pitchFamily="18" charset="0"/>
              </a:rPr>
              <a:t>, </a:t>
            </a:r>
            <a:r>
              <a:rPr lang="en-GB" sz="1050" i="1" dirty="0">
                <a:latin typeface="Times New Roman" pitchFamily="18" charset="0"/>
                <a:cs typeface="Times New Roman" pitchFamily="18" charset="0"/>
              </a:rPr>
              <a:t>59</a:t>
            </a:r>
            <a:r>
              <a:rPr lang="en-GB" sz="1050" dirty="0">
                <a:latin typeface="Times New Roman" pitchFamily="18" charset="0"/>
                <a:cs typeface="Times New Roman" pitchFamily="18" charset="0"/>
              </a:rPr>
              <a:t>(3), pp.397-416.</a:t>
            </a:r>
            <a:endParaRPr lang="en-US" sz="1050" dirty="0">
              <a:latin typeface="Times New Roman" pitchFamily="18" charset="0"/>
              <a:cs typeface="Times New Roman" pitchFamily="18" charset="0"/>
            </a:endParaRPr>
          </a:p>
          <a:p>
            <a:pPr algn="just"/>
            <a:r>
              <a:rPr lang="en-US" sz="1050" dirty="0">
                <a:latin typeface="Times New Roman" pitchFamily="18" charset="0"/>
                <a:cs typeface="Times New Roman" pitchFamily="18" charset="0"/>
              </a:rPr>
              <a:t>Morrisons (2021) </a:t>
            </a:r>
            <a:r>
              <a:rPr lang="en-US" sz="1050" i="1" dirty="0">
                <a:latin typeface="Times New Roman" pitchFamily="18" charset="0"/>
                <a:cs typeface="Times New Roman" pitchFamily="18" charset="0"/>
              </a:rPr>
              <a:t>Employees want flexibility in where and when they work, survey finds</a:t>
            </a:r>
            <a:r>
              <a:rPr lang="en-US" sz="1050" dirty="0">
                <a:latin typeface="Times New Roman" pitchFamily="18" charset="0"/>
                <a:cs typeface="Times New Roman" pitchFamily="18" charset="0"/>
              </a:rPr>
              <a:t>, </a:t>
            </a:r>
            <a:r>
              <a:rPr lang="en-US" sz="1050" i="1" dirty="0">
                <a:latin typeface="Times New Roman" pitchFamily="18" charset="0"/>
                <a:cs typeface="Times New Roman" pitchFamily="18" charset="0"/>
              </a:rPr>
              <a:t>Morrison's Bar and Kitchen - </a:t>
            </a:r>
            <a:r>
              <a:rPr lang="en-US" sz="1050" i="1" dirty="0" err="1">
                <a:latin typeface="Times New Roman" pitchFamily="18" charset="0"/>
                <a:cs typeface="Times New Roman" pitchFamily="18" charset="0"/>
              </a:rPr>
              <a:t>Ballysimon</a:t>
            </a:r>
            <a:r>
              <a:rPr lang="en-US" sz="1050" i="1" dirty="0">
                <a:latin typeface="Times New Roman" pitchFamily="18" charset="0"/>
                <a:cs typeface="Times New Roman" pitchFamily="18" charset="0"/>
              </a:rPr>
              <a:t>, Limerick</a:t>
            </a:r>
            <a:r>
              <a:rPr lang="en-US" sz="1050" dirty="0">
                <a:latin typeface="Times New Roman" pitchFamily="18" charset="0"/>
                <a:cs typeface="Times New Roman" pitchFamily="18" charset="0"/>
              </a:rPr>
              <a:t>. Available at: https://morrisons.ie/2021/06/15/employees-want-flexibility-in-where-and-when-they-work-survey-finds/ (Accessed: November 8, 2022). </a:t>
            </a:r>
          </a:p>
          <a:p>
            <a:pPr algn="just"/>
            <a:r>
              <a:rPr lang="en-US" sz="1050" dirty="0">
                <a:latin typeface="Times New Roman" pitchFamily="18" charset="0"/>
                <a:cs typeface="Times New Roman" pitchFamily="18" charset="0"/>
              </a:rPr>
              <a:t>Morrisons (2022) </a:t>
            </a:r>
            <a:r>
              <a:rPr lang="en-US" sz="1050" i="1" dirty="0">
                <a:latin typeface="Times New Roman" pitchFamily="18" charset="0"/>
                <a:cs typeface="Times New Roman" pitchFamily="18" charset="0"/>
              </a:rPr>
              <a:t>Flexible working</a:t>
            </a:r>
            <a:r>
              <a:rPr lang="en-US" sz="1050" dirty="0">
                <a:latin typeface="Times New Roman" pitchFamily="18" charset="0"/>
                <a:cs typeface="Times New Roman" pitchFamily="18" charset="0"/>
              </a:rPr>
              <a:t>, </a:t>
            </a:r>
            <a:r>
              <a:rPr lang="en-US" sz="1050" i="1" dirty="0">
                <a:latin typeface="Times New Roman" pitchFamily="18" charset="0"/>
                <a:cs typeface="Times New Roman" pitchFamily="18" charset="0"/>
              </a:rPr>
              <a:t>Flexible working | Morrisons Careers</a:t>
            </a:r>
            <a:r>
              <a:rPr lang="en-US" sz="1050" dirty="0">
                <a:latin typeface="Times New Roman" pitchFamily="18" charset="0"/>
                <a:cs typeface="Times New Roman" pitchFamily="18" charset="0"/>
              </a:rPr>
              <a:t>. Available at: https://www.morrisons.jobs/life-at-morrisons/flexible-working (Accessed: November 8, 2022). </a:t>
            </a:r>
          </a:p>
          <a:p>
            <a:pPr algn="just"/>
            <a:r>
              <a:rPr lang="en-GB" sz="1050" dirty="0">
                <a:latin typeface="Times New Roman" pitchFamily="18" charset="0"/>
                <a:cs typeface="Times New Roman" pitchFamily="18" charset="0"/>
              </a:rPr>
              <a:t>Morrisons Careers (2022) </a:t>
            </a:r>
            <a:r>
              <a:rPr lang="en-GB" sz="1050" i="1" dirty="0">
                <a:latin typeface="Times New Roman" pitchFamily="18" charset="0"/>
                <a:cs typeface="Times New Roman" pitchFamily="18" charset="0"/>
              </a:rPr>
              <a:t>Flexible working</a:t>
            </a:r>
            <a:r>
              <a:rPr lang="en-GB" sz="1050" dirty="0">
                <a:latin typeface="Times New Roman" pitchFamily="18" charset="0"/>
                <a:cs typeface="Times New Roman" pitchFamily="18" charset="0"/>
              </a:rPr>
              <a:t>, </a:t>
            </a:r>
            <a:r>
              <a:rPr lang="en-GB" sz="1050" i="1" dirty="0">
                <a:latin typeface="Times New Roman" pitchFamily="18" charset="0"/>
                <a:cs typeface="Times New Roman" pitchFamily="18" charset="0"/>
              </a:rPr>
              <a:t>Flexible working | Morrisons Careers</a:t>
            </a:r>
            <a:r>
              <a:rPr lang="en-GB" sz="1050" dirty="0">
                <a:latin typeface="Times New Roman" pitchFamily="18" charset="0"/>
                <a:cs typeface="Times New Roman" pitchFamily="18" charset="0"/>
              </a:rPr>
              <a:t>. Available at: https://www.morrisons.jobs/life-at-morrisons/flexible-working (Accessed: November 8, 2022). </a:t>
            </a:r>
            <a:endParaRPr lang="en-US" sz="1050" dirty="0">
              <a:latin typeface="Times New Roman" pitchFamily="18" charset="0"/>
              <a:cs typeface="Times New Roman" pitchFamily="18" charset="0"/>
            </a:endParaRPr>
          </a:p>
          <a:p>
            <a:pPr algn="just"/>
            <a:r>
              <a:rPr lang="en-GB" sz="1050" dirty="0">
                <a:latin typeface="Times New Roman" pitchFamily="18" charset="0"/>
                <a:cs typeface="Times New Roman" pitchFamily="18" charset="0"/>
              </a:rPr>
              <a:t>Morrisons People (2022) </a:t>
            </a:r>
            <a:r>
              <a:rPr lang="en-GB" sz="1050" i="1" dirty="0">
                <a:latin typeface="Times New Roman" pitchFamily="18" charset="0"/>
                <a:cs typeface="Times New Roman" pitchFamily="18" charset="0"/>
              </a:rPr>
              <a:t>People</a:t>
            </a:r>
            <a:r>
              <a:rPr lang="en-GB" sz="1050" dirty="0">
                <a:latin typeface="Times New Roman" pitchFamily="18" charset="0"/>
                <a:cs typeface="Times New Roman" pitchFamily="18" charset="0"/>
              </a:rPr>
              <a:t>, </a:t>
            </a:r>
            <a:r>
              <a:rPr lang="en-GB" sz="1050" i="1" dirty="0">
                <a:latin typeface="Times New Roman" pitchFamily="18" charset="0"/>
                <a:cs typeface="Times New Roman" pitchFamily="18" charset="0"/>
              </a:rPr>
              <a:t>Morrisons</a:t>
            </a:r>
            <a:r>
              <a:rPr lang="en-GB" sz="1050" dirty="0">
                <a:latin typeface="Times New Roman" pitchFamily="18" charset="0"/>
                <a:cs typeface="Times New Roman" pitchFamily="18" charset="0"/>
              </a:rPr>
              <a:t>. Available at: https://www.morrisons-corporate.com/morrisons-sustainability/people/ (Accessed: November 8, 2022). </a:t>
            </a:r>
            <a:endParaRPr lang="en-US" sz="1050" dirty="0">
              <a:latin typeface="Times New Roman" pitchFamily="18" charset="0"/>
              <a:cs typeface="Times New Roman" pitchFamily="18" charset="0"/>
            </a:endParaRPr>
          </a:p>
          <a:p>
            <a:pPr algn="just"/>
            <a:r>
              <a:rPr lang="en-US" sz="1050" dirty="0">
                <a:latin typeface="Times New Roman" pitchFamily="18" charset="0"/>
                <a:cs typeface="Times New Roman" pitchFamily="18" charset="0"/>
              </a:rPr>
              <a:t>Morrisons PLC (2022) </a:t>
            </a:r>
            <a:r>
              <a:rPr lang="en-US" sz="1050" i="1" dirty="0">
                <a:latin typeface="Times New Roman" pitchFamily="18" charset="0"/>
                <a:cs typeface="Times New Roman" pitchFamily="18" charset="0"/>
              </a:rPr>
              <a:t>Colleagues</a:t>
            </a:r>
            <a:r>
              <a:rPr lang="en-US" sz="1050" dirty="0">
                <a:latin typeface="Times New Roman" pitchFamily="18" charset="0"/>
                <a:cs typeface="Times New Roman" pitchFamily="18" charset="0"/>
              </a:rPr>
              <a:t>, </a:t>
            </a:r>
            <a:r>
              <a:rPr lang="en-US" sz="1050" i="1" dirty="0">
                <a:latin typeface="Times New Roman" pitchFamily="18" charset="0"/>
                <a:cs typeface="Times New Roman" pitchFamily="18" charset="0"/>
              </a:rPr>
              <a:t>Morrisons</a:t>
            </a:r>
            <a:r>
              <a:rPr lang="en-US" sz="1050" dirty="0">
                <a:latin typeface="Times New Roman" pitchFamily="18" charset="0"/>
                <a:cs typeface="Times New Roman" pitchFamily="18" charset="0"/>
              </a:rPr>
              <a:t>. Available at: https://www.morrisons-corporate.com/morrisons-sustainability/people/colleagues/ (Accessed: November 8, 2022). </a:t>
            </a:r>
          </a:p>
          <a:p>
            <a:pPr algn="just"/>
            <a:r>
              <a:rPr lang="en-US" sz="1050" dirty="0">
                <a:latin typeface="Times New Roman" pitchFamily="18" charset="0"/>
                <a:cs typeface="Times New Roman" pitchFamily="18" charset="0"/>
              </a:rPr>
              <a:t>Morrisons PLC (2022) </a:t>
            </a:r>
            <a:r>
              <a:rPr lang="en-US" sz="1050" i="1" dirty="0">
                <a:latin typeface="Times New Roman" pitchFamily="18" charset="0"/>
                <a:cs typeface="Times New Roman" pitchFamily="18" charset="0"/>
              </a:rPr>
              <a:t>Company history - </a:t>
            </a:r>
            <a:r>
              <a:rPr lang="en-US" sz="1050" i="1" dirty="0" err="1">
                <a:latin typeface="Times New Roman" pitchFamily="18" charset="0"/>
                <a:cs typeface="Times New Roman" pitchFamily="18" charset="0"/>
              </a:rPr>
              <a:t>morrisons</a:t>
            </a:r>
            <a:r>
              <a:rPr lang="en-US" sz="1050" i="1" dirty="0">
                <a:latin typeface="Times New Roman" pitchFamily="18" charset="0"/>
                <a:cs typeface="Times New Roman" pitchFamily="18" charset="0"/>
              </a:rPr>
              <a:t> corporate</a:t>
            </a:r>
            <a:r>
              <a:rPr lang="en-US" sz="1050" dirty="0">
                <a:latin typeface="Times New Roman" pitchFamily="18" charset="0"/>
                <a:cs typeface="Times New Roman" pitchFamily="18" charset="0"/>
              </a:rPr>
              <a:t>, </a:t>
            </a:r>
            <a:r>
              <a:rPr lang="en-US" sz="1050" i="1" dirty="0">
                <a:latin typeface="Times New Roman" pitchFamily="18" charset="0"/>
                <a:cs typeface="Times New Roman" pitchFamily="18" charset="0"/>
              </a:rPr>
              <a:t>Morrisons</a:t>
            </a:r>
            <a:r>
              <a:rPr lang="en-US" sz="1050" dirty="0">
                <a:latin typeface="Times New Roman" pitchFamily="18" charset="0"/>
                <a:cs typeface="Times New Roman" pitchFamily="18" charset="0"/>
              </a:rPr>
              <a:t>. Available at: https://www.morrisons-corporate.com/about-us/company-history/ (Accessed: November 9, 2022). </a:t>
            </a:r>
          </a:p>
          <a:p>
            <a:pPr algn="just"/>
            <a:r>
              <a:rPr lang="en-US" sz="1050" dirty="0">
                <a:latin typeface="Times New Roman" pitchFamily="18" charset="0"/>
                <a:cs typeface="Times New Roman" pitchFamily="18" charset="0"/>
              </a:rPr>
              <a:t>Stevenson, M. (2022) </a:t>
            </a:r>
            <a:r>
              <a:rPr lang="en-US" sz="1050" i="1" dirty="0">
                <a:latin typeface="Times New Roman" pitchFamily="18" charset="0"/>
                <a:cs typeface="Times New Roman" pitchFamily="18" charset="0"/>
              </a:rPr>
              <a:t>Diversity: HR's role</a:t>
            </a:r>
            <a:r>
              <a:rPr lang="en-US" sz="1050" dirty="0">
                <a:latin typeface="Times New Roman" pitchFamily="18" charset="0"/>
                <a:cs typeface="Times New Roman" pitchFamily="18" charset="0"/>
              </a:rPr>
              <a:t>, </a:t>
            </a:r>
            <a:r>
              <a:rPr lang="en-US" sz="1050" i="1" dirty="0">
                <a:latin typeface="Times New Roman" pitchFamily="18" charset="0"/>
                <a:cs typeface="Times New Roman" pitchFamily="18" charset="0"/>
              </a:rPr>
              <a:t>HR Exchange Network</a:t>
            </a:r>
            <a:r>
              <a:rPr lang="en-US" sz="1050" dirty="0">
                <a:latin typeface="Times New Roman" pitchFamily="18" charset="0"/>
                <a:cs typeface="Times New Roman" pitchFamily="18" charset="0"/>
              </a:rPr>
              <a:t>. Available at: https://www.hrexchangenetwork.com/hr-talent-management/articles/diversity-hrs-role#:~:text=HR%20promotes%20diversity&amp;text=So%2C%20what%20is%20HR's%20role,and%20contribute%20to%20the%20company. (Accessed: November 8, 2022). </a:t>
            </a:r>
          </a:p>
          <a:p>
            <a:pPr algn="just"/>
            <a:r>
              <a:rPr lang="en-US" sz="1050" dirty="0">
                <a:latin typeface="Times New Roman" pitchFamily="18" charset="0"/>
                <a:cs typeface="Times New Roman" pitchFamily="18" charset="0"/>
              </a:rPr>
              <a:t>Subramanian, S. and Washington, E. F. (2022) </a:t>
            </a:r>
            <a:r>
              <a:rPr lang="en-US" sz="1050" i="1" dirty="0">
                <a:latin typeface="Times New Roman" pitchFamily="18" charset="0"/>
                <a:cs typeface="Times New Roman" pitchFamily="18" charset="0"/>
              </a:rPr>
              <a:t>Why flexible work is essential to your </a:t>
            </a:r>
            <a:r>
              <a:rPr lang="en-US" sz="1050" i="1" dirty="0" err="1">
                <a:latin typeface="Times New Roman" pitchFamily="18" charset="0"/>
                <a:cs typeface="Times New Roman" pitchFamily="18" charset="0"/>
              </a:rPr>
              <a:t>dei</a:t>
            </a:r>
            <a:r>
              <a:rPr lang="en-US" sz="1050" i="1" dirty="0">
                <a:latin typeface="Times New Roman" pitchFamily="18" charset="0"/>
                <a:cs typeface="Times New Roman" pitchFamily="18" charset="0"/>
              </a:rPr>
              <a:t> strategy</a:t>
            </a:r>
            <a:r>
              <a:rPr lang="en-US" sz="1050" dirty="0">
                <a:latin typeface="Times New Roman" pitchFamily="18" charset="0"/>
                <a:cs typeface="Times New Roman" pitchFamily="18" charset="0"/>
              </a:rPr>
              <a:t>, </a:t>
            </a:r>
            <a:r>
              <a:rPr lang="en-US" sz="1050" i="1" dirty="0">
                <a:latin typeface="Times New Roman" pitchFamily="18" charset="0"/>
                <a:cs typeface="Times New Roman" pitchFamily="18" charset="0"/>
              </a:rPr>
              <a:t>Harvard Business Review</a:t>
            </a:r>
            <a:r>
              <a:rPr lang="en-US" sz="1050" dirty="0">
                <a:latin typeface="Times New Roman" pitchFamily="18" charset="0"/>
                <a:cs typeface="Times New Roman" pitchFamily="18" charset="0"/>
              </a:rPr>
              <a:t>. Available at: https://hbr.org/2022/02/why-flexible-work-is-essential-to-your-dei-strategy (Accessed: November 8, 2022). </a:t>
            </a:r>
          </a:p>
          <a:p>
            <a:pPr algn="just"/>
            <a:r>
              <a:rPr lang="en-US" sz="1050" dirty="0">
                <a:latin typeface="Times New Roman" pitchFamily="18" charset="0"/>
                <a:cs typeface="Times New Roman" pitchFamily="18" charset="0"/>
              </a:rPr>
              <a:t>Waterford, J. (2021) </a:t>
            </a:r>
            <a:r>
              <a:rPr lang="en-US" sz="1050" i="1" dirty="0">
                <a:latin typeface="Times New Roman" pitchFamily="18" charset="0"/>
                <a:cs typeface="Times New Roman" pitchFamily="18" charset="0"/>
              </a:rPr>
              <a:t>Morrison has all of the flexibility in the world</a:t>
            </a:r>
            <a:r>
              <a:rPr lang="en-US" sz="1050" dirty="0">
                <a:latin typeface="Times New Roman" pitchFamily="18" charset="0"/>
                <a:cs typeface="Times New Roman" pitchFamily="18" charset="0"/>
              </a:rPr>
              <a:t>, </a:t>
            </a:r>
            <a:r>
              <a:rPr lang="en-US" sz="1050" i="1" dirty="0">
                <a:latin typeface="Times New Roman" pitchFamily="18" charset="0"/>
                <a:cs typeface="Times New Roman" pitchFamily="18" charset="0"/>
              </a:rPr>
              <a:t>The Canberra Times</a:t>
            </a:r>
            <a:r>
              <a:rPr lang="en-US" sz="1050" dirty="0">
                <a:latin typeface="Times New Roman" pitchFamily="18" charset="0"/>
                <a:cs typeface="Times New Roman" pitchFamily="18" charset="0"/>
              </a:rPr>
              <a:t>. The Canberra Times. Available at: https://www.canberratimes.com.au/story/6774198/morrison-has-all-of-the-flexibility-in-the-world/ (Accessed: November 8, 2022).</a:t>
            </a:r>
            <a:endParaRPr lang="en-US" sz="1050" b="1"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0" y="0"/>
            <a:ext cx="9144000" cy="6857999"/>
          </a:xfrm>
          <a:prstGeom prst="rect">
            <a:avLst/>
          </a:prstGeom>
          <a:noFill/>
          <a:ln w="9525">
            <a:noFill/>
            <a:miter lim="800000"/>
            <a:headEnd/>
            <a:tailEnd/>
          </a:ln>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1262</TotalTime>
  <Words>1553</Words>
  <Application>Microsoft Office PowerPoint</Application>
  <PresentationFormat>On-screen Show (4:3)</PresentationFormat>
  <Paragraphs>77</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Constantia</vt:lpstr>
      <vt:lpstr>Symbol</vt:lpstr>
      <vt:lpstr>Times New Roman</vt:lpstr>
      <vt:lpstr>Wingdings 2</vt:lpstr>
      <vt:lpstr>Flow</vt:lpstr>
      <vt:lpstr> </vt:lpstr>
      <vt:lpstr>Introduction</vt:lpstr>
      <vt:lpstr>HRM function of the chosen company</vt:lpstr>
      <vt:lpstr>Working flexibility at Morrisons</vt:lpstr>
      <vt:lpstr>Flexible working in relation to diversity and inclusion at Morrisons</vt:lpstr>
      <vt:lpstr>Flexible working in relation to diversity and inclusion at Morrisons</vt:lpstr>
      <vt:lpstr>Role of HRM in promoting diversity and inclusion in Morrisons</vt:lpstr>
      <vt:lpstr>Role of HRM in promoting diversity and inclusion in Morrisons</vt:lpstr>
      <vt:lpstr>Role of HRM in promoting diversity and inclusion in Morrisons </vt:lpstr>
      <vt:lpstr>Recommendation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Ana-Maria Gorgan</dc:creator>
  <cp:lastModifiedBy>Ana-Maria Cirstea (2011016)</cp:lastModifiedBy>
  <cp:revision>1</cp:revision>
  <dcterms:created xsi:type="dcterms:W3CDTF">2021-11-25T11:37:41Z</dcterms:created>
  <dcterms:modified xsi:type="dcterms:W3CDTF">2022-11-23T22:21:10Z</dcterms:modified>
</cp:coreProperties>
</file>