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4825" r:id="rId3"/>
    <p:sldId id="4788" r:id="rId4"/>
    <p:sldId id="259" r:id="rId5"/>
    <p:sldId id="4847" r:id="rId6"/>
    <p:sldId id="406" r:id="rId7"/>
    <p:sldId id="4848" r:id="rId8"/>
    <p:sldId id="4874" r:id="rId9"/>
    <p:sldId id="4875" r:id="rId10"/>
    <p:sldId id="4852" r:id="rId11"/>
    <p:sldId id="260" r:id="rId12"/>
    <p:sldId id="4853" r:id="rId13"/>
    <p:sldId id="4793" r:id="rId14"/>
    <p:sldId id="4854" r:id="rId15"/>
    <p:sldId id="4856" r:id="rId16"/>
    <p:sldId id="4857" r:id="rId17"/>
    <p:sldId id="4858" r:id="rId18"/>
    <p:sldId id="4861" r:id="rId19"/>
    <p:sldId id="4860" r:id="rId20"/>
    <p:sldId id="4862" r:id="rId21"/>
    <p:sldId id="4864" r:id="rId22"/>
    <p:sldId id="4865" r:id="rId23"/>
    <p:sldId id="4866" r:id="rId24"/>
    <p:sldId id="4859" r:id="rId25"/>
    <p:sldId id="4855" r:id="rId26"/>
    <p:sldId id="4867" r:id="rId27"/>
    <p:sldId id="4876" r:id="rId28"/>
    <p:sldId id="4877" r:id="rId29"/>
    <p:sldId id="4878" r:id="rId30"/>
    <p:sldId id="4840" r:id="rId31"/>
    <p:sldId id="4869" r:id="rId32"/>
    <p:sldId id="4872" r:id="rId33"/>
    <p:sldId id="4868" r:id="rId34"/>
    <p:sldId id="487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DA46C1-C95B-4CCB-9453-26AB690A0250}" v="111" dt="2025-05-06T20:40:06.4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155" autoAdjust="0"/>
  </p:normalViewPr>
  <p:slideViewPr>
    <p:cSldViewPr snapToGrid="0">
      <p:cViewPr varScale="1">
        <p:scale>
          <a:sx n="74" d="100"/>
          <a:sy n="74" d="100"/>
        </p:scale>
        <p:origin x="98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1CDA46C1-C95B-4CCB-9453-26AB690A0250}"/>
    <pc:docChg chg="undo custSel addSld delSld modSld sldOrd">
      <pc:chgData name="Jessica Newport" userId="dede3334-717e-4998-a1ad-2432f5a188d4" providerId="ADAL" clId="{1CDA46C1-C95B-4CCB-9453-26AB690A0250}" dt="2025-05-06T20:49:33.010" v="14215" actId="20577"/>
      <pc:docMkLst>
        <pc:docMk/>
      </pc:docMkLst>
      <pc:sldChg chg="modSp mod modTransition">
        <pc:chgData name="Jessica Newport" userId="dede3334-717e-4998-a1ad-2432f5a188d4" providerId="ADAL" clId="{1CDA46C1-C95B-4CCB-9453-26AB690A0250}" dt="2025-01-20T19:49:13.920" v="9653" actId="20577"/>
        <pc:sldMkLst>
          <pc:docMk/>
          <pc:sldMk cId="931301183" sldId="256"/>
        </pc:sldMkLst>
      </pc:sldChg>
      <pc:sldChg chg="addSp delSp modSp mod modTransition modAnim">
        <pc:chgData name="Jessica Newport" userId="dede3334-717e-4998-a1ad-2432f5a188d4" providerId="ADAL" clId="{1CDA46C1-C95B-4CCB-9453-26AB690A0250}" dt="2025-01-16T20:33:28.101" v="3247"/>
        <pc:sldMkLst>
          <pc:docMk/>
          <pc:sldMk cId="3543543684" sldId="259"/>
        </pc:sldMkLst>
      </pc:sldChg>
      <pc:sldChg chg="addSp delSp modSp mod modTransition modNotesTx">
        <pc:chgData name="Jessica Newport" userId="dede3334-717e-4998-a1ad-2432f5a188d4" providerId="ADAL" clId="{1CDA46C1-C95B-4CCB-9453-26AB690A0250}" dt="2025-05-06T20:14:43.136" v="12557"/>
        <pc:sldMkLst>
          <pc:docMk/>
          <pc:sldMk cId="1670648547" sldId="260"/>
        </pc:sldMkLst>
        <pc:spChg chg="mod">
          <ac:chgData name="Jessica Newport" userId="dede3334-717e-4998-a1ad-2432f5a188d4" providerId="ADAL" clId="{1CDA46C1-C95B-4CCB-9453-26AB690A0250}" dt="2025-05-06T20:14:04.415" v="12554" actId="20577"/>
          <ac:spMkLst>
            <pc:docMk/>
            <pc:sldMk cId="1670648547" sldId="260"/>
            <ac:spMk id="6" creationId="{3E3CF0F1-BB1F-05CC-A56F-4D05741B27F0}"/>
          </ac:spMkLst>
        </pc:spChg>
        <pc:graphicFrameChg chg="mod">
          <ac:chgData name="Jessica Newport" userId="dede3334-717e-4998-a1ad-2432f5a188d4" providerId="ADAL" clId="{1CDA46C1-C95B-4CCB-9453-26AB690A0250}" dt="2025-05-06T20:14:21.458" v="12555" actId="21"/>
          <ac:graphicFrameMkLst>
            <pc:docMk/>
            <pc:sldMk cId="1670648547" sldId="260"/>
            <ac:graphicFrameMk id="9" creationId="{3ACA0D5A-1520-E62F-3598-18DAE34A4F91}"/>
          </ac:graphicFrameMkLst>
        </pc:graphicFrameChg>
      </pc:sldChg>
      <pc:sldChg chg="del">
        <pc:chgData name="Jessica Newport" userId="dede3334-717e-4998-a1ad-2432f5a188d4" providerId="ADAL" clId="{1CDA46C1-C95B-4CCB-9453-26AB690A0250}" dt="2025-01-14T20:11:16.631" v="3005" actId="2696"/>
        <pc:sldMkLst>
          <pc:docMk/>
          <pc:sldMk cId="365024398" sldId="312"/>
        </pc:sldMkLst>
      </pc:sldChg>
      <pc:sldChg chg="addSp delSp modSp mod modTransition modAnim modNotesTx">
        <pc:chgData name="Jessica Newport" userId="dede3334-717e-4998-a1ad-2432f5a188d4" providerId="ADAL" clId="{1CDA46C1-C95B-4CCB-9453-26AB690A0250}" dt="2025-05-06T20:04:55.045" v="11580" actId="113"/>
        <pc:sldMkLst>
          <pc:docMk/>
          <pc:sldMk cId="0" sldId="406"/>
        </pc:sldMkLst>
        <pc:spChg chg="mod">
          <ac:chgData name="Jessica Newport" userId="dede3334-717e-4998-a1ad-2432f5a188d4" providerId="ADAL" clId="{1CDA46C1-C95B-4CCB-9453-26AB690A0250}" dt="2025-05-06T20:04:55.045" v="11580" actId="113"/>
          <ac:spMkLst>
            <pc:docMk/>
            <pc:sldMk cId="0" sldId="406"/>
            <ac:spMk id="8" creationId="{B4E0DAE4-D7FB-AD03-5B21-2D42F9327CAA}"/>
          </ac:spMkLst>
        </pc:spChg>
      </pc:sldChg>
      <pc:sldChg chg="del">
        <pc:chgData name="Jessica Newport" userId="dede3334-717e-4998-a1ad-2432f5a188d4" providerId="ADAL" clId="{1CDA46C1-C95B-4CCB-9453-26AB690A0250}" dt="2025-01-14T20:10:52.605" v="3002" actId="2696"/>
        <pc:sldMkLst>
          <pc:docMk/>
          <pc:sldMk cId="876671696" sldId="4786"/>
        </pc:sldMkLst>
      </pc:sldChg>
      <pc:sldChg chg="addSp delSp modSp mod modTransition modAnim">
        <pc:chgData name="Jessica Newport" userId="dede3334-717e-4998-a1ad-2432f5a188d4" providerId="ADAL" clId="{1CDA46C1-C95B-4CCB-9453-26AB690A0250}" dt="2025-01-16T20:33:28.101" v="3247"/>
        <pc:sldMkLst>
          <pc:docMk/>
          <pc:sldMk cId="4228389427" sldId="4788"/>
        </pc:sldMkLst>
      </pc:sldChg>
      <pc:sldChg chg="del">
        <pc:chgData name="Jessica Newport" userId="dede3334-717e-4998-a1ad-2432f5a188d4" providerId="ADAL" clId="{1CDA46C1-C95B-4CCB-9453-26AB690A0250}" dt="2025-01-14T20:12:32.096" v="3025" actId="2696"/>
        <pc:sldMkLst>
          <pc:docMk/>
          <pc:sldMk cId="3005184696" sldId="4791"/>
        </pc:sldMkLst>
      </pc:sldChg>
      <pc:sldChg chg="ord modTransition">
        <pc:chgData name="Jessica Newport" userId="dede3334-717e-4998-a1ad-2432f5a188d4" providerId="ADAL" clId="{1CDA46C1-C95B-4CCB-9453-26AB690A0250}" dt="2025-01-16T20:33:28.101" v="3247"/>
        <pc:sldMkLst>
          <pc:docMk/>
          <pc:sldMk cId="3729848384" sldId="4793"/>
        </pc:sldMkLst>
      </pc:sldChg>
      <pc:sldChg chg="del">
        <pc:chgData name="Jessica Newport" userId="dede3334-717e-4998-a1ad-2432f5a188d4" providerId="ADAL" clId="{1CDA46C1-C95B-4CCB-9453-26AB690A0250}" dt="2025-01-14T20:11:25.626" v="3007" actId="2696"/>
        <pc:sldMkLst>
          <pc:docMk/>
          <pc:sldMk cId="1847745319" sldId="4796"/>
        </pc:sldMkLst>
      </pc:sldChg>
      <pc:sldChg chg="del">
        <pc:chgData name="Jessica Newport" userId="dede3334-717e-4998-a1ad-2432f5a188d4" providerId="ADAL" clId="{1CDA46C1-C95B-4CCB-9453-26AB690A0250}" dt="2025-01-14T20:11:28.545" v="3008" actId="2696"/>
        <pc:sldMkLst>
          <pc:docMk/>
          <pc:sldMk cId="2244858311" sldId="4797"/>
        </pc:sldMkLst>
      </pc:sldChg>
      <pc:sldChg chg="del">
        <pc:chgData name="Jessica Newport" userId="dede3334-717e-4998-a1ad-2432f5a188d4" providerId="ADAL" clId="{1CDA46C1-C95B-4CCB-9453-26AB690A0250}" dt="2025-01-14T20:11:39.929" v="3011" actId="2696"/>
        <pc:sldMkLst>
          <pc:docMk/>
          <pc:sldMk cId="3066449857" sldId="4798"/>
        </pc:sldMkLst>
      </pc:sldChg>
      <pc:sldChg chg="del">
        <pc:chgData name="Jessica Newport" userId="dede3334-717e-4998-a1ad-2432f5a188d4" providerId="ADAL" clId="{1CDA46C1-C95B-4CCB-9453-26AB690A0250}" dt="2025-01-14T20:10:47.218" v="3001" actId="2696"/>
        <pc:sldMkLst>
          <pc:docMk/>
          <pc:sldMk cId="2205715229" sldId="4811"/>
        </pc:sldMkLst>
      </pc:sldChg>
      <pc:sldChg chg="del">
        <pc:chgData name="Jessica Newport" userId="dede3334-717e-4998-a1ad-2432f5a188d4" providerId="ADAL" clId="{1CDA46C1-C95B-4CCB-9453-26AB690A0250}" dt="2025-01-14T20:11:52.454" v="3015" actId="2696"/>
        <pc:sldMkLst>
          <pc:docMk/>
          <pc:sldMk cId="2151334432" sldId="4813"/>
        </pc:sldMkLst>
      </pc:sldChg>
      <pc:sldChg chg="del modTransition">
        <pc:chgData name="Jessica Newport" userId="dede3334-717e-4998-a1ad-2432f5a188d4" providerId="ADAL" clId="{1CDA46C1-C95B-4CCB-9453-26AB690A0250}" dt="2025-01-17T16:06:01.109" v="4045" actId="2696"/>
        <pc:sldMkLst>
          <pc:docMk/>
          <pc:sldMk cId="1950913790" sldId="4817"/>
        </pc:sldMkLst>
      </pc:sldChg>
      <pc:sldChg chg="del">
        <pc:chgData name="Jessica Newport" userId="dede3334-717e-4998-a1ad-2432f5a188d4" providerId="ADAL" clId="{1CDA46C1-C95B-4CCB-9453-26AB690A0250}" dt="2025-01-14T20:12:07.145" v="3018" actId="2696"/>
        <pc:sldMkLst>
          <pc:docMk/>
          <pc:sldMk cId="979799939" sldId="4818"/>
        </pc:sldMkLst>
      </pc:sldChg>
      <pc:sldChg chg="del">
        <pc:chgData name="Jessica Newport" userId="dede3334-717e-4998-a1ad-2432f5a188d4" providerId="ADAL" clId="{1CDA46C1-C95B-4CCB-9453-26AB690A0250}" dt="2025-01-14T20:11:59.414" v="3016" actId="2696"/>
        <pc:sldMkLst>
          <pc:docMk/>
          <pc:sldMk cId="2605658796" sldId="4819"/>
        </pc:sldMkLst>
      </pc:sldChg>
      <pc:sldChg chg="delSp modSp mod modTransition modAnim">
        <pc:chgData name="Jessica Newport" userId="dede3334-717e-4998-a1ad-2432f5a188d4" providerId="ADAL" clId="{1CDA46C1-C95B-4CCB-9453-26AB690A0250}" dt="2025-01-16T20:33:28.101" v="3247"/>
        <pc:sldMkLst>
          <pc:docMk/>
          <pc:sldMk cId="2028203790" sldId="4825"/>
        </pc:sldMkLst>
      </pc:sldChg>
      <pc:sldChg chg="del">
        <pc:chgData name="Jessica Newport" userId="dede3334-717e-4998-a1ad-2432f5a188d4" providerId="ADAL" clId="{1CDA46C1-C95B-4CCB-9453-26AB690A0250}" dt="2025-01-14T20:10:58.659" v="3003" actId="2696"/>
        <pc:sldMkLst>
          <pc:docMk/>
          <pc:sldMk cId="4100171739" sldId="4827"/>
        </pc:sldMkLst>
      </pc:sldChg>
      <pc:sldChg chg="del">
        <pc:chgData name="Jessica Newport" userId="dede3334-717e-4998-a1ad-2432f5a188d4" providerId="ADAL" clId="{1CDA46C1-C95B-4CCB-9453-26AB690A0250}" dt="2025-01-14T20:11:47.949" v="3013" actId="2696"/>
        <pc:sldMkLst>
          <pc:docMk/>
          <pc:sldMk cId="2102169976" sldId="4828"/>
        </pc:sldMkLst>
      </pc:sldChg>
      <pc:sldChg chg="del">
        <pc:chgData name="Jessica Newport" userId="dede3334-717e-4998-a1ad-2432f5a188d4" providerId="ADAL" clId="{1CDA46C1-C95B-4CCB-9453-26AB690A0250}" dt="2025-01-14T20:11:21.995" v="3006" actId="2696"/>
        <pc:sldMkLst>
          <pc:docMk/>
          <pc:sldMk cId="1355652221" sldId="4829"/>
        </pc:sldMkLst>
      </pc:sldChg>
      <pc:sldChg chg="del">
        <pc:chgData name="Jessica Newport" userId="dede3334-717e-4998-a1ad-2432f5a188d4" providerId="ADAL" clId="{1CDA46C1-C95B-4CCB-9453-26AB690A0250}" dt="2025-01-14T20:12:01.845" v="3017" actId="2696"/>
        <pc:sldMkLst>
          <pc:docMk/>
          <pc:sldMk cId="2242182937" sldId="4830"/>
        </pc:sldMkLst>
      </pc:sldChg>
      <pc:sldChg chg="del">
        <pc:chgData name="Jessica Newport" userId="dede3334-717e-4998-a1ad-2432f5a188d4" providerId="ADAL" clId="{1CDA46C1-C95B-4CCB-9453-26AB690A0250}" dt="2025-01-14T20:12:10.469" v="3019" actId="2696"/>
        <pc:sldMkLst>
          <pc:docMk/>
          <pc:sldMk cId="2073355112" sldId="4831"/>
        </pc:sldMkLst>
      </pc:sldChg>
      <pc:sldChg chg="del">
        <pc:chgData name="Jessica Newport" userId="dede3334-717e-4998-a1ad-2432f5a188d4" providerId="ADAL" clId="{1CDA46C1-C95B-4CCB-9453-26AB690A0250}" dt="2025-01-14T20:12:16.841" v="3021" actId="2696"/>
        <pc:sldMkLst>
          <pc:docMk/>
          <pc:sldMk cId="821710579" sldId="4832"/>
        </pc:sldMkLst>
      </pc:sldChg>
      <pc:sldChg chg="del">
        <pc:chgData name="Jessica Newport" userId="dede3334-717e-4998-a1ad-2432f5a188d4" providerId="ADAL" clId="{1CDA46C1-C95B-4CCB-9453-26AB690A0250}" dt="2025-01-14T20:12:24.446" v="3023" actId="2696"/>
        <pc:sldMkLst>
          <pc:docMk/>
          <pc:sldMk cId="2824140719" sldId="4835"/>
        </pc:sldMkLst>
      </pc:sldChg>
      <pc:sldChg chg="del">
        <pc:chgData name="Jessica Newport" userId="dede3334-717e-4998-a1ad-2432f5a188d4" providerId="ADAL" clId="{1CDA46C1-C95B-4CCB-9453-26AB690A0250}" dt="2025-01-14T20:11:32.776" v="3009" actId="2696"/>
        <pc:sldMkLst>
          <pc:docMk/>
          <pc:sldMk cId="525016016" sldId="4838"/>
        </pc:sldMkLst>
      </pc:sldChg>
      <pc:sldChg chg="del">
        <pc:chgData name="Jessica Newport" userId="dede3334-717e-4998-a1ad-2432f5a188d4" providerId="ADAL" clId="{1CDA46C1-C95B-4CCB-9453-26AB690A0250}" dt="2025-01-14T20:12:27.020" v="3024" actId="2696"/>
        <pc:sldMkLst>
          <pc:docMk/>
          <pc:sldMk cId="2980633608" sldId="4839"/>
        </pc:sldMkLst>
      </pc:sldChg>
      <pc:sldChg chg="addSp delSp modSp mod modTransition modNotesTx">
        <pc:chgData name="Jessica Newport" userId="dede3334-717e-4998-a1ad-2432f5a188d4" providerId="ADAL" clId="{1CDA46C1-C95B-4CCB-9453-26AB690A0250}" dt="2025-05-06T20:49:33.010" v="14215" actId="20577"/>
        <pc:sldMkLst>
          <pc:docMk/>
          <pc:sldMk cId="3049102918" sldId="4840"/>
        </pc:sldMkLst>
        <pc:graphicFrameChg chg="modGraphic">
          <ac:chgData name="Jessica Newport" userId="dede3334-717e-4998-a1ad-2432f5a188d4" providerId="ADAL" clId="{1CDA46C1-C95B-4CCB-9453-26AB690A0250}" dt="2025-05-06T20:42:37.090" v="13570" actId="113"/>
          <ac:graphicFrameMkLst>
            <pc:docMk/>
            <pc:sldMk cId="3049102918" sldId="4840"/>
            <ac:graphicFrameMk id="7" creationId="{4BA9C863-B58A-3D9D-C203-B84746824029}"/>
          </ac:graphicFrameMkLst>
        </pc:graphicFrameChg>
        <pc:graphicFrameChg chg="modGraphic">
          <ac:chgData name="Jessica Newport" userId="dede3334-717e-4998-a1ad-2432f5a188d4" providerId="ADAL" clId="{1CDA46C1-C95B-4CCB-9453-26AB690A0250}" dt="2025-05-06T20:42:42.083" v="13572" actId="115"/>
          <ac:graphicFrameMkLst>
            <pc:docMk/>
            <pc:sldMk cId="3049102918" sldId="4840"/>
            <ac:graphicFrameMk id="10" creationId="{BACD27A0-5EB4-8EA9-9F11-D897242AECE4}"/>
          </ac:graphicFrameMkLst>
        </pc:graphicFrameChg>
      </pc:sldChg>
      <pc:sldChg chg="del">
        <pc:chgData name="Jessica Newport" userId="dede3334-717e-4998-a1ad-2432f5a188d4" providerId="ADAL" clId="{1CDA46C1-C95B-4CCB-9453-26AB690A0250}" dt="2025-01-14T20:11:02.342" v="3004" actId="2696"/>
        <pc:sldMkLst>
          <pc:docMk/>
          <pc:sldMk cId="856669111" sldId="4841"/>
        </pc:sldMkLst>
      </pc:sldChg>
      <pc:sldChg chg="del">
        <pc:chgData name="Jessica Newport" userId="dede3334-717e-4998-a1ad-2432f5a188d4" providerId="ADAL" clId="{1CDA46C1-C95B-4CCB-9453-26AB690A0250}" dt="2025-01-14T20:11:49.813" v="3014" actId="2696"/>
        <pc:sldMkLst>
          <pc:docMk/>
          <pc:sldMk cId="3671925534" sldId="4842"/>
        </pc:sldMkLst>
      </pc:sldChg>
      <pc:sldChg chg="del">
        <pc:chgData name="Jessica Newport" userId="dede3334-717e-4998-a1ad-2432f5a188d4" providerId="ADAL" clId="{1CDA46C1-C95B-4CCB-9453-26AB690A0250}" dt="2025-01-14T20:11:37.284" v="3010" actId="2696"/>
        <pc:sldMkLst>
          <pc:docMk/>
          <pc:sldMk cId="2377354430" sldId="4843"/>
        </pc:sldMkLst>
      </pc:sldChg>
      <pc:sldChg chg="del">
        <pc:chgData name="Jessica Newport" userId="dede3334-717e-4998-a1ad-2432f5a188d4" providerId="ADAL" clId="{1CDA46C1-C95B-4CCB-9453-26AB690A0250}" dt="2025-01-14T20:11:44.693" v="3012" actId="2696"/>
        <pc:sldMkLst>
          <pc:docMk/>
          <pc:sldMk cId="1337217763" sldId="4844"/>
        </pc:sldMkLst>
      </pc:sldChg>
      <pc:sldChg chg="del">
        <pc:chgData name="Jessica Newport" userId="dede3334-717e-4998-a1ad-2432f5a188d4" providerId="ADAL" clId="{1CDA46C1-C95B-4CCB-9453-26AB690A0250}" dt="2025-01-14T20:12:14.367" v="3020" actId="2696"/>
        <pc:sldMkLst>
          <pc:docMk/>
          <pc:sldMk cId="2460941797" sldId="4845"/>
        </pc:sldMkLst>
      </pc:sldChg>
      <pc:sldChg chg="del">
        <pc:chgData name="Jessica Newport" userId="dede3334-717e-4998-a1ad-2432f5a188d4" providerId="ADAL" clId="{1CDA46C1-C95B-4CCB-9453-26AB690A0250}" dt="2025-01-14T20:12:20.117" v="3022" actId="2696"/>
        <pc:sldMkLst>
          <pc:docMk/>
          <pc:sldMk cId="1136840117" sldId="4846"/>
        </pc:sldMkLst>
      </pc:sldChg>
      <pc:sldChg chg="delSp modSp add mod modTransition modAnim modNotesTx">
        <pc:chgData name="Jessica Newport" userId="dede3334-717e-4998-a1ad-2432f5a188d4" providerId="ADAL" clId="{1CDA46C1-C95B-4CCB-9453-26AB690A0250}" dt="2025-05-06T19:54:51.183" v="10795" actId="20577"/>
        <pc:sldMkLst>
          <pc:docMk/>
          <pc:sldMk cId="4288049507" sldId="4847"/>
        </pc:sldMkLst>
        <pc:graphicFrameChg chg="modGraphic">
          <ac:chgData name="Jessica Newport" userId="dede3334-717e-4998-a1ad-2432f5a188d4" providerId="ADAL" clId="{1CDA46C1-C95B-4CCB-9453-26AB690A0250}" dt="2025-05-06T19:53:05.900" v="10409" actId="20577"/>
          <ac:graphicFrameMkLst>
            <pc:docMk/>
            <pc:sldMk cId="4288049507" sldId="4847"/>
            <ac:graphicFrameMk id="2" creationId="{E5E31BA0-C67C-B053-AFC3-E14495CF0460}"/>
          </ac:graphicFrameMkLst>
        </pc:graphicFrameChg>
      </pc:sldChg>
      <pc:sldChg chg="addSp delSp modSp add mod modTransition delAnim modNotesTx">
        <pc:chgData name="Jessica Newport" userId="dede3334-717e-4998-a1ad-2432f5a188d4" providerId="ADAL" clId="{1CDA46C1-C95B-4CCB-9453-26AB690A0250}" dt="2025-05-06T20:04:34.929" v="11579" actId="20577"/>
        <pc:sldMkLst>
          <pc:docMk/>
          <pc:sldMk cId="421871713" sldId="4848"/>
        </pc:sldMkLst>
        <pc:spChg chg="add mod">
          <ac:chgData name="Jessica Newport" userId="dede3334-717e-4998-a1ad-2432f5a188d4" providerId="ADAL" clId="{1CDA46C1-C95B-4CCB-9453-26AB690A0250}" dt="2025-05-06T20:03:11.421" v="11423" actId="207"/>
          <ac:spMkLst>
            <pc:docMk/>
            <pc:sldMk cId="421871713" sldId="4848"/>
            <ac:spMk id="2" creationId="{60F7337A-4AEF-44BA-A300-722943730F05}"/>
          </ac:spMkLst>
        </pc:spChg>
        <pc:spChg chg="add mod">
          <ac:chgData name="Jessica Newport" userId="dede3334-717e-4998-a1ad-2432f5a188d4" providerId="ADAL" clId="{1CDA46C1-C95B-4CCB-9453-26AB690A0250}" dt="2025-05-06T20:03:23.350" v="11424" actId="207"/>
          <ac:spMkLst>
            <pc:docMk/>
            <pc:sldMk cId="421871713" sldId="4848"/>
            <ac:spMk id="3" creationId="{D9FCFCB1-941F-E159-77C0-8DFAC70BC311}"/>
          </ac:spMkLst>
        </pc:spChg>
        <pc:spChg chg="add mod">
          <ac:chgData name="Jessica Newport" userId="dede3334-717e-4998-a1ad-2432f5a188d4" providerId="ADAL" clId="{1CDA46C1-C95B-4CCB-9453-26AB690A0250}" dt="2025-05-06T20:02:50.069" v="11418" actId="1076"/>
          <ac:spMkLst>
            <pc:docMk/>
            <pc:sldMk cId="421871713" sldId="4848"/>
            <ac:spMk id="4" creationId="{B2ECE2BF-CC51-A829-C6A2-14A1163DAEED}"/>
          </ac:spMkLst>
        </pc:spChg>
        <pc:spChg chg="add mod">
          <ac:chgData name="Jessica Newport" userId="dede3334-717e-4998-a1ad-2432f5a188d4" providerId="ADAL" clId="{1CDA46C1-C95B-4CCB-9453-26AB690A0250}" dt="2025-05-06T20:03:38.538" v="11426" actId="207"/>
          <ac:spMkLst>
            <pc:docMk/>
            <pc:sldMk cId="421871713" sldId="4848"/>
            <ac:spMk id="5" creationId="{49954004-E1B9-BCD7-104D-C1B6CF60CA1B}"/>
          </ac:spMkLst>
        </pc:spChg>
        <pc:spChg chg="add mod">
          <ac:chgData name="Jessica Newport" userId="dede3334-717e-4998-a1ad-2432f5a188d4" providerId="ADAL" clId="{1CDA46C1-C95B-4CCB-9453-26AB690A0250}" dt="2025-05-06T20:03:30.086" v="11425" actId="207"/>
          <ac:spMkLst>
            <pc:docMk/>
            <pc:sldMk cId="421871713" sldId="4848"/>
            <ac:spMk id="6" creationId="{7DFF3EAF-1414-D4AE-D8F0-F76E12980893}"/>
          </ac:spMkLst>
        </pc:spChg>
        <pc:spChg chg="del mod">
          <ac:chgData name="Jessica Newport" userId="dede3334-717e-4998-a1ad-2432f5a188d4" providerId="ADAL" clId="{1CDA46C1-C95B-4CCB-9453-26AB690A0250}" dt="2025-05-06T20:00:02.179" v="11350" actId="478"/>
          <ac:spMkLst>
            <pc:docMk/>
            <pc:sldMk cId="421871713" sldId="4848"/>
            <ac:spMk id="8" creationId="{B4E0DAE4-D7FB-AD03-5B21-2D42F9327CAA}"/>
          </ac:spMkLst>
        </pc:spChg>
        <pc:spChg chg="mod">
          <ac:chgData name="Jessica Newport" userId="dede3334-717e-4998-a1ad-2432f5a188d4" providerId="ADAL" clId="{1CDA46C1-C95B-4CCB-9453-26AB690A0250}" dt="2025-05-06T20:00:06.523" v="11351" actId="1076"/>
          <ac:spMkLst>
            <pc:docMk/>
            <pc:sldMk cId="421871713" sldId="4848"/>
            <ac:spMk id="9218" creationId="{56B190D2-8998-0048-3561-5FFF64F817ED}"/>
          </ac:spMkLst>
        </pc:spChg>
      </pc:sldChg>
      <pc:sldChg chg="delSp modSp add del mod modTransition modAnim">
        <pc:chgData name="Jessica Newport" userId="dede3334-717e-4998-a1ad-2432f5a188d4" providerId="ADAL" clId="{1CDA46C1-C95B-4CCB-9453-26AB690A0250}" dt="2025-05-06T20:13:29.825" v="12553" actId="2696"/>
        <pc:sldMkLst>
          <pc:docMk/>
          <pc:sldMk cId="540559115" sldId="4849"/>
        </pc:sldMkLst>
        <pc:spChg chg="mod">
          <ac:chgData name="Jessica Newport" userId="dede3334-717e-4998-a1ad-2432f5a188d4" providerId="ADAL" clId="{1CDA46C1-C95B-4CCB-9453-26AB690A0250}" dt="2025-05-06T20:09:06.800" v="11981" actId="21"/>
          <ac:spMkLst>
            <pc:docMk/>
            <pc:sldMk cId="540559115" sldId="4849"/>
            <ac:spMk id="8" creationId="{B4E0DAE4-D7FB-AD03-5B21-2D42F9327CAA}"/>
          </ac:spMkLst>
        </pc:spChg>
      </pc:sldChg>
      <pc:sldChg chg="modSp add del mod">
        <pc:chgData name="Jessica Newport" userId="dede3334-717e-4998-a1ad-2432f5a188d4" providerId="ADAL" clId="{1CDA46C1-C95B-4CCB-9453-26AB690A0250}" dt="2025-01-14T20:02:05.685" v="2320" actId="2696"/>
        <pc:sldMkLst>
          <pc:docMk/>
          <pc:sldMk cId="2400804767" sldId="4850"/>
        </pc:sldMkLst>
      </pc:sldChg>
      <pc:sldChg chg="delSp modSp add del mod ord modTransition modAnim">
        <pc:chgData name="Jessica Newport" userId="dede3334-717e-4998-a1ad-2432f5a188d4" providerId="ADAL" clId="{1CDA46C1-C95B-4CCB-9453-26AB690A0250}" dt="2025-05-06T20:08:42.570" v="11977" actId="2696"/>
        <pc:sldMkLst>
          <pc:docMk/>
          <pc:sldMk cId="1017769330" sldId="4851"/>
        </pc:sldMkLst>
        <pc:spChg chg="mod">
          <ac:chgData name="Jessica Newport" userId="dede3334-717e-4998-a1ad-2432f5a188d4" providerId="ADAL" clId="{1CDA46C1-C95B-4CCB-9453-26AB690A0250}" dt="2025-05-06T20:05:20.223" v="11582" actId="21"/>
          <ac:spMkLst>
            <pc:docMk/>
            <pc:sldMk cId="1017769330" sldId="4851"/>
            <ac:spMk id="8" creationId="{B4E0DAE4-D7FB-AD03-5B21-2D42F9327CAA}"/>
          </ac:spMkLst>
        </pc:spChg>
      </pc:sldChg>
      <pc:sldChg chg="delSp add modTransition modAnim">
        <pc:chgData name="Jessica Newport" userId="dede3334-717e-4998-a1ad-2432f5a188d4" providerId="ADAL" clId="{1CDA46C1-C95B-4CCB-9453-26AB690A0250}" dt="2025-01-16T20:33:28.101" v="3247"/>
        <pc:sldMkLst>
          <pc:docMk/>
          <pc:sldMk cId="2409807144" sldId="4852"/>
        </pc:sldMkLst>
      </pc:sldChg>
      <pc:sldChg chg="addSp delSp modSp new mod modTransition modAnim">
        <pc:chgData name="Jessica Newport" userId="dede3334-717e-4998-a1ad-2432f5a188d4" providerId="ADAL" clId="{1CDA46C1-C95B-4CCB-9453-26AB690A0250}" dt="2025-05-06T20:15:43.873" v="12559" actId="1036"/>
        <pc:sldMkLst>
          <pc:docMk/>
          <pc:sldMk cId="1325079899" sldId="4853"/>
        </pc:sldMkLst>
        <pc:picChg chg="mod">
          <ac:chgData name="Jessica Newport" userId="dede3334-717e-4998-a1ad-2432f5a188d4" providerId="ADAL" clId="{1CDA46C1-C95B-4CCB-9453-26AB690A0250}" dt="2025-05-06T20:15:43.873" v="12559" actId="1036"/>
          <ac:picMkLst>
            <pc:docMk/>
            <pc:sldMk cId="1325079899" sldId="4853"/>
            <ac:picMk id="5" creationId="{216D4D31-DE3E-D365-64FA-C8A0F7E04D99}"/>
          </ac:picMkLst>
        </pc:picChg>
      </pc:sldChg>
      <pc:sldChg chg="modSp new mod ord modTransition">
        <pc:chgData name="Jessica Newport" userId="dede3334-717e-4998-a1ad-2432f5a188d4" providerId="ADAL" clId="{1CDA46C1-C95B-4CCB-9453-26AB690A0250}" dt="2025-01-16T20:33:28.101" v="3247"/>
        <pc:sldMkLst>
          <pc:docMk/>
          <pc:sldMk cId="1298989314" sldId="4854"/>
        </pc:sldMkLst>
      </pc:sldChg>
      <pc:sldChg chg="modSp add mod ord modTransition">
        <pc:chgData name="Jessica Newport" userId="dede3334-717e-4998-a1ad-2432f5a188d4" providerId="ADAL" clId="{1CDA46C1-C95B-4CCB-9453-26AB690A0250}" dt="2025-01-16T20:33:28.101" v="3247"/>
        <pc:sldMkLst>
          <pc:docMk/>
          <pc:sldMk cId="1227505219" sldId="4855"/>
        </pc:sldMkLst>
      </pc:sldChg>
      <pc:sldChg chg="modSp new del mod">
        <pc:chgData name="Jessica Newport" userId="dede3334-717e-4998-a1ad-2432f5a188d4" providerId="ADAL" clId="{1CDA46C1-C95B-4CCB-9453-26AB690A0250}" dt="2025-01-14T20:28:15.757" v="3221" actId="2696"/>
        <pc:sldMkLst>
          <pc:docMk/>
          <pc:sldMk cId="2744123189" sldId="4855"/>
        </pc:sldMkLst>
      </pc:sldChg>
      <pc:sldChg chg="addSp delSp modSp add mod">
        <pc:chgData name="Jessica Newport" userId="dede3334-717e-4998-a1ad-2432f5a188d4" providerId="ADAL" clId="{1CDA46C1-C95B-4CCB-9453-26AB690A0250}" dt="2025-01-17T16:01:07.629" v="3752" actId="14100"/>
        <pc:sldMkLst>
          <pc:docMk/>
          <pc:sldMk cId="2346662266" sldId="4856"/>
        </pc:sldMkLst>
      </pc:sldChg>
      <pc:sldChg chg="modSp add mod">
        <pc:chgData name="Jessica Newport" userId="dede3334-717e-4998-a1ad-2432f5a188d4" providerId="ADAL" clId="{1CDA46C1-C95B-4CCB-9453-26AB690A0250}" dt="2025-01-17T16:02:17.554" v="3844" actId="14100"/>
        <pc:sldMkLst>
          <pc:docMk/>
          <pc:sldMk cId="2520809086" sldId="4857"/>
        </pc:sldMkLst>
      </pc:sldChg>
      <pc:sldChg chg="addSp delSp modSp add mod">
        <pc:chgData name="Jessica Newport" userId="dede3334-717e-4998-a1ad-2432f5a188d4" providerId="ADAL" clId="{1CDA46C1-C95B-4CCB-9453-26AB690A0250}" dt="2025-01-20T20:03:36.968" v="9974" actId="1076"/>
        <pc:sldMkLst>
          <pc:docMk/>
          <pc:sldMk cId="1881303974" sldId="4858"/>
        </pc:sldMkLst>
      </pc:sldChg>
      <pc:sldChg chg="add">
        <pc:chgData name="Jessica Newport" userId="dede3334-717e-4998-a1ad-2432f5a188d4" providerId="ADAL" clId="{1CDA46C1-C95B-4CCB-9453-26AB690A0250}" dt="2025-01-17T16:05:55.508" v="4044" actId="2890"/>
        <pc:sldMkLst>
          <pc:docMk/>
          <pc:sldMk cId="3506051018" sldId="4859"/>
        </pc:sldMkLst>
      </pc:sldChg>
      <pc:sldChg chg="addSp delSp modSp add mod">
        <pc:chgData name="Jessica Newport" userId="dede3334-717e-4998-a1ad-2432f5a188d4" providerId="ADAL" clId="{1CDA46C1-C95B-4CCB-9453-26AB690A0250}" dt="2025-01-20T16:25:59.858" v="4298" actId="255"/>
        <pc:sldMkLst>
          <pc:docMk/>
          <pc:sldMk cId="647852617" sldId="4860"/>
        </pc:sldMkLst>
      </pc:sldChg>
      <pc:sldChg chg="modSp add mod ord">
        <pc:chgData name="Jessica Newport" userId="dede3334-717e-4998-a1ad-2432f5a188d4" providerId="ADAL" clId="{1CDA46C1-C95B-4CCB-9453-26AB690A0250}" dt="2025-01-20T20:04:07.095" v="9975" actId="1076"/>
        <pc:sldMkLst>
          <pc:docMk/>
          <pc:sldMk cId="4048036839" sldId="4861"/>
        </pc:sldMkLst>
      </pc:sldChg>
      <pc:sldChg chg="add del">
        <pc:chgData name="Jessica Newport" userId="dede3334-717e-4998-a1ad-2432f5a188d4" providerId="ADAL" clId="{1CDA46C1-C95B-4CCB-9453-26AB690A0250}" dt="2025-01-20T16:33:28.824" v="4831" actId="2696"/>
        <pc:sldMkLst>
          <pc:docMk/>
          <pc:sldMk cId="2084445455" sldId="4862"/>
        </pc:sldMkLst>
      </pc:sldChg>
      <pc:sldChg chg="modSp add mod ord">
        <pc:chgData name="Jessica Newport" userId="dede3334-717e-4998-a1ad-2432f5a188d4" providerId="ADAL" clId="{1CDA46C1-C95B-4CCB-9453-26AB690A0250}" dt="2025-01-20T20:04:39.781" v="9976" actId="14100"/>
        <pc:sldMkLst>
          <pc:docMk/>
          <pc:sldMk cId="3161153849" sldId="4862"/>
        </pc:sldMkLst>
      </pc:sldChg>
      <pc:sldChg chg="add del ord">
        <pc:chgData name="Jessica Newport" userId="dede3334-717e-4998-a1ad-2432f5a188d4" providerId="ADAL" clId="{1CDA46C1-C95B-4CCB-9453-26AB690A0250}" dt="2025-01-20T16:47:45.552" v="5618" actId="2696"/>
        <pc:sldMkLst>
          <pc:docMk/>
          <pc:sldMk cId="421720051" sldId="4863"/>
        </pc:sldMkLst>
      </pc:sldChg>
      <pc:sldChg chg="modSp add mod">
        <pc:chgData name="Jessica Newport" userId="dede3334-717e-4998-a1ad-2432f5a188d4" providerId="ADAL" clId="{1CDA46C1-C95B-4CCB-9453-26AB690A0250}" dt="2025-01-20T20:05:06.184" v="9977" actId="14100"/>
        <pc:sldMkLst>
          <pc:docMk/>
          <pc:sldMk cId="589108819" sldId="4864"/>
        </pc:sldMkLst>
      </pc:sldChg>
      <pc:sldChg chg="modSp add mod ord">
        <pc:chgData name="Jessica Newport" userId="dede3334-717e-4998-a1ad-2432f5a188d4" providerId="ADAL" clId="{1CDA46C1-C95B-4CCB-9453-26AB690A0250}" dt="2025-01-20T20:05:52.875" v="9982" actId="1076"/>
        <pc:sldMkLst>
          <pc:docMk/>
          <pc:sldMk cId="3649659131" sldId="4865"/>
        </pc:sldMkLst>
      </pc:sldChg>
      <pc:sldChg chg="modSp add mod modNotesTx">
        <pc:chgData name="Jessica Newport" userId="dede3334-717e-4998-a1ad-2432f5a188d4" providerId="ADAL" clId="{1CDA46C1-C95B-4CCB-9453-26AB690A0250}" dt="2025-05-06T20:26:25.161" v="13404" actId="33524"/>
        <pc:sldMkLst>
          <pc:docMk/>
          <pc:sldMk cId="4105770897" sldId="4866"/>
        </pc:sldMkLst>
      </pc:sldChg>
      <pc:sldChg chg="addSp delSp modSp add mod modAnim">
        <pc:chgData name="Jessica Newport" userId="dede3334-717e-4998-a1ad-2432f5a188d4" providerId="ADAL" clId="{1CDA46C1-C95B-4CCB-9453-26AB690A0250}" dt="2025-01-20T19:05:03.774" v="6275" actId="1076"/>
        <pc:sldMkLst>
          <pc:docMk/>
          <pc:sldMk cId="2960858701" sldId="4867"/>
        </pc:sldMkLst>
      </pc:sldChg>
      <pc:sldChg chg="addSp delSp modSp add mod">
        <pc:chgData name="Jessica Newport" userId="dede3334-717e-4998-a1ad-2432f5a188d4" providerId="ADAL" clId="{1CDA46C1-C95B-4CCB-9453-26AB690A0250}" dt="2025-01-20T20:14:46.667" v="10405" actId="122"/>
        <pc:sldMkLst>
          <pc:docMk/>
          <pc:sldMk cId="237910151" sldId="4868"/>
        </pc:sldMkLst>
      </pc:sldChg>
      <pc:sldChg chg="addSp delSp modSp add mod modNotesTx">
        <pc:chgData name="Jessica Newport" userId="dede3334-717e-4998-a1ad-2432f5a188d4" providerId="ADAL" clId="{1CDA46C1-C95B-4CCB-9453-26AB690A0250}" dt="2025-05-06T20:46:23.290" v="14031" actId="115"/>
        <pc:sldMkLst>
          <pc:docMk/>
          <pc:sldMk cId="3160777663" sldId="4869"/>
        </pc:sldMkLst>
        <pc:graphicFrameChg chg="modGraphic">
          <ac:chgData name="Jessica Newport" userId="dede3334-717e-4998-a1ad-2432f5a188d4" providerId="ADAL" clId="{1CDA46C1-C95B-4CCB-9453-26AB690A0250}" dt="2025-05-06T20:46:23.290" v="14031" actId="115"/>
          <ac:graphicFrameMkLst>
            <pc:docMk/>
            <pc:sldMk cId="3160777663" sldId="4869"/>
            <ac:graphicFrameMk id="7" creationId="{A1659A55-0927-78B2-C3A4-FE6F8DA70509}"/>
          </ac:graphicFrameMkLst>
        </pc:graphicFrameChg>
      </pc:sldChg>
      <pc:sldChg chg="delSp modSp add del mod">
        <pc:chgData name="Jessica Newport" userId="dede3334-717e-4998-a1ad-2432f5a188d4" providerId="ADAL" clId="{1CDA46C1-C95B-4CCB-9453-26AB690A0250}" dt="2025-01-20T19:48:58.110" v="9651" actId="2696"/>
        <pc:sldMkLst>
          <pc:docMk/>
          <pc:sldMk cId="258327553" sldId="4870"/>
        </pc:sldMkLst>
      </pc:sldChg>
      <pc:sldChg chg="delSp modSp add del mod ord">
        <pc:chgData name="Jessica Newport" userId="dede3334-717e-4998-a1ad-2432f5a188d4" providerId="ADAL" clId="{1CDA46C1-C95B-4CCB-9453-26AB690A0250}" dt="2025-05-06T20:42:22.898" v="13568" actId="2696"/>
        <pc:sldMkLst>
          <pc:docMk/>
          <pc:sldMk cId="881719955" sldId="4871"/>
        </pc:sldMkLst>
        <pc:graphicFrameChg chg="del">
          <ac:chgData name="Jessica Newport" userId="dede3334-717e-4998-a1ad-2432f5a188d4" providerId="ADAL" clId="{1CDA46C1-C95B-4CCB-9453-26AB690A0250}" dt="2025-05-06T20:37:19.529" v="13469" actId="478"/>
          <ac:graphicFrameMkLst>
            <pc:docMk/>
            <pc:sldMk cId="881719955" sldId="4871"/>
            <ac:graphicFrameMk id="6" creationId="{33D10840-485D-5E72-3092-A60B1405891B}"/>
          </ac:graphicFrameMkLst>
        </pc:graphicFrameChg>
        <pc:graphicFrameChg chg="del">
          <ac:chgData name="Jessica Newport" userId="dede3334-717e-4998-a1ad-2432f5a188d4" providerId="ADAL" clId="{1CDA46C1-C95B-4CCB-9453-26AB690A0250}" dt="2025-05-06T20:39:43.379" v="13515" actId="478"/>
          <ac:graphicFrameMkLst>
            <pc:docMk/>
            <pc:sldMk cId="881719955" sldId="4871"/>
            <ac:graphicFrameMk id="8" creationId="{BFDA9C65-1702-8DE0-FC01-04EFBCA76762}"/>
          </ac:graphicFrameMkLst>
        </pc:graphicFrameChg>
      </pc:sldChg>
      <pc:sldChg chg="addSp delSp modSp add mod modNotesTx">
        <pc:chgData name="Jessica Newport" userId="dede3334-717e-4998-a1ad-2432f5a188d4" providerId="ADAL" clId="{1CDA46C1-C95B-4CCB-9453-26AB690A0250}" dt="2025-05-06T20:48:09.530" v="14163" actId="20577"/>
        <pc:sldMkLst>
          <pc:docMk/>
          <pc:sldMk cId="1334799774" sldId="4872"/>
        </pc:sldMkLst>
        <pc:graphicFrameChg chg="modGraphic">
          <ac:chgData name="Jessica Newport" userId="dede3334-717e-4998-a1ad-2432f5a188d4" providerId="ADAL" clId="{1CDA46C1-C95B-4CCB-9453-26AB690A0250}" dt="2025-05-06T20:47:30.966" v="14032" actId="207"/>
          <ac:graphicFrameMkLst>
            <pc:docMk/>
            <pc:sldMk cId="1334799774" sldId="4872"/>
            <ac:graphicFrameMk id="2" creationId="{3F1B7EB2-458E-9A21-0466-BB478E8D52E3}"/>
          </ac:graphicFrameMkLst>
        </pc:graphicFrameChg>
      </pc:sldChg>
      <pc:sldChg chg="add">
        <pc:chgData name="Jessica Newport" userId="dede3334-717e-4998-a1ad-2432f5a188d4" providerId="ADAL" clId="{1CDA46C1-C95B-4CCB-9453-26AB690A0250}" dt="2025-01-20T20:10:41.321" v="10038" actId="2890"/>
        <pc:sldMkLst>
          <pc:docMk/>
          <pc:sldMk cId="2630165580" sldId="4873"/>
        </pc:sldMkLst>
      </pc:sldChg>
      <pc:sldChg chg="delSp modSp add mod modNotesTx">
        <pc:chgData name="Jessica Newport" userId="dede3334-717e-4998-a1ad-2432f5a188d4" providerId="ADAL" clId="{1CDA46C1-C95B-4CCB-9453-26AB690A0250}" dt="2025-05-06T20:08:32.830" v="11976" actId="113"/>
        <pc:sldMkLst>
          <pc:docMk/>
          <pc:sldMk cId="1442129948" sldId="4874"/>
        </pc:sldMkLst>
        <pc:spChg chg="mod">
          <ac:chgData name="Jessica Newport" userId="dede3334-717e-4998-a1ad-2432f5a188d4" providerId="ADAL" clId="{1CDA46C1-C95B-4CCB-9453-26AB690A0250}" dt="2025-05-06T20:05:59.600" v="11603" actId="1076"/>
          <ac:spMkLst>
            <pc:docMk/>
            <pc:sldMk cId="1442129948" sldId="4874"/>
            <ac:spMk id="2" creationId="{9E8FC968-3EBE-E446-6A2C-88AFD672B92A}"/>
          </ac:spMkLst>
        </pc:spChg>
        <pc:spChg chg="mod">
          <ac:chgData name="Jessica Newport" userId="dede3334-717e-4998-a1ad-2432f5a188d4" providerId="ADAL" clId="{1CDA46C1-C95B-4CCB-9453-26AB690A0250}" dt="2025-05-06T20:07:06.781" v="11659" actId="1076"/>
          <ac:spMkLst>
            <pc:docMk/>
            <pc:sldMk cId="1442129948" sldId="4874"/>
            <ac:spMk id="3" creationId="{766690C4-F462-4C11-4D39-B3F64BC1EB44}"/>
          </ac:spMkLst>
        </pc:spChg>
        <pc:spChg chg="mod">
          <ac:chgData name="Jessica Newport" userId="dede3334-717e-4998-a1ad-2432f5a188d4" providerId="ADAL" clId="{1CDA46C1-C95B-4CCB-9453-26AB690A0250}" dt="2025-05-06T20:07:03.418" v="11658" actId="1076"/>
          <ac:spMkLst>
            <pc:docMk/>
            <pc:sldMk cId="1442129948" sldId="4874"/>
            <ac:spMk id="4" creationId="{CA3F8B92-CA8C-B7F3-C577-52F314341D23}"/>
          </ac:spMkLst>
        </pc:spChg>
        <pc:spChg chg="del">
          <ac:chgData name="Jessica Newport" userId="dede3334-717e-4998-a1ad-2432f5a188d4" providerId="ADAL" clId="{1CDA46C1-C95B-4CCB-9453-26AB690A0250}" dt="2025-05-06T20:06:58.011" v="11656" actId="478"/>
          <ac:spMkLst>
            <pc:docMk/>
            <pc:sldMk cId="1442129948" sldId="4874"/>
            <ac:spMk id="5" creationId="{895A8CC2-B09B-C181-DB31-5535E49A4856}"/>
          </ac:spMkLst>
        </pc:spChg>
        <pc:spChg chg="del">
          <ac:chgData name="Jessica Newport" userId="dede3334-717e-4998-a1ad-2432f5a188d4" providerId="ADAL" clId="{1CDA46C1-C95B-4CCB-9453-26AB690A0250}" dt="2025-05-06T20:07:01.048" v="11657" actId="478"/>
          <ac:spMkLst>
            <pc:docMk/>
            <pc:sldMk cId="1442129948" sldId="4874"/>
            <ac:spMk id="6" creationId="{A9CE61CA-8C3E-AA77-E465-01B03AD9BC5F}"/>
          </ac:spMkLst>
        </pc:spChg>
      </pc:sldChg>
      <pc:sldChg chg="delSp modSp add mod ord modNotesTx">
        <pc:chgData name="Jessica Newport" userId="dede3334-717e-4998-a1ad-2432f5a188d4" providerId="ADAL" clId="{1CDA46C1-C95B-4CCB-9453-26AB690A0250}" dt="2025-05-06T20:12:54.157" v="12552" actId="113"/>
        <pc:sldMkLst>
          <pc:docMk/>
          <pc:sldMk cId="570420996" sldId="4875"/>
        </pc:sldMkLst>
        <pc:spChg chg="mod">
          <ac:chgData name="Jessica Newport" userId="dede3334-717e-4998-a1ad-2432f5a188d4" providerId="ADAL" clId="{1CDA46C1-C95B-4CCB-9453-26AB690A0250}" dt="2025-05-06T20:09:36.757" v="11999" actId="14100"/>
          <ac:spMkLst>
            <pc:docMk/>
            <pc:sldMk cId="570420996" sldId="4875"/>
            <ac:spMk id="2" creationId="{B9C57CE4-2640-0398-9CC3-01322669C5A6}"/>
          </ac:spMkLst>
        </pc:spChg>
        <pc:spChg chg="mod">
          <ac:chgData name="Jessica Newport" userId="dede3334-717e-4998-a1ad-2432f5a188d4" providerId="ADAL" clId="{1CDA46C1-C95B-4CCB-9453-26AB690A0250}" dt="2025-05-06T20:10:44.347" v="12046" actId="1076"/>
          <ac:spMkLst>
            <pc:docMk/>
            <pc:sldMk cId="570420996" sldId="4875"/>
            <ac:spMk id="3" creationId="{AAF9A6CF-E50E-87E4-12A4-6C629E84F0B0}"/>
          </ac:spMkLst>
        </pc:spChg>
        <pc:spChg chg="mod">
          <ac:chgData name="Jessica Newport" userId="dede3334-717e-4998-a1ad-2432f5a188d4" providerId="ADAL" clId="{1CDA46C1-C95B-4CCB-9453-26AB690A0250}" dt="2025-05-06T20:10:40.582" v="12045" actId="1076"/>
          <ac:spMkLst>
            <pc:docMk/>
            <pc:sldMk cId="570420996" sldId="4875"/>
            <ac:spMk id="4" creationId="{A7433822-B459-6AF6-B537-4ED3F7979E3B}"/>
          </ac:spMkLst>
        </pc:spChg>
        <pc:spChg chg="del">
          <ac:chgData name="Jessica Newport" userId="dede3334-717e-4998-a1ad-2432f5a188d4" providerId="ADAL" clId="{1CDA46C1-C95B-4CCB-9453-26AB690A0250}" dt="2025-05-06T20:10:37.573" v="12044" actId="478"/>
          <ac:spMkLst>
            <pc:docMk/>
            <pc:sldMk cId="570420996" sldId="4875"/>
            <ac:spMk id="5" creationId="{531A4478-B72F-1255-CEFC-A44CCD2AAF8E}"/>
          </ac:spMkLst>
        </pc:spChg>
        <pc:spChg chg="mod">
          <ac:chgData name="Jessica Newport" userId="dede3334-717e-4998-a1ad-2432f5a188d4" providerId="ADAL" clId="{1CDA46C1-C95B-4CCB-9453-26AB690A0250}" dt="2025-05-06T20:10:33.608" v="12043" actId="20577"/>
          <ac:spMkLst>
            <pc:docMk/>
            <pc:sldMk cId="570420996" sldId="4875"/>
            <ac:spMk id="6" creationId="{0851502D-8A7D-AC6E-6AD8-F12E479D1AAA}"/>
          </ac:spMkLst>
        </pc:spChg>
      </pc:sldChg>
      <pc:sldChg chg="addSp modSp add mod ord">
        <pc:chgData name="Jessica Newport" userId="dede3334-717e-4998-a1ad-2432f5a188d4" providerId="ADAL" clId="{1CDA46C1-C95B-4CCB-9453-26AB690A0250}" dt="2025-05-06T20:37:08.941" v="13468" actId="20577"/>
        <pc:sldMkLst>
          <pc:docMk/>
          <pc:sldMk cId="3805960405" sldId="4876"/>
        </pc:sldMkLst>
        <pc:spChg chg="mod">
          <ac:chgData name="Jessica Newport" userId="dede3334-717e-4998-a1ad-2432f5a188d4" providerId="ADAL" clId="{1CDA46C1-C95B-4CCB-9453-26AB690A0250}" dt="2025-05-06T20:35:21.857" v="13435" actId="1076"/>
          <ac:spMkLst>
            <pc:docMk/>
            <pc:sldMk cId="3805960405" sldId="4876"/>
            <ac:spMk id="2" creationId="{5BF7575A-22B9-1A4B-9FED-65C16224BB8E}"/>
          </ac:spMkLst>
        </pc:spChg>
        <pc:graphicFrameChg chg="add mod modGraphic">
          <ac:chgData name="Jessica Newport" userId="dede3334-717e-4998-a1ad-2432f5a188d4" providerId="ADAL" clId="{1CDA46C1-C95B-4CCB-9453-26AB690A0250}" dt="2025-05-06T20:37:08.941" v="13468" actId="20577"/>
          <ac:graphicFrameMkLst>
            <pc:docMk/>
            <pc:sldMk cId="3805960405" sldId="4876"/>
            <ac:graphicFrameMk id="3" creationId="{7823FDCA-F40D-4351-563C-265619491865}"/>
          </ac:graphicFrameMkLst>
        </pc:graphicFrameChg>
      </pc:sldChg>
      <pc:sldChg chg="addSp delSp modSp add mod">
        <pc:chgData name="Jessica Newport" userId="dede3334-717e-4998-a1ad-2432f5a188d4" providerId="ADAL" clId="{1CDA46C1-C95B-4CCB-9453-26AB690A0250}" dt="2025-05-06T20:42:04.564" v="13567" actId="115"/>
        <pc:sldMkLst>
          <pc:docMk/>
          <pc:sldMk cId="3695967050" sldId="4877"/>
        </pc:sldMkLst>
        <pc:graphicFrameChg chg="del">
          <ac:chgData name="Jessica Newport" userId="dede3334-717e-4998-a1ad-2432f5a188d4" providerId="ADAL" clId="{1CDA46C1-C95B-4CCB-9453-26AB690A0250}" dt="2025-05-06T20:37:36.249" v="13471" actId="478"/>
          <ac:graphicFrameMkLst>
            <pc:docMk/>
            <pc:sldMk cId="3695967050" sldId="4877"/>
            <ac:graphicFrameMk id="3" creationId="{7EDEE0D8-56C5-F6E8-EA4C-38AA99B34D25}"/>
          </ac:graphicFrameMkLst>
        </pc:graphicFrameChg>
        <pc:graphicFrameChg chg="add mod modGraphic">
          <ac:chgData name="Jessica Newport" userId="dede3334-717e-4998-a1ad-2432f5a188d4" providerId="ADAL" clId="{1CDA46C1-C95B-4CCB-9453-26AB690A0250}" dt="2025-05-06T20:42:04.564" v="13567" actId="115"/>
          <ac:graphicFrameMkLst>
            <pc:docMk/>
            <pc:sldMk cId="3695967050" sldId="4877"/>
            <ac:graphicFrameMk id="4" creationId="{4F7E5018-1F2E-2BE3-9DCE-FA5C7C74A7C0}"/>
          </ac:graphicFrameMkLst>
        </pc:graphicFrameChg>
      </pc:sldChg>
      <pc:sldChg chg="addSp delSp modSp add mod">
        <pc:chgData name="Jessica Newport" userId="dede3334-717e-4998-a1ad-2432f5a188d4" providerId="ADAL" clId="{1CDA46C1-C95B-4CCB-9453-26AB690A0250}" dt="2025-05-06T20:41:41.634" v="13548" actId="115"/>
        <pc:sldMkLst>
          <pc:docMk/>
          <pc:sldMk cId="3136867504" sldId="4878"/>
        </pc:sldMkLst>
        <pc:graphicFrameChg chg="add mod modGraphic">
          <ac:chgData name="Jessica Newport" userId="dede3334-717e-4998-a1ad-2432f5a188d4" providerId="ADAL" clId="{1CDA46C1-C95B-4CCB-9453-26AB690A0250}" dt="2025-05-06T20:41:41.634" v="13548" actId="115"/>
          <ac:graphicFrameMkLst>
            <pc:docMk/>
            <pc:sldMk cId="3136867504" sldId="4878"/>
            <ac:graphicFrameMk id="3" creationId="{BD75F6F2-6583-D981-1AEE-B433CBFBA23B}"/>
          </ac:graphicFrameMkLst>
        </pc:graphicFrameChg>
        <pc:graphicFrameChg chg="del">
          <ac:chgData name="Jessica Newport" userId="dede3334-717e-4998-a1ad-2432f5a188d4" providerId="ADAL" clId="{1CDA46C1-C95B-4CCB-9453-26AB690A0250}" dt="2025-05-06T20:39:55.595" v="13517" actId="478"/>
          <ac:graphicFrameMkLst>
            <pc:docMk/>
            <pc:sldMk cId="3136867504" sldId="4878"/>
            <ac:graphicFrameMk id="4" creationId="{14AC2D7C-35D2-74FF-0CC7-DCC62529F6FC}"/>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06/05/2025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a:t>
            </a:fld>
            <a:endParaRPr lang="en-GB"/>
          </a:p>
        </p:txBody>
      </p:sp>
    </p:spTree>
    <p:extLst>
      <p:ext uri="{BB962C8B-B14F-4D97-AF65-F5344CB8AC3E}">
        <p14:creationId xmlns:p14="http://schemas.microsoft.com/office/powerpoint/2010/main" val="1077628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a:t>
            </a:fld>
            <a:endParaRPr lang="en-GB"/>
          </a:p>
        </p:txBody>
      </p:sp>
    </p:spTree>
    <p:extLst>
      <p:ext uri="{BB962C8B-B14F-4D97-AF65-F5344CB8AC3E}">
        <p14:creationId xmlns:p14="http://schemas.microsoft.com/office/powerpoint/2010/main" val="32169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3</a:t>
            </a:fld>
            <a:endParaRPr lang="en-GB" dirty="0"/>
          </a:p>
        </p:txBody>
      </p:sp>
    </p:spTree>
    <p:extLst>
      <p:ext uri="{BB962C8B-B14F-4D97-AF65-F5344CB8AC3E}">
        <p14:creationId xmlns:p14="http://schemas.microsoft.com/office/powerpoint/2010/main" val="39445093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Architecture – will it entice customers inside?</a:t>
            </a:r>
          </a:p>
          <a:p>
            <a:endParaRPr lang="en-GB" dirty="0"/>
          </a:p>
          <a:p>
            <a:r>
              <a:rPr lang="en-GB" dirty="0"/>
              <a:t>Interiors – is it comfortable &amp; fit for purpose?</a:t>
            </a:r>
          </a:p>
          <a:p>
            <a:endParaRPr lang="en-GB" dirty="0"/>
          </a:p>
          <a:p>
            <a:r>
              <a:rPr lang="en-GB" dirty="0"/>
              <a:t>Functional design – does it serve your purpose?</a:t>
            </a:r>
          </a:p>
        </p:txBody>
      </p:sp>
      <p:sp>
        <p:nvSpPr>
          <p:cNvPr id="4" name="Slide Number Placeholder 3"/>
          <p:cNvSpPr>
            <a:spLocks noGrp="1"/>
          </p:cNvSpPr>
          <p:nvPr>
            <p:ph type="sldNum" sz="quarter" idx="5"/>
          </p:nvPr>
        </p:nvSpPr>
        <p:spPr/>
        <p:txBody>
          <a:bodyPr/>
          <a:lstStyle/>
          <a:p>
            <a:fld id="{EFB4D46B-BBE0-4474-A26D-45E0F7167BF9}" type="slidenum">
              <a:rPr lang="en-GB" smtClean="0"/>
              <a:t>4</a:t>
            </a:fld>
            <a:endParaRPr lang="en-GB" dirty="0"/>
          </a:p>
        </p:txBody>
      </p:sp>
    </p:spTree>
    <p:extLst>
      <p:ext uri="{BB962C8B-B14F-4D97-AF65-F5344CB8AC3E}">
        <p14:creationId xmlns:p14="http://schemas.microsoft.com/office/powerpoint/2010/main" val="1471941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if they can think of any examples of establishments with a strong property design. </a:t>
            </a:r>
          </a:p>
          <a:p>
            <a:endParaRPr lang="en-GB" dirty="0"/>
          </a:p>
          <a:p>
            <a:r>
              <a:rPr lang="en-GB" dirty="0"/>
              <a:t>Chain options such as five guys or </a:t>
            </a:r>
            <a:r>
              <a:rPr lang="en-GB" dirty="0" err="1"/>
              <a:t>wagamamas</a:t>
            </a:r>
            <a:r>
              <a:rPr lang="en-GB" dirty="0"/>
              <a:t> – uniform across locations, so customers know what to expect.</a:t>
            </a:r>
          </a:p>
          <a:p>
            <a:endParaRPr lang="en-GB" dirty="0"/>
          </a:p>
          <a:p>
            <a:r>
              <a:rPr lang="en-GB" dirty="0"/>
              <a:t>Local example – The Shed in Swansea. Décor, layout – accessible fine dining with a heavy focus on local cuisine. Open kitchen to bring the experience directly to the table. Functional layout with easy movement.</a:t>
            </a:r>
          </a:p>
          <a:p>
            <a:endParaRPr lang="en-GB" dirty="0"/>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5</a:t>
            </a:fld>
            <a:endParaRPr lang="en-GB" dirty="0"/>
          </a:p>
        </p:txBody>
      </p:sp>
    </p:spTree>
    <p:extLst>
      <p:ext uri="{BB962C8B-B14F-4D97-AF65-F5344CB8AC3E}">
        <p14:creationId xmlns:p14="http://schemas.microsoft.com/office/powerpoint/2010/main" val="501708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Theme – casual or fine dining, fast food, specific cuisine.</a:t>
            </a:r>
          </a:p>
          <a:p>
            <a:endParaRPr lang="en-GB" dirty="0"/>
          </a:p>
          <a:p>
            <a:r>
              <a:rPr lang="en-GB" dirty="0"/>
              <a:t>Clear branding – logo, colour scheme, particular aesthetics, signage.</a:t>
            </a: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6</a:t>
            </a:fld>
            <a:endParaRPr lang="en-GB"/>
          </a:p>
        </p:txBody>
      </p:sp>
    </p:spTree>
    <p:extLst>
      <p:ext uri="{BB962C8B-B14F-4D97-AF65-F5344CB8AC3E}">
        <p14:creationId xmlns:p14="http://schemas.microsoft.com/office/powerpoint/2010/main" val="2151765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Layout – host desk – tables – bar? Tech – where is the POS?</a:t>
            </a:r>
          </a:p>
          <a:p>
            <a:endParaRPr lang="en-GB" dirty="0"/>
          </a:p>
          <a:p>
            <a:r>
              <a:rPr lang="en-GB" dirty="0"/>
              <a:t>Tables – minimal for space/privacy or close together to maximise covers? Is it easy to rearrange?</a:t>
            </a:r>
          </a:p>
          <a:p>
            <a:endParaRPr lang="en-GB" dirty="0"/>
          </a:p>
          <a:p>
            <a:r>
              <a:rPr lang="en-GB" dirty="0"/>
              <a:t>Bar – is it functional and fit for purpose?</a:t>
            </a:r>
          </a:p>
          <a:p>
            <a:endParaRPr lang="en-GB" dirty="0"/>
          </a:p>
          <a:p>
            <a:r>
              <a:rPr lang="en-GB" dirty="0"/>
              <a:t>Outdoor dining? Do you want it now, or in the future? Is it possible if you do? How will it affect the indoor operations?</a:t>
            </a:r>
          </a:p>
          <a:p>
            <a:endParaRPr lang="en-GB" dirty="0"/>
          </a:p>
          <a:p>
            <a:r>
              <a:rPr lang="en-GB" dirty="0"/>
              <a:t>Back of house/kitchen – are they in line with regulations and designed to promote efficiency?</a:t>
            </a:r>
          </a:p>
        </p:txBody>
      </p:sp>
      <p:sp>
        <p:nvSpPr>
          <p:cNvPr id="4" name="Slide Number Placeholder 3"/>
          <p:cNvSpPr>
            <a:spLocks noGrp="1"/>
          </p:cNvSpPr>
          <p:nvPr>
            <p:ph type="sldNum" sz="quarter" idx="5"/>
          </p:nvPr>
        </p:nvSpPr>
        <p:spPr/>
        <p:txBody>
          <a:bodyPr/>
          <a:lstStyle/>
          <a:p>
            <a:fld id="{24953D85-D4B4-4FA9-A353-DF8E4DAF69A1}" type="slidenum">
              <a:rPr lang="en-GB" smtClean="0"/>
              <a:t>7</a:t>
            </a:fld>
            <a:endParaRPr lang="en-GB"/>
          </a:p>
        </p:txBody>
      </p:sp>
    </p:spTree>
    <p:extLst>
      <p:ext uri="{BB962C8B-B14F-4D97-AF65-F5344CB8AC3E}">
        <p14:creationId xmlns:p14="http://schemas.microsoft.com/office/powerpoint/2010/main" val="40694260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81C305-9929-4068-AC26-DAB7394B59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B9592D-4C90-DC84-D779-4752B59AC6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C92FCB-FAC2-E5C0-C143-DA6F81E0510A}"/>
              </a:ext>
            </a:extLst>
          </p:cNvPr>
          <p:cNvSpPr>
            <a:spLocks noGrp="1"/>
          </p:cNvSpPr>
          <p:nvPr>
            <p:ph type="body" idx="1"/>
          </p:nvPr>
        </p:nvSpPr>
        <p:spPr/>
        <p:txBody>
          <a:bodyPr/>
          <a:lstStyle/>
          <a:p>
            <a:pPr marL="0" indent="0">
              <a:buFont typeface="Arial" panose="020B0604020202020204" pitchFamily="34" charset="0"/>
              <a:buNone/>
            </a:pPr>
            <a:r>
              <a:rPr lang="en-GB" sz="1200" b="0" dirty="0">
                <a:solidFill>
                  <a:schemeClr val="tx1"/>
                </a:solidFill>
              </a:rPr>
              <a:t>Delivery/ takeaway? Will you offer these services either now or in the future? Where will the pickup points be?</a:t>
            </a:r>
          </a:p>
          <a:p>
            <a:pPr marL="0" indent="0">
              <a:buFont typeface="Arial" panose="020B0604020202020204" pitchFamily="34" charset="0"/>
              <a:buNone/>
            </a:pPr>
            <a:endParaRPr lang="en-GB" sz="1200" b="0" dirty="0">
              <a:solidFill>
                <a:schemeClr val="tx1"/>
              </a:solidFill>
            </a:endParaRPr>
          </a:p>
          <a:p>
            <a:pPr marL="0" indent="0">
              <a:buFont typeface="Arial" panose="020B0604020202020204" pitchFamily="34" charset="0"/>
              <a:buNone/>
            </a:pPr>
            <a:r>
              <a:rPr lang="en-GB" sz="1200" b="0" dirty="0">
                <a:solidFill>
                  <a:schemeClr val="tx1"/>
                </a:solidFill>
              </a:rPr>
              <a:t>What about private dining or events? What is the risk versus reward?</a:t>
            </a:r>
          </a:p>
          <a:p>
            <a:pPr marL="0" indent="0">
              <a:buFont typeface="Arial" panose="020B0604020202020204" pitchFamily="34" charset="0"/>
              <a:buNone/>
            </a:pPr>
            <a:endParaRPr lang="en-GB" sz="1200" b="0" dirty="0">
              <a:solidFill>
                <a:schemeClr val="tx1"/>
              </a:solidFill>
            </a:endParaRPr>
          </a:p>
          <a:p>
            <a:pPr marL="0" indent="0">
              <a:buFont typeface="Arial" panose="020B0604020202020204" pitchFamily="34" charset="0"/>
              <a:buNone/>
            </a:pPr>
            <a:r>
              <a:rPr lang="en-GB" sz="1200" b="0" dirty="0">
                <a:solidFill>
                  <a:schemeClr val="tx1"/>
                </a:solidFill>
              </a:rPr>
              <a:t>Do you require separation between your bar and restaurant for example? Is this viable?</a:t>
            </a:r>
          </a:p>
          <a:p>
            <a:pPr marL="0" indent="0">
              <a:buFont typeface="Arial" panose="020B0604020202020204" pitchFamily="34" charset="0"/>
              <a:buNone/>
            </a:pPr>
            <a:endParaRPr lang="en-GB" sz="1200" b="1" dirty="0">
              <a:solidFill>
                <a:schemeClr val="tx1"/>
              </a:solidFill>
            </a:endParaRPr>
          </a:p>
        </p:txBody>
      </p:sp>
      <p:sp>
        <p:nvSpPr>
          <p:cNvPr id="4" name="Slide Number Placeholder 3">
            <a:extLst>
              <a:ext uri="{FF2B5EF4-FFF2-40B4-BE49-F238E27FC236}">
                <a16:creationId xmlns:a16="http://schemas.microsoft.com/office/drawing/2014/main" id="{832B1DFF-54BD-E9B7-F40E-9301B57D0F88}"/>
              </a:ext>
            </a:extLst>
          </p:cNvPr>
          <p:cNvSpPr>
            <a:spLocks noGrp="1"/>
          </p:cNvSpPr>
          <p:nvPr>
            <p:ph type="sldNum" sz="quarter" idx="5"/>
          </p:nvPr>
        </p:nvSpPr>
        <p:spPr/>
        <p:txBody>
          <a:bodyPr/>
          <a:lstStyle/>
          <a:p>
            <a:fld id="{24953D85-D4B4-4FA9-A353-DF8E4DAF69A1}" type="slidenum">
              <a:rPr lang="en-GB" smtClean="0"/>
              <a:t>8</a:t>
            </a:fld>
            <a:endParaRPr lang="en-GB"/>
          </a:p>
        </p:txBody>
      </p:sp>
    </p:spTree>
    <p:extLst>
      <p:ext uri="{BB962C8B-B14F-4D97-AF65-F5344CB8AC3E}">
        <p14:creationId xmlns:p14="http://schemas.microsoft.com/office/powerpoint/2010/main" val="20889248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33F9C-92C9-6851-2A80-97AF947753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89F477-101E-6736-2BFC-B07167391D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6015CA-6195-D9FA-4FDB-9553E6AC87B7}"/>
              </a:ext>
            </a:extLst>
          </p:cNvPr>
          <p:cNvSpPr>
            <a:spLocks noGrp="1"/>
          </p:cNvSpPr>
          <p:nvPr>
            <p:ph type="body" idx="1"/>
          </p:nvPr>
        </p:nvSpPr>
        <p:spPr/>
        <p:txBody>
          <a:bodyPr/>
          <a:lstStyle/>
          <a:p>
            <a:pPr marL="0" indent="0">
              <a:buFont typeface="Arial" panose="020B0604020202020204" pitchFamily="34" charset="0"/>
              <a:buNone/>
            </a:pPr>
            <a:r>
              <a:rPr lang="en-GB" sz="1200" b="0" dirty="0">
                <a:solidFill>
                  <a:schemeClr val="tx1"/>
                </a:solidFill>
              </a:rPr>
              <a:t>Sound &amp; lighting – soft or bright? Why? Music – what genre? Why?</a:t>
            </a:r>
          </a:p>
          <a:p>
            <a:pPr marL="0" indent="0">
              <a:buFont typeface="Arial" panose="020B0604020202020204" pitchFamily="34" charset="0"/>
              <a:buNone/>
            </a:pPr>
            <a:endParaRPr lang="en-GB" sz="1200" b="0" dirty="0">
              <a:solidFill>
                <a:schemeClr val="tx1"/>
              </a:solidFill>
            </a:endParaRPr>
          </a:p>
          <a:p>
            <a:pPr marL="0" indent="0">
              <a:buFont typeface="Arial" panose="020B0604020202020204" pitchFamily="34" charset="0"/>
              <a:buNone/>
            </a:pPr>
            <a:r>
              <a:rPr lang="en-GB" sz="1200" b="0" dirty="0">
                <a:solidFill>
                  <a:schemeClr val="tx1"/>
                </a:solidFill>
              </a:rPr>
              <a:t>Brand – are your choices in line with it? Are they cost effective and realistic?</a:t>
            </a:r>
          </a:p>
          <a:p>
            <a:pPr marL="0" indent="0">
              <a:buFont typeface="Arial" panose="020B0604020202020204" pitchFamily="34" charset="0"/>
              <a:buNone/>
            </a:pPr>
            <a:endParaRPr lang="en-GB" sz="1200" b="0" dirty="0">
              <a:solidFill>
                <a:schemeClr val="tx1"/>
              </a:solidFill>
            </a:endParaRPr>
          </a:p>
          <a:p>
            <a:pPr marL="0" indent="0">
              <a:buFont typeface="Arial" panose="020B0604020202020204" pitchFamily="34" charset="0"/>
              <a:buNone/>
            </a:pPr>
            <a:r>
              <a:rPr lang="en-GB" sz="1200" b="0" dirty="0">
                <a:solidFill>
                  <a:schemeClr val="tx1"/>
                </a:solidFill>
              </a:rPr>
              <a:t>Furnishings/décor/colour scheme – does it reflect you and your business? Does it compliment your products?</a:t>
            </a:r>
          </a:p>
          <a:p>
            <a:pPr marL="0" indent="0">
              <a:buFont typeface="Arial" panose="020B0604020202020204" pitchFamily="34" charset="0"/>
              <a:buNone/>
            </a:pPr>
            <a:endParaRPr lang="en-GB" sz="1200" b="0" dirty="0">
              <a:solidFill>
                <a:schemeClr val="tx1"/>
              </a:solidFill>
            </a:endParaRPr>
          </a:p>
          <a:p>
            <a:pPr marL="0" indent="0">
              <a:buFont typeface="Arial" panose="020B0604020202020204" pitchFamily="34" charset="0"/>
              <a:buNone/>
            </a:pPr>
            <a:r>
              <a:rPr lang="en-GB" sz="1200" b="0" dirty="0">
                <a:solidFill>
                  <a:schemeClr val="tx1"/>
                </a:solidFill>
              </a:rPr>
              <a:t>CSR – Corporate Social Responsibility – are you sustainable? Do you use sustainable products? Why/why not? Consider lighting/energy saving appliances etc.</a:t>
            </a:r>
          </a:p>
        </p:txBody>
      </p:sp>
      <p:sp>
        <p:nvSpPr>
          <p:cNvPr id="4" name="Slide Number Placeholder 3">
            <a:extLst>
              <a:ext uri="{FF2B5EF4-FFF2-40B4-BE49-F238E27FC236}">
                <a16:creationId xmlns:a16="http://schemas.microsoft.com/office/drawing/2014/main" id="{ED1D5D9D-68E8-C112-E397-83263513C021}"/>
              </a:ext>
            </a:extLst>
          </p:cNvPr>
          <p:cNvSpPr>
            <a:spLocks noGrp="1"/>
          </p:cNvSpPr>
          <p:nvPr>
            <p:ph type="sldNum" sz="quarter" idx="5"/>
          </p:nvPr>
        </p:nvSpPr>
        <p:spPr/>
        <p:txBody>
          <a:bodyPr/>
          <a:lstStyle/>
          <a:p>
            <a:fld id="{24953D85-D4B4-4FA9-A353-DF8E4DAF69A1}" type="slidenum">
              <a:rPr lang="en-GB" smtClean="0"/>
              <a:t>9</a:t>
            </a:fld>
            <a:endParaRPr lang="en-GB"/>
          </a:p>
        </p:txBody>
      </p:sp>
    </p:spTree>
    <p:extLst>
      <p:ext uri="{BB962C8B-B14F-4D97-AF65-F5344CB8AC3E}">
        <p14:creationId xmlns:p14="http://schemas.microsoft.com/office/powerpoint/2010/main" val="916795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10</a:t>
            </a:fld>
            <a:endParaRPr lang="en-GB"/>
          </a:p>
        </p:txBody>
      </p:sp>
    </p:spTree>
    <p:extLst>
      <p:ext uri="{BB962C8B-B14F-4D97-AF65-F5344CB8AC3E}">
        <p14:creationId xmlns:p14="http://schemas.microsoft.com/office/powerpoint/2010/main" val="1955597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11</a:t>
            </a:fld>
            <a:endParaRPr lang="en-GB" dirty="0"/>
          </a:p>
        </p:txBody>
      </p:sp>
    </p:spTree>
    <p:extLst>
      <p:ext uri="{BB962C8B-B14F-4D97-AF65-F5344CB8AC3E}">
        <p14:creationId xmlns:p14="http://schemas.microsoft.com/office/powerpoint/2010/main" val="1870476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13</a:t>
            </a:fld>
            <a:endParaRPr lang="en-GB"/>
          </a:p>
        </p:txBody>
      </p:sp>
    </p:spTree>
    <p:extLst>
      <p:ext uri="{BB962C8B-B14F-4D97-AF65-F5344CB8AC3E}">
        <p14:creationId xmlns:p14="http://schemas.microsoft.com/office/powerpoint/2010/main" val="29402828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15</a:t>
            </a:fld>
            <a:endParaRPr lang="en-GB"/>
          </a:p>
        </p:txBody>
      </p:sp>
    </p:spTree>
    <p:extLst>
      <p:ext uri="{BB962C8B-B14F-4D97-AF65-F5344CB8AC3E}">
        <p14:creationId xmlns:p14="http://schemas.microsoft.com/office/powerpoint/2010/main" val="12774953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DB554C-5FC6-CD3C-5CE7-042D5D4878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A8912E-B032-D767-8B5A-A4575526D7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2A3ECD-98B7-2347-3A7E-A076B7E611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F4B66F1-4233-761C-A8AC-A801B563634E}"/>
              </a:ext>
            </a:extLst>
          </p:cNvPr>
          <p:cNvSpPr>
            <a:spLocks noGrp="1"/>
          </p:cNvSpPr>
          <p:nvPr>
            <p:ph type="sldNum" sz="quarter" idx="5"/>
          </p:nvPr>
        </p:nvSpPr>
        <p:spPr/>
        <p:txBody>
          <a:bodyPr/>
          <a:lstStyle/>
          <a:p>
            <a:fld id="{24953D85-D4B4-4FA9-A353-DF8E4DAF69A1}" type="slidenum">
              <a:rPr lang="en-GB" smtClean="0"/>
              <a:t>16</a:t>
            </a:fld>
            <a:endParaRPr lang="en-GB"/>
          </a:p>
        </p:txBody>
      </p:sp>
    </p:spTree>
    <p:extLst>
      <p:ext uri="{BB962C8B-B14F-4D97-AF65-F5344CB8AC3E}">
        <p14:creationId xmlns:p14="http://schemas.microsoft.com/office/powerpoint/2010/main" val="36386077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717909-9FF1-6CCC-BAF6-7BD45C4885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054E1B-C999-6B27-6C17-96C24E6584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D9A7EB-375B-79AB-D03B-CC97D20414D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180D44-593F-7968-50A9-501D08B4CBDF}"/>
              </a:ext>
            </a:extLst>
          </p:cNvPr>
          <p:cNvSpPr>
            <a:spLocks noGrp="1"/>
          </p:cNvSpPr>
          <p:nvPr>
            <p:ph type="sldNum" sz="quarter" idx="5"/>
          </p:nvPr>
        </p:nvSpPr>
        <p:spPr/>
        <p:txBody>
          <a:bodyPr/>
          <a:lstStyle/>
          <a:p>
            <a:fld id="{24953D85-D4B4-4FA9-A353-DF8E4DAF69A1}" type="slidenum">
              <a:rPr lang="en-GB" smtClean="0"/>
              <a:t>17</a:t>
            </a:fld>
            <a:endParaRPr lang="en-GB"/>
          </a:p>
        </p:txBody>
      </p:sp>
    </p:spTree>
    <p:extLst>
      <p:ext uri="{BB962C8B-B14F-4D97-AF65-F5344CB8AC3E}">
        <p14:creationId xmlns:p14="http://schemas.microsoft.com/office/powerpoint/2010/main" val="42244365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19D9EA-457E-9246-EB0A-C326804CB3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8E103F-A1D4-6773-8E8D-DD13F26AF2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D12685-7851-4B24-E406-367CBB609F9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5A9C667-2A52-40B4-F561-B2E9966FA446}"/>
              </a:ext>
            </a:extLst>
          </p:cNvPr>
          <p:cNvSpPr>
            <a:spLocks noGrp="1"/>
          </p:cNvSpPr>
          <p:nvPr>
            <p:ph type="sldNum" sz="quarter" idx="5"/>
          </p:nvPr>
        </p:nvSpPr>
        <p:spPr/>
        <p:txBody>
          <a:bodyPr/>
          <a:lstStyle/>
          <a:p>
            <a:fld id="{24953D85-D4B4-4FA9-A353-DF8E4DAF69A1}" type="slidenum">
              <a:rPr lang="en-GB" smtClean="0"/>
              <a:t>18</a:t>
            </a:fld>
            <a:endParaRPr lang="en-GB"/>
          </a:p>
        </p:txBody>
      </p:sp>
    </p:spTree>
    <p:extLst>
      <p:ext uri="{BB962C8B-B14F-4D97-AF65-F5344CB8AC3E}">
        <p14:creationId xmlns:p14="http://schemas.microsoft.com/office/powerpoint/2010/main" val="5960273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3F756-2765-7726-D067-5CEDE1876F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5D29F0-6C54-DB47-5766-3BA24065C7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D92C8A-2B8A-F269-50CD-932F8116133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681F8A-C091-196B-B1E5-50D407E8DFDC}"/>
              </a:ext>
            </a:extLst>
          </p:cNvPr>
          <p:cNvSpPr>
            <a:spLocks noGrp="1"/>
          </p:cNvSpPr>
          <p:nvPr>
            <p:ph type="sldNum" sz="quarter" idx="5"/>
          </p:nvPr>
        </p:nvSpPr>
        <p:spPr/>
        <p:txBody>
          <a:bodyPr/>
          <a:lstStyle/>
          <a:p>
            <a:fld id="{24953D85-D4B4-4FA9-A353-DF8E4DAF69A1}" type="slidenum">
              <a:rPr lang="en-GB" smtClean="0"/>
              <a:t>19</a:t>
            </a:fld>
            <a:endParaRPr lang="en-GB"/>
          </a:p>
        </p:txBody>
      </p:sp>
    </p:spTree>
    <p:extLst>
      <p:ext uri="{BB962C8B-B14F-4D97-AF65-F5344CB8AC3E}">
        <p14:creationId xmlns:p14="http://schemas.microsoft.com/office/powerpoint/2010/main" val="37423511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D323BC-86CC-7F6C-8925-EFBA671FE1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A58393-2191-8FBF-D644-13AA3090ED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B4D0E7-1E13-5422-AB83-478751A33EC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1EC73F5-7A91-9A1B-5393-F77664F9B7B7}"/>
              </a:ext>
            </a:extLst>
          </p:cNvPr>
          <p:cNvSpPr>
            <a:spLocks noGrp="1"/>
          </p:cNvSpPr>
          <p:nvPr>
            <p:ph type="sldNum" sz="quarter" idx="5"/>
          </p:nvPr>
        </p:nvSpPr>
        <p:spPr/>
        <p:txBody>
          <a:bodyPr/>
          <a:lstStyle/>
          <a:p>
            <a:fld id="{24953D85-D4B4-4FA9-A353-DF8E4DAF69A1}" type="slidenum">
              <a:rPr lang="en-GB" smtClean="0"/>
              <a:t>20</a:t>
            </a:fld>
            <a:endParaRPr lang="en-GB"/>
          </a:p>
        </p:txBody>
      </p:sp>
    </p:spTree>
    <p:extLst>
      <p:ext uri="{BB962C8B-B14F-4D97-AF65-F5344CB8AC3E}">
        <p14:creationId xmlns:p14="http://schemas.microsoft.com/office/powerpoint/2010/main" val="39006699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E74FB-D28A-4F2D-F5D7-99D88E120C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B2E2F9-8424-1815-BC25-139F3A4EB4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95888F-3DAE-DD68-CAEA-A7456B4B29B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AF76975-A4E8-C257-C91F-5C098A0CFDAA}"/>
              </a:ext>
            </a:extLst>
          </p:cNvPr>
          <p:cNvSpPr>
            <a:spLocks noGrp="1"/>
          </p:cNvSpPr>
          <p:nvPr>
            <p:ph type="sldNum" sz="quarter" idx="5"/>
          </p:nvPr>
        </p:nvSpPr>
        <p:spPr/>
        <p:txBody>
          <a:bodyPr/>
          <a:lstStyle/>
          <a:p>
            <a:fld id="{24953D85-D4B4-4FA9-A353-DF8E4DAF69A1}" type="slidenum">
              <a:rPr lang="en-GB" smtClean="0"/>
              <a:t>21</a:t>
            </a:fld>
            <a:endParaRPr lang="en-GB"/>
          </a:p>
        </p:txBody>
      </p:sp>
    </p:spTree>
    <p:extLst>
      <p:ext uri="{BB962C8B-B14F-4D97-AF65-F5344CB8AC3E}">
        <p14:creationId xmlns:p14="http://schemas.microsoft.com/office/powerpoint/2010/main" val="31918292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5FA361-58F6-FDF0-55AC-0E9CCADD7E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C80B3F-E7D9-4825-5912-266F8E866B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E183E0-E912-F305-2947-E69291BE2F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2DD9650-D7F0-E534-4742-43A15F0B89D7}"/>
              </a:ext>
            </a:extLst>
          </p:cNvPr>
          <p:cNvSpPr>
            <a:spLocks noGrp="1"/>
          </p:cNvSpPr>
          <p:nvPr>
            <p:ph type="sldNum" sz="quarter" idx="5"/>
          </p:nvPr>
        </p:nvSpPr>
        <p:spPr/>
        <p:txBody>
          <a:bodyPr/>
          <a:lstStyle/>
          <a:p>
            <a:fld id="{24953D85-D4B4-4FA9-A353-DF8E4DAF69A1}" type="slidenum">
              <a:rPr lang="en-GB" smtClean="0"/>
              <a:t>22</a:t>
            </a:fld>
            <a:endParaRPr lang="en-GB"/>
          </a:p>
        </p:txBody>
      </p:sp>
    </p:spTree>
    <p:extLst>
      <p:ext uri="{BB962C8B-B14F-4D97-AF65-F5344CB8AC3E}">
        <p14:creationId xmlns:p14="http://schemas.microsoft.com/office/powerpoint/2010/main" val="12538597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6CE73A-C9B0-6D3A-08AE-B80D2AD20A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4626A4-528C-043F-605C-B18E96BE2D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A5CD18-2450-BB21-A1EF-0F6A27DCB46D}"/>
              </a:ext>
            </a:extLst>
          </p:cNvPr>
          <p:cNvSpPr>
            <a:spLocks noGrp="1"/>
          </p:cNvSpPr>
          <p:nvPr>
            <p:ph type="body" idx="1"/>
          </p:nvPr>
        </p:nvSpPr>
        <p:spPr/>
        <p:txBody>
          <a:bodyPr/>
          <a:lstStyle/>
          <a:p>
            <a:r>
              <a:rPr lang="en-GB" dirty="0"/>
              <a:t>Full plans – detailed/includes drawings of work to be completed. Plans will be checked and approved to avoid costly issues with errors or the need for corrective work if what you do does not comply. Lengthy process so should be submitted well in advance of when you plan to undertake the work.</a:t>
            </a:r>
          </a:p>
          <a:p>
            <a:endParaRPr lang="en-GB" dirty="0"/>
          </a:p>
          <a:p>
            <a:r>
              <a:rPr lang="en-GB" dirty="0"/>
              <a:t>Building notice – Quicker process, but less detailed, so there is potential of errors that may result in costly corrective work. Should only be used for smaller projects where you and your builder are confident you will be operating in line with regulations.</a:t>
            </a:r>
          </a:p>
          <a:p>
            <a:endParaRPr lang="en-GB" dirty="0"/>
          </a:p>
          <a:p>
            <a:r>
              <a:rPr lang="en-GB" dirty="0"/>
              <a:t>Building notice cannot be used for work built close to or over the top of rainwater and foul drains (sewers), or when a new building will front onto a private street. For this you need full plans!</a:t>
            </a:r>
          </a:p>
          <a:p>
            <a:endParaRPr lang="en-GB" dirty="0"/>
          </a:p>
        </p:txBody>
      </p:sp>
      <p:sp>
        <p:nvSpPr>
          <p:cNvPr id="4" name="Slide Number Placeholder 3">
            <a:extLst>
              <a:ext uri="{FF2B5EF4-FFF2-40B4-BE49-F238E27FC236}">
                <a16:creationId xmlns:a16="http://schemas.microsoft.com/office/drawing/2014/main" id="{D5645C61-A609-66D8-AF27-3421B38E6A2D}"/>
              </a:ext>
            </a:extLst>
          </p:cNvPr>
          <p:cNvSpPr>
            <a:spLocks noGrp="1"/>
          </p:cNvSpPr>
          <p:nvPr>
            <p:ph type="sldNum" sz="quarter" idx="5"/>
          </p:nvPr>
        </p:nvSpPr>
        <p:spPr/>
        <p:txBody>
          <a:bodyPr/>
          <a:lstStyle/>
          <a:p>
            <a:fld id="{24953D85-D4B4-4FA9-A353-DF8E4DAF69A1}" type="slidenum">
              <a:rPr lang="en-GB" smtClean="0"/>
              <a:t>23</a:t>
            </a:fld>
            <a:endParaRPr lang="en-GB"/>
          </a:p>
        </p:txBody>
      </p:sp>
    </p:spTree>
    <p:extLst>
      <p:ext uri="{BB962C8B-B14F-4D97-AF65-F5344CB8AC3E}">
        <p14:creationId xmlns:p14="http://schemas.microsoft.com/office/powerpoint/2010/main" val="1143731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4AC96C-47FC-CEA8-B364-6A0D326806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F734BA-A358-4C65-72A6-F29D01B8AD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01A8AC-4CD7-3C8F-601F-21E13FD039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C78518-6BDF-6101-A84E-B8F5C09119BD}"/>
              </a:ext>
            </a:extLst>
          </p:cNvPr>
          <p:cNvSpPr>
            <a:spLocks noGrp="1"/>
          </p:cNvSpPr>
          <p:nvPr>
            <p:ph type="sldNum" sz="quarter" idx="5"/>
          </p:nvPr>
        </p:nvSpPr>
        <p:spPr/>
        <p:txBody>
          <a:bodyPr/>
          <a:lstStyle/>
          <a:p>
            <a:fld id="{24953D85-D4B4-4FA9-A353-DF8E4DAF69A1}" type="slidenum">
              <a:rPr lang="en-GB" smtClean="0"/>
              <a:t>24</a:t>
            </a:fld>
            <a:endParaRPr lang="en-GB"/>
          </a:p>
        </p:txBody>
      </p:sp>
    </p:spTree>
    <p:extLst>
      <p:ext uri="{BB962C8B-B14F-4D97-AF65-F5344CB8AC3E}">
        <p14:creationId xmlns:p14="http://schemas.microsoft.com/office/powerpoint/2010/main" val="24309548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26</a:t>
            </a:fld>
            <a:endParaRPr lang="en-GB"/>
          </a:p>
        </p:txBody>
      </p:sp>
    </p:spTree>
    <p:extLst>
      <p:ext uri="{BB962C8B-B14F-4D97-AF65-F5344CB8AC3E}">
        <p14:creationId xmlns:p14="http://schemas.microsoft.com/office/powerpoint/2010/main" val="33430454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27</a:t>
            </a:fld>
            <a:endParaRPr lang="en-GB"/>
          </a:p>
        </p:txBody>
      </p:sp>
    </p:spTree>
    <p:extLst>
      <p:ext uri="{BB962C8B-B14F-4D97-AF65-F5344CB8AC3E}">
        <p14:creationId xmlns:p14="http://schemas.microsoft.com/office/powerpoint/2010/main" val="18052087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BF53D-6C84-93A9-6AE7-EB8691FF17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45F38E-71CB-E751-49E9-CE4A4D98F7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0CC02F-8B56-87D4-D1C7-40AED55BB1A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579606B-6C46-2092-5972-7E14AE01C172}"/>
              </a:ext>
            </a:extLst>
          </p:cNvPr>
          <p:cNvSpPr>
            <a:spLocks noGrp="1"/>
          </p:cNvSpPr>
          <p:nvPr>
            <p:ph type="sldNum" sz="quarter" idx="5"/>
          </p:nvPr>
        </p:nvSpPr>
        <p:spPr/>
        <p:txBody>
          <a:bodyPr/>
          <a:lstStyle/>
          <a:p>
            <a:fld id="{24953D85-D4B4-4FA9-A353-DF8E4DAF69A1}" type="slidenum">
              <a:rPr lang="en-GB" smtClean="0"/>
              <a:t>28</a:t>
            </a:fld>
            <a:endParaRPr lang="en-GB"/>
          </a:p>
        </p:txBody>
      </p:sp>
    </p:spTree>
    <p:extLst>
      <p:ext uri="{BB962C8B-B14F-4D97-AF65-F5344CB8AC3E}">
        <p14:creationId xmlns:p14="http://schemas.microsoft.com/office/powerpoint/2010/main" val="27099362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9E2C15-793C-348E-B4FD-DECD9631CC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8B22E3-D2ED-B31B-7FD9-F2EC6EF5E4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F3E4AC-25E7-C26F-9CDB-D4D881BE09B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F563B29-6756-400D-B952-6033D91E4F07}"/>
              </a:ext>
            </a:extLst>
          </p:cNvPr>
          <p:cNvSpPr>
            <a:spLocks noGrp="1"/>
          </p:cNvSpPr>
          <p:nvPr>
            <p:ph type="sldNum" sz="quarter" idx="5"/>
          </p:nvPr>
        </p:nvSpPr>
        <p:spPr/>
        <p:txBody>
          <a:bodyPr/>
          <a:lstStyle/>
          <a:p>
            <a:fld id="{24953D85-D4B4-4FA9-A353-DF8E4DAF69A1}" type="slidenum">
              <a:rPr lang="en-GB" smtClean="0"/>
              <a:t>29</a:t>
            </a:fld>
            <a:endParaRPr lang="en-GB"/>
          </a:p>
        </p:txBody>
      </p:sp>
    </p:spTree>
    <p:extLst>
      <p:ext uri="{BB962C8B-B14F-4D97-AF65-F5344CB8AC3E}">
        <p14:creationId xmlns:p14="http://schemas.microsoft.com/office/powerpoint/2010/main" val="30021675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Conduct a full analysis and present in the appendix. In the main body discuss your findings overall – explain how and why you have reached certain conclusions. Outline how you will capitalise on certain areas and mitigate risks etc.</a:t>
            </a:r>
          </a:p>
          <a:p>
            <a:endParaRPr lang="en-GB" dirty="0"/>
          </a:p>
          <a:p>
            <a:r>
              <a:rPr lang="en-GB" dirty="0"/>
              <a:t>We will do a full refresh on SWOT &amp; </a:t>
            </a:r>
            <a:r>
              <a:rPr lang="en-GB"/>
              <a:t>PEST next week</a:t>
            </a:r>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30</a:t>
            </a:fld>
            <a:endParaRPr lang="en-GB"/>
          </a:p>
        </p:txBody>
      </p:sp>
    </p:spTree>
    <p:extLst>
      <p:ext uri="{BB962C8B-B14F-4D97-AF65-F5344CB8AC3E}">
        <p14:creationId xmlns:p14="http://schemas.microsoft.com/office/powerpoint/2010/main" val="21798828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Purple square – for competitors section, but also useful when conducting SWOT and PEST analysis</a:t>
            </a:r>
          </a:p>
          <a:p>
            <a:endParaRPr lang="en-GB" dirty="0"/>
          </a:p>
          <a:p>
            <a:r>
              <a:rPr lang="en-GB" dirty="0"/>
              <a:t>Red square – marketing section of plan</a:t>
            </a:r>
          </a:p>
        </p:txBody>
      </p:sp>
      <p:sp>
        <p:nvSpPr>
          <p:cNvPr id="4" name="Slide Number Placeholder 3"/>
          <p:cNvSpPr>
            <a:spLocks noGrp="1"/>
          </p:cNvSpPr>
          <p:nvPr>
            <p:ph type="sldNum" sz="quarter" idx="5"/>
          </p:nvPr>
        </p:nvSpPr>
        <p:spPr/>
        <p:txBody>
          <a:bodyPr/>
          <a:lstStyle/>
          <a:p>
            <a:fld id="{24953D85-D4B4-4FA9-A353-DF8E4DAF69A1}" type="slidenum">
              <a:rPr lang="en-GB" smtClean="0"/>
              <a:t>31</a:t>
            </a:fld>
            <a:endParaRPr lang="en-GB"/>
          </a:p>
        </p:txBody>
      </p:sp>
    </p:spTree>
    <p:extLst>
      <p:ext uri="{BB962C8B-B14F-4D97-AF65-F5344CB8AC3E}">
        <p14:creationId xmlns:p14="http://schemas.microsoft.com/office/powerpoint/2010/main" val="5150629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32</a:t>
            </a:fld>
            <a:endParaRPr lang="en-GB"/>
          </a:p>
        </p:txBody>
      </p:sp>
    </p:spTree>
    <p:extLst>
      <p:ext uri="{BB962C8B-B14F-4D97-AF65-F5344CB8AC3E}">
        <p14:creationId xmlns:p14="http://schemas.microsoft.com/office/powerpoint/2010/main" val="11051673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33</a:t>
            </a:fld>
            <a:endParaRPr lang="en-GB"/>
          </a:p>
        </p:txBody>
      </p:sp>
    </p:spTree>
    <p:extLst>
      <p:ext uri="{BB962C8B-B14F-4D97-AF65-F5344CB8AC3E}">
        <p14:creationId xmlns:p14="http://schemas.microsoft.com/office/powerpoint/2010/main" val="41507172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A4C6F-7EE3-CF33-9C7D-11319975F5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32DD38-EF4C-64FD-9D40-FA12272577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807008-A171-33CE-2C8B-604152BC99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777FC8-00BC-616A-3AF4-FE32C7DBCEDC}"/>
              </a:ext>
            </a:extLst>
          </p:cNvPr>
          <p:cNvSpPr>
            <a:spLocks noGrp="1"/>
          </p:cNvSpPr>
          <p:nvPr>
            <p:ph type="sldNum" sz="quarter" idx="5"/>
          </p:nvPr>
        </p:nvSpPr>
        <p:spPr/>
        <p:txBody>
          <a:bodyPr/>
          <a:lstStyle/>
          <a:p>
            <a:fld id="{24953D85-D4B4-4FA9-A353-DF8E4DAF69A1}" type="slidenum">
              <a:rPr lang="en-GB" smtClean="0"/>
              <a:t>34</a:t>
            </a:fld>
            <a:endParaRPr lang="en-GB"/>
          </a:p>
        </p:txBody>
      </p:sp>
    </p:spTree>
    <p:extLst>
      <p:ext uri="{BB962C8B-B14F-4D97-AF65-F5344CB8AC3E}">
        <p14:creationId xmlns:p14="http://schemas.microsoft.com/office/powerpoint/2010/main" val="3416801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06/05/2025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06/05/2025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06/05/2025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06/05/2025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06/05/2025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06/05/2025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06/05/2025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06/05/2025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06/05/2025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06/05/2025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06/05/2025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09855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06/05/2025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8.jpg"/><Relationship Id="rId4" Type="http://schemas.openxmlformats.org/officeDocument/2006/relationships/image" Target="../media/image7.jp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4.xml"/><Relationship Id="rId1" Type="http://schemas.openxmlformats.org/officeDocument/2006/relationships/video" Target="https://www.youtube.com/embed/Eh7MHl0aqDs?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2.xml"/><Relationship Id="rId1" Type="http://schemas.openxmlformats.org/officeDocument/2006/relationships/video" Target="https://www.youtube.com/embed/7ykkhepT9aE?feature=oembed" TargetMode="External"/><Relationship Id="rId4" Type="http://schemas.openxmlformats.org/officeDocument/2006/relationships/image" Target="../media/image13.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hyperlink" Target="https://www.youtube.com/watch?v=7ykkhepT9aE" TargetMode="External"/><Relationship Id="rId3" Type="http://schemas.openxmlformats.org/officeDocument/2006/relationships/hyperlink" Target="https://www.youtube.com/watch?v=Eh7MHl0aqDs" TargetMode="External"/><Relationship Id="rId7" Type="http://schemas.openxmlformats.org/officeDocument/2006/relationships/hyperlink" Target="https://www.legislation.gov.uk/ukpga/1984/55" TargetMode="Externa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hyperlink" Target="https://www.gov.uk/government/publications/national-planning-policy-framework--2" TargetMode="External"/><Relationship Id="rId5" Type="http://schemas.openxmlformats.org/officeDocument/2006/relationships/hyperlink" Target="https://www.legislation.gov.uk/ukpga/1990/8/contents" TargetMode="External"/><Relationship Id="rId4" Type="http://schemas.openxmlformats.org/officeDocument/2006/relationships/hyperlink" Target="https://www.planningportal.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51045" y="810569"/>
            <a:ext cx="3640740" cy="923330"/>
          </a:xfrm>
          <a:prstGeom prst="rect">
            <a:avLst/>
          </a:prstGeom>
          <a:noFill/>
        </p:spPr>
        <p:txBody>
          <a:bodyPr wrap="none" rtlCol="0">
            <a:spAutoFit/>
          </a:bodyPr>
          <a:lstStyle/>
          <a:p>
            <a:r>
              <a:rPr lang="en-GB" sz="5400" dirty="0">
                <a:solidFill>
                  <a:schemeClr val="bg1"/>
                </a:solidFill>
                <a:latin typeface="Aptos Light" panose="020B0004020202020204" pitchFamily="34" charset="0"/>
              </a:rPr>
              <a:t>BMGM6001</a:t>
            </a:r>
            <a:endParaRPr lang="en-GB" sz="5400" dirty="0">
              <a:solidFill>
                <a:schemeClr val="bg1"/>
              </a:solidFill>
              <a:latin typeface="Aptos Light"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6199839" cy="3754874"/>
          </a:xfrm>
          <a:prstGeom prst="rect">
            <a:avLst/>
          </a:prstGeom>
          <a:noFill/>
        </p:spPr>
        <p:txBody>
          <a:bodyPr wrap="none" rtlCol="0">
            <a:spAutoFit/>
          </a:bodyPr>
          <a:lstStyle/>
          <a:p>
            <a:pPr algn="ctr"/>
            <a:r>
              <a:rPr lang="en-GB" sz="2800" i="1" dirty="0">
                <a:solidFill>
                  <a:schemeClr val="bg1"/>
                </a:solidFill>
                <a:latin typeface="Aptos Light" panose="020B0004020202020204" pitchFamily="34" charset="0"/>
              </a:rPr>
              <a:t>International Gastronomy Management</a:t>
            </a:r>
            <a:br>
              <a:rPr lang="en-GB" sz="2800" i="1" dirty="0">
                <a:solidFill>
                  <a:schemeClr val="bg1"/>
                </a:solidFill>
                <a:latin typeface="Aptos Light" panose="020B0004020202020204" pitchFamily="34" charset="0"/>
              </a:rPr>
            </a:br>
            <a:br>
              <a:rPr lang="en-GB" sz="2800" i="1" dirty="0">
                <a:solidFill>
                  <a:schemeClr val="bg1"/>
                </a:solidFill>
                <a:latin typeface="Aptos Light" panose="020B0004020202020204" pitchFamily="34" charset="0"/>
              </a:rPr>
            </a:br>
            <a:r>
              <a:rPr lang="en-GB" sz="2800" i="1" dirty="0">
                <a:solidFill>
                  <a:schemeClr val="bg1"/>
                </a:solidFill>
                <a:latin typeface="Aptos Light" panose="020B0004020202020204" pitchFamily="34" charset="0"/>
              </a:rPr>
              <a:t>Leading Restaurant Strategy</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255665"/>
            <a:ext cx="6671504" cy="1323439"/>
          </a:xfrm>
          <a:prstGeom prst="rect">
            <a:avLst/>
          </a:prstGeom>
          <a:noFill/>
        </p:spPr>
        <p:txBody>
          <a:bodyPr wrap="square" rtlCol="0">
            <a:spAutoFit/>
          </a:bodyPr>
          <a:lstStyle/>
          <a:p>
            <a:pPr algn="ctr"/>
            <a:r>
              <a:rPr lang="en-GB" sz="4000" dirty="0">
                <a:solidFill>
                  <a:schemeClr val="bg1"/>
                </a:solidFill>
                <a:latin typeface="Aptos Light" panose="020B0004020202020204" pitchFamily="34" charset="0"/>
                <a:cs typeface="Arial" panose="020B0604020202020204" pitchFamily="34" charset="0"/>
              </a:rPr>
              <a:t>Week 2 – Design, Laws &amp; Regulations</a:t>
            </a:r>
          </a:p>
        </p:txBody>
      </p:sp>
      <p:pic>
        <p:nvPicPr>
          <p:cNvPr id="7" name="Picture 6">
            <a:extLst>
              <a:ext uri="{FF2B5EF4-FFF2-40B4-BE49-F238E27FC236}">
                <a16:creationId xmlns:a16="http://schemas.microsoft.com/office/drawing/2014/main" id="{F3BC5AA2-743E-8D21-549F-4A866560DD9D}"/>
              </a:ext>
            </a:extLst>
          </p:cNvPr>
          <p:cNvPicPr>
            <a:picLocks noChangeAspect="1"/>
          </p:cNvPicPr>
          <p:nvPr/>
        </p:nvPicPr>
        <p:blipFill>
          <a:blip r:embed="rId4"/>
          <a:stretch>
            <a:fillRect/>
          </a:stretch>
        </p:blipFill>
        <p:spPr>
          <a:xfrm>
            <a:off x="6944131" y="1887584"/>
            <a:ext cx="4877223" cy="3249450"/>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61FA1-0C16-01AD-9C22-400BB304B9DA}"/>
              </a:ext>
            </a:extLst>
          </p:cNvPr>
          <p:cNvSpPr>
            <a:spLocks noGrp="1"/>
          </p:cNvSpPr>
          <p:nvPr>
            <p:ph type="title"/>
          </p:nvPr>
        </p:nvSpPr>
        <p:spPr/>
        <p:txBody>
          <a:bodyPr>
            <a:normAutofit/>
          </a:bodyPr>
          <a:lstStyle/>
          <a:p>
            <a:r>
              <a:rPr lang="en-GB" sz="4000" b="1" dirty="0">
                <a:latin typeface="Aptos Light" panose="020B0004020202020204" pitchFamily="34" charset="0"/>
              </a:rPr>
              <a:t>Agenda </a:t>
            </a:r>
          </a:p>
        </p:txBody>
      </p:sp>
      <p:sp>
        <p:nvSpPr>
          <p:cNvPr id="3" name="Content Placeholder 2">
            <a:extLst>
              <a:ext uri="{FF2B5EF4-FFF2-40B4-BE49-F238E27FC236}">
                <a16:creationId xmlns:a16="http://schemas.microsoft.com/office/drawing/2014/main" id="{71BA46EE-FFE5-E1AC-6846-9B8845F2A44A}"/>
              </a:ext>
            </a:extLst>
          </p:cNvPr>
          <p:cNvSpPr>
            <a:spLocks noGrp="1"/>
          </p:cNvSpPr>
          <p:nvPr>
            <p:ph idx="1"/>
          </p:nvPr>
        </p:nvSpPr>
        <p:spPr>
          <a:xfrm>
            <a:off x="838200" y="2195655"/>
            <a:ext cx="10515600" cy="2923890"/>
          </a:xfrm>
        </p:spPr>
        <p:txBody>
          <a:bodyPr/>
          <a:lstStyle/>
          <a:p>
            <a:r>
              <a:rPr lang="en-GB" dirty="0"/>
              <a:t>Restaurant property design</a:t>
            </a:r>
          </a:p>
          <a:p>
            <a:r>
              <a:rPr lang="en-GB" dirty="0"/>
              <a:t>Planning laws</a:t>
            </a:r>
          </a:p>
          <a:p>
            <a:r>
              <a:rPr lang="en-GB" dirty="0"/>
              <a:t>Building regulations</a:t>
            </a:r>
          </a:p>
          <a:p>
            <a:r>
              <a:rPr lang="en-GB" dirty="0"/>
              <a:t>Business plan template</a:t>
            </a:r>
          </a:p>
        </p:txBody>
      </p:sp>
    </p:spTree>
    <p:extLst>
      <p:ext uri="{BB962C8B-B14F-4D97-AF65-F5344CB8AC3E}">
        <p14:creationId xmlns:p14="http://schemas.microsoft.com/office/powerpoint/2010/main" val="2028203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04"/>
            <a:ext cx="10515600" cy="1325563"/>
          </a:xfrm>
        </p:spPr>
        <p:txBody>
          <a:bodyPr>
            <a:normAutofit/>
          </a:bodyPr>
          <a:lstStyle/>
          <a:p>
            <a:pPr algn="ctr"/>
            <a:r>
              <a:rPr lang="en-GB" sz="6000" dirty="0">
                <a:latin typeface="Aptos Light" panose="020B0004020202020204" pitchFamily="34" charset="0"/>
              </a:rPr>
              <a:t>Recap of last week</a:t>
            </a:r>
          </a:p>
        </p:txBody>
      </p:sp>
      <p:sp>
        <p:nvSpPr>
          <p:cNvPr id="3" name="Content Placeholder 2"/>
          <p:cNvSpPr>
            <a:spLocks noGrp="1"/>
          </p:cNvSpPr>
          <p:nvPr>
            <p:ph idx="1"/>
          </p:nvPr>
        </p:nvSpPr>
        <p:spPr>
          <a:xfrm>
            <a:off x="5591944" y="1600201"/>
            <a:ext cx="4618856" cy="3917032"/>
          </a:xfrm>
        </p:spPr>
        <p:txBody>
          <a:bodyPr>
            <a:normAutofit/>
          </a:bodyPr>
          <a:lstStyle/>
          <a:p>
            <a:r>
              <a:rPr lang="en-GB" sz="2000" dirty="0">
                <a:latin typeface="Aptos" panose="020B0004020202020204" pitchFamily="34" charset="0"/>
              </a:rPr>
              <a:t>Introductions</a:t>
            </a:r>
          </a:p>
          <a:p>
            <a:pPr marL="0" indent="0">
              <a:buNone/>
            </a:pPr>
            <a:endParaRPr lang="en-GB" sz="2000" dirty="0">
              <a:latin typeface="Aptos" panose="020B0004020202020204" pitchFamily="34" charset="0"/>
            </a:endParaRPr>
          </a:p>
          <a:p>
            <a:r>
              <a:rPr lang="en-GB" sz="2000" dirty="0">
                <a:latin typeface="Aptos" panose="020B0004020202020204" pitchFamily="34" charset="0"/>
              </a:rPr>
              <a:t>Overview of what is restaurant strategy.</a:t>
            </a:r>
          </a:p>
          <a:p>
            <a:pPr marL="0" indent="0">
              <a:buNone/>
            </a:pPr>
            <a:endParaRPr lang="en-GB" sz="2000" dirty="0">
              <a:latin typeface="Aptos" panose="020B0004020202020204" pitchFamily="34" charset="0"/>
            </a:endParaRPr>
          </a:p>
          <a:p>
            <a:r>
              <a:rPr lang="en-US" sz="2000" dirty="0"/>
              <a:t>Any questions?</a:t>
            </a:r>
            <a:endParaRPr lang="en-GB" sz="2000" dirty="0">
              <a:latin typeface="Aptos" panose="020B0004020202020204" pitchFamily="34" charset="0"/>
            </a:endParaRPr>
          </a:p>
        </p:txBody>
      </p:sp>
      <p:pic>
        <p:nvPicPr>
          <p:cNvPr id="7" name="Picture 6" descr="Top view of a wooden fork and spoon at the edge of a white notebook">
            <a:extLst>
              <a:ext uri="{FF2B5EF4-FFF2-40B4-BE49-F238E27FC236}">
                <a16:creationId xmlns:a16="http://schemas.microsoft.com/office/drawing/2014/main" id="{FB971E38-5358-B4C1-6636-8339B4E843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6417" y="1340767"/>
            <a:ext cx="4808574" cy="3429000"/>
          </a:xfrm>
          <a:prstGeom prst="rect">
            <a:avLst/>
          </a:prstGeom>
        </p:spPr>
      </p:pic>
    </p:spTree>
    <p:custDataLst>
      <p:tags r:id="rId1"/>
    </p:custDataLst>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Restaurant Property Design</a:t>
            </a:r>
          </a:p>
        </p:txBody>
      </p:sp>
      <p:graphicFrame>
        <p:nvGraphicFramePr>
          <p:cNvPr id="2" name="Table 1">
            <a:extLst>
              <a:ext uri="{FF2B5EF4-FFF2-40B4-BE49-F238E27FC236}">
                <a16:creationId xmlns:a16="http://schemas.microsoft.com/office/drawing/2014/main" id="{E5E31BA0-C67C-B053-AFC3-E14495CF0460}"/>
              </a:ext>
            </a:extLst>
          </p:cNvPr>
          <p:cNvGraphicFramePr>
            <a:graphicFrameLocks noGrp="1"/>
          </p:cNvGraphicFramePr>
          <p:nvPr>
            <p:extLst>
              <p:ext uri="{D42A27DB-BD31-4B8C-83A1-F6EECF244321}">
                <p14:modId xmlns:p14="http://schemas.microsoft.com/office/powerpoint/2010/main" val="3214963090"/>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endParaRPr lang="en-GB" sz="3600" dirty="0"/>
                    </a:p>
                    <a:p>
                      <a:pPr marL="342900" indent="-342900">
                        <a:buFont typeface="+mj-lt"/>
                        <a:buAutoNum type="arabicPeriod"/>
                      </a:pPr>
                      <a:r>
                        <a:rPr lang="en-GB" sz="4800" dirty="0"/>
                        <a:t> Architecture</a:t>
                      </a:r>
                    </a:p>
                    <a:p>
                      <a:pPr marL="342900" indent="-342900">
                        <a:buFont typeface="+mj-lt"/>
                        <a:buAutoNum type="arabicPeriod"/>
                      </a:pPr>
                      <a:r>
                        <a:rPr lang="en-GB" sz="4800" dirty="0"/>
                        <a:t> Interiors</a:t>
                      </a:r>
                    </a:p>
                    <a:p>
                      <a:pPr marL="342900" indent="-342900">
                        <a:buFont typeface="+mj-lt"/>
                        <a:buAutoNum type="arabicPeriod"/>
                      </a:pPr>
                      <a:r>
                        <a:rPr lang="en-GB" sz="4800" dirty="0"/>
                        <a:t> Functional design</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7" name="Picture 6" descr="White plate with gold knife and fork">
            <a:extLst>
              <a:ext uri="{FF2B5EF4-FFF2-40B4-BE49-F238E27FC236}">
                <a16:creationId xmlns:a16="http://schemas.microsoft.com/office/drawing/2014/main" id="{FD342648-DA5C-568A-1696-C1F97C9F94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1940" y="1545465"/>
            <a:ext cx="3531860" cy="3953814"/>
          </a:xfrm>
          <a:prstGeom prst="rect">
            <a:avLst/>
          </a:prstGeom>
        </p:spPr>
      </p:pic>
    </p:spTree>
    <p:extLst>
      <p:ext uri="{BB962C8B-B14F-4D97-AF65-F5344CB8AC3E}">
        <p14:creationId xmlns:p14="http://schemas.microsoft.com/office/powerpoint/2010/main" val="354354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Your establishment design must…</a:t>
            </a:r>
          </a:p>
        </p:txBody>
      </p:sp>
      <p:graphicFrame>
        <p:nvGraphicFramePr>
          <p:cNvPr id="2" name="Table 1">
            <a:extLst>
              <a:ext uri="{FF2B5EF4-FFF2-40B4-BE49-F238E27FC236}">
                <a16:creationId xmlns:a16="http://schemas.microsoft.com/office/drawing/2014/main" id="{E5E31BA0-C67C-B053-AFC3-E14495CF0460}"/>
              </a:ext>
            </a:extLst>
          </p:cNvPr>
          <p:cNvGraphicFramePr>
            <a:graphicFrameLocks noGrp="1"/>
          </p:cNvGraphicFramePr>
          <p:nvPr>
            <p:extLst>
              <p:ext uri="{D42A27DB-BD31-4B8C-83A1-F6EECF244321}">
                <p14:modId xmlns:p14="http://schemas.microsoft.com/office/powerpoint/2010/main" val="68818342"/>
              </p:ext>
            </p:extLst>
          </p:nvPr>
        </p:nvGraphicFramePr>
        <p:xfrm>
          <a:off x="360608" y="1545465"/>
          <a:ext cx="6284891" cy="3953814"/>
        </p:xfrm>
        <a:graphic>
          <a:graphicData uri="http://schemas.openxmlformats.org/drawingml/2006/table">
            <a:tbl>
              <a:tblPr/>
              <a:tblGrid>
                <a:gridCol w="6284891">
                  <a:extLst>
                    <a:ext uri="{9D8B030D-6E8A-4147-A177-3AD203B41FA5}">
                      <a16:colId xmlns:a16="http://schemas.microsoft.com/office/drawing/2014/main" val="1692093962"/>
                    </a:ext>
                  </a:extLst>
                </a:gridCol>
              </a:tblGrid>
              <a:tr h="3953814">
                <a:tc>
                  <a:txBody>
                    <a:bodyPr/>
                    <a:lstStyle/>
                    <a:p>
                      <a:pPr marL="0" indent="0">
                        <a:buFont typeface="+mj-lt"/>
                        <a:buNone/>
                      </a:pPr>
                      <a:r>
                        <a:rPr lang="en-GB" sz="3600" dirty="0"/>
                        <a:t>Be visually appealing</a:t>
                      </a:r>
                    </a:p>
                    <a:p>
                      <a:pPr marL="0" indent="0">
                        <a:buFont typeface="+mj-lt"/>
                        <a:buNone/>
                      </a:pPr>
                      <a:endParaRPr lang="en-GB" sz="3600" dirty="0"/>
                    </a:p>
                    <a:p>
                      <a:pPr marL="0" indent="0">
                        <a:buFont typeface="+mj-lt"/>
                        <a:buNone/>
                      </a:pPr>
                      <a:r>
                        <a:rPr lang="en-GB" sz="3600" dirty="0"/>
                        <a:t>Be operationally efficient</a:t>
                      </a:r>
                    </a:p>
                    <a:p>
                      <a:pPr marL="0" indent="0">
                        <a:buFont typeface="+mj-lt"/>
                        <a:buNone/>
                      </a:pPr>
                      <a:endParaRPr lang="en-GB" sz="3600" dirty="0"/>
                    </a:p>
                    <a:p>
                      <a:pPr marL="0" indent="0">
                        <a:buFont typeface="+mj-lt"/>
                        <a:buNone/>
                      </a:pPr>
                      <a:r>
                        <a:rPr lang="en-GB" sz="3600" dirty="0"/>
                        <a:t>Compliment your brand identity</a:t>
                      </a:r>
                    </a:p>
                    <a:p>
                      <a:pPr marL="0" indent="0">
                        <a:buFont typeface="+mj-lt"/>
                        <a:buNone/>
                      </a:pPr>
                      <a:endParaRPr lang="en-GB" sz="3600" dirty="0"/>
                    </a:p>
                    <a:p>
                      <a:pPr marL="0" indent="0">
                        <a:buFont typeface="+mj-lt"/>
                        <a:buNone/>
                      </a:pPr>
                      <a:r>
                        <a:rPr lang="en-GB" sz="3600" dirty="0"/>
                        <a:t>Appeal to your target market</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7" name="Picture 6" descr="White plate with gold knife and fork">
            <a:extLst>
              <a:ext uri="{FF2B5EF4-FFF2-40B4-BE49-F238E27FC236}">
                <a16:creationId xmlns:a16="http://schemas.microsoft.com/office/drawing/2014/main" id="{FD342648-DA5C-568A-1696-C1F97C9F94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23091" y="1545465"/>
            <a:ext cx="4708301" cy="3953814"/>
          </a:xfrm>
          <a:prstGeom prst="rect">
            <a:avLst/>
          </a:prstGeom>
        </p:spPr>
      </p:pic>
    </p:spTree>
    <p:extLst>
      <p:ext uri="{BB962C8B-B14F-4D97-AF65-F5344CB8AC3E}">
        <p14:creationId xmlns:p14="http://schemas.microsoft.com/office/powerpoint/2010/main" val="4288049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標題 2">
            <a:extLst>
              <a:ext uri="{FF2B5EF4-FFF2-40B4-BE49-F238E27FC236}">
                <a16:creationId xmlns:a16="http://schemas.microsoft.com/office/drawing/2014/main" id="{56B190D2-8998-0048-3561-5FFF64F817ED}"/>
              </a:ext>
            </a:extLst>
          </p:cNvPr>
          <p:cNvSpPr>
            <a:spLocks noGrp="1"/>
          </p:cNvSpPr>
          <p:nvPr>
            <p:ph type="ctrTitle"/>
          </p:nvPr>
        </p:nvSpPr>
        <p:spPr>
          <a:xfrm>
            <a:off x="2209800" y="-157338"/>
            <a:ext cx="7772400" cy="1470025"/>
          </a:xfrm>
        </p:spPr>
        <p:txBody>
          <a:bodyPr/>
          <a:lstStyle/>
          <a:p>
            <a:r>
              <a:rPr lang="en-US" altLang="zh-MO" dirty="0">
                <a:latin typeface="Aptos Light" panose="020B0004020202020204" pitchFamily="34" charset="0"/>
              </a:rPr>
              <a:t>Key Considerations </a:t>
            </a:r>
            <a:endParaRPr lang="zh-MO" altLang="en-US" dirty="0">
              <a:latin typeface="Aptos Light" panose="020B0004020202020204" pitchFamily="34" charset="0"/>
            </a:endParaRPr>
          </a:p>
        </p:txBody>
      </p:sp>
      <p:sp>
        <p:nvSpPr>
          <p:cNvPr id="8" name="Speech Bubble: Rectangle 7">
            <a:extLst>
              <a:ext uri="{FF2B5EF4-FFF2-40B4-BE49-F238E27FC236}">
                <a16:creationId xmlns:a16="http://schemas.microsoft.com/office/drawing/2014/main" id="{B4E0DAE4-D7FB-AD03-5B21-2D42F9327CAA}"/>
              </a:ext>
            </a:extLst>
          </p:cNvPr>
          <p:cNvSpPr/>
          <p:nvPr/>
        </p:nvSpPr>
        <p:spPr>
          <a:xfrm>
            <a:off x="965915" y="1519708"/>
            <a:ext cx="10290219" cy="3464416"/>
          </a:xfrm>
          <a:prstGeom prst="wedgeRectCallou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marL="285750" indent="-285750">
              <a:buFont typeface="Arial" panose="020B0604020202020204" pitchFamily="34" charset="0"/>
              <a:buChar char="•"/>
            </a:pPr>
            <a:r>
              <a:rPr lang="en-GB" sz="3200" dirty="0">
                <a:solidFill>
                  <a:schemeClr val="tx1"/>
                </a:solidFill>
              </a:rPr>
              <a:t>Theme </a:t>
            </a:r>
          </a:p>
          <a:p>
            <a:endParaRPr lang="en-GB" sz="3200" dirty="0">
              <a:solidFill>
                <a:schemeClr val="tx1"/>
              </a:solidFill>
            </a:endParaRPr>
          </a:p>
          <a:p>
            <a:pPr marL="285750" indent="-285750">
              <a:buFont typeface="Arial" panose="020B0604020202020204" pitchFamily="34" charset="0"/>
              <a:buChar char="•"/>
            </a:pPr>
            <a:r>
              <a:rPr lang="en-GB" sz="3200" dirty="0">
                <a:solidFill>
                  <a:schemeClr val="tx1"/>
                </a:solidFill>
              </a:rPr>
              <a:t>Clear branding</a:t>
            </a:r>
          </a:p>
          <a:p>
            <a:endParaRPr lang="en-GB" sz="3200" dirty="0">
              <a:solidFill>
                <a:schemeClr val="tx1"/>
              </a:solidFill>
            </a:endParaRPr>
          </a:p>
          <a:p>
            <a:pPr marL="285750" indent="-285750">
              <a:buFont typeface="Arial" panose="020B0604020202020204" pitchFamily="34" charset="0"/>
              <a:buChar char="•"/>
            </a:pPr>
            <a:r>
              <a:rPr lang="en-GB" sz="3200" dirty="0">
                <a:solidFill>
                  <a:schemeClr val="tx1"/>
                </a:solidFill>
              </a:rPr>
              <a:t>Make it easy for consumers to understand what you are providing – this will encourage loyalty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標題 2">
            <a:extLst>
              <a:ext uri="{FF2B5EF4-FFF2-40B4-BE49-F238E27FC236}">
                <a16:creationId xmlns:a16="http://schemas.microsoft.com/office/drawing/2014/main" id="{56B190D2-8998-0048-3561-5FFF64F817ED}"/>
              </a:ext>
            </a:extLst>
          </p:cNvPr>
          <p:cNvSpPr>
            <a:spLocks noGrp="1"/>
          </p:cNvSpPr>
          <p:nvPr>
            <p:ph type="ctrTitle"/>
          </p:nvPr>
        </p:nvSpPr>
        <p:spPr>
          <a:xfrm>
            <a:off x="2209800" y="101198"/>
            <a:ext cx="7772400" cy="1470025"/>
          </a:xfrm>
        </p:spPr>
        <p:txBody>
          <a:bodyPr/>
          <a:lstStyle/>
          <a:p>
            <a:r>
              <a:rPr lang="en-US" altLang="zh-MO" dirty="0">
                <a:latin typeface="Aptos Light" panose="020B0004020202020204" pitchFamily="34" charset="0"/>
              </a:rPr>
              <a:t>Key Considerations </a:t>
            </a:r>
            <a:endParaRPr lang="zh-MO" altLang="en-US" dirty="0">
              <a:latin typeface="Aptos Light" panose="020B0004020202020204" pitchFamily="34" charset="0"/>
            </a:endParaRPr>
          </a:p>
        </p:txBody>
      </p:sp>
      <p:sp>
        <p:nvSpPr>
          <p:cNvPr id="2" name="Speech Bubble: Oval 1">
            <a:extLst>
              <a:ext uri="{FF2B5EF4-FFF2-40B4-BE49-F238E27FC236}">
                <a16:creationId xmlns:a16="http://schemas.microsoft.com/office/drawing/2014/main" id="{60F7337A-4AEF-44BA-A300-722943730F05}"/>
              </a:ext>
            </a:extLst>
          </p:cNvPr>
          <p:cNvSpPr/>
          <p:nvPr/>
        </p:nvSpPr>
        <p:spPr>
          <a:xfrm>
            <a:off x="1021723" y="1565405"/>
            <a:ext cx="2189408" cy="1470025"/>
          </a:xfrm>
          <a:prstGeom prst="wedgeEllipseCallou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Layout</a:t>
            </a:r>
          </a:p>
        </p:txBody>
      </p:sp>
      <p:sp>
        <p:nvSpPr>
          <p:cNvPr id="3" name="Speech Bubble: Oval 2">
            <a:extLst>
              <a:ext uri="{FF2B5EF4-FFF2-40B4-BE49-F238E27FC236}">
                <a16:creationId xmlns:a16="http://schemas.microsoft.com/office/drawing/2014/main" id="{D9FCFCB1-941F-E159-77C0-8DFAC70BC311}"/>
              </a:ext>
            </a:extLst>
          </p:cNvPr>
          <p:cNvSpPr/>
          <p:nvPr/>
        </p:nvSpPr>
        <p:spPr>
          <a:xfrm>
            <a:off x="2209800" y="3643821"/>
            <a:ext cx="2002663" cy="1335667"/>
          </a:xfrm>
          <a:prstGeom prst="wedgeEllipseCallou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Back of house</a:t>
            </a:r>
          </a:p>
        </p:txBody>
      </p:sp>
      <p:sp>
        <p:nvSpPr>
          <p:cNvPr id="4" name="Speech Bubble: Oval 3">
            <a:extLst>
              <a:ext uri="{FF2B5EF4-FFF2-40B4-BE49-F238E27FC236}">
                <a16:creationId xmlns:a16="http://schemas.microsoft.com/office/drawing/2014/main" id="{B2ECE2BF-CC51-A829-C6A2-14A1163DAEED}"/>
              </a:ext>
            </a:extLst>
          </p:cNvPr>
          <p:cNvSpPr/>
          <p:nvPr/>
        </p:nvSpPr>
        <p:spPr>
          <a:xfrm>
            <a:off x="5215942" y="2352765"/>
            <a:ext cx="2039155" cy="1450569"/>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Tables</a:t>
            </a:r>
          </a:p>
        </p:txBody>
      </p:sp>
      <p:sp>
        <p:nvSpPr>
          <p:cNvPr id="5" name="Speech Bubble: Oval 4">
            <a:extLst>
              <a:ext uri="{FF2B5EF4-FFF2-40B4-BE49-F238E27FC236}">
                <a16:creationId xmlns:a16="http://schemas.microsoft.com/office/drawing/2014/main" id="{49954004-E1B9-BCD7-104D-C1B6CF60CA1B}"/>
              </a:ext>
            </a:extLst>
          </p:cNvPr>
          <p:cNvSpPr/>
          <p:nvPr/>
        </p:nvSpPr>
        <p:spPr>
          <a:xfrm>
            <a:off x="8738316" y="3803334"/>
            <a:ext cx="2002664" cy="1332341"/>
          </a:xfrm>
          <a:prstGeom prst="wedgeEllipseCallou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Outdoor dining?</a:t>
            </a:r>
          </a:p>
        </p:txBody>
      </p:sp>
      <p:sp>
        <p:nvSpPr>
          <p:cNvPr id="6" name="Speech Bubble: Oval 5">
            <a:extLst>
              <a:ext uri="{FF2B5EF4-FFF2-40B4-BE49-F238E27FC236}">
                <a16:creationId xmlns:a16="http://schemas.microsoft.com/office/drawing/2014/main" id="{7DFF3EAF-1414-D4AE-D8F0-F76E12980893}"/>
              </a:ext>
            </a:extLst>
          </p:cNvPr>
          <p:cNvSpPr/>
          <p:nvPr/>
        </p:nvSpPr>
        <p:spPr>
          <a:xfrm>
            <a:off x="9354353" y="1275180"/>
            <a:ext cx="1910367" cy="1332341"/>
          </a:xfrm>
          <a:prstGeom prst="wedgeEllipseCallou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dirty="0"/>
              <a:t>Bar</a:t>
            </a:r>
          </a:p>
        </p:txBody>
      </p:sp>
    </p:spTree>
    <p:extLst>
      <p:ext uri="{BB962C8B-B14F-4D97-AF65-F5344CB8AC3E}">
        <p14:creationId xmlns:p14="http://schemas.microsoft.com/office/powerpoint/2010/main" val="421871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D94B9F-826E-BE58-43BE-CF81006BE7A4}"/>
            </a:ext>
          </a:extLst>
        </p:cNvPr>
        <p:cNvGrpSpPr/>
        <p:nvPr/>
      </p:nvGrpSpPr>
      <p:grpSpPr>
        <a:xfrm>
          <a:off x="0" y="0"/>
          <a:ext cx="0" cy="0"/>
          <a:chOff x="0" y="0"/>
          <a:chExt cx="0" cy="0"/>
        </a:xfrm>
      </p:grpSpPr>
      <p:sp>
        <p:nvSpPr>
          <p:cNvPr id="9218" name="標題 2">
            <a:extLst>
              <a:ext uri="{FF2B5EF4-FFF2-40B4-BE49-F238E27FC236}">
                <a16:creationId xmlns:a16="http://schemas.microsoft.com/office/drawing/2014/main" id="{E0A651EF-FA63-3082-FC77-E1F35C4EA53C}"/>
              </a:ext>
            </a:extLst>
          </p:cNvPr>
          <p:cNvSpPr>
            <a:spLocks noGrp="1"/>
          </p:cNvSpPr>
          <p:nvPr>
            <p:ph type="ctrTitle"/>
          </p:nvPr>
        </p:nvSpPr>
        <p:spPr>
          <a:xfrm>
            <a:off x="2209800" y="101198"/>
            <a:ext cx="7772400" cy="1470025"/>
          </a:xfrm>
        </p:spPr>
        <p:txBody>
          <a:bodyPr/>
          <a:lstStyle/>
          <a:p>
            <a:r>
              <a:rPr lang="en-US" altLang="zh-MO" dirty="0">
                <a:latin typeface="Aptos Light" panose="020B0004020202020204" pitchFamily="34" charset="0"/>
              </a:rPr>
              <a:t>Key Considerations </a:t>
            </a:r>
            <a:endParaRPr lang="zh-MO" altLang="en-US" dirty="0">
              <a:latin typeface="Aptos Light" panose="020B0004020202020204" pitchFamily="34" charset="0"/>
            </a:endParaRPr>
          </a:p>
        </p:txBody>
      </p:sp>
      <p:sp>
        <p:nvSpPr>
          <p:cNvPr id="2" name="Speech Bubble: Oval 1">
            <a:extLst>
              <a:ext uri="{FF2B5EF4-FFF2-40B4-BE49-F238E27FC236}">
                <a16:creationId xmlns:a16="http://schemas.microsoft.com/office/drawing/2014/main" id="{9E8FC968-3EBE-E446-6A2C-88AFD672B92A}"/>
              </a:ext>
            </a:extLst>
          </p:cNvPr>
          <p:cNvSpPr/>
          <p:nvPr/>
        </p:nvSpPr>
        <p:spPr>
          <a:xfrm>
            <a:off x="784538" y="1488274"/>
            <a:ext cx="2850523" cy="1940726"/>
          </a:xfrm>
          <a:prstGeom prst="wedgeEllipseCallou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Delivery/takeaway?</a:t>
            </a:r>
          </a:p>
        </p:txBody>
      </p:sp>
      <p:sp>
        <p:nvSpPr>
          <p:cNvPr id="3" name="Speech Bubble: Oval 2">
            <a:extLst>
              <a:ext uri="{FF2B5EF4-FFF2-40B4-BE49-F238E27FC236}">
                <a16:creationId xmlns:a16="http://schemas.microsoft.com/office/drawing/2014/main" id="{766690C4-F462-4C11-4D39-B3F64BC1EB44}"/>
              </a:ext>
            </a:extLst>
          </p:cNvPr>
          <p:cNvSpPr/>
          <p:nvPr/>
        </p:nvSpPr>
        <p:spPr>
          <a:xfrm>
            <a:off x="3636133" y="3429000"/>
            <a:ext cx="3392510" cy="1940726"/>
          </a:xfrm>
          <a:prstGeom prst="wedgeEllipseCallou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Service separation?</a:t>
            </a:r>
          </a:p>
        </p:txBody>
      </p:sp>
      <p:sp>
        <p:nvSpPr>
          <p:cNvPr id="4" name="Speech Bubble: Oval 3">
            <a:extLst>
              <a:ext uri="{FF2B5EF4-FFF2-40B4-BE49-F238E27FC236}">
                <a16:creationId xmlns:a16="http://schemas.microsoft.com/office/drawing/2014/main" id="{CA3F8B92-CA8C-B7F3-C577-52F314341D23}"/>
              </a:ext>
            </a:extLst>
          </p:cNvPr>
          <p:cNvSpPr/>
          <p:nvPr/>
        </p:nvSpPr>
        <p:spPr>
          <a:xfrm>
            <a:off x="7028643" y="1707609"/>
            <a:ext cx="4378819" cy="2129083"/>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Private dining/events?</a:t>
            </a:r>
          </a:p>
        </p:txBody>
      </p:sp>
    </p:spTree>
    <p:extLst>
      <p:ext uri="{BB962C8B-B14F-4D97-AF65-F5344CB8AC3E}">
        <p14:creationId xmlns:p14="http://schemas.microsoft.com/office/powerpoint/2010/main" val="1442129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E94145-9A96-724F-952E-1A8ACE8C10C6}"/>
            </a:ext>
          </a:extLst>
        </p:cNvPr>
        <p:cNvGrpSpPr/>
        <p:nvPr/>
      </p:nvGrpSpPr>
      <p:grpSpPr>
        <a:xfrm>
          <a:off x="0" y="0"/>
          <a:ext cx="0" cy="0"/>
          <a:chOff x="0" y="0"/>
          <a:chExt cx="0" cy="0"/>
        </a:xfrm>
      </p:grpSpPr>
      <p:sp>
        <p:nvSpPr>
          <p:cNvPr id="9218" name="標題 2">
            <a:extLst>
              <a:ext uri="{FF2B5EF4-FFF2-40B4-BE49-F238E27FC236}">
                <a16:creationId xmlns:a16="http://schemas.microsoft.com/office/drawing/2014/main" id="{0CB3A665-8793-CDC1-B7EC-33E490299C63}"/>
              </a:ext>
            </a:extLst>
          </p:cNvPr>
          <p:cNvSpPr>
            <a:spLocks noGrp="1"/>
          </p:cNvSpPr>
          <p:nvPr>
            <p:ph type="ctrTitle"/>
          </p:nvPr>
        </p:nvSpPr>
        <p:spPr>
          <a:xfrm>
            <a:off x="2209800" y="101198"/>
            <a:ext cx="7772400" cy="1470025"/>
          </a:xfrm>
        </p:spPr>
        <p:txBody>
          <a:bodyPr/>
          <a:lstStyle/>
          <a:p>
            <a:r>
              <a:rPr lang="en-US" altLang="zh-MO" dirty="0">
                <a:latin typeface="Aptos Light" panose="020B0004020202020204" pitchFamily="34" charset="0"/>
              </a:rPr>
              <a:t>Key Considerations </a:t>
            </a:r>
            <a:endParaRPr lang="zh-MO" altLang="en-US" dirty="0">
              <a:latin typeface="Aptos Light" panose="020B0004020202020204" pitchFamily="34" charset="0"/>
            </a:endParaRPr>
          </a:p>
        </p:txBody>
      </p:sp>
      <p:sp>
        <p:nvSpPr>
          <p:cNvPr id="2" name="Speech Bubble: Oval 1">
            <a:extLst>
              <a:ext uri="{FF2B5EF4-FFF2-40B4-BE49-F238E27FC236}">
                <a16:creationId xmlns:a16="http://schemas.microsoft.com/office/drawing/2014/main" id="{B9C57CE4-2640-0398-9CC3-01322669C5A6}"/>
              </a:ext>
            </a:extLst>
          </p:cNvPr>
          <p:cNvSpPr/>
          <p:nvPr/>
        </p:nvSpPr>
        <p:spPr>
          <a:xfrm>
            <a:off x="1056068" y="1744154"/>
            <a:ext cx="2248436" cy="1470025"/>
          </a:xfrm>
          <a:prstGeom prst="wedgeEllipseCallou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Sound/lighting</a:t>
            </a:r>
          </a:p>
        </p:txBody>
      </p:sp>
      <p:sp>
        <p:nvSpPr>
          <p:cNvPr id="3" name="Speech Bubble: Oval 2">
            <a:extLst>
              <a:ext uri="{FF2B5EF4-FFF2-40B4-BE49-F238E27FC236}">
                <a16:creationId xmlns:a16="http://schemas.microsoft.com/office/drawing/2014/main" id="{AAF9A6CF-E50E-87E4-12A4-6C629E84F0B0}"/>
              </a:ext>
            </a:extLst>
          </p:cNvPr>
          <p:cNvSpPr/>
          <p:nvPr/>
        </p:nvSpPr>
        <p:spPr>
          <a:xfrm>
            <a:off x="2699198" y="3490626"/>
            <a:ext cx="2002663" cy="1335667"/>
          </a:xfrm>
          <a:prstGeom prst="wedgeEllipseCallou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Brand</a:t>
            </a:r>
          </a:p>
        </p:txBody>
      </p:sp>
      <p:sp>
        <p:nvSpPr>
          <p:cNvPr id="4" name="Speech Bubble: Oval 3">
            <a:extLst>
              <a:ext uri="{FF2B5EF4-FFF2-40B4-BE49-F238E27FC236}">
                <a16:creationId xmlns:a16="http://schemas.microsoft.com/office/drawing/2014/main" id="{A7433822-B459-6AF6-B537-4ED3F7979E3B}"/>
              </a:ext>
            </a:extLst>
          </p:cNvPr>
          <p:cNvSpPr/>
          <p:nvPr/>
        </p:nvSpPr>
        <p:spPr>
          <a:xfrm>
            <a:off x="5589430" y="2490719"/>
            <a:ext cx="3671556" cy="2502570"/>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Furnishings/décor/colour scheme</a:t>
            </a:r>
          </a:p>
        </p:txBody>
      </p:sp>
      <p:sp>
        <p:nvSpPr>
          <p:cNvPr id="6" name="Speech Bubble: Oval 5">
            <a:extLst>
              <a:ext uri="{FF2B5EF4-FFF2-40B4-BE49-F238E27FC236}">
                <a16:creationId xmlns:a16="http://schemas.microsoft.com/office/drawing/2014/main" id="{0851502D-8A7D-AC6E-6AD8-F12E479D1AAA}"/>
              </a:ext>
            </a:extLst>
          </p:cNvPr>
          <p:cNvSpPr/>
          <p:nvPr/>
        </p:nvSpPr>
        <p:spPr>
          <a:xfrm>
            <a:off x="9354353" y="1275180"/>
            <a:ext cx="1910367" cy="1332341"/>
          </a:xfrm>
          <a:prstGeom prst="wedgeEllipseCallou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dirty="0"/>
              <a:t>CSR</a:t>
            </a:r>
          </a:p>
        </p:txBody>
      </p:sp>
    </p:spTree>
    <p:extLst>
      <p:ext uri="{BB962C8B-B14F-4D97-AF65-F5344CB8AC3E}">
        <p14:creationId xmlns:p14="http://schemas.microsoft.com/office/powerpoint/2010/main" val="570420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標題 2">
            <a:extLst>
              <a:ext uri="{FF2B5EF4-FFF2-40B4-BE49-F238E27FC236}">
                <a16:creationId xmlns:a16="http://schemas.microsoft.com/office/drawing/2014/main" id="{56B190D2-8998-0048-3561-5FFF64F817ED}"/>
              </a:ext>
            </a:extLst>
          </p:cNvPr>
          <p:cNvSpPr>
            <a:spLocks noGrp="1"/>
          </p:cNvSpPr>
          <p:nvPr>
            <p:ph type="ctrTitle"/>
          </p:nvPr>
        </p:nvSpPr>
        <p:spPr>
          <a:xfrm>
            <a:off x="2209800" y="-157338"/>
            <a:ext cx="7772400" cy="1470025"/>
          </a:xfrm>
        </p:spPr>
        <p:txBody>
          <a:bodyPr/>
          <a:lstStyle/>
          <a:p>
            <a:r>
              <a:rPr lang="en-US" altLang="zh-MO" dirty="0">
                <a:latin typeface="Aptos Light" panose="020B0004020202020204" pitchFamily="34" charset="0"/>
              </a:rPr>
              <a:t>Key Considerations </a:t>
            </a:r>
            <a:endParaRPr lang="zh-MO" altLang="en-US" dirty="0">
              <a:latin typeface="Aptos Light" panose="020B0004020202020204" pitchFamily="34" charset="0"/>
            </a:endParaRPr>
          </a:p>
        </p:txBody>
      </p:sp>
      <p:sp>
        <p:nvSpPr>
          <p:cNvPr id="8" name="Speech Bubble: Rectangle 7">
            <a:extLst>
              <a:ext uri="{FF2B5EF4-FFF2-40B4-BE49-F238E27FC236}">
                <a16:creationId xmlns:a16="http://schemas.microsoft.com/office/drawing/2014/main" id="{B4E0DAE4-D7FB-AD03-5B21-2D42F9327CAA}"/>
              </a:ext>
            </a:extLst>
          </p:cNvPr>
          <p:cNvSpPr/>
          <p:nvPr/>
        </p:nvSpPr>
        <p:spPr>
          <a:xfrm>
            <a:off x="965915" y="1519708"/>
            <a:ext cx="10290219" cy="3464416"/>
          </a:xfrm>
          <a:prstGeom prst="wedgeRectCallou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marL="285750" indent="-285750">
              <a:buFont typeface="Arial" panose="020B0604020202020204" pitchFamily="34" charset="0"/>
              <a:buChar char="•"/>
            </a:pPr>
            <a:r>
              <a:rPr lang="en-GB" sz="3200" b="1" dirty="0">
                <a:solidFill>
                  <a:schemeClr val="tx1"/>
                </a:solidFill>
              </a:rPr>
              <a:t>Accessibility and in line with regulations – are you complying with the relevant laws? More on this later!</a:t>
            </a:r>
          </a:p>
        </p:txBody>
      </p:sp>
    </p:spTree>
    <p:extLst>
      <p:ext uri="{BB962C8B-B14F-4D97-AF65-F5344CB8AC3E}">
        <p14:creationId xmlns:p14="http://schemas.microsoft.com/office/powerpoint/2010/main" val="2409807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E3CF0F1-BB1F-05CC-A56F-4D05741B27F0}"/>
              </a:ext>
            </a:extLst>
          </p:cNvPr>
          <p:cNvSpPr>
            <a:spLocks noGrp="1"/>
          </p:cNvSpPr>
          <p:nvPr>
            <p:ph type="title"/>
          </p:nvPr>
        </p:nvSpPr>
        <p:spPr>
          <a:xfrm>
            <a:off x="838200" y="94669"/>
            <a:ext cx="10515600" cy="1325563"/>
          </a:xfrm>
        </p:spPr>
        <p:txBody>
          <a:bodyPr/>
          <a:lstStyle/>
          <a:p>
            <a:r>
              <a:rPr lang="en-GB" dirty="0"/>
              <a:t>Remember the design is the first impression, so make it count!</a:t>
            </a:r>
          </a:p>
        </p:txBody>
      </p:sp>
      <p:graphicFrame>
        <p:nvGraphicFramePr>
          <p:cNvPr id="9" name="Table 8">
            <a:extLst>
              <a:ext uri="{FF2B5EF4-FFF2-40B4-BE49-F238E27FC236}">
                <a16:creationId xmlns:a16="http://schemas.microsoft.com/office/drawing/2014/main" id="{3ACA0D5A-1520-E62F-3598-18DAE34A4F91}"/>
              </a:ext>
            </a:extLst>
          </p:cNvPr>
          <p:cNvGraphicFramePr>
            <a:graphicFrameLocks noGrp="1"/>
          </p:cNvGraphicFramePr>
          <p:nvPr>
            <p:extLst>
              <p:ext uri="{D42A27DB-BD31-4B8C-83A1-F6EECF244321}">
                <p14:modId xmlns:p14="http://schemas.microsoft.com/office/powerpoint/2010/main" val="2511334657"/>
              </p:ext>
            </p:extLst>
          </p:nvPr>
        </p:nvGraphicFramePr>
        <p:xfrm>
          <a:off x="167425" y="1420232"/>
          <a:ext cx="5692462" cy="4175760"/>
        </p:xfrm>
        <a:graphic>
          <a:graphicData uri="http://schemas.openxmlformats.org/drawingml/2006/table">
            <a:tbl>
              <a:tblPr/>
              <a:tblGrid>
                <a:gridCol w="5692462">
                  <a:extLst>
                    <a:ext uri="{9D8B030D-6E8A-4147-A177-3AD203B41FA5}">
                      <a16:colId xmlns:a16="http://schemas.microsoft.com/office/drawing/2014/main" val="791541464"/>
                    </a:ext>
                  </a:extLst>
                </a:gridCol>
              </a:tblGrid>
              <a:tr h="2781837">
                <a:tc>
                  <a:txBody>
                    <a:bodyPr/>
                    <a:lstStyle/>
                    <a:p>
                      <a:r>
                        <a:rPr lang="en-GB" sz="2400" dirty="0"/>
                        <a:t>Your customer will see the exterior of your establishment first – will it impress them or leave them nervous?</a:t>
                      </a:r>
                    </a:p>
                    <a:p>
                      <a:endParaRPr lang="en-GB" sz="2800" dirty="0"/>
                    </a:p>
                    <a:p>
                      <a:r>
                        <a:rPr lang="en-GB" sz="2400" dirty="0"/>
                        <a:t>This is a dining establishment, but before sampling food your customer will experience: interiors, layout, lighting, sounds, table décor, menu, bar, accessibility of the bathrooms. Do not underestimate the power of these elements by overlooking their importance!</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939793260"/>
                  </a:ext>
                </a:extLst>
              </a:tr>
            </a:tbl>
          </a:graphicData>
        </a:graphic>
      </p:graphicFrame>
      <p:pic>
        <p:nvPicPr>
          <p:cNvPr id="11" name="Picture 10" descr="Rustic boho table setting">
            <a:extLst>
              <a:ext uri="{FF2B5EF4-FFF2-40B4-BE49-F238E27FC236}">
                <a16:creationId xmlns:a16="http://schemas.microsoft.com/office/drawing/2014/main" id="{8B92CA55-7058-6FB5-3888-FFAC38024D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64898" y="948435"/>
            <a:ext cx="2559677" cy="1706451"/>
          </a:xfrm>
          <a:prstGeom prst="rect">
            <a:avLst/>
          </a:prstGeom>
        </p:spPr>
      </p:pic>
      <p:pic>
        <p:nvPicPr>
          <p:cNvPr id="13" name="Picture 12" descr="Many light bulbs">
            <a:extLst>
              <a:ext uri="{FF2B5EF4-FFF2-40B4-BE49-F238E27FC236}">
                <a16:creationId xmlns:a16="http://schemas.microsoft.com/office/drawing/2014/main" id="{5427263A-005A-2B42-16ED-A299CB1B31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07617" y="1799822"/>
            <a:ext cx="2449190" cy="1632395"/>
          </a:xfrm>
          <a:prstGeom prst="rect">
            <a:avLst/>
          </a:prstGeom>
        </p:spPr>
      </p:pic>
      <p:pic>
        <p:nvPicPr>
          <p:cNvPr id="15" name="Picture 14" descr="Red wine glasses and bottle">
            <a:extLst>
              <a:ext uri="{FF2B5EF4-FFF2-40B4-BE49-F238E27FC236}">
                <a16:creationId xmlns:a16="http://schemas.microsoft.com/office/drawing/2014/main" id="{676BC20B-8DCD-7B4B-EF6E-EC3F9F60ACE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09149" y="3453212"/>
            <a:ext cx="3215426" cy="2142780"/>
          </a:xfrm>
          <a:prstGeom prst="rect">
            <a:avLst/>
          </a:prstGeom>
        </p:spPr>
      </p:pic>
    </p:spTree>
    <p:extLst>
      <p:ext uri="{BB962C8B-B14F-4D97-AF65-F5344CB8AC3E}">
        <p14:creationId xmlns:p14="http://schemas.microsoft.com/office/powerpoint/2010/main" val="1670648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5BBD2-91A1-4FA8-C403-C345F1FBD662}"/>
              </a:ext>
            </a:extLst>
          </p:cNvPr>
          <p:cNvSpPr>
            <a:spLocks noGrp="1"/>
          </p:cNvSpPr>
          <p:nvPr>
            <p:ph type="title"/>
          </p:nvPr>
        </p:nvSpPr>
        <p:spPr/>
        <p:txBody>
          <a:bodyPr/>
          <a:lstStyle/>
          <a:p>
            <a:pPr algn="ctr"/>
            <a:r>
              <a:rPr lang="en-GB" dirty="0"/>
              <a:t>Design = Overall Experience</a:t>
            </a:r>
          </a:p>
        </p:txBody>
      </p:sp>
      <p:pic>
        <p:nvPicPr>
          <p:cNvPr id="5" name="Online Media 4" title="Designing Restaurant Experiences by Yenn Wong | BODW 2021">
            <a:hlinkClick r:id="" action="ppaction://media"/>
            <a:extLst>
              <a:ext uri="{FF2B5EF4-FFF2-40B4-BE49-F238E27FC236}">
                <a16:creationId xmlns:a16="http://schemas.microsoft.com/office/drawing/2014/main" id="{216D4D31-DE3E-D365-64FA-C8A0F7E04D99}"/>
              </a:ext>
            </a:extLst>
          </p:cNvPr>
          <p:cNvPicPr>
            <a:picLocks noRot="1" noChangeAspect="1"/>
          </p:cNvPicPr>
          <p:nvPr>
            <a:videoFile r:link="rId1"/>
          </p:nvPr>
        </p:nvPicPr>
        <p:blipFill>
          <a:blip r:embed="rId3"/>
          <a:stretch>
            <a:fillRect/>
          </a:stretch>
        </p:blipFill>
        <p:spPr>
          <a:xfrm>
            <a:off x="2859109" y="1894059"/>
            <a:ext cx="6711425" cy="3791964"/>
          </a:xfrm>
          <a:prstGeom prst="rect">
            <a:avLst/>
          </a:prstGeom>
        </p:spPr>
      </p:pic>
    </p:spTree>
    <p:extLst>
      <p:ext uri="{BB962C8B-B14F-4D97-AF65-F5344CB8AC3E}">
        <p14:creationId xmlns:p14="http://schemas.microsoft.com/office/powerpoint/2010/main" val="1325079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94,925 Break Time Stock Photos - Free &amp; Royalty-Free Stock Photos from  Dreamstime">
            <a:extLst>
              <a:ext uri="{FF2B5EF4-FFF2-40B4-BE49-F238E27FC236}">
                <a16:creationId xmlns:a16="http://schemas.microsoft.com/office/drawing/2014/main" id="{8C02CA9A-E6BE-FA2C-DE41-68AF80450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476673"/>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848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D83B3-5329-E48F-BC36-42DB66E15A4E}"/>
              </a:ext>
            </a:extLst>
          </p:cNvPr>
          <p:cNvSpPr>
            <a:spLocks noGrp="1"/>
          </p:cNvSpPr>
          <p:nvPr>
            <p:ph type="title"/>
          </p:nvPr>
        </p:nvSpPr>
        <p:spPr>
          <a:xfrm>
            <a:off x="543818" y="1078127"/>
            <a:ext cx="11104363" cy="3607785"/>
          </a:xfrm>
        </p:spPr>
        <p:txBody>
          <a:bodyPr>
            <a:normAutofit/>
          </a:bodyPr>
          <a:lstStyle/>
          <a:p>
            <a:pPr algn="ctr"/>
            <a:r>
              <a:rPr lang="en-GB" sz="4800" dirty="0">
                <a:solidFill>
                  <a:schemeClr val="tx1"/>
                </a:solidFill>
              </a:rPr>
              <a:t>Planning Laws &amp; Building Regulations</a:t>
            </a:r>
          </a:p>
        </p:txBody>
      </p:sp>
    </p:spTree>
    <p:extLst>
      <p:ext uri="{BB962C8B-B14F-4D97-AF65-F5344CB8AC3E}">
        <p14:creationId xmlns:p14="http://schemas.microsoft.com/office/powerpoint/2010/main" val="1298989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2086FE-D42C-25E8-7DF4-F78F4CB19854}"/>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9377A956-73AE-35C2-205F-8DD265B8D48D}"/>
              </a:ext>
            </a:extLst>
          </p:cNvPr>
          <p:cNvGraphicFramePr>
            <a:graphicFrameLocks noGrp="1"/>
          </p:cNvGraphicFramePr>
          <p:nvPr>
            <p:extLst>
              <p:ext uri="{D42A27DB-BD31-4B8C-83A1-F6EECF244321}">
                <p14:modId xmlns:p14="http://schemas.microsoft.com/office/powerpoint/2010/main" val="2255652645"/>
              </p:ext>
            </p:extLst>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Planning Laws</a:t>
                      </a:r>
                    </a:p>
                    <a:p>
                      <a:pPr algn="ctr"/>
                      <a:r>
                        <a:rPr lang="en-GB" sz="3200" dirty="0"/>
                        <a:t>The use &amp; development of land &amp; buildings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96B19D5B-EB9F-078A-9D85-ABF14D2E4821}"/>
              </a:ext>
            </a:extLst>
          </p:cNvPr>
          <p:cNvGraphicFramePr>
            <a:graphicFrameLocks noGrp="1"/>
          </p:cNvGraphicFramePr>
          <p:nvPr>
            <p:extLst>
              <p:ext uri="{D42A27DB-BD31-4B8C-83A1-F6EECF244321}">
                <p14:modId xmlns:p14="http://schemas.microsoft.com/office/powerpoint/2010/main" val="1537218016"/>
              </p:ext>
            </p:extLst>
          </p:nvPr>
        </p:nvGraphicFramePr>
        <p:xfrm>
          <a:off x="476519" y="1519707"/>
          <a:ext cx="5447763" cy="4023360"/>
        </p:xfrm>
        <a:graphic>
          <a:graphicData uri="http://schemas.openxmlformats.org/drawingml/2006/table">
            <a:tbl>
              <a:tblPr>
                <a:tableStyleId>{08FB837D-C827-4EFA-A057-4D05807E0F7C}</a:tableStyleId>
              </a:tblPr>
              <a:tblGrid>
                <a:gridCol w="5447763">
                  <a:extLst>
                    <a:ext uri="{9D8B030D-6E8A-4147-A177-3AD203B41FA5}">
                      <a16:colId xmlns:a16="http://schemas.microsoft.com/office/drawing/2014/main" val="1365921885"/>
                    </a:ext>
                  </a:extLst>
                </a:gridCol>
              </a:tblGrid>
              <a:tr h="3670479">
                <a:tc>
                  <a:txBody>
                    <a:bodyPr/>
                    <a:lstStyle/>
                    <a:p>
                      <a:pPr marL="285750" indent="-285750">
                        <a:buFont typeface="Arial" panose="020B0604020202020204" pitchFamily="34" charset="0"/>
                        <a:buChar char="•"/>
                      </a:pPr>
                      <a:r>
                        <a:rPr lang="en-GB" sz="2400" dirty="0"/>
                        <a:t>In line with local &amp; national policies</a:t>
                      </a:r>
                    </a:p>
                    <a:p>
                      <a:pPr marL="285750" indent="-285750">
                        <a:buFont typeface="Arial" panose="020B0604020202020204" pitchFamily="34" charset="0"/>
                        <a:buChar char="•"/>
                      </a:pPr>
                      <a:r>
                        <a:rPr lang="en-GB" sz="2400" dirty="0"/>
                        <a:t>Check your local authority as it may vary</a:t>
                      </a:r>
                    </a:p>
                    <a:p>
                      <a:pPr marL="285750" indent="-285750">
                        <a:buFont typeface="Arial" panose="020B0604020202020204" pitchFamily="34" charset="0"/>
                        <a:buChar char="•"/>
                      </a:pPr>
                      <a:endParaRPr lang="en-GB" sz="2400" dirty="0"/>
                    </a:p>
                    <a:p>
                      <a:pPr marL="0" indent="0">
                        <a:buFont typeface="Arial" panose="020B0604020202020204" pitchFamily="34" charset="0"/>
                        <a:buNone/>
                      </a:pPr>
                      <a:r>
                        <a:rPr lang="en-GB" sz="2400" dirty="0"/>
                        <a:t>ENSURE:</a:t>
                      </a:r>
                    </a:p>
                    <a:p>
                      <a:pPr marL="342900" indent="-342900">
                        <a:buFont typeface="+mj-lt"/>
                        <a:buAutoNum type="arabicPeriod"/>
                      </a:pPr>
                      <a:r>
                        <a:rPr lang="en-GB" sz="2400" dirty="0"/>
                        <a:t>Your concept is sustainable</a:t>
                      </a:r>
                    </a:p>
                    <a:p>
                      <a:pPr marL="342900" indent="-342900">
                        <a:buFont typeface="+mj-lt"/>
                        <a:buAutoNum type="arabicPeriod"/>
                      </a:pPr>
                      <a:r>
                        <a:rPr lang="en-GB" sz="2400" dirty="0"/>
                        <a:t>You consider local environment</a:t>
                      </a:r>
                    </a:p>
                    <a:p>
                      <a:pPr marL="342900" indent="-342900">
                        <a:buFont typeface="+mj-lt"/>
                        <a:buAutoNum type="arabicPeriod"/>
                      </a:pPr>
                      <a:r>
                        <a:rPr lang="en-GB" sz="2400" dirty="0"/>
                        <a:t>You consider cultural heritage</a:t>
                      </a:r>
                    </a:p>
                    <a:p>
                      <a:pPr marL="342900" indent="-342900">
                        <a:buFont typeface="+mj-lt"/>
                        <a:buAutoNum type="arabicPeriod"/>
                      </a:pPr>
                      <a:r>
                        <a:rPr lang="en-GB" sz="2400" dirty="0"/>
                        <a:t>Public health/safety/wellbeing</a:t>
                      </a:r>
                    </a:p>
                    <a:p>
                      <a:pPr marL="342900" indent="-342900">
                        <a:buFont typeface="+mj-lt"/>
                        <a:buAutoNum type="arabicPeriod"/>
                      </a:pPr>
                      <a:r>
                        <a:rPr lang="en-GB" sz="2400" dirty="0"/>
                        <a:t>Regulate land use closely</a:t>
                      </a:r>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68764126"/>
                  </a:ext>
                </a:extLst>
              </a:tr>
            </a:tbl>
          </a:graphicData>
        </a:graphic>
      </p:graphicFrame>
      <p:pic>
        <p:nvPicPr>
          <p:cNvPr id="9" name="Picture 8" descr="Worktools on blueprint">
            <a:extLst>
              <a:ext uri="{FF2B5EF4-FFF2-40B4-BE49-F238E27FC236}">
                <a16:creationId xmlns:a16="http://schemas.microsoft.com/office/drawing/2014/main" id="{3C4CA20B-2F7E-A90E-3BD4-6D43DA6420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519707"/>
            <a:ext cx="5662411" cy="3949520"/>
          </a:xfrm>
          <a:prstGeom prst="rect">
            <a:avLst/>
          </a:prstGeom>
        </p:spPr>
      </p:pic>
    </p:spTree>
    <p:extLst>
      <p:ext uri="{BB962C8B-B14F-4D97-AF65-F5344CB8AC3E}">
        <p14:creationId xmlns:p14="http://schemas.microsoft.com/office/powerpoint/2010/main" val="2346662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4E6C55-31E9-589E-FD2C-FA49F14DBDA5}"/>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B8819255-D556-1A76-CC09-AF12530736AB}"/>
              </a:ext>
            </a:extLst>
          </p:cNvPr>
          <p:cNvGraphicFramePr>
            <a:graphicFrameLocks noGrp="1"/>
          </p:cNvGraphicFramePr>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Planning Laws</a:t>
                      </a:r>
                    </a:p>
                    <a:p>
                      <a:pPr algn="ctr"/>
                      <a:r>
                        <a:rPr lang="en-GB" sz="3200" dirty="0"/>
                        <a:t>The use &amp; development of land &amp; buildings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2CF751E1-72C0-6AA0-DC6E-32B4630F363E}"/>
              </a:ext>
            </a:extLst>
          </p:cNvPr>
          <p:cNvGraphicFramePr>
            <a:graphicFrameLocks noGrp="1"/>
          </p:cNvGraphicFramePr>
          <p:nvPr>
            <p:extLst>
              <p:ext uri="{D42A27DB-BD31-4B8C-83A1-F6EECF244321}">
                <p14:modId xmlns:p14="http://schemas.microsoft.com/office/powerpoint/2010/main" val="563791416"/>
              </p:ext>
            </p:extLst>
          </p:nvPr>
        </p:nvGraphicFramePr>
        <p:xfrm>
          <a:off x="476519" y="1519707"/>
          <a:ext cx="5447763" cy="3779520"/>
        </p:xfrm>
        <a:graphic>
          <a:graphicData uri="http://schemas.openxmlformats.org/drawingml/2006/table">
            <a:tbl>
              <a:tblPr>
                <a:tableStyleId>{08FB837D-C827-4EFA-A057-4D05807E0F7C}</a:tableStyleId>
              </a:tblPr>
              <a:tblGrid>
                <a:gridCol w="5447763">
                  <a:extLst>
                    <a:ext uri="{9D8B030D-6E8A-4147-A177-3AD203B41FA5}">
                      <a16:colId xmlns:a16="http://schemas.microsoft.com/office/drawing/2014/main" val="1365921885"/>
                    </a:ext>
                  </a:extLst>
                </a:gridCol>
              </a:tblGrid>
              <a:tr h="3670479">
                <a:tc>
                  <a:txBody>
                    <a:bodyPr/>
                    <a:lstStyle/>
                    <a:p>
                      <a:pPr marL="0" indent="0">
                        <a:buFont typeface="Arial" panose="020B0604020202020204" pitchFamily="34" charset="0"/>
                        <a:buNone/>
                      </a:pPr>
                      <a:r>
                        <a:rPr lang="en-GB" sz="4000" dirty="0"/>
                        <a:t>CONSIDER:</a:t>
                      </a:r>
                    </a:p>
                    <a:p>
                      <a:pPr marL="457200" indent="-457200">
                        <a:buFont typeface="+mj-lt"/>
                        <a:buAutoNum type="arabicPeriod"/>
                      </a:pPr>
                      <a:r>
                        <a:rPr lang="en-GB" sz="4000" dirty="0"/>
                        <a:t>Planning permission</a:t>
                      </a:r>
                    </a:p>
                    <a:p>
                      <a:pPr marL="457200" indent="-457200">
                        <a:buFont typeface="+mj-lt"/>
                        <a:buAutoNum type="arabicPeriod"/>
                      </a:pPr>
                      <a:r>
                        <a:rPr lang="en-GB" sz="4000" dirty="0"/>
                        <a:t>Local restrictions</a:t>
                      </a:r>
                    </a:p>
                    <a:p>
                      <a:pPr marL="457200" indent="-457200">
                        <a:buFont typeface="+mj-lt"/>
                        <a:buAutoNum type="arabicPeriod"/>
                      </a:pPr>
                      <a:r>
                        <a:rPr lang="en-GB" sz="4000" dirty="0"/>
                        <a:t>Is it a listed building?</a:t>
                      </a:r>
                    </a:p>
                    <a:p>
                      <a:pPr marL="457200" indent="-457200">
                        <a:buFont typeface="+mj-lt"/>
                        <a:buAutoNum type="arabicPeriod"/>
                      </a:pPr>
                      <a:r>
                        <a:rPr lang="en-GB" sz="4000" dirty="0"/>
                        <a:t>Is it legal?</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68764126"/>
                  </a:ext>
                </a:extLst>
              </a:tr>
            </a:tbl>
          </a:graphicData>
        </a:graphic>
      </p:graphicFrame>
      <p:pic>
        <p:nvPicPr>
          <p:cNvPr id="9" name="Picture 8" descr="Worktools on blueprint">
            <a:extLst>
              <a:ext uri="{FF2B5EF4-FFF2-40B4-BE49-F238E27FC236}">
                <a16:creationId xmlns:a16="http://schemas.microsoft.com/office/drawing/2014/main" id="{A0105727-73FF-01CD-2F6F-612487283B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519707"/>
            <a:ext cx="5662411" cy="3779520"/>
          </a:xfrm>
          <a:prstGeom prst="rect">
            <a:avLst/>
          </a:prstGeom>
        </p:spPr>
      </p:pic>
    </p:spTree>
    <p:extLst>
      <p:ext uri="{BB962C8B-B14F-4D97-AF65-F5344CB8AC3E}">
        <p14:creationId xmlns:p14="http://schemas.microsoft.com/office/powerpoint/2010/main" val="25208090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F22456-7975-C7BC-6F5A-C109C33DFF7F}"/>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BCEF472-9A70-B398-A629-9E8973D56F67}"/>
              </a:ext>
            </a:extLst>
          </p:cNvPr>
          <p:cNvGraphicFramePr>
            <a:graphicFrameLocks noGrp="1"/>
          </p:cNvGraphicFramePr>
          <p:nvPr>
            <p:extLst>
              <p:ext uri="{D42A27DB-BD31-4B8C-83A1-F6EECF244321}">
                <p14:modId xmlns:p14="http://schemas.microsoft.com/office/powerpoint/2010/main" val="1568520214"/>
              </p:ext>
            </p:extLst>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Planning Laws: UK specific</a:t>
                      </a:r>
                    </a:p>
                    <a:p>
                      <a:pPr algn="ctr"/>
                      <a:r>
                        <a:rPr lang="en-GB" sz="3200" dirty="0"/>
                        <a:t>The process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C2B5738D-9986-01B1-F765-A873EF4D94C0}"/>
              </a:ext>
            </a:extLst>
          </p:cNvPr>
          <p:cNvGraphicFramePr>
            <a:graphicFrameLocks noGrp="1"/>
          </p:cNvGraphicFramePr>
          <p:nvPr>
            <p:extLst>
              <p:ext uri="{D42A27DB-BD31-4B8C-83A1-F6EECF244321}">
                <p14:modId xmlns:p14="http://schemas.microsoft.com/office/powerpoint/2010/main" val="2863944910"/>
              </p:ext>
            </p:extLst>
          </p:nvPr>
        </p:nvGraphicFramePr>
        <p:xfrm>
          <a:off x="476519" y="3155323"/>
          <a:ext cx="11281892" cy="2557314"/>
        </p:xfrm>
        <a:graphic>
          <a:graphicData uri="http://schemas.openxmlformats.org/drawingml/2006/table">
            <a:tbl>
              <a:tblPr>
                <a:tableStyleId>{08FB837D-C827-4EFA-A057-4D05807E0F7C}</a:tableStyleId>
              </a:tblPr>
              <a:tblGrid>
                <a:gridCol w="11281892">
                  <a:extLst>
                    <a:ext uri="{9D8B030D-6E8A-4147-A177-3AD203B41FA5}">
                      <a16:colId xmlns:a16="http://schemas.microsoft.com/office/drawing/2014/main" val="1365921885"/>
                    </a:ext>
                  </a:extLst>
                </a:gridCol>
              </a:tblGrid>
              <a:tr h="2557314">
                <a:tc>
                  <a:txBody>
                    <a:bodyPr/>
                    <a:lstStyle/>
                    <a:p>
                      <a:pPr marL="0" indent="0" algn="ctr">
                        <a:buFont typeface="Arial" panose="020B0604020202020204" pitchFamily="34" charset="0"/>
                        <a:buNone/>
                      </a:pPr>
                      <a:r>
                        <a:rPr lang="en-GB" sz="2400" dirty="0"/>
                        <a:t>STEP BY STEP</a:t>
                      </a:r>
                    </a:p>
                    <a:p>
                      <a:pPr marL="457200" indent="-457200" algn="l">
                        <a:buFont typeface="+mj-lt"/>
                        <a:buAutoNum type="arabicPeriod"/>
                      </a:pPr>
                      <a:r>
                        <a:rPr lang="en-GB" sz="2400" dirty="0"/>
                        <a:t>Create and submit plans &amp; documents</a:t>
                      </a:r>
                    </a:p>
                    <a:p>
                      <a:pPr marL="457200" indent="-457200" algn="l">
                        <a:buFont typeface="+mj-lt"/>
                        <a:buAutoNum type="arabicPeriod"/>
                      </a:pPr>
                      <a:r>
                        <a:rPr lang="en-GB" sz="2400" dirty="0"/>
                        <a:t>Consult neighbours/relevant groups</a:t>
                      </a:r>
                    </a:p>
                    <a:p>
                      <a:pPr marL="457200" indent="-457200" algn="l">
                        <a:buFont typeface="+mj-lt"/>
                        <a:buAutoNum type="arabicPeriod"/>
                      </a:pPr>
                      <a:r>
                        <a:rPr lang="en-GB" sz="2400" dirty="0"/>
                        <a:t>Await Local Planning Authority decision – can take up to 3-4 months</a:t>
                      </a:r>
                    </a:p>
                    <a:p>
                      <a:pPr marL="457200" indent="-457200" algn="l">
                        <a:buFont typeface="+mj-lt"/>
                        <a:buAutoNum type="arabicPeriod"/>
                      </a:pPr>
                      <a:r>
                        <a:rPr lang="en-GB" sz="2400" dirty="0"/>
                        <a:t>If wishing to appeal – Planning Inspectorate</a:t>
                      </a:r>
                    </a:p>
                  </a:txBody>
                  <a:tcPr>
                    <a:solidFill>
                      <a:schemeClr val="accent2">
                        <a:lumMod val="60000"/>
                        <a:lumOff val="40000"/>
                      </a:schemeClr>
                    </a:solidFill>
                  </a:tcPr>
                </a:tc>
                <a:extLst>
                  <a:ext uri="{0D108BD9-81ED-4DB2-BD59-A6C34878D82A}">
                    <a16:rowId xmlns:a16="http://schemas.microsoft.com/office/drawing/2014/main" val="68764126"/>
                  </a:ext>
                </a:extLst>
              </a:tr>
            </a:tbl>
          </a:graphicData>
        </a:graphic>
      </p:graphicFrame>
      <p:graphicFrame>
        <p:nvGraphicFramePr>
          <p:cNvPr id="2" name="Table 1">
            <a:extLst>
              <a:ext uri="{FF2B5EF4-FFF2-40B4-BE49-F238E27FC236}">
                <a16:creationId xmlns:a16="http://schemas.microsoft.com/office/drawing/2014/main" id="{E82FEB93-9BF5-733B-8314-BBBCC324A553}"/>
              </a:ext>
            </a:extLst>
          </p:cNvPr>
          <p:cNvGraphicFramePr>
            <a:graphicFrameLocks noGrp="1"/>
          </p:cNvGraphicFramePr>
          <p:nvPr>
            <p:extLst>
              <p:ext uri="{D42A27DB-BD31-4B8C-83A1-F6EECF244321}">
                <p14:modId xmlns:p14="http://schemas.microsoft.com/office/powerpoint/2010/main" val="149126996"/>
              </p:ext>
            </p:extLst>
          </p:nvPr>
        </p:nvGraphicFramePr>
        <p:xfrm>
          <a:off x="1455313" y="1729847"/>
          <a:ext cx="9723549" cy="1097280"/>
        </p:xfrm>
        <a:graphic>
          <a:graphicData uri="http://schemas.openxmlformats.org/drawingml/2006/table">
            <a:tbl>
              <a:tblPr/>
              <a:tblGrid>
                <a:gridCol w="9723549">
                  <a:extLst>
                    <a:ext uri="{9D8B030D-6E8A-4147-A177-3AD203B41FA5}">
                      <a16:colId xmlns:a16="http://schemas.microsoft.com/office/drawing/2014/main" val="3995320025"/>
                    </a:ext>
                  </a:extLst>
                </a:gridCol>
              </a:tblGrid>
              <a:tr h="55379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Planning permission for: new buildings or significant alterations, change of use (house to restaurant), extensions or significant modifications</a:t>
                      </a:r>
                    </a:p>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36694759"/>
                  </a:ext>
                </a:extLst>
              </a:tr>
            </a:tbl>
          </a:graphicData>
        </a:graphic>
      </p:graphicFrame>
    </p:spTree>
    <p:extLst>
      <p:ext uri="{BB962C8B-B14F-4D97-AF65-F5344CB8AC3E}">
        <p14:creationId xmlns:p14="http://schemas.microsoft.com/office/powerpoint/2010/main" val="18813039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BD9FFD-1387-79CD-2EA9-453259B84AE9}"/>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678BE619-F2A4-8C9C-87E3-88F987849E90}"/>
              </a:ext>
            </a:extLst>
          </p:cNvPr>
          <p:cNvGraphicFramePr>
            <a:graphicFrameLocks noGrp="1"/>
          </p:cNvGraphicFramePr>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Planning Laws</a:t>
                      </a:r>
                    </a:p>
                    <a:p>
                      <a:pPr algn="ctr"/>
                      <a:r>
                        <a:rPr lang="en-GB" sz="3200" dirty="0"/>
                        <a:t>The use &amp; development of land &amp; buildings: UK specific</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9DCE3ECF-657F-D3BA-19AF-8FB1729FDC96}"/>
              </a:ext>
            </a:extLst>
          </p:cNvPr>
          <p:cNvGraphicFramePr>
            <a:graphicFrameLocks noGrp="1"/>
          </p:cNvGraphicFramePr>
          <p:nvPr>
            <p:extLst>
              <p:ext uri="{D42A27DB-BD31-4B8C-83A1-F6EECF244321}">
                <p14:modId xmlns:p14="http://schemas.microsoft.com/office/powerpoint/2010/main" val="3742077986"/>
              </p:ext>
            </p:extLst>
          </p:nvPr>
        </p:nvGraphicFramePr>
        <p:xfrm>
          <a:off x="476519" y="1751527"/>
          <a:ext cx="11281892" cy="3670479"/>
        </p:xfrm>
        <a:graphic>
          <a:graphicData uri="http://schemas.openxmlformats.org/drawingml/2006/table">
            <a:tbl>
              <a:tblPr>
                <a:tableStyleId>{08FB837D-C827-4EFA-A057-4D05807E0F7C}</a:tableStyleId>
              </a:tblPr>
              <a:tblGrid>
                <a:gridCol w="11281892">
                  <a:extLst>
                    <a:ext uri="{9D8B030D-6E8A-4147-A177-3AD203B41FA5}">
                      <a16:colId xmlns:a16="http://schemas.microsoft.com/office/drawing/2014/main" val="1365921885"/>
                    </a:ext>
                  </a:extLst>
                </a:gridCol>
              </a:tblGrid>
              <a:tr h="3670479">
                <a:tc>
                  <a:txBody>
                    <a:bodyPr/>
                    <a:lstStyle/>
                    <a:p>
                      <a:pPr marL="285750" indent="-285750">
                        <a:buFont typeface="Arial" panose="020B0604020202020204" pitchFamily="34" charset="0"/>
                        <a:buChar char="•"/>
                      </a:pPr>
                      <a:endParaRPr lang="en-GB" sz="2400" dirty="0"/>
                    </a:p>
                    <a:p>
                      <a:pPr marL="0" indent="0" algn="ctr">
                        <a:buFont typeface="Arial" panose="020B0604020202020204" pitchFamily="34" charset="0"/>
                        <a:buNone/>
                      </a:pPr>
                      <a:r>
                        <a:rPr lang="en-GB" sz="2400" b="1" dirty="0"/>
                        <a:t>The Town and Country Planning Act 1990</a:t>
                      </a:r>
                    </a:p>
                    <a:p>
                      <a:pPr marL="0" indent="0" algn="ctr">
                        <a:buFont typeface="Arial" panose="020B0604020202020204" pitchFamily="34" charset="0"/>
                        <a:buNone/>
                      </a:pPr>
                      <a:endParaRPr lang="en-GB" sz="2400" b="1" dirty="0"/>
                    </a:p>
                    <a:p>
                      <a:pPr marL="0" indent="0" algn="ctr">
                        <a:buFont typeface="Arial" panose="020B0604020202020204" pitchFamily="34" charset="0"/>
                        <a:buNone/>
                      </a:pPr>
                      <a:r>
                        <a:rPr lang="en-GB" sz="2400" b="1" dirty="0"/>
                        <a:t>National Planning Policy Framework (NPPF)</a:t>
                      </a:r>
                    </a:p>
                    <a:p>
                      <a:pPr marL="0" indent="0" algn="ctr">
                        <a:buFont typeface="Arial" panose="020B0604020202020204" pitchFamily="34" charset="0"/>
                        <a:buNone/>
                      </a:pPr>
                      <a:endParaRPr lang="en-GB" sz="2400" b="1" dirty="0"/>
                    </a:p>
                    <a:p>
                      <a:pPr marL="0" indent="0" algn="ctr">
                        <a:buFont typeface="Arial" panose="020B0604020202020204" pitchFamily="34" charset="0"/>
                        <a:buNone/>
                      </a:pPr>
                      <a:r>
                        <a:rPr lang="en-GB" sz="2400" b="1" dirty="0"/>
                        <a:t>Local Planning Authorities (LPAs)</a:t>
                      </a:r>
                    </a:p>
                    <a:p>
                      <a:pPr marL="0" indent="0" algn="ctr">
                        <a:buFont typeface="Arial" panose="020B0604020202020204" pitchFamily="34" charset="0"/>
                        <a:buNone/>
                      </a:pPr>
                      <a:endParaRPr lang="en-GB" sz="2400" b="1" dirty="0"/>
                    </a:p>
                    <a:p>
                      <a:pPr marL="0" indent="0" algn="ctr">
                        <a:buFont typeface="Arial" panose="020B0604020202020204" pitchFamily="34" charset="0"/>
                        <a:buNone/>
                      </a:pPr>
                      <a:r>
                        <a:rPr lang="en-GB" sz="2400" b="1" dirty="0"/>
                        <a:t>Permitted Development Rights (PDRs)</a:t>
                      </a:r>
                    </a:p>
                  </a:txBody>
                  <a:tcPr>
                    <a:solidFill>
                      <a:schemeClr val="accent2">
                        <a:lumMod val="60000"/>
                        <a:lumOff val="40000"/>
                      </a:schemeClr>
                    </a:solidFill>
                  </a:tcPr>
                </a:tc>
                <a:extLst>
                  <a:ext uri="{0D108BD9-81ED-4DB2-BD59-A6C34878D82A}">
                    <a16:rowId xmlns:a16="http://schemas.microsoft.com/office/drawing/2014/main" val="68764126"/>
                  </a:ext>
                </a:extLst>
              </a:tr>
            </a:tbl>
          </a:graphicData>
        </a:graphic>
      </p:graphicFrame>
    </p:spTree>
    <p:extLst>
      <p:ext uri="{BB962C8B-B14F-4D97-AF65-F5344CB8AC3E}">
        <p14:creationId xmlns:p14="http://schemas.microsoft.com/office/powerpoint/2010/main" val="40480368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8C3FE0-5639-0967-6160-A30BB6982928}"/>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D268D328-98B8-A527-021A-3F8C29ED49AD}"/>
              </a:ext>
            </a:extLst>
          </p:cNvPr>
          <p:cNvGraphicFramePr>
            <a:graphicFrameLocks noGrp="1"/>
          </p:cNvGraphicFramePr>
          <p:nvPr>
            <p:extLst>
              <p:ext uri="{D42A27DB-BD31-4B8C-83A1-F6EECF244321}">
                <p14:modId xmlns:p14="http://schemas.microsoft.com/office/powerpoint/2010/main" val="2880131496"/>
              </p:ext>
            </p:extLst>
          </p:nvPr>
        </p:nvGraphicFramePr>
        <p:xfrm>
          <a:off x="476518" y="334851"/>
          <a:ext cx="11281893" cy="57912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Activity Time</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sp>
        <p:nvSpPr>
          <p:cNvPr id="2" name="Rectangle 1">
            <a:extLst>
              <a:ext uri="{FF2B5EF4-FFF2-40B4-BE49-F238E27FC236}">
                <a16:creationId xmlns:a16="http://schemas.microsoft.com/office/drawing/2014/main" id="{E4E9784E-4A43-3E0A-5DB2-560544FDC123}"/>
              </a:ext>
            </a:extLst>
          </p:cNvPr>
          <p:cNvSpPr/>
          <p:nvPr/>
        </p:nvSpPr>
        <p:spPr>
          <a:xfrm>
            <a:off x="3803560" y="2845801"/>
            <a:ext cx="4584879" cy="1200329"/>
          </a:xfrm>
          <a:prstGeom prst="rect">
            <a:avLst/>
          </a:prstGeom>
          <a:noFill/>
        </p:spPr>
        <p:txBody>
          <a:bodyPr wrap="square" lIns="91440" tIns="45720" rIns="91440" bIns="45720">
            <a:spAutoFit/>
          </a:bodyPr>
          <a:lstStyle/>
          <a:p>
            <a:pPr algn="ctr"/>
            <a:r>
              <a:rPr lang="en-US" sz="7200" b="1" cap="none" spc="0" dirty="0">
                <a:ln w="6600">
                  <a:solidFill>
                    <a:schemeClr val="accent2"/>
                  </a:solidFill>
                  <a:prstDash val="solid"/>
                </a:ln>
                <a:solidFill>
                  <a:srgbClr val="FFFFFF"/>
                </a:solidFill>
                <a:effectLst>
                  <a:outerShdw dist="38100" dir="2700000" algn="tl" rotWithShape="0">
                    <a:schemeClr val="accent2"/>
                  </a:outerShdw>
                </a:effectLst>
              </a:rPr>
              <a:t>Debate</a:t>
            </a:r>
          </a:p>
        </p:txBody>
      </p:sp>
      <p:graphicFrame>
        <p:nvGraphicFramePr>
          <p:cNvPr id="3" name="Table 2">
            <a:extLst>
              <a:ext uri="{FF2B5EF4-FFF2-40B4-BE49-F238E27FC236}">
                <a16:creationId xmlns:a16="http://schemas.microsoft.com/office/drawing/2014/main" id="{C6F47570-3C42-237C-8CEE-6265F37D6E6F}"/>
              </a:ext>
            </a:extLst>
          </p:cNvPr>
          <p:cNvGraphicFramePr>
            <a:graphicFrameLocks noGrp="1"/>
          </p:cNvGraphicFramePr>
          <p:nvPr>
            <p:extLst>
              <p:ext uri="{D42A27DB-BD31-4B8C-83A1-F6EECF244321}">
                <p14:modId xmlns:p14="http://schemas.microsoft.com/office/powerpoint/2010/main" val="155063986"/>
              </p:ext>
            </p:extLst>
          </p:nvPr>
        </p:nvGraphicFramePr>
        <p:xfrm>
          <a:off x="540913" y="1403797"/>
          <a:ext cx="8203842" cy="944880"/>
        </p:xfrm>
        <a:graphic>
          <a:graphicData uri="http://schemas.openxmlformats.org/drawingml/2006/table">
            <a:tbl>
              <a:tblPr>
                <a:tableStyleId>{775DCB02-9BB8-47FD-8907-85C794F793BA}</a:tableStyleId>
              </a:tblPr>
              <a:tblGrid>
                <a:gridCol w="8203842">
                  <a:extLst>
                    <a:ext uri="{9D8B030D-6E8A-4147-A177-3AD203B41FA5}">
                      <a16:colId xmlns:a16="http://schemas.microsoft.com/office/drawing/2014/main" val="1814820436"/>
                    </a:ext>
                  </a:extLst>
                </a:gridCol>
              </a:tblGrid>
              <a:tr h="882204">
                <a:tc>
                  <a:txBody>
                    <a:bodyPr/>
                    <a:lstStyle/>
                    <a:p>
                      <a:r>
                        <a:rPr lang="en-GB" sz="2800" dirty="0"/>
                        <a:t>Do you agree that listed buildings should be protected? Why?</a:t>
                      </a:r>
                    </a:p>
                  </a:txBody>
                  <a:tcPr/>
                </a:tc>
                <a:extLst>
                  <a:ext uri="{0D108BD9-81ED-4DB2-BD59-A6C34878D82A}">
                    <a16:rowId xmlns:a16="http://schemas.microsoft.com/office/drawing/2014/main" val="3765355196"/>
                  </a:ext>
                </a:extLst>
              </a:tr>
            </a:tbl>
          </a:graphicData>
        </a:graphic>
      </p:graphicFrame>
      <p:graphicFrame>
        <p:nvGraphicFramePr>
          <p:cNvPr id="4" name="Table 3">
            <a:extLst>
              <a:ext uri="{FF2B5EF4-FFF2-40B4-BE49-F238E27FC236}">
                <a16:creationId xmlns:a16="http://schemas.microsoft.com/office/drawing/2014/main" id="{DF424D33-06C4-0B3A-9100-AE382B4FEDDD}"/>
              </a:ext>
            </a:extLst>
          </p:cNvPr>
          <p:cNvGraphicFramePr>
            <a:graphicFrameLocks noGrp="1"/>
          </p:cNvGraphicFramePr>
          <p:nvPr>
            <p:extLst>
              <p:ext uri="{D42A27DB-BD31-4B8C-83A1-F6EECF244321}">
                <p14:modId xmlns:p14="http://schemas.microsoft.com/office/powerpoint/2010/main" val="1729759288"/>
              </p:ext>
            </p:extLst>
          </p:nvPr>
        </p:nvGraphicFramePr>
        <p:xfrm>
          <a:off x="3271232" y="4571999"/>
          <a:ext cx="8487179" cy="944880"/>
        </p:xfrm>
        <a:graphic>
          <a:graphicData uri="http://schemas.openxmlformats.org/drawingml/2006/table">
            <a:tbl>
              <a:tblPr>
                <a:tableStyleId>{638B1855-1B75-4FBE-930C-398BA8C253C6}</a:tableStyleId>
              </a:tblPr>
              <a:tblGrid>
                <a:gridCol w="8487179">
                  <a:extLst>
                    <a:ext uri="{9D8B030D-6E8A-4147-A177-3AD203B41FA5}">
                      <a16:colId xmlns:a16="http://schemas.microsoft.com/office/drawing/2014/main" val="2145384084"/>
                    </a:ext>
                  </a:extLst>
                </a:gridCol>
              </a:tblGrid>
              <a:tr h="746975">
                <a:tc>
                  <a:txBody>
                    <a:bodyPr/>
                    <a:lstStyle/>
                    <a:p>
                      <a:r>
                        <a:rPr lang="en-GB" sz="2800" dirty="0"/>
                        <a:t>How would you approach discussing  your business concept with local residents?</a:t>
                      </a:r>
                    </a:p>
                  </a:txBody>
                  <a:tcPr/>
                </a:tc>
                <a:extLst>
                  <a:ext uri="{0D108BD9-81ED-4DB2-BD59-A6C34878D82A}">
                    <a16:rowId xmlns:a16="http://schemas.microsoft.com/office/drawing/2014/main" val="992564009"/>
                  </a:ext>
                </a:extLst>
              </a:tr>
            </a:tbl>
          </a:graphicData>
        </a:graphic>
      </p:graphicFrame>
    </p:spTree>
    <p:extLst>
      <p:ext uri="{BB962C8B-B14F-4D97-AF65-F5344CB8AC3E}">
        <p14:creationId xmlns:p14="http://schemas.microsoft.com/office/powerpoint/2010/main" val="6478526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CE9EC2-D5F6-56ED-B1E4-73C894965F0B}"/>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CA400AB6-B60F-020B-B002-D9CD661111C6}"/>
              </a:ext>
            </a:extLst>
          </p:cNvPr>
          <p:cNvGraphicFramePr>
            <a:graphicFrameLocks noGrp="1"/>
          </p:cNvGraphicFramePr>
          <p:nvPr>
            <p:extLst>
              <p:ext uri="{D42A27DB-BD31-4B8C-83A1-F6EECF244321}">
                <p14:modId xmlns:p14="http://schemas.microsoft.com/office/powerpoint/2010/main" val="645979401"/>
              </p:ext>
            </p:extLst>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Building regulations</a:t>
                      </a:r>
                    </a:p>
                    <a:p>
                      <a:pPr algn="ctr"/>
                      <a:r>
                        <a:rPr lang="en-GB" sz="3200" dirty="0"/>
                        <a:t>Construction, design &amp; maintenance</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F7E84C68-810D-A77E-C3CA-3620F23D2AD3}"/>
              </a:ext>
            </a:extLst>
          </p:cNvPr>
          <p:cNvGraphicFramePr>
            <a:graphicFrameLocks noGrp="1"/>
          </p:cNvGraphicFramePr>
          <p:nvPr>
            <p:extLst>
              <p:ext uri="{D42A27DB-BD31-4B8C-83A1-F6EECF244321}">
                <p14:modId xmlns:p14="http://schemas.microsoft.com/office/powerpoint/2010/main" val="2480350360"/>
              </p:ext>
            </p:extLst>
          </p:nvPr>
        </p:nvGraphicFramePr>
        <p:xfrm>
          <a:off x="476519" y="1519707"/>
          <a:ext cx="5447763" cy="3670479"/>
        </p:xfrm>
        <a:graphic>
          <a:graphicData uri="http://schemas.openxmlformats.org/drawingml/2006/table">
            <a:tbl>
              <a:tblPr>
                <a:tableStyleId>{08FB837D-C827-4EFA-A057-4D05807E0F7C}</a:tableStyleId>
              </a:tblPr>
              <a:tblGrid>
                <a:gridCol w="5447763">
                  <a:extLst>
                    <a:ext uri="{9D8B030D-6E8A-4147-A177-3AD203B41FA5}">
                      <a16:colId xmlns:a16="http://schemas.microsoft.com/office/drawing/2014/main" val="1365921885"/>
                    </a:ext>
                  </a:extLst>
                </a:gridCol>
              </a:tblGrid>
              <a:tr h="3670479">
                <a:tc>
                  <a:txBody>
                    <a:bodyPr/>
                    <a:lstStyle/>
                    <a:p>
                      <a:pPr marL="0" indent="0">
                        <a:buFont typeface="Arial" panose="020B0604020202020204" pitchFamily="34" charset="0"/>
                        <a:buNone/>
                      </a:pPr>
                      <a:r>
                        <a:rPr lang="en-GB" sz="2400" dirty="0"/>
                        <a:t>Ensure the site meets minimum requirements for:</a:t>
                      </a:r>
                    </a:p>
                    <a:p>
                      <a:pPr marL="0" indent="0">
                        <a:buFont typeface="Arial" panose="020B0604020202020204" pitchFamily="34" charset="0"/>
                        <a:buNone/>
                      </a:pPr>
                      <a:endParaRPr lang="en-GB" sz="2400" dirty="0"/>
                    </a:p>
                    <a:p>
                      <a:pPr marL="457200" indent="-457200">
                        <a:buFont typeface="+mj-lt"/>
                        <a:buAutoNum type="arabicPeriod"/>
                      </a:pPr>
                      <a:r>
                        <a:rPr lang="en-GB" sz="2400" dirty="0"/>
                        <a:t>Structure</a:t>
                      </a:r>
                    </a:p>
                    <a:p>
                      <a:pPr marL="457200" indent="-457200">
                        <a:buFont typeface="+mj-lt"/>
                        <a:buAutoNum type="arabicPeriod"/>
                      </a:pPr>
                      <a:r>
                        <a:rPr lang="en-GB" sz="2400" dirty="0"/>
                        <a:t>Fire Safety</a:t>
                      </a:r>
                    </a:p>
                    <a:p>
                      <a:pPr marL="457200" indent="-457200">
                        <a:buFont typeface="+mj-lt"/>
                        <a:buAutoNum type="arabicPeriod"/>
                      </a:pPr>
                      <a:r>
                        <a:rPr lang="en-GB" sz="2400" dirty="0"/>
                        <a:t>Energy efficiency</a:t>
                      </a:r>
                    </a:p>
                    <a:p>
                      <a:pPr marL="457200" indent="-457200">
                        <a:buFont typeface="+mj-lt"/>
                        <a:buAutoNum type="arabicPeriod"/>
                      </a:pPr>
                      <a:r>
                        <a:rPr lang="en-GB" sz="2400" dirty="0"/>
                        <a:t>Environmental sustainability</a:t>
                      </a:r>
                    </a:p>
                    <a:p>
                      <a:pPr marL="457200" indent="-457200">
                        <a:buFont typeface="+mj-lt"/>
                        <a:buAutoNum type="arabicPeriod"/>
                      </a:pPr>
                      <a:r>
                        <a:rPr lang="en-GB" sz="2400" dirty="0"/>
                        <a:t>Accessibility</a:t>
                      </a:r>
                    </a:p>
                    <a:p>
                      <a:pPr marL="457200" indent="-457200">
                        <a:buFont typeface="+mj-lt"/>
                        <a:buAutoNum type="arabicPeriod"/>
                      </a:pPr>
                      <a:r>
                        <a:rPr lang="en-GB" sz="2400" dirty="0"/>
                        <a:t>Safe plumbing/drainage/ventilation</a:t>
                      </a:r>
                    </a:p>
                  </a:txBody>
                  <a:tcPr/>
                </a:tc>
                <a:extLst>
                  <a:ext uri="{0D108BD9-81ED-4DB2-BD59-A6C34878D82A}">
                    <a16:rowId xmlns:a16="http://schemas.microsoft.com/office/drawing/2014/main" val="68764126"/>
                  </a:ext>
                </a:extLst>
              </a:tr>
            </a:tbl>
          </a:graphicData>
        </a:graphic>
      </p:graphicFrame>
      <p:pic>
        <p:nvPicPr>
          <p:cNvPr id="9" name="Picture 8" descr="Worktools on blueprint">
            <a:extLst>
              <a:ext uri="{FF2B5EF4-FFF2-40B4-BE49-F238E27FC236}">
                <a16:creationId xmlns:a16="http://schemas.microsoft.com/office/drawing/2014/main" id="{1C5F7925-2303-8080-3773-89F4F56083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519707"/>
            <a:ext cx="5662411" cy="3670479"/>
          </a:xfrm>
          <a:prstGeom prst="rect">
            <a:avLst/>
          </a:prstGeom>
        </p:spPr>
      </p:pic>
    </p:spTree>
    <p:extLst>
      <p:ext uri="{BB962C8B-B14F-4D97-AF65-F5344CB8AC3E}">
        <p14:creationId xmlns:p14="http://schemas.microsoft.com/office/powerpoint/2010/main" val="31611538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45F9D-47A6-6CA4-61F6-116D9ECBC300}"/>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67FB34FF-01B2-F5D8-449A-3153F28DD839}"/>
              </a:ext>
            </a:extLst>
          </p:cNvPr>
          <p:cNvGraphicFramePr>
            <a:graphicFrameLocks noGrp="1"/>
          </p:cNvGraphicFramePr>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Building regulations</a:t>
                      </a:r>
                    </a:p>
                    <a:p>
                      <a:pPr algn="ctr"/>
                      <a:r>
                        <a:rPr lang="en-GB" sz="3200" dirty="0"/>
                        <a:t>Construction, design &amp; maintenance</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C01B407D-BB26-A71D-CD08-CCFAC3403446}"/>
              </a:ext>
            </a:extLst>
          </p:cNvPr>
          <p:cNvGraphicFramePr>
            <a:graphicFrameLocks noGrp="1"/>
          </p:cNvGraphicFramePr>
          <p:nvPr>
            <p:extLst>
              <p:ext uri="{D42A27DB-BD31-4B8C-83A1-F6EECF244321}">
                <p14:modId xmlns:p14="http://schemas.microsoft.com/office/powerpoint/2010/main" val="955244565"/>
              </p:ext>
            </p:extLst>
          </p:nvPr>
        </p:nvGraphicFramePr>
        <p:xfrm>
          <a:off x="476518" y="1519707"/>
          <a:ext cx="5447764" cy="3670479"/>
        </p:xfrm>
        <a:graphic>
          <a:graphicData uri="http://schemas.openxmlformats.org/drawingml/2006/table">
            <a:tbl>
              <a:tblPr>
                <a:tableStyleId>{08FB837D-C827-4EFA-A057-4D05807E0F7C}</a:tableStyleId>
              </a:tblPr>
              <a:tblGrid>
                <a:gridCol w="5447764">
                  <a:extLst>
                    <a:ext uri="{9D8B030D-6E8A-4147-A177-3AD203B41FA5}">
                      <a16:colId xmlns:a16="http://schemas.microsoft.com/office/drawing/2014/main" val="1365921885"/>
                    </a:ext>
                  </a:extLst>
                </a:gridCol>
              </a:tblGrid>
              <a:tr h="3670479">
                <a:tc>
                  <a:txBody>
                    <a:bodyPr/>
                    <a:lstStyle/>
                    <a:p>
                      <a:pPr marL="0" indent="0">
                        <a:buFont typeface="Arial" panose="020B0604020202020204" pitchFamily="34" charset="0"/>
                        <a:buNone/>
                      </a:pPr>
                      <a:r>
                        <a:rPr lang="en-GB" sz="2400" dirty="0"/>
                        <a:t>Have you carried out site inspections through an authorised third party?</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Do you have relevant certifications?</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Remember – land = planning laws and building = building regulations</a:t>
                      </a:r>
                    </a:p>
                  </a:txBody>
                  <a:tcPr/>
                </a:tc>
                <a:extLst>
                  <a:ext uri="{0D108BD9-81ED-4DB2-BD59-A6C34878D82A}">
                    <a16:rowId xmlns:a16="http://schemas.microsoft.com/office/drawing/2014/main" val="68764126"/>
                  </a:ext>
                </a:extLst>
              </a:tr>
            </a:tbl>
          </a:graphicData>
        </a:graphic>
      </p:graphicFrame>
      <p:pic>
        <p:nvPicPr>
          <p:cNvPr id="9" name="Picture 8" descr="Worktools on blueprint">
            <a:extLst>
              <a:ext uri="{FF2B5EF4-FFF2-40B4-BE49-F238E27FC236}">
                <a16:creationId xmlns:a16="http://schemas.microsoft.com/office/drawing/2014/main" id="{084FFAF6-3AE7-DE6B-A0A8-B6F54C053D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519707"/>
            <a:ext cx="5662411" cy="3670479"/>
          </a:xfrm>
          <a:prstGeom prst="rect">
            <a:avLst/>
          </a:prstGeom>
        </p:spPr>
      </p:pic>
    </p:spTree>
    <p:extLst>
      <p:ext uri="{BB962C8B-B14F-4D97-AF65-F5344CB8AC3E}">
        <p14:creationId xmlns:p14="http://schemas.microsoft.com/office/powerpoint/2010/main" val="5891088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E3948D-3C1D-818C-7B93-D86B526F66AA}"/>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C8C0A6AD-331D-7991-C597-FE2583ED9689}"/>
              </a:ext>
            </a:extLst>
          </p:cNvPr>
          <p:cNvGraphicFramePr>
            <a:graphicFrameLocks noGrp="1"/>
          </p:cNvGraphicFramePr>
          <p:nvPr>
            <p:extLst>
              <p:ext uri="{D42A27DB-BD31-4B8C-83A1-F6EECF244321}">
                <p14:modId xmlns:p14="http://schemas.microsoft.com/office/powerpoint/2010/main" val="2266741135"/>
              </p:ext>
            </p:extLst>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Building regulations: UK specific</a:t>
                      </a:r>
                    </a:p>
                    <a:p>
                      <a:pPr algn="ctr"/>
                      <a:r>
                        <a:rPr lang="en-GB" sz="3200" dirty="0"/>
                        <a:t>The process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31F457FA-E7B5-6C98-6DC5-2A996E709F12}"/>
              </a:ext>
            </a:extLst>
          </p:cNvPr>
          <p:cNvGraphicFramePr>
            <a:graphicFrameLocks noGrp="1"/>
          </p:cNvGraphicFramePr>
          <p:nvPr>
            <p:extLst>
              <p:ext uri="{D42A27DB-BD31-4B8C-83A1-F6EECF244321}">
                <p14:modId xmlns:p14="http://schemas.microsoft.com/office/powerpoint/2010/main" val="3504685131"/>
              </p:ext>
            </p:extLst>
          </p:nvPr>
        </p:nvGraphicFramePr>
        <p:xfrm>
          <a:off x="3393583" y="3013655"/>
          <a:ext cx="5847008" cy="2557314"/>
        </p:xfrm>
        <a:graphic>
          <a:graphicData uri="http://schemas.openxmlformats.org/drawingml/2006/table">
            <a:tbl>
              <a:tblPr>
                <a:tableStyleId>{08FB837D-C827-4EFA-A057-4D05807E0F7C}</a:tableStyleId>
              </a:tblPr>
              <a:tblGrid>
                <a:gridCol w="5847008">
                  <a:extLst>
                    <a:ext uri="{9D8B030D-6E8A-4147-A177-3AD203B41FA5}">
                      <a16:colId xmlns:a16="http://schemas.microsoft.com/office/drawing/2014/main" val="1365921885"/>
                    </a:ext>
                  </a:extLst>
                </a:gridCol>
              </a:tblGrid>
              <a:tr h="2557314">
                <a:tc>
                  <a:txBody>
                    <a:bodyPr/>
                    <a:lstStyle/>
                    <a:p>
                      <a:pPr marL="0" indent="0" algn="ctr">
                        <a:buFont typeface="Arial" panose="020B0604020202020204" pitchFamily="34" charset="0"/>
                        <a:buNone/>
                      </a:pPr>
                      <a:r>
                        <a:rPr lang="en-GB" sz="2400" dirty="0"/>
                        <a:t>Required for:</a:t>
                      </a:r>
                    </a:p>
                    <a:p>
                      <a:pPr marL="457200" indent="-457200" algn="l">
                        <a:buFont typeface="+mj-lt"/>
                        <a:buAutoNum type="arabicPeriod"/>
                      </a:pPr>
                      <a:r>
                        <a:rPr lang="en-GB" sz="2400" dirty="0"/>
                        <a:t>New builds</a:t>
                      </a:r>
                    </a:p>
                    <a:p>
                      <a:pPr marL="457200" indent="-457200" algn="l">
                        <a:buFont typeface="+mj-lt"/>
                        <a:buAutoNum type="arabicPeriod"/>
                      </a:pPr>
                      <a:r>
                        <a:rPr lang="en-GB" sz="2400" dirty="0"/>
                        <a:t>Extensions or alterations</a:t>
                      </a:r>
                    </a:p>
                    <a:p>
                      <a:pPr marL="457200" indent="-457200" algn="l">
                        <a:buFont typeface="+mj-lt"/>
                        <a:buAutoNum type="arabicPeriod"/>
                      </a:pPr>
                      <a:r>
                        <a:rPr lang="en-GB" sz="2400" dirty="0"/>
                        <a:t>Changes to building structure</a:t>
                      </a:r>
                    </a:p>
                    <a:p>
                      <a:pPr marL="457200" indent="-457200" algn="l">
                        <a:buFont typeface="+mj-lt"/>
                        <a:buAutoNum type="arabicPeriod"/>
                      </a:pPr>
                      <a:r>
                        <a:rPr lang="en-GB" sz="2400" dirty="0"/>
                        <a:t>New installations – plumbing/electrical</a:t>
                      </a:r>
                    </a:p>
                  </a:txBody>
                  <a:tcPr>
                    <a:solidFill>
                      <a:schemeClr val="accent2">
                        <a:lumMod val="60000"/>
                        <a:lumOff val="40000"/>
                      </a:schemeClr>
                    </a:solidFill>
                  </a:tcPr>
                </a:tc>
                <a:extLst>
                  <a:ext uri="{0D108BD9-81ED-4DB2-BD59-A6C34878D82A}">
                    <a16:rowId xmlns:a16="http://schemas.microsoft.com/office/drawing/2014/main" val="68764126"/>
                  </a:ext>
                </a:extLst>
              </a:tr>
            </a:tbl>
          </a:graphicData>
        </a:graphic>
      </p:graphicFrame>
      <p:graphicFrame>
        <p:nvGraphicFramePr>
          <p:cNvPr id="2" name="Table 1">
            <a:extLst>
              <a:ext uri="{FF2B5EF4-FFF2-40B4-BE49-F238E27FC236}">
                <a16:creationId xmlns:a16="http://schemas.microsoft.com/office/drawing/2014/main" id="{CA01AB4D-004E-7BA1-1B8A-7F307375103F}"/>
              </a:ext>
            </a:extLst>
          </p:cNvPr>
          <p:cNvGraphicFramePr>
            <a:graphicFrameLocks noGrp="1"/>
          </p:cNvGraphicFramePr>
          <p:nvPr>
            <p:extLst>
              <p:ext uri="{D42A27DB-BD31-4B8C-83A1-F6EECF244321}">
                <p14:modId xmlns:p14="http://schemas.microsoft.com/office/powerpoint/2010/main" val="2208088169"/>
              </p:ext>
            </p:extLst>
          </p:nvPr>
        </p:nvGraphicFramePr>
        <p:xfrm>
          <a:off x="1455313" y="1821287"/>
          <a:ext cx="9723549" cy="914400"/>
        </p:xfrm>
        <a:graphic>
          <a:graphicData uri="http://schemas.openxmlformats.org/drawingml/2006/table">
            <a:tbl>
              <a:tblPr/>
              <a:tblGrid>
                <a:gridCol w="9723549">
                  <a:extLst>
                    <a:ext uri="{9D8B030D-6E8A-4147-A177-3AD203B41FA5}">
                      <a16:colId xmlns:a16="http://schemas.microsoft.com/office/drawing/2014/main" val="3995320025"/>
                    </a:ext>
                  </a:extLst>
                </a:gridCol>
              </a:tblGrid>
              <a:tr h="55379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dirty="0"/>
                        <a:t>The Building Act 1984</a:t>
                      </a:r>
                    </a:p>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36694759"/>
                  </a:ext>
                </a:extLst>
              </a:tr>
            </a:tbl>
          </a:graphicData>
        </a:graphic>
      </p:graphicFrame>
    </p:spTree>
    <p:extLst>
      <p:ext uri="{BB962C8B-B14F-4D97-AF65-F5344CB8AC3E}">
        <p14:creationId xmlns:p14="http://schemas.microsoft.com/office/powerpoint/2010/main" val="36496591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A9730E-B9FD-0915-A59B-DB54DEA1C801}"/>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5FBA562A-57DE-60E4-3693-6504C5E61561}"/>
              </a:ext>
            </a:extLst>
          </p:cNvPr>
          <p:cNvGraphicFramePr>
            <a:graphicFrameLocks noGrp="1"/>
          </p:cNvGraphicFramePr>
          <p:nvPr/>
        </p:nvGraphicFramePr>
        <p:xfrm>
          <a:off x="476518" y="334851"/>
          <a:ext cx="11281893" cy="1066800"/>
        </p:xfrm>
        <a:graphic>
          <a:graphicData uri="http://schemas.openxmlformats.org/drawingml/2006/table">
            <a:tbl>
              <a:tblPr/>
              <a:tblGrid>
                <a:gridCol w="11281893">
                  <a:extLst>
                    <a:ext uri="{9D8B030D-6E8A-4147-A177-3AD203B41FA5}">
                      <a16:colId xmlns:a16="http://schemas.microsoft.com/office/drawing/2014/main" val="849036890"/>
                    </a:ext>
                  </a:extLst>
                </a:gridCol>
              </a:tblGrid>
              <a:tr h="566670">
                <a:tc>
                  <a:txBody>
                    <a:bodyPr/>
                    <a:lstStyle/>
                    <a:p>
                      <a:pPr algn="ctr"/>
                      <a:r>
                        <a:rPr lang="en-GB" sz="3200" dirty="0"/>
                        <a:t>Building regulations: UK specific</a:t>
                      </a:r>
                    </a:p>
                    <a:p>
                      <a:pPr algn="ctr"/>
                      <a:r>
                        <a:rPr lang="en-GB" sz="3200" dirty="0"/>
                        <a:t>The process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450215226"/>
                  </a:ext>
                </a:extLst>
              </a:tr>
            </a:tbl>
          </a:graphicData>
        </a:graphic>
      </p:graphicFrame>
      <p:graphicFrame>
        <p:nvGraphicFramePr>
          <p:cNvPr id="7" name="Table 6">
            <a:extLst>
              <a:ext uri="{FF2B5EF4-FFF2-40B4-BE49-F238E27FC236}">
                <a16:creationId xmlns:a16="http://schemas.microsoft.com/office/drawing/2014/main" id="{BBF15A38-D960-1F86-B2F9-9F201B657F7D}"/>
              </a:ext>
            </a:extLst>
          </p:cNvPr>
          <p:cNvGraphicFramePr>
            <a:graphicFrameLocks noGrp="1"/>
          </p:cNvGraphicFramePr>
          <p:nvPr>
            <p:extLst>
              <p:ext uri="{D42A27DB-BD31-4B8C-83A1-F6EECF244321}">
                <p14:modId xmlns:p14="http://schemas.microsoft.com/office/powerpoint/2010/main" val="2365878326"/>
              </p:ext>
            </p:extLst>
          </p:nvPr>
        </p:nvGraphicFramePr>
        <p:xfrm>
          <a:off x="476519" y="3155323"/>
          <a:ext cx="11281892" cy="2557314"/>
        </p:xfrm>
        <a:graphic>
          <a:graphicData uri="http://schemas.openxmlformats.org/drawingml/2006/table">
            <a:tbl>
              <a:tblPr>
                <a:tableStyleId>{08FB837D-C827-4EFA-A057-4D05807E0F7C}</a:tableStyleId>
              </a:tblPr>
              <a:tblGrid>
                <a:gridCol w="11281892">
                  <a:extLst>
                    <a:ext uri="{9D8B030D-6E8A-4147-A177-3AD203B41FA5}">
                      <a16:colId xmlns:a16="http://schemas.microsoft.com/office/drawing/2014/main" val="1365921885"/>
                    </a:ext>
                  </a:extLst>
                </a:gridCol>
              </a:tblGrid>
              <a:tr h="2557314">
                <a:tc>
                  <a:txBody>
                    <a:bodyPr/>
                    <a:lstStyle/>
                    <a:p>
                      <a:pPr marL="0" indent="0" algn="ctr">
                        <a:buFont typeface="Arial" panose="020B0604020202020204" pitchFamily="34" charset="0"/>
                        <a:buNone/>
                      </a:pPr>
                      <a:r>
                        <a:rPr lang="en-GB" sz="2400" dirty="0"/>
                        <a:t>The Process:</a:t>
                      </a:r>
                    </a:p>
                    <a:p>
                      <a:pPr marL="457200" indent="-457200" algn="l">
                        <a:buFont typeface="+mj-lt"/>
                        <a:buAutoNum type="arabicPeriod"/>
                      </a:pPr>
                      <a:r>
                        <a:rPr lang="en-GB" sz="2400" dirty="0"/>
                        <a:t>Create and submit plans to Local Authority – determine if full plans application or building notice required</a:t>
                      </a:r>
                    </a:p>
                    <a:p>
                      <a:pPr marL="457200" indent="-457200" algn="l">
                        <a:buFont typeface="+mj-lt"/>
                        <a:buAutoNum type="arabicPeriod"/>
                      </a:pPr>
                      <a:r>
                        <a:rPr lang="en-GB" sz="2400" dirty="0"/>
                        <a:t>Site visit for inspection</a:t>
                      </a:r>
                    </a:p>
                    <a:p>
                      <a:pPr marL="457200" indent="-457200" algn="l">
                        <a:buFont typeface="+mj-lt"/>
                        <a:buAutoNum type="arabicPeriod"/>
                      </a:pPr>
                      <a:r>
                        <a:rPr lang="en-GB" sz="2400" dirty="0"/>
                        <a:t>Completion certificate issued</a:t>
                      </a:r>
                    </a:p>
                    <a:p>
                      <a:pPr marL="457200" indent="-457200" algn="l">
                        <a:buFont typeface="+mj-lt"/>
                        <a:buAutoNum type="arabicPeriod"/>
                      </a:pPr>
                      <a:r>
                        <a:rPr lang="en-GB" sz="2400" dirty="0"/>
                        <a:t>Enforcement = legal action and/or demolition of non-compliant work</a:t>
                      </a:r>
                    </a:p>
                  </a:txBody>
                  <a:tcPr>
                    <a:solidFill>
                      <a:schemeClr val="accent2">
                        <a:lumMod val="60000"/>
                        <a:lumOff val="40000"/>
                      </a:schemeClr>
                    </a:solidFill>
                  </a:tcPr>
                </a:tc>
                <a:extLst>
                  <a:ext uri="{0D108BD9-81ED-4DB2-BD59-A6C34878D82A}">
                    <a16:rowId xmlns:a16="http://schemas.microsoft.com/office/drawing/2014/main" val="68764126"/>
                  </a:ext>
                </a:extLst>
              </a:tr>
            </a:tbl>
          </a:graphicData>
        </a:graphic>
      </p:graphicFrame>
      <p:graphicFrame>
        <p:nvGraphicFramePr>
          <p:cNvPr id="2" name="Table 1">
            <a:extLst>
              <a:ext uri="{FF2B5EF4-FFF2-40B4-BE49-F238E27FC236}">
                <a16:creationId xmlns:a16="http://schemas.microsoft.com/office/drawing/2014/main" id="{DA1D4FF1-AB45-A6FC-4461-F7A0B3D83CF7}"/>
              </a:ext>
            </a:extLst>
          </p:cNvPr>
          <p:cNvGraphicFramePr>
            <a:graphicFrameLocks noGrp="1"/>
          </p:cNvGraphicFramePr>
          <p:nvPr>
            <p:extLst>
              <p:ext uri="{D42A27DB-BD31-4B8C-83A1-F6EECF244321}">
                <p14:modId xmlns:p14="http://schemas.microsoft.com/office/powerpoint/2010/main" val="4120745001"/>
              </p:ext>
            </p:extLst>
          </p:nvPr>
        </p:nvGraphicFramePr>
        <p:xfrm>
          <a:off x="1416676" y="1486007"/>
          <a:ext cx="9697792" cy="1584960"/>
        </p:xfrm>
        <a:graphic>
          <a:graphicData uri="http://schemas.openxmlformats.org/drawingml/2006/table">
            <a:tbl>
              <a:tblPr/>
              <a:tblGrid>
                <a:gridCol w="9697792">
                  <a:extLst>
                    <a:ext uri="{9D8B030D-6E8A-4147-A177-3AD203B41FA5}">
                      <a16:colId xmlns:a16="http://schemas.microsoft.com/office/drawing/2014/main" val="3995320025"/>
                    </a:ext>
                  </a:extLst>
                </a:gridCol>
              </a:tblGrid>
              <a:tr h="96140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The Building Act 1984</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dirty="0"/>
                        <a:t>MUST COMPLY WITH BUILDING REGULATIONS EVEN IF PLANNING PERMISSION NOT REQUIRED!</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www.planningportal.co.uk</a:t>
                      </a:r>
                    </a:p>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36694759"/>
                  </a:ext>
                </a:extLst>
              </a:tr>
            </a:tbl>
          </a:graphicData>
        </a:graphic>
      </p:graphicFrame>
    </p:spTree>
    <p:extLst>
      <p:ext uri="{BB962C8B-B14F-4D97-AF65-F5344CB8AC3E}">
        <p14:creationId xmlns:p14="http://schemas.microsoft.com/office/powerpoint/2010/main" val="41057708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701B8A-3E5E-E683-5DF7-86F354287584}"/>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F41D4F6-000C-6FDF-57DC-0BE0D16F1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5C3564B6-1710-F01C-1CF1-E1399DA10F1B}"/>
              </a:ext>
            </a:extLst>
          </p:cNvPr>
          <p:cNvSpPr>
            <a:spLocks noGrp="1"/>
          </p:cNvSpPr>
          <p:nvPr>
            <p:ph type="title"/>
          </p:nvPr>
        </p:nvSpPr>
        <p:spPr>
          <a:xfrm>
            <a:off x="6194716" y="739978"/>
            <a:ext cx="5334930" cy="3004145"/>
          </a:xfrm>
        </p:spPr>
        <p:txBody>
          <a:bodyPr vert="horz" lIns="91440" tIns="45720" rIns="91440" bIns="45720" rtlCol="0" anchor="b">
            <a:normAutofit/>
          </a:bodyPr>
          <a:lstStyle/>
          <a:p>
            <a:pPr algn="ctr"/>
            <a:r>
              <a:rPr lang="en-US" sz="6000">
                <a:solidFill>
                  <a:schemeClr val="tx1"/>
                </a:solidFill>
                <a:latin typeface="+mj-lt"/>
                <a:cs typeface="+mj-cs"/>
              </a:rPr>
              <a:t>Break time</a:t>
            </a:r>
          </a:p>
        </p:txBody>
      </p:sp>
      <p:sp>
        <p:nvSpPr>
          <p:cNvPr id="15" name="Freeform: Shape 14">
            <a:extLst>
              <a:ext uri="{FF2B5EF4-FFF2-40B4-BE49-F238E27FC236}">
                <a16:creationId xmlns:a16="http://schemas.microsoft.com/office/drawing/2014/main" id="{C74B582A-D165-1665-69A1-756EA94E2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5656A11-9F77-92AE-661B-9ACB25AD6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24EB928C-315C-5392-8DEA-39E064F8A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CB7501CE-A58D-7BD2-24A4-DAD3A9945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E3ACB4C-EFD3-B97C-F4DB-5A3ACDB4B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8" name="Picture 7">
            <a:extLst>
              <a:ext uri="{FF2B5EF4-FFF2-40B4-BE49-F238E27FC236}">
                <a16:creationId xmlns:a16="http://schemas.microsoft.com/office/drawing/2014/main" id="{3ACCBE1B-F035-FC33-E3EB-294ED1272609}"/>
              </a:ext>
            </a:extLst>
          </p:cNvPr>
          <p:cNvPicPr>
            <a:picLocks noChangeAspect="1"/>
          </p:cNvPicPr>
          <p:nvPr/>
        </p:nvPicPr>
        <p:blipFill rotWithShape="1">
          <a:blip r:embed="rId3"/>
          <a:src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5" name="Freeform: Shape 24">
            <a:extLst>
              <a:ext uri="{FF2B5EF4-FFF2-40B4-BE49-F238E27FC236}">
                <a16:creationId xmlns:a16="http://schemas.microsoft.com/office/drawing/2014/main" id="{BAD4822F-4338-206C-FC24-58DC2ABD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506051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82A8FA-B861-B2B7-AA13-262981F4C8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7AB6A9-6142-D762-A53F-C1AA0DBC53B2}"/>
              </a:ext>
            </a:extLst>
          </p:cNvPr>
          <p:cNvSpPr>
            <a:spLocks noGrp="1"/>
          </p:cNvSpPr>
          <p:nvPr>
            <p:ph type="title"/>
          </p:nvPr>
        </p:nvSpPr>
        <p:spPr>
          <a:xfrm>
            <a:off x="543818" y="1078127"/>
            <a:ext cx="11104363" cy="3607785"/>
          </a:xfrm>
        </p:spPr>
        <p:txBody>
          <a:bodyPr>
            <a:normAutofit/>
          </a:bodyPr>
          <a:lstStyle/>
          <a:p>
            <a:pPr algn="ctr"/>
            <a:r>
              <a:rPr lang="en-GB" sz="4800" dirty="0">
                <a:solidFill>
                  <a:schemeClr val="tx1"/>
                </a:solidFill>
              </a:rPr>
              <a:t>Business Plan Template</a:t>
            </a:r>
          </a:p>
        </p:txBody>
      </p:sp>
    </p:spTree>
    <p:extLst>
      <p:ext uri="{BB962C8B-B14F-4D97-AF65-F5344CB8AC3E}">
        <p14:creationId xmlns:p14="http://schemas.microsoft.com/office/powerpoint/2010/main" val="12275052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0BB88C-36E9-1402-F736-F2830112D438}"/>
            </a:ext>
          </a:extLst>
        </p:cNvPr>
        <p:cNvGrpSpPr/>
        <p:nvPr/>
      </p:nvGrpSpPr>
      <p:grpSpPr>
        <a:xfrm>
          <a:off x="0" y="0"/>
          <a:ext cx="0" cy="0"/>
          <a:chOff x="0" y="0"/>
          <a:chExt cx="0" cy="0"/>
        </a:xfrm>
      </p:grpSpPr>
      <p:pic>
        <p:nvPicPr>
          <p:cNvPr id="5" name="Online Media 4" title="Writing a Business Plan">
            <a:hlinkClick r:id="" action="ppaction://media"/>
            <a:extLst>
              <a:ext uri="{FF2B5EF4-FFF2-40B4-BE49-F238E27FC236}">
                <a16:creationId xmlns:a16="http://schemas.microsoft.com/office/drawing/2014/main" id="{C9806BF5-40AD-1702-536F-F3122E67F71E}"/>
              </a:ext>
            </a:extLst>
          </p:cNvPr>
          <p:cNvPicPr>
            <a:picLocks noRot="1" noChangeAspect="1"/>
          </p:cNvPicPr>
          <p:nvPr>
            <a:videoFile r:link="rId1"/>
          </p:nvPr>
        </p:nvPicPr>
        <p:blipFill>
          <a:blip r:embed="rId4"/>
          <a:stretch>
            <a:fillRect/>
          </a:stretch>
        </p:blipFill>
        <p:spPr>
          <a:xfrm>
            <a:off x="2112136" y="558446"/>
            <a:ext cx="8391503" cy="4741211"/>
          </a:xfrm>
          <a:prstGeom prst="rect">
            <a:avLst/>
          </a:prstGeom>
        </p:spPr>
      </p:pic>
    </p:spTree>
    <p:extLst>
      <p:ext uri="{BB962C8B-B14F-4D97-AF65-F5344CB8AC3E}">
        <p14:creationId xmlns:p14="http://schemas.microsoft.com/office/powerpoint/2010/main" val="296085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4F757B-ED2C-FFAC-3844-7C5D1553DE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F7575A-22B9-1A4B-9FED-65C16224BB8E}"/>
              </a:ext>
            </a:extLst>
          </p:cNvPr>
          <p:cNvSpPr>
            <a:spLocks noGrp="1"/>
          </p:cNvSpPr>
          <p:nvPr>
            <p:ph type="title"/>
          </p:nvPr>
        </p:nvSpPr>
        <p:spPr>
          <a:xfrm>
            <a:off x="759854" y="459942"/>
            <a:ext cx="10939843" cy="737794"/>
          </a:xfrm>
        </p:spPr>
        <p:txBody>
          <a:bodyPr>
            <a:normAutofit fontScale="90000"/>
          </a:bodyPr>
          <a:lstStyle/>
          <a:p>
            <a:pPr algn="ctr"/>
            <a:r>
              <a:rPr lang="en-GB" sz="4800" dirty="0">
                <a:solidFill>
                  <a:schemeClr val="tx1"/>
                </a:solidFill>
              </a:rPr>
              <a:t>Questions to ask yourself</a:t>
            </a:r>
          </a:p>
        </p:txBody>
      </p:sp>
      <p:graphicFrame>
        <p:nvGraphicFramePr>
          <p:cNvPr id="3" name="Table 2">
            <a:extLst>
              <a:ext uri="{FF2B5EF4-FFF2-40B4-BE49-F238E27FC236}">
                <a16:creationId xmlns:a16="http://schemas.microsoft.com/office/drawing/2014/main" id="{7823FDCA-F40D-4351-563C-265619491865}"/>
              </a:ext>
            </a:extLst>
          </p:cNvPr>
          <p:cNvGraphicFramePr>
            <a:graphicFrameLocks noGrp="1"/>
          </p:cNvGraphicFramePr>
          <p:nvPr>
            <p:extLst>
              <p:ext uri="{D42A27DB-BD31-4B8C-83A1-F6EECF244321}">
                <p14:modId xmlns:p14="http://schemas.microsoft.com/office/powerpoint/2010/main" val="305453832"/>
              </p:ext>
            </p:extLst>
          </p:nvPr>
        </p:nvGraphicFramePr>
        <p:xfrm>
          <a:off x="297668" y="1249680"/>
          <a:ext cx="11596664" cy="4358640"/>
        </p:xfrm>
        <a:graphic>
          <a:graphicData uri="http://schemas.openxmlformats.org/drawingml/2006/table">
            <a:tbl>
              <a:tblPr>
                <a:tableStyleId>{3C2FFA5D-87B4-456A-9821-1D502468CF0F}</a:tableStyleId>
              </a:tblPr>
              <a:tblGrid>
                <a:gridCol w="11596664">
                  <a:extLst>
                    <a:ext uri="{9D8B030D-6E8A-4147-A177-3AD203B41FA5}">
                      <a16:colId xmlns:a16="http://schemas.microsoft.com/office/drawing/2014/main" val="760349410"/>
                    </a:ext>
                  </a:extLst>
                </a:gridCol>
              </a:tblGrid>
              <a:tr h="4146996">
                <a:tc>
                  <a:txBody>
                    <a:bodyPr/>
                    <a:lstStyle/>
                    <a:p>
                      <a:pPr marL="285750" indent="-285750">
                        <a:buFont typeface="Arial" panose="020B0604020202020204" pitchFamily="34" charset="0"/>
                        <a:buChar char="•"/>
                      </a:pPr>
                      <a:r>
                        <a:rPr lang="en-GB" sz="4000" dirty="0"/>
                        <a:t>What is your business? Who is it for?</a:t>
                      </a:r>
                    </a:p>
                    <a:p>
                      <a:pPr marL="0" indent="0">
                        <a:buFont typeface="Arial" panose="020B0604020202020204" pitchFamily="34" charset="0"/>
                        <a:buNone/>
                      </a:pPr>
                      <a:endParaRPr lang="en-GB" sz="4000" dirty="0"/>
                    </a:p>
                    <a:p>
                      <a:pPr marL="285750" indent="-285750">
                        <a:buFont typeface="Arial" panose="020B0604020202020204" pitchFamily="34" charset="0"/>
                        <a:buChar char="•"/>
                      </a:pPr>
                      <a:r>
                        <a:rPr lang="en-GB" sz="4000" dirty="0"/>
                        <a:t>What is your product/service?</a:t>
                      </a:r>
                    </a:p>
                    <a:p>
                      <a:pPr marL="0" indent="0">
                        <a:buFont typeface="Arial" panose="020B0604020202020204" pitchFamily="34" charset="0"/>
                        <a:buNone/>
                      </a:pPr>
                      <a:endParaRPr lang="en-GB" sz="4000" dirty="0"/>
                    </a:p>
                    <a:p>
                      <a:pPr marL="285750" indent="-285750">
                        <a:buFont typeface="Arial" panose="020B0604020202020204" pitchFamily="34" charset="0"/>
                        <a:buChar char="•"/>
                      </a:pPr>
                      <a:r>
                        <a:rPr lang="en-GB" sz="4000" dirty="0"/>
                        <a:t>What are the features &amp; benefits</a:t>
                      </a:r>
                    </a:p>
                    <a:p>
                      <a:pPr marL="0" indent="0">
                        <a:buFont typeface="Arial" panose="020B0604020202020204" pitchFamily="34" charset="0"/>
                        <a:buNone/>
                      </a:pPr>
                      <a:endParaRPr lang="en-GB" sz="4000" dirty="0"/>
                    </a:p>
                    <a:p>
                      <a:pPr marL="285750" indent="-285750">
                        <a:buFont typeface="Arial" panose="020B0604020202020204" pitchFamily="34" charset="0"/>
                        <a:buChar char="•"/>
                      </a:pPr>
                      <a:r>
                        <a:rPr lang="en-GB" sz="4000" dirty="0"/>
                        <a:t>Value proposition – why choose you?</a:t>
                      </a:r>
                    </a:p>
                  </a:txBody>
                  <a:tcPr/>
                </a:tc>
                <a:extLst>
                  <a:ext uri="{0D108BD9-81ED-4DB2-BD59-A6C34878D82A}">
                    <a16:rowId xmlns:a16="http://schemas.microsoft.com/office/drawing/2014/main" val="2968193346"/>
                  </a:ext>
                </a:extLst>
              </a:tr>
            </a:tbl>
          </a:graphicData>
        </a:graphic>
      </p:graphicFrame>
    </p:spTree>
    <p:extLst>
      <p:ext uri="{BB962C8B-B14F-4D97-AF65-F5344CB8AC3E}">
        <p14:creationId xmlns:p14="http://schemas.microsoft.com/office/powerpoint/2010/main" val="38059604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F2FF2E-8645-AB00-51D6-19E2E7BBF1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F6AEF3-5CA3-DC0C-0D9F-396C329C006F}"/>
              </a:ext>
            </a:extLst>
          </p:cNvPr>
          <p:cNvSpPr>
            <a:spLocks noGrp="1"/>
          </p:cNvSpPr>
          <p:nvPr>
            <p:ph type="title"/>
          </p:nvPr>
        </p:nvSpPr>
        <p:spPr>
          <a:xfrm>
            <a:off x="759854" y="459942"/>
            <a:ext cx="10939843" cy="737794"/>
          </a:xfrm>
        </p:spPr>
        <p:txBody>
          <a:bodyPr>
            <a:normAutofit fontScale="90000"/>
          </a:bodyPr>
          <a:lstStyle/>
          <a:p>
            <a:pPr algn="ctr"/>
            <a:r>
              <a:rPr lang="en-GB" sz="4800" dirty="0">
                <a:solidFill>
                  <a:schemeClr val="tx1"/>
                </a:solidFill>
              </a:rPr>
              <a:t>Questions to ask yourself</a:t>
            </a:r>
          </a:p>
        </p:txBody>
      </p:sp>
      <p:graphicFrame>
        <p:nvGraphicFramePr>
          <p:cNvPr id="4" name="Table 3">
            <a:extLst>
              <a:ext uri="{FF2B5EF4-FFF2-40B4-BE49-F238E27FC236}">
                <a16:creationId xmlns:a16="http://schemas.microsoft.com/office/drawing/2014/main" id="{4F7E5018-1F2E-2BE3-9DCE-FA5C7C74A7C0}"/>
              </a:ext>
            </a:extLst>
          </p:cNvPr>
          <p:cNvGraphicFramePr>
            <a:graphicFrameLocks noGrp="1"/>
          </p:cNvGraphicFramePr>
          <p:nvPr>
            <p:extLst>
              <p:ext uri="{D42A27DB-BD31-4B8C-83A1-F6EECF244321}">
                <p14:modId xmlns:p14="http://schemas.microsoft.com/office/powerpoint/2010/main" val="516937924"/>
              </p:ext>
            </p:extLst>
          </p:nvPr>
        </p:nvGraphicFramePr>
        <p:xfrm>
          <a:off x="326265" y="1188720"/>
          <a:ext cx="11539470" cy="4480560"/>
        </p:xfrm>
        <a:graphic>
          <a:graphicData uri="http://schemas.openxmlformats.org/drawingml/2006/table">
            <a:tbl>
              <a:tblPr>
                <a:tableStyleId>{E269D01E-BC32-4049-B463-5C60D7B0CCD2}</a:tableStyleId>
              </a:tblPr>
              <a:tblGrid>
                <a:gridCol w="11539470">
                  <a:extLst>
                    <a:ext uri="{9D8B030D-6E8A-4147-A177-3AD203B41FA5}">
                      <a16:colId xmlns:a16="http://schemas.microsoft.com/office/drawing/2014/main" val="1374459266"/>
                    </a:ext>
                  </a:extLst>
                </a:gridCol>
              </a:tblGrid>
              <a:tr h="4250028">
                <a:tc>
                  <a:txBody>
                    <a:bodyPr/>
                    <a:lstStyle/>
                    <a:p>
                      <a:pPr marL="0" indent="0">
                        <a:buFont typeface="Arial" panose="020B0604020202020204" pitchFamily="34" charset="0"/>
                        <a:buNone/>
                      </a:pPr>
                      <a:r>
                        <a:rPr lang="en-GB" sz="4800" u="sng" dirty="0"/>
                        <a:t>Staffing:</a:t>
                      </a:r>
                    </a:p>
                    <a:p>
                      <a:pPr marL="285750" indent="-285750">
                        <a:buFont typeface="Arial" panose="020B0604020202020204" pitchFamily="34" charset="0"/>
                        <a:buChar char="•"/>
                      </a:pPr>
                      <a:r>
                        <a:rPr lang="en-GB" sz="4800" dirty="0"/>
                        <a:t>Who currently &amp; how are you justifying this?</a:t>
                      </a:r>
                    </a:p>
                    <a:p>
                      <a:pPr marL="285750" indent="-285750">
                        <a:buFont typeface="Arial" panose="020B0604020202020204" pitchFamily="34" charset="0"/>
                        <a:buChar char="•"/>
                      </a:pPr>
                      <a:r>
                        <a:rPr lang="en-GB" sz="4800" dirty="0"/>
                        <a:t>Who will you recruit?</a:t>
                      </a:r>
                    </a:p>
                    <a:p>
                      <a:pPr marL="285750" indent="-285750">
                        <a:buFont typeface="Arial" panose="020B0604020202020204" pitchFamily="34" charset="0"/>
                        <a:buChar char="•"/>
                      </a:pPr>
                      <a:r>
                        <a:rPr lang="en-GB" sz="4800" dirty="0"/>
                        <a:t>Through what means?</a:t>
                      </a:r>
                    </a:p>
                    <a:p>
                      <a:pPr marL="285750" indent="-285750">
                        <a:buFont typeface="Arial" panose="020B0604020202020204" pitchFamily="34" charset="0"/>
                        <a:buChar char="•"/>
                      </a:pPr>
                      <a:r>
                        <a:rPr lang="en-GB" sz="4800" dirty="0"/>
                        <a:t>How will you train them?</a:t>
                      </a:r>
                    </a:p>
                    <a:p>
                      <a:pPr marL="285750" indent="-285750">
                        <a:buFont typeface="Arial" panose="020B0604020202020204" pitchFamily="34" charset="0"/>
                        <a:buChar char="•"/>
                      </a:pPr>
                      <a:r>
                        <a:rPr lang="en-GB" sz="4800" dirty="0"/>
                        <a:t>What are the cost implications?</a:t>
                      </a:r>
                    </a:p>
                  </a:txBody>
                  <a:tcPr/>
                </a:tc>
                <a:extLst>
                  <a:ext uri="{0D108BD9-81ED-4DB2-BD59-A6C34878D82A}">
                    <a16:rowId xmlns:a16="http://schemas.microsoft.com/office/drawing/2014/main" val="2102377629"/>
                  </a:ext>
                </a:extLst>
              </a:tr>
            </a:tbl>
          </a:graphicData>
        </a:graphic>
      </p:graphicFrame>
    </p:spTree>
    <p:extLst>
      <p:ext uri="{BB962C8B-B14F-4D97-AF65-F5344CB8AC3E}">
        <p14:creationId xmlns:p14="http://schemas.microsoft.com/office/powerpoint/2010/main" val="36959670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8357A1-0D4D-4262-EEE4-1A0A73AD90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6EEDC-DDD3-1FDB-2021-766946CB7C12}"/>
              </a:ext>
            </a:extLst>
          </p:cNvPr>
          <p:cNvSpPr>
            <a:spLocks noGrp="1"/>
          </p:cNvSpPr>
          <p:nvPr>
            <p:ph type="title"/>
          </p:nvPr>
        </p:nvSpPr>
        <p:spPr>
          <a:xfrm>
            <a:off x="759854" y="459942"/>
            <a:ext cx="10939843" cy="737794"/>
          </a:xfrm>
        </p:spPr>
        <p:txBody>
          <a:bodyPr>
            <a:normAutofit fontScale="90000"/>
          </a:bodyPr>
          <a:lstStyle/>
          <a:p>
            <a:pPr algn="ctr"/>
            <a:r>
              <a:rPr lang="en-GB" sz="4800" dirty="0">
                <a:solidFill>
                  <a:schemeClr val="tx1"/>
                </a:solidFill>
              </a:rPr>
              <a:t>Questions to ask yourself</a:t>
            </a:r>
          </a:p>
        </p:txBody>
      </p:sp>
      <p:graphicFrame>
        <p:nvGraphicFramePr>
          <p:cNvPr id="3" name="Table 2">
            <a:extLst>
              <a:ext uri="{FF2B5EF4-FFF2-40B4-BE49-F238E27FC236}">
                <a16:creationId xmlns:a16="http://schemas.microsoft.com/office/drawing/2014/main" id="{BD75F6F2-6583-D981-1AEE-B433CBFBA23B}"/>
              </a:ext>
            </a:extLst>
          </p:cNvPr>
          <p:cNvGraphicFramePr>
            <a:graphicFrameLocks noGrp="1"/>
          </p:cNvGraphicFramePr>
          <p:nvPr>
            <p:extLst>
              <p:ext uri="{D42A27DB-BD31-4B8C-83A1-F6EECF244321}">
                <p14:modId xmlns:p14="http://schemas.microsoft.com/office/powerpoint/2010/main" val="1068244580"/>
              </p:ext>
            </p:extLst>
          </p:nvPr>
        </p:nvGraphicFramePr>
        <p:xfrm>
          <a:off x="492303" y="1197736"/>
          <a:ext cx="11207393" cy="4480560"/>
        </p:xfrm>
        <a:graphic>
          <a:graphicData uri="http://schemas.openxmlformats.org/drawingml/2006/table">
            <a:tbl>
              <a:tblPr>
                <a:tableStyleId>{08FB837D-C827-4EFA-A057-4D05807E0F7C}</a:tableStyleId>
              </a:tblPr>
              <a:tblGrid>
                <a:gridCol w="11207393">
                  <a:extLst>
                    <a:ext uri="{9D8B030D-6E8A-4147-A177-3AD203B41FA5}">
                      <a16:colId xmlns:a16="http://schemas.microsoft.com/office/drawing/2014/main" val="1550031170"/>
                    </a:ext>
                  </a:extLst>
                </a:gridCol>
              </a:tblGrid>
              <a:tr h="4211391">
                <a:tc>
                  <a:txBody>
                    <a:bodyPr/>
                    <a:lstStyle/>
                    <a:p>
                      <a:pPr marL="0" indent="0">
                        <a:buFont typeface="Arial" panose="020B0604020202020204" pitchFamily="34" charset="0"/>
                        <a:buNone/>
                      </a:pPr>
                      <a:r>
                        <a:rPr lang="en-GB" sz="3600" u="sng" dirty="0"/>
                        <a:t>Market research:</a:t>
                      </a:r>
                    </a:p>
                    <a:p>
                      <a:pPr marL="285750" indent="-285750">
                        <a:buFont typeface="Arial" panose="020B0604020202020204" pitchFamily="34" charset="0"/>
                        <a:buChar char="•"/>
                      </a:pPr>
                      <a:r>
                        <a:rPr lang="en-GB" sz="3600" b="0" dirty="0"/>
                        <a:t>Competitors</a:t>
                      </a:r>
                    </a:p>
                    <a:p>
                      <a:pPr marL="285750" indent="-285750">
                        <a:buFont typeface="Arial" panose="020B0604020202020204" pitchFamily="34" charset="0"/>
                        <a:buChar char="•"/>
                      </a:pPr>
                      <a:r>
                        <a:rPr lang="en-GB" sz="3600" b="0" dirty="0"/>
                        <a:t>What market is your business operating in?</a:t>
                      </a:r>
                    </a:p>
                    <a:p>
                      <a:pPr marL="285750" indent="-285750">
                        <a:buFont typeface="Arial" panose="020B0604020202020204" pitchFamily="34" charset="0"/>
                        <a:buChar char="•"/>
                      </a:pPr>
                      <a:r>
                        <a:rPr lang="en-GB" sz="3600" b="0" dirty="0"/>
                        <a:t>What current and projected trends do you need to consider?</a:t>
                      </a:r>
                    </a:p>
                    <a:p>
                      <a:pPr marL="285750" indent="-285750">
                        <a:buFont typeface="Arial" panose="020B0604020202020204" pitchFamily="34" charset="0"/>
                        <a:buChar char="•"/>
                      </a:pPr>
                      <a:r>
                        <a:rPr lang="en-GB" sz="3600" b="0" dirty="0"/>
                        <a:t>Who are your customers?</a:t>
                      </a:r>
                    </a:p>
                    <a:p>
                      <a:pPr marL="285750" indent="-285750">
                        <a:buFont typeface="Arial" panose="020B0604020202020204" pitchFamily="34" charset="0"/>
                        <a:buChar char="•"/>
                      </a:pPr>
                      <a:r>
                        <a:rPr lang="en-GB" sz="3600" b="0" dirty="0"/>
                        <a:t>Are they more than one demographic?</a:t>
                      </a:r>
                    </a:p>
                    <a:p>
                      <a:pPr marL="285750" indent="-285750">
                        <a:buFont typeface="Arial" panose="020B0604020202020204" pitchFamily="34" charset="0"/>
                        <a:buChar char="•"/>
                      </a:pPr>
                      <a:r>
                        <a:rPr lang="en-GB" sz="3600" b="0" dirty="0"/>
                        <a:t>How can you capitalise on this?</a:t>
                      </a:r>
                    </a:p>
                  </a:txBody>
                  <a:tcPr/>
                </a:tc>
                <a:extLst>
                  <a:ext uri="{0D108BD9-81ED-4DB2-BD59-A6C34878D82A}">
                    <a16:rowId xmlns:a16="http://schemas.microsoft.com/office/drawing/2014/main" val="2647688710"/>
                  </a:ext>
                </a:extLst>
              </a:tr>
            </a:tbl>
          </a:graphicData>
        </a:graphic>
      </p:graphicFrame>
    </p:spTree>
    <p:extLst>
      <p:ext uri="{BB962C8B-B14F-4D97-AF65-F5344CB8AC3E}">
        <p14:creationId xmlns:p14="http://schemas.microsoft.com/office/powerpoint/2010/main" val="31368675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4BA9C863-B58A-3D9D-C203-B84746824029}"/>
              </a:ext>
            </a:extLst>
          </p:cNvPr>
          <p:cNvGraphicFramePr>
            <a:graphicFrameLocks noGrp="1"/>
          </p:cNvGraphicFramePr>
          <p:nvPr>
            <p:extLst>
              <p:ext uri="{D42A27DB-BD31-4B8C-83A1-F6EECF244321}">
                <p14:modId xmlns:p14="http://schemas.microsoft.com/office/powerpoint/2010/main" val="555193297"/>
              </p:ext>
            </p:extLst>
          </p:nvPr>
        </p:nvGraphicFramePr>
        <p:xfrm>
          <a:off x="183451" y="1144932"/>
          <a:ext cx="4993856" cy="3749040"/>
        </p:xfrm>
        <a:graphic>
          <a:graphicData uri="http://schemas.openxmlformats.org/drawingml/2006/table">
            <a:tbl>
              <a:tblPr>
                <a:tableStyleId>{284E427A-3D55-4303-BF80-6455036E1DE7}</a:tableStyleId>
              </a:tblPr>
              <a:tblGrid>
                <a:gridCol w="4993856">
                  <a:extLst>
                    <a:ext uri="{9D8B030D-6E8A-4147-A177-3AD203B41FA5}">
                      <a16:colId xmlns:a16="http://schemas.microsoft.com/office/drawing/2014/main" val="573939306"/>
                    </a:ext>
                  </a:extLst>
                </a:gridCol>
              </a:tblGrid>
              <a:tr h="1849120">
                <a:tc>
                  <a:txBody>
                    <a:bodyPr/>
                    <a:lstStyle/>
                    <a:p>
                      <a:pPr marL="0" indent="0">
                        <a:buFont typeface="+mj-lt"/>
                        <a:buNone/>
                      </a:pPr>
                      <a:r>
                        <a:rPr lang="en-GB" sz="2400" b="1" u="sng" dirty="0"/>
                        <a:t>SWOT</a:t>
                      </a:r>
                    </a:p>
                    <a:p>
                      <a:pPr marL="0" indent="0">
                        <a:buFont typeface="+mj-lt"/>
                        <a:buNone/>
                      </a:pPr>
                      <a:endParaRPr lang="en-GB" sz="2400" dirty="0"/>
                    </a:p>
                    <a:p>
                      <a:pPr marL="0" indent="0">
                        <a:buFont typeface="+mj-lt"/>
                        <a:buNone/>
                      </a:pPr>
                      <a:r>
                        <a:rPr lang="en-GB" sz="2400" dirty="0"/>
                        <a:t>Strengths/Weaknesses/Opportunities/Threats</a:t>
                      </a:r>
                    </a:p>
                    <a:p>
                      <a:pPr marL="0" indent="0">
                        <a:buFont typeface="+mj-lt"/>
                        <a:buNone/>
                      </a:pPr>
                      <a:endParaRPr lang="en-GB" sz="2400" dirty="0"/>
                    </a:p>
                    <a:p>
                      <a:pPr marL="0" indent="0">
                        <a:buFont typeface="+mj-lt"/>
                        <a:buNone/>
                      </a:pPr>
                      <a:r>
                        <a:rPr lang="en-GB" sz="2400" dirty="0"/>
                        <a:t>How can you capitalise on S and O and minimise W and T?</a:t>
                      </a:r>
                    </a:p>
                    <a:p>
                      <a:pPr marL="0" indent="0">
                        <a:buFont typeface="+mj-lt"/>
                        <a:buNone/>
                      </a:pPr>
                      <a:endParaRPr lang="en-GB" sz="2400" dirty="0"/>
                    </a:p>
                    <a:p>
                      <a:pPr marL="0" indent="0">
                        <a:buFont typeface="+mj-lt"/>
                        <a:buNone/>
                      </a:pPr>
                      <a:r>
                        <a:rPr lang="en-GB" sz="2400" dirty="0"/>
                        <a:t>Full analysis in appendix – discussion in body of plan</a:t>
                      </a:r>
                    </a:p>
                  </a:txBody>
                  <a:tcPr/>
                </a:tc>
                <a:extLst>
                  <a:ext uri="{0D108BD9-81ED-4DB2-BD59-A6C34878D82A}">
                    <a16:rowId xmlns:a16="http://schemas.microsoft.com/office/drawing/2014/main" val="3257673977"/>
                  </a:ext>
                </a:extLst>
              </a:tr>
            </a:tbl>
          </a:graphicData>
        </a:graphic>
      </p:graphicFrame>
      <p:graphicFrame>
        <p:nvGraphicFramePr>
          <p:cNvPr id="10" name="Table 9">
            <a:extLst>
              <a:ext uri="{FF2B5EF4-FFF2-40B4-BE49-F238E27FC236}">
                <a16:creationId xmlns:a16="http://schemas.microsoft.com/office/drawing/2014/main" id="{BACD27A0-5EB4-8EA9-9F11-D897242AECE4}"/>
              </a:ext>
            </a:extLst>
          </p:cNvPr>
          <p:cNvGraphicFramePr>
            <a:graphicFrameLocks noGrp="1"/>
          </p:cNvGraphicFramePr>
          <p:nvPr>
            <p:extLst>
              <p:ext uri="{D42A27DB-BD31-4B8C-83A1-F6EECF244321}">
                <p14:modId xmlns:p14="http://schemas.microsoft.com/office/powerpoint/2010/main" val="1554264145"/>
              </p:ext>
            </p:extLst>
          </p:nvPr>
        </p:nvGraphicFramePr>
        <p:xfrm>
          <a:off x="6353578" y="380928"/>
          <a:ext cx="5410272" cy="3383280"/>
        </p:xfrm>
        <a:graphic>
          <a:graphicData uri="http://schemas.openxmlformats.org/drawingml/2006/table">
            <a:tbl>
              <a:tblPr>
                <a:tableStyleId>{125E5076-3810-47DD-B79F-674D7AD40C01}</a:tableStyleId>
              </a:tblPr>
              <a:tblGrid>
                <a:gridCol w="5410272">
                  <a:extLst>
                    <a:ext uri="{9D8B030D-6E8A-4147-A177-3AD203B41FA5}">
                      <a16:colId xmlns:a16="http://schemas.microsoft.com/office/drawing/2014/main" val="1334286156"/>
                    </a:ext>
                  </a:extLst>
                </a:gridCol>
              </a:tblGrid>
              <a:tr h="2844800">
                <a:tc>
                  <a:txBody>
                    <a:bodyPr/>
                    <a:lstStyle/>
                    <a:p>
                      <a:r>
                        <a:rPr lang="en-GB" sz="2400" b="1" u="sng" dirty="0"/>
                        <a:t>PEST</a:t>
                      </a:r>
                    </a:p>
                    <a:p>
                      <a:endParaRPr lang="en-GB" sz="2400" dirty="0"/>
                    </a:p>
                    <a:p>
                      <a:r>
                        <a:rPr lang="en-GB" sz="2400" dirty="0"/>
                        <a:t>Political/Economical/Social/Technological</a:t>
                      </a:r>
                    </a:p>
                    <a:p>
                      <a:endParaRPr lang="en-GB" sz="2400" dirty="0"/>
                    </a:p>
                    <a:p>
                      <a:r>
                        <a:rPr lang="en-GB" sz="2400" dirty="0"/>
                        <a:t>Consider both internal and external factors within this</a:t>
                      </a:r>
                    </a:p>
                    <a:p>
                      <a:endParaRPr lang="en-GB" sz="2400" dirty="0"/>
                    </a:p>
                    <a:p>
                      <a:r>
                        <a:rPr lang="en-GB" sz="2400" dirty="0"/>
                        <a:t>Full analysis in appendix – discussion in body of plan</a:t>
                      </a:r>
                    </a:p>
                  </a:txBody>
                  <a:tcPr/>
                </a:tc>
                <a:extLst>
                  <a:ext uri="{0D108BD9-81ED-4DB2-BD59-A6C34878D82A}">
                    <a16:rowId xmlns:a16="http://schemas.microsoft.com/office/drawing/2014/main" val="4070953695"/>
                  </a:ext>
                </a:extLst>
              </a:tr>
            </a:tbl>
          </a:graphicData>
        </a:graphic>
      </p:graphicFrame>
      <p:graphicFrame>
        <p:nvGraphicFramePr>
          <p:cNvPr id="11" name="Table 10">
            <a:extLst>
              <a:ext uri="{FF2B5EF4-FFF2-40B4-BE49-F238E27FC236}">
                <a16:creationId xmlns:a16="http://schemas.microsoft.com/office/drawing/2014/main" id="{E94038ED-37D1-823C-BDE6-D1FF903F578D}"/>
              </a:ext>
            </a:extLst>
          </p:cNvPr>
          <p:cNvGraphicFramePr>
            <a:graphicFrameLocks noGrp="1"/>
          </p:cNvGraphicFramePr>
          <p:nvPr>
            <p:extLst>
              <p:ext uri="{D42A27DB-BD31-4B8C-83A1-F6EECF244321}">
                <p14:modId xmlns:p14="http://schemas.microsoft.com/office/powerpoint/2010/main" val="1537101859"/>
              </p:ext>
            </p:extLst>
          </p:nvPr>
        </p:nvGraphicFramePr>
        <p:xfrm>
          <a:off x="5486400" y="4481848"/>
          <a:ext cx="5653825" cy="824248"/>
        </p:xfrm>
        <a:graphic>
          <a:graphicData uri="http://schemas.openxmlformats.org/drawingml/2006/table">
            <a:tbl>
              <a:tblPr/>
              <a:tblGrid>
                <a:gridCol w="5653825">
                  <a:extLst>
                    <a:ext uri="{9D8B030D-6E8A-4147-A177-3AD203B41FA5}">
                      <a16:colId xmlns:a16="http://schemas.microsoft.com/office/drawing/2014/main" val="1980570307"/>
                    </a:ext>
                  </a:extLst>
                </a:gridCol>
              </a:tblGrid>
              <a:tr h="824248">
                <a:tc>
                  <a:txBody>
                    <a:bodyPr/>
                    <a:lstStyle/>
                    <a:p>
                      <a:pPr algn="ctr"/>
                      <a:r>
                        <a:rPr lang="en-GB" sz="4400" dirty="0"/>
                        <a:t>Analysis Frameworks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821093340"/>
                  </a:ext>
                </a:extLst>
              </a:tr>
            </a:tbl>
          </a:graphicData>
        </a:graphic>
      </p:graphicFrame>
    </p:spTree>
    <p:extLst>
      <p:ext uri="{BB962C8B-B14F-4D97-AF65-F5344CB8AC3E}">
        <p14:creationId xmlns:p14="http://schemas.microsoft.com/office/powerpoint/2010/main" val="30491029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279739-164E-E1E5-9FF2-1F6FC0D82737}"/>
            </a:ext>
          </a:extLst>
        </p:cNvPr>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2395CBC9-D17E-413D-CA35-8F5A9A39C9F0}"/>
              </a:ext>
            </a:extLst>
          </p:cNvPr>
          <p:cNvGraphicFramePr>
            <a:graphicFrameLocks noGrp="1"/>
          </p:cNvGraphicFramePr>
          <p:nvPr>
            <p:extLst>
              <p:ext uri="{D42A27DB-BD31-4B8C-83A1-F6EECF244321}">
                <p14:modId xmlns:p14="http://schemas.microsoft.com/office/powerpoint/2010/main" val="4106859948"/>
              </p:ext>
            </p:extLst>
          </p:nvPr>
        </p:nvGraphicFramePr>
        <p:xfrm>
          <a:off x="325118" y="528764"/>
          <a:ext cx="3921760" cy="4480560"/>
        </p:xfrm>
        <a:graphic>
          <a:graphicData uri="http://schemas.openxmlformats.org/drawingml/2006/table">
            <a:tbl>
              <a:tblPr>
                <a:tableStyleId>{3C2FFA5D-87B4-456A-9821-1D502468CF0F}</a:tableStyleId>
              </a:tblPr>
              <a:tblGrid>
                <a:gridCol w="3921760">
                  <a:extLst>
                    <a:ext uri="{9D8B030D-6E8A-4147-A177-3AD203B41FA5}">
                      <a16:colId xmlns:a16="http://schemas.microsoft.com/office/drawing/2014/main" val="760349410"/>
                    </a:ext>
                  </a:extLst>
                </a:gridCol>
              </a:tblGrid>
              <a:tr h="1747520">
                <a:tc>
                  <a:txBody>
                    <a:bodyPr/>
                    <a:lstStyle/>
                    <a:p>
                      <a:pPr marL="0" indent="0">
                        <a:buFont typeface="Arial" panose="020B0604020202020204" pitchFamily="34" charset="0"/>
                        <a:buNone/>
                      </a:pPr>
                      <a:r>
                        <a:rPr lang="en-GB" sz="2400" dirty="0"/>
                        <a:t>Competitors – who are they?</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What are they good/bad at? </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How will this inspire your business?</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How will you compete?</a:t>
                      </a:r>
                    </a:p>
                    <a:p>
                      <a:pPr marL="0" indent="0">
                        <a:buFont typeface="Arial" panose="020B0604020202020204" pitchFamily="34" charset="0"/>
                        <a:buNone/>
                      </a:pPr>
                      <a:endParaRPr lang="en-GB" sz="2400" dirty="0"/>
                    </a:p>
                    <a:p>
                      <a:pPr marL="0" indent="0">
                        <a:buFont typeface="Arial" panose="020B0604020202020204" pitchFamily="34" charset="0"/>
                        <a:buNone/>
                      </a:pPr>
                      <a:r>
                        <a:rPr lang="en-GB" sz="2400" dirty="0"/>
                        <a:t>What is your USP, how can you use this to command a larger market share?</a:t>
                      </a:r>
                    </a:p>
                  </a:txBody>
                  <a:tcPr/>
                </a:tc>
                <a:extLst>
                  <a:ext uri="{0D108BD9-81ED-4DB2-BD59-A6C34878D82A}">
                    <a16:rowId xmlns:a16="http://schemas.microsoft.com/office/drawing/2014/main" val="2968193346"/>
                  </a:ext>
                </a:extLst>
              </a:tr>
            </a:tbl>
          </a:graphicData>
        </a:graphic>
      </p:graphicFrame>
      <p:graphicFrame>
        <p:nvGraphicFramePr>
          <p:cNvPr id="7" name="Table 6">
            <a:extLst>
              <a:ext uri="{FF2B5EF4-FFF2-40B4-BE49-F238E27FC236}">
                <a16:creationId xmlns:a16="http://schemas.microsoft.com/office/drawing/2014/main" id="{A1659A55-0927-78B2-C3A4-FE6F8DA70509}"/>
              </a:ext>
            </a:extLst>
          </p:cNvPr>
          <p:cNvGraphicFramePr>
            <a:graphicFrameLocks noGrp="1"/>
          </p:cNvGraphicFramePr>
          <p:nvPr>
            <p:extLst>
              <p:ext uri="{D42A27DB-BD31-4B8C-83A1-F6EECF244321}">
                <p14:modId xmlns:p14="http://schemas.microsoft.com/office/powerpoint/2010/main" val="2659844786"/>
              </p:ext>
            </p:extLst>
          </p:nvPr>
        </p:nvGraphicFramePr>
        <p:xfrm>
          <a:off x="4829577" y="528764"/>
          <a:ext cx="7037305" cy="4480560"/>
        </p:xfrm>
        <a:graphic>
          <a:graphicData uri="http://schemas.openxmlformats.org/drawingml/2006/table">
            <a:tbl>
              <a:tblPr>
                <a:tableStyleId>{284E427A-3D55-4303-BF80-6455036E1DE7}</a:tableStyleId>
              </a:tblPr>
              <a:tblGrid>
                <a:gridCol w="7037305">
                  <a:extLst>
                    <a:ext uri="{9D8B030D-6E8A-4147-A177-3AD203B41FA5}">
                      <a16:colId xmlns:a16="http://schemas.microsoft.com/office/drawing/2014/main" val="573939306"/>
                    </a:ext>
                  </a:extLst>
                </a:gridCol>
              </a:tblGrid>
              <a:tr h="1849120">
                <a:tc>
                  <a:txBody>
                    <a:bodyPr/>
                    <a:lstStyle/>
                    <a:p>
                      <a:pPr marL="0" indent="0">
                        <a:buFont typeface="+mj-lt"/>
                        <a:buNone/>
                      </a:pPr>
                      <a:r>
                        <a:rPr lang="en-GB" sz="2400" dirty="0"/>
                        <a:t>Successful marketing means:</a:t>
                      </a:r>
                    </a:p>
                    <a:p>
                      <a:pPr marL="0" indent="0">
                        <a:buFont typeface="+mj-lt"/>
                        <a:buNone/>
                      </a:pPr>
                      <a:endParaRPr lang="en-GB" sz="2400" dirty="0"/>
                    </a:p>
                    <a:p>
                      <a:pPr marL="342900" indent="-342900">
                        <a:buFont typeface="+mj-lt"/>
                        <a:buAutoNum type="arabicPeriod"/>
                      </a:pPr>
                      <a:r>
                        <a:rPr lang="en-GB" sz="2400" u="sng" dirty="0"/>
                        <a:t>Price</a:t>
                      </a:r>
                      <a:r>
                        <a:rPr lang="en-GB" sz="2400" dirty="0"/>
                        <a:t> – how can you generate a profit whilst being competitive and affordable?</a:t>
                      </a:r>
                    </a:p>
                    <a:p>
                      <a:pPr marL="342900" indent="-342900">
                        <a:buFont typeface="+mj-lt"/>
                        <a:buAutoNum type="arabicPeriod"/>
                      </a:pPr>
                      <a:r>
                        <a:rPr lang="en-GB" sz="2400" u="sng" dirty="0"/>
                        <a:t>Product</a:t>
                      </a:r>
                      <a:r>
                        <a:rPr lang="en-GB" sz="2400" dirty="0"/>
                        <a:t> – what will it look like? How will you brand it? Any images – logo etc?</a:t>
                      </a:r>
                    </a:p>
                    <a:p>
                      <a:pPr marL="342900" indent="-342900">
                        <a:buFont typeface="+mj-lt"/>
                        <a:buAutoNum type="arabicPeriod"/>
                      </a:pPr>
                      <a:r>
                        <a:rPr lang="en-GB" sz="2400" u="sng" dirty="0"/>
                        <a:t>Placement</a:t>
                      </a:r>
                      <a:r>
                        <a:rPr lang="en-GB" sz="2400" dirty="0"/>
                        <a:t> – what market sector? What subsections? What can your customer expect with every visit?</a:t>
                      </a:r>
                    </a:p>
                    <a:p>
                      <a:pPr marL="342900" indent="-342900">
                        <a:buFont typeface="+mj-lt"/>
                        <a:buAutoNum type="arabicPeriod"/>
                      </a:pPr>
                      <a:r>
                        <a:rPr lang="en-GB" sz="2400" u="sng" dirty="0"/>
                        <a:t>Promotion</a:t>
                      </a:r>
                      <a:r>
                        <a:rPr lang="en-GB" sz="2400" dirty="0"/>
                        <a:t> – Brand awareness, feedback, loyalty, advertising – what methods? Why? Any successful examples that inspire you?</a:t>
                      </a:r>
                    </a:p>
                  </a:txBody>
                  <a:tcPr/>
                </a:tc>
                <a:extLst>
                  <a:ext uri="{0D108BD9-81ED-4DB2-BD59-A6C34878D82A}">
                    <a16:rowId xmlns:a16="http://schemas.microsoft.com/office/drawing/2014/main" val="3257673977"/>
                  </a:ext>
                </a:extLst>
              </a:tr>
            </a:tbl>
          </a:graphicData>
        </a:graphic>
      </p:graphicFrame>
    </p:spTree>
    <p:extLst>
      <p:ext uri="{BB962C8B-B14F-4D97-AF65-F5344CB8AC3E}">
        <p14:creationId xmlns:p14="http://schemas.microsoft.com/office/powerpoint/2010/main" val="31607776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A36E56-D28E-281C-CDEE-210995FB2DDE}"/>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F1B7EB2-458E-9A21-0466-BB478E8D52E3}"/>
              </a:ext>
            </a:extLst>
          </p:cNvPr>
          <p:cNvGraphicFramePr>
            <a:graphicFrameLocks noGrp="1"/>
          </p:cNvGraphicFramePr>
          <p:nvPr>
            <p:extLst>
              <p:ext uri="{D42A27DB-BD31-4B8C-83A1-F6EECF244321}">
                <p14:modId xmlns:p14="http://schemas.microsoft.com/office/powerpoint/2010/main" val="69972052"/>
              </p:ext>
            </p:extLst>
          </p:nvPr>
        </p:nvGraphicFramePr>
        <p:xfrm>
          <a:off x="270455" y="172863"/>
          <a:ext cx="5254582" cy="4846320"/>
        </p:xfrm>
        <a:graphic>
          <a:graphicData uri="http://schemas.openxmlformats.org/drawingml/2006/table">
            <a:tbl>
              <a:tblPr>
                <a:tableStyleId>{E269D01E-BC32-4049-B463-5C60D7B0CCD2}</a:tableStyleId>
              </a:tblPr>
              <a:tblGrid>
                <a:gridCol w="5254582">
                  <a:extLst>
                    <a:ext uri="{9D8B030D-6E8A-4147-A177-3AD203B41FA5}">
                      <a16:colId xmlns:a16="http://schemas.microsoft.com/office/drawing/2014/main" val="114560346"/>
                    </a:ext>
                  </a:extLst>
                </a:gridCol>
              </a:tblGrid>
              <a:tr h="2865120">
                <a:tc>
                  <a:txBody>
                    <a:bodyPr/>
                    <a:lstStyle/>
                    <a:p>
                      <a:pPr marL="342900" indent="-342900">
                        <a:buFont typeface="+mj-lt"/>
                        <a:buAutoNum type="arabicPeriod"/>
                      </a:pPr>
                      <a:r>
                        <a:rPr lang="en-GB" sz="2400" dirty="0">
                          <a:solidFill>
                            <a:schemeClr val="tx1"/>
                          </a:solidFill>
                        </a:rPr>
                        <a:t>Where is your business located? Do you have adequate office space if required?  Expansion? Outdoor space? Costings?</a:t>
                      </a:r>
                    </a:p>
                    <a:p>
                      <a:pPr marL="342900" indent="-342900">
                        <a:buFont typeface="+mj-lt"/>
                        <a:buAutoNum type="arabicPeriod"/>
                      </a:pPr>
                      <a:r>
                        <a:rPr lang="en-GB" sz="2400" dirty="0">
                          <a:solidFill>
                            <a:schemeClr val="tx1"/>
                          </a:solidFill>
                        </a:rPr>
                        <a:t>What do you need? The tools to do the job, where can you obtain these? Show costings to demonstrate research.</a:t>
                      </a:r>
                    </a:p>
                    <a:p>
                      <a:pPr marL="342900" indent="-342900">
                        <a:buFont typeface="+mj-lt"/>
                        <a:buAutoNum type="arabicPeriod"/>
                      </a:pPr>
                      <a:r>
                        <a:rPr lang="en-GB" sz="2400" dirty="0">
                          <a:solidFill>
                            <a:schemeClr val="tx1"/>
                          </a:solidFill>
                        </a:rPr>
                        <a:t>Who will be your suppliers? Include costings to demonstrate research, explain why they have been selected – reputation? Price? Location? Brand suitability?</a:t>
                      </a:r>
                    </a:p>
                  </a:txBody>
                  <a:tcPr/>
                </a:tc>
                <a:extLst>
                  <a:ext uri="{0D108BD9-81ED-4DB2-BD59-A6C34878D82A}">
                    <a16:rowId xmlns:a16="http://schemas.microsoft.com/office/drawing/2014/main" val="4050693600"/>
                  </a:ext>
                </a:extLst>
              </a:tr>
            </a:tbl>
          </a:graphicData>
        </a:graphic>
      </p:graphicFrame>
      <p:graphicFrame>
        <p:nvGraphicFramePr>
          <p:cNvPr id="4" name="Table 3">
            <a:extLst>
              <a:ext uri="{FF2B5EF4-FFF2-40B4-BE49-F238E27FC236}">
                <a16:creationId xmlns:a16="http://schemas.microsoft.com/office/drawing/2014/main" id="{11058A32-EDA2-A6E9-297D-8C930EB1D3D6}"/>
              </a:ext>
            </a:extLst>
          </p:cNvPr>
          <p:cNvGraphicFramePr>
            <a:graphicFrameLocks noGrp="1"/>
          </p:cNvGraphicFramePr>
          <p:nvPr>
            <p:extLst>
              <p:ext uri="{D42A27DB-BD31-4B8C-83A1-F6EECF244321}">
                <p14:modId xmlns:p14="http://schemas.microsoft.com/office/powerpoint/2010/main" val="972280921"/>
              </p:ext>
            </p:extLst>
          </p:nvPr>
        </p:nvGraphicFramePr>
        <p:xfrm>
          <a:off x="5893086" y="353617"/>
          <a:ext cx="5792345" cy="4850572"/>
        </p:xfrm>
        <a:graphic>
          <a:graphicData uri="http://schemas.openxmlformats.org/drawingml/2006/table">
            <a:tbl>
              <a:tblPr>
                <a:tableStyleId>{3C2FFA5D-87B4-456A-9821-1D502468CF0F}</a:tableStyleId>
              </a:tblPr>
              <a:tblGrid>
                <a:gridCol w="5792345">
                  <a:extLst>
                    <a:ext uri="{9D8B030D-6E8A-4147-A177-3AD203B41FA5}">
                      <a16:colId xmlns:a16="http://schemas.microsoft.com/office/drawing/2014/main" val="760349410"/>
                    </a:ext>
                  </a:extLst>
                </a:gridCol>
              </a:tblGrid>
              <a:tr h="4850572">
                <a:tc>
                  <a:txBody>
                    <a:bodyPr/>
                    <a:lstStyle/>
                    <a:p>
                      <a:pPr marL="0" indent="0">
                        <a:buFont typeface="Arial" panose="020B0604020202020204" pitchFamily="34" charset="0"/>
                        <a:buNone/>
                      </a:pPr>
                      <a:r>
                        <a:rPr lang="en-GB" sz="2400" dirty="0"/>
                        <a:t>Financial information:</a:t>
                      </a:r>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a:t>Include figures!</a:t>
                      </a:r>
                    </a:p>
                    <a:p>
                      <a:pPr marL="285750" indent="-285750">
                        <a:buFont typeface="Arial" panose="020B0604020202020204" pitchFamily="34" charset="0"/>
                        <a:buChar char="•"/>
                      </a:pPr>
                      <a:r>
                        <a:rPr lang="en-GB" sz="2400" dirty="0"/>
                        <a:t>Use the included box to demonstrate understanding and provide a detailed impression of year one.</a:t>
                      </a:r>
                    </a:p>
                    <a:p>
                      <a:pPr marL="285750" indent="-285750">
                        <a:buFont typeface="Arial" panose="020B0604020202020204" pitchFamily="34" charset="0"/>
                        <a:buChar char="•"/>
                      </a:pPr>
                      <a:r>
                        <a:rPr lang="en-GB" sz="2400" dirty="0"/>
                        <a:t>Follow up with a discussion of figures – link to all costs for relevance and accurate information and explain how these figures were reached for context – only you know why these figures are relevant, but this is vital information for the reader.</a:t>
                      </a:r>
                    </a:p>
                    <a:p>
                      <a:pPr marL="0" indent="0">
                        <a:buFont typeface="Arial" panose="020B0604020202020204" pitchFamily="34" charset="0"/>
                        <a:buNone/>
                      </a:pPr>
                      <a:endParaRPr lang="en-GB" dirty="0"/>
                    </a:p>
                  </a:txBody>
                  <a:tcPr/>
                </a:tc>
                <a:extLst>
                  <a:ext uri="{0D108BD9-81ED-4DB2-BD59-A6C34878D82A}">
                    <a16:rowId xmlns:a16="http://schemas.microsoft.com/office/drawing/2014/main" val="2968193346"/>
                  </a:ext>
                </a:extLst>
              </a:tr>
            </a:tbl>
          </a:graphicData>
        </a:graphic>
      </p:graphicFrame>
    </p:spTree>
    <p:extLst>
      <p:ext uri="{BB962C8B-B14F-4D97-AF65-F5344CB8AC3E}">
        <p14:creationId xmlns:p14="http://schemas.microsoft.com/office/powerpoint/2010/main" val="13347997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112073-72A4-3649-CE5A-726BE0C384C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8347250-78B0-3C31-504C-680A95650504}"/>
              </a:ext>
            </a:extLst>
          </p:cNvPr>
          <p:cNvSpPr txBox="1"/>
          <p:nvPr/>
        </p:nvSpPr>
        <p:spPr>
          <a:xfrm>
            <a:off x="3048897" y="267154"/>
            <a:ext cx="6094206" cy="523220"/>
          </a:xfrm>
          <a:prstGeom prst="rect">
            <a:avLst/>
          </a:prstGeom>
          <a:noFill/>
        </p:spPr>
        <p:txBody>
          <a:bodyPr wrap="square">
            <a:spAutoFit/>
          </a:bodyPr>
          <a:lstStyle/>
          <a:p>
            <a:pPr algn="ctr"/>
            <a:r>
              <a:rPr lang="en-GB" sz="2800" dirty="0"/>
              <a:t>Next Week</a:t>
            </a:r>
          </a:p>
        </p:txBody>
      </p:sp>
      <p:graphicFrame>
        <p:nvGraphicFramePr>
          <p:cNvPr id="2" name="Table 1">
            <a:extLst>
              <a:ext uri="{FF2B5EF4-FFF2-40B4-BE49-F238E27FC236}">
                <a16:creationId xmlns:a16="http://schemas.microsoft.com/office/drawing/2014/main" id="{A5F39ACC-AA6F-C27B-A5A4-C1F263F0D0FD}"/>
              </a:ext>
            </a:extLst>
          </p:cNvPr>
          <p:cNvGraphicFramePr>
            <a:graphicFrameLocks noGrp="1"/>
          </p:cNvGraphicFramePr>
          <p:nvPr>
            <p:extLst>
              <p:ext uri="{D42A27DB-BD31-4B8C-83A1-F6EECF244321}">
                <p14:modId xmlns:p14="http://schemas.microsoft.com/office/powerpoint/2010/main" val="2393650833"/>
              </p:ext>
            </p:extLst>
          </p:nvPr>
        </p:nvGraphicFramePr>
        <p:xfrm>
          <a:off x="528034" y="927279"/>
          <a:ext cx="5795493" cy="4649273"/>
        </p:xfrm>
        <a:graphic>
          <a:graphicData uri="http://schemas.openxmlformats.org/drawingml/2006/table">
            <a:tbl>
              <a:tblPr/>
              <a:tblGrid>
                <a:gridCol w="5795493">
                  <a:extLst>
                    <a:ext uri="{9D8B030D-6E8A-4147-A177-3AD203B41FA5}">
                      <a16:colId xmlns:a16="http://schemas.microsoft.com/office/drawing/2014/main" val="2214105847"/>
                    </a:ext>
                  </a:extLst>
                </a:gridCol>
              </a:tblGrid>
              <a:tr h="4649273">
                <a:tc>
                  <a:txBody>
                    <a:bodyPr/>
                    <a:lstStyle/>
                    <a:p>
                      <a:pPr marL="0" indent="0" algn="ctr">
                        <a:buFont typeface="Arial" panose="020B0604020202020204" pitchFamily="34" charset="0"/>
                        <a:buNone/>
                      </a:pPr>
                      <a:r>
                        <a:rPr lang="en-GB" sz="2400" dirty="0"/>
                        <a:t>Financial Planning</a:t>
                      </a:r>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a:t>How to be sustainable in hospitality</a:t>
                      </a:r>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a:t>Costing analysis for short- and long-term decision making</a:t>
                      </a:r>
                    </a:p>
                    <a:p>
                      <a:pPr marL="0" indent="0">
                        <a:buFont typeface="Arial" panose="020B0604020202020204" pitchFamily="34" charset="0"/>
                        <a:buNone/>
                      </a:pPr>
                      <a:endParaRPr lang="en-GB" sz="2400" dirty="0"/>
                    </a:p>
                    <a:p>
                      <a:pPr marL="285750" indent="-285750">
                        <a:buFont typeface="Arial" panose="020B0604020202020204" pitchFamily="34" charset="0"/>
                        <a:buChar char="•"/>
                      </a:pPr>
                      <a:r>
                        <a:rPr lang="en-GB" sz="2400" dirty="0"/>
                        <a:t>Practical attempts at the finance section of the business plan – prepare with your concept over this next week if possible and we can use your real ideas</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10810700"/>
                  </a:ext>
                </a:extLst>
              </a:tr>
            </a:tbl>
          </a:graphicData>
        </a:graphic>
      </p:graphicFrame>
      <p:pic>
        <p:nvPicPr>
          <p:cNvPr id="4" name="Picture 3" descr="Top view of a wooden fork and spoon at the edge of a white notebook">
            <a:extLst>
              <a:ext uri="{FF2B5EF4-FFF2-40B4-BE49-F238E27FC236}">
                <a16:creationId xmlns:a16="http://schemas.microsoft.com/office/drawing/2014/main" id="{2E28B9A2-D425-1C83-A162-E52125D31B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8816" y="1537415"/>
            <a:ext cx="4808574" cy="3429000"/>
          </a:xfrm>
          <a:prstGeom prst="rect">
            <a:avLst/>
          </a:prstGeom>
        </p:spPr>
      </p:pic>
    </p:spTree>
    <p:extLst>
      <p:ext uri="{BB962C8B-B14F-4D97-AF65-F5344CB8AC3E}">
        <p14:creationId xmlns:p14="http://schemas.microsoft.com/office/powerpoint/2010/main" val="2379101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FFD4F-3434-6E78-6584-55B812E10A8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3DFADFC-35B9-D2ED-7A20-B3DA6440B7CB}"/>
              </a:ext>
            </a:extLst>
          </p:cNvPr>
          <p:cNvSpPr txBox="1"/>
          <p:nvPr/>
        </p:nvSpPr>
        <p:spPr>
          <a:xfrm>
            <a:off x="3048897" y="267154"/>
            <a:ext cx="6094206" cy="523220"/>
          </a:xfrm>
          <a:prstGeom prst="rect">
            <a:avLst/>
          </a:prstGeom>
          <a:noFill/>
        </p:spPr>
        <p:txBody>
          <a:bodyPr wrap="square">
            <a:spAutoFit/>
          </a:bodyPr>
          <a:lstStyle/>
          <a:p>
            <a:pPr algn="ctr"/>
            <a:r>
              <a:rPr lang="en-GB" sz="2800" dirty="0"/>
              <a:t>Reference List</a:t>
            </a:r>
          </a:p>
        </p:txBody>
      </p:sp>
      <p:sp>
        <p:nvSpPr>
          <p:cNvPr id="5" name="TextBox 4">
            <a:extLst>
              <a:ext uri="{FF2B5EF4-FFF2-40B4-BE49-F238E27FC236}">
                <a16:creationId xmlns:a16="http://schemas.microsoft.com/office/drawing/2014/main" id="{314115BB-22F5-03EB-9262-0FAA6494A2FA}"/>
              </a:ext>
            </a:extLst>
          </p:cNvPr>
          <p:cNvSpPr txBox="1"/>
          <p:nvPr/>
        </p:nvSpPr>
        <p:spPr>
          <a:xfrm>
            <a:off x="383689" y="647703"/>
            <a:ext cx="11424621" cy="4524315"/>
          </a:xfrm>
          <a:prstGeom prst="rect">
            <a:avLst/>
          </a:prstGeom>
          <a:noFill/>
        </p:spPr>
        <p:txBody>
          <a:bodyPr wrap="square">
            <a:spAutoFit/>
          </a:bodyPr>
          <a:lstStyle/>
          <a:p>
            <a:endParaRPr lang="en-GB" b="1" i="0" dirty="0">
              <a:solidFill>
                <a:srgbClr val="0F0F0F"/>
              </a:solidFill>
              <a:effectLst/>
              <a:latin typeface="Roboto" panose="02000000000000000000" pitchFamily="2" charset="0"/>
            </a:endParaRPr>
          </a:p>
          <a:p>
            <a:endParaRPr lang="en-GB" b="1" dirty="0">
              <a:solidFill>
                <a:srgbClr val="0F0F0F"/>
              </a:solidFill>
              <a:latin typeface="Roboto" panose="02000000000000000000" pitchFamily="2" charset="0"/>
            </a:endParaRPr>
          </a:p>
          <a:p>
            <a:r>
              <a:rPr lang="en-GB" b="1" i="0" dirty="0" err="1">
                <a:solidFill>
                  <a:srgbClr val="0F0F0F"/>
                </a:solidFill>
                <a:effectLst/>
              </a:rPr>
              <a:t>Bodw</a:t>
            </a:r>
            <a:r>
              <a:rPr lang="en-GB" b="1" i="0" dirty="0">
                <a:solidFill>
                  <a:srgbClr val="0F0F0F"/>
                </a:solidFill>
                <a:effectLst/>
              </a:rPr>
              <a:t>+. (2021) Designing Restaurant Experiences by </a:t>
            </a:r>
            <a:r>
              <a:rPr lang="en-GB" b="1" i="0" dirty="0" err="1">
                <a:solidFill>
                  <a:srgbClr val="0F0F0F"/>
                </a:solidFill>
                <a:effectLst/>
              </a:rPr>
              <a:t>Yenn</a:t>
            </a:r>
            <a:r>
              <a:rPr lang="en-GB" b="1" i="0" dirty="0">
                <a:solidFill>
                  <a:srgbClr val="0F0F0F"/>
                </a:solidFill>
                <a:effectLst/>
              </a:rPr>
              <a:t> Wong | BODW 2021, [online], available at: </a:t>
            </a:r>
            <a:r>
              <a:rPr lang="en-GB" dirty="0">
                <a:hlinkClick r:id="rId3"/>
              </a:rPr>
              <a:t>Designing Restaurant Experiences by </a:t>
            </a:r>
            <a:r>
              <a:rPr lang="en-GB" dirty="0" err="1">
                <a:hlinkClick r:id="rId3"/>
              </a:rPr>
              <a:t>Yenn</a:t>
            </a:r>
            <a:r>
              <a:rPr lang="en-GB" dirty="0">
                <a:hlinkClick r:id="rId3"/>
              </a:rPr>
              <a:t> Wong | BODW 2021 – YouTube</a:t>
            </a:r>
            <a:endParaRPr lang="en-GB" dirty="0"/>
          </a:p>
          <a:p>
            <a:endParaRPr lang="en-GB" dirty="0"/>
          </a:p>
          <a:p>
            <a:r>
              <a:rPr lang="en-GB" b="1" dirty="0"/>
              <a:t>Planning Portal. (2025), [online], available at: </a:t>
            </a:r>
            <a:r>
              <a:rPr lang="en-GB" dirty="0">
                <a:hlinkClick r:id="rId4"/>
              </a:rPr>
              <a:t>Planning Portal</a:t>
            </a:r>
            <a:endParaRPr lang="en-GB" dirty="0"/>
          </a:p>
          <a:p>
            <a:endParaRPr lang="en-GB" dirty="0"/>
          </a:p>
          <a:p>
            <a:r>
              <a:rPr lang="en-GB" b="1" dirty="0"/>
              <a:t>Legislation.Gov.UK. (2025) Town and Country Planning Act 1990, [online], available at: </a:t>
            </a:r>
            <a:r>
              <a:rPr lang="en-GB" dirty="0">
                <a:hlinkClick r:id="rId5"/>
              </a:rPr>
              <a:t>Town and Country Planning Act 1990</a:t>
            </a:r>
            <a:endParaRPr lang="en-GB" dirty="0"/>
          </a:p>
          <a:p>
            <a:endParaRPr lang="en-GB" dirty="0"/>
          </a:p>
          <a:p>
            <a:r>
              <a:rPr lang="en-GB" b="1" dirty="0"/>
              <a:t>Gov.UK. (2025) National Planning Policy Framework, [online], available at:</a:t>
            </a:r>
            <a:r>
              <a:rPr lang="en-GB" dirty="0"/>
              <a:t> </a:t>
            </a:r>
            <a:r>
              <a:rPr lang="en-GB" dirty="0">
                <a:hlinkClick r:id="rId6"/>
              </a:rPr>
              <a:t>National Planning Policy Framework - GOV.UK</a:t>
            </a:r>
            <a:endParaRPr lang="en-GB" dirty="0"/>
          </a:p>
          <a:p>
            <a:endParaRPr lang="en-GB" dirty="0"/>
          </a:p>
          <a:p>
            <a:r>
              <a:rPr lang="en-GB" b="1" dirty="0"/>
              <a:t>Legislation.Gov.UK (2025) Building Act 1984, [online], available at: </a:t>
            </a:r>
            <a:r>
              <a:rPr lang="en-GB" dirty="0">
                <a:hlinkClick r:id="rId7"/>
              </a:rPr>
              <a:t>Building Act 1984</a:t>
            </a:r>
            <a:endParaRPr lang="en-GB" dirty="0"/>
          </a:p>
          <a:p>
            <a:endParaRPr lang="en-GB" dirty="0"/>
          </a:p>
          <a:p>
            <a:r>
              <a:rPr lang="en-GB" b="1" dirty="0"/>
              <a:t>Red Canoe Credit Union. (2020) Writing a Business Plan, [online], available at: </a:t>
            </a:r>
            <a:r>
              <a:rPr lang="en-GB" dirty="0">
                <a:hlinkClick r:id="rId8"/>
              </a:rPr>
              <a:t>Writing a Business Plan</a:t>
            </a:r>
            <a:endParaRPr lang="en-GB" dirty="0"/>
          </a:p>
        </p:txBody>
      </p:sp>
    </p:spTree>
    <p:extLst>
      <p:ext uri="{BB962C8B-B14F-4D97-AF65-F5344CB8AC3E}">
        <p14:creationId xmlns:p14="http://schemas.microsoft.com/office/powerpoint/2010/main" val="263016558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8|0.6|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1861</Words>
  <Application>Microsoft Office PowerPoint</Application>
  <PresentationFormat>Widescreen</PresentationFormat>
  <Paragraphs>292</Paragraphs>
  <Slides>34</Slides>
  <Notes>31</Notes>
  <HiddenSlides>1</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Aptos</vt:lpstr>
      <vt:lpstr>Aptos Light</vt:lpstr>
      <vt:lpstr>Arial</vt:lpstr>
      <vt:lpstr>Calibri</vt:lpstr>
      <vt:lpstr>Calibri Light</vt:lpstr>
      <vt:lpstr>Roboto</vt:lpstr>
      <vt:lpstr>Office Theme</vt:lpstr>
      <vt:lpstr>PowerPoint Presentation</vt:lpstr>
      <vt:lpstr>Agenda </vt:lpstr>
      <vt:lpstr>Recap of last week</vt:lpstr>
      <vt:lpstr>Restaurant Property Design</vt:lpstr>
      <vt:lpstr>Your establishment design must…</vt:lpstr>
      <vt:lpstr>Key Considerations </vt:lpstr>
      <vt:lpstr>Key Considerations </vt:lpstr>
      <vt:lpstr>Key Considerations </vt:lpstr>
      <vt:lpstr>Key Considerations </vt:lpstr>
      <vt:lpstr>Key Considerations </vt:lpstr>
      <vt:lpstr>Remember the design is the first impression, so make it count!</vt:lpstr>
      <vt:lpstr>Design = Overall Experience</vt:lpstr>
      <vt:lpstr>PowerPoint Presentation</vt:lpstr>
      <vt:lpstr>Planning Laws &amp; Building Regulations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Break time</vt:lpstr>
      <vt:lpstr>Business Plan Template</vt:lpstr>
      <vt:lpstr>PowerPoint Presentation</vt:lpstr>
      <vt:lpstr>Questions to ask yourself</vt:lpstr>
      <vt:lpstr>Questions to ask yourself</vt:lpstr>
      <vt:lpstr>Questions to ask yourself</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Jessica Newport</cp:lastModifiedBy>
  <cp:revision>34</cp:revision>
  <dcterms:created xsi:type="dcterms:W3CDTF">2023-09-15T09:31:09Z</dcterms:created>
  <dcterms:modified xsi:type="dcterms:W3CDTF">2025-05-06T20:49:41Z</dcterms:modified>
</cp:coreProperties>
</file>