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mramalik.30593@gmail.com" userId="4d19128e9c0e1099" providerId="LiveId" clId="{52AB90C3-0A07-4D6C-A3D2-1FF2A33F810D}"/>
    <pc:docChg chg="custSel addSld modSld">
      <pc:chgData name="nimramalik.30593@gmail.com" userId="4d19128e9c0e1099" providerId="LiveId" clId="{52AB90C3-0A07-4D6C-A3D2-1FF2A33F810D}" dt="2022-10-31T02:37:15.102" v="313" actId="255"/>
      <pc:docMkLst>
        <pc:docMk/>
      </pc:docMkLst>
      <pc:sldChg chg="modSp mod">
        <pc:chgData name="nimramalik.30593@gmail.com" userId="4d19128e9c0e1099" providerId="LiveId" clId="{52AB90C3-0A07-4D6C-A3D2-1FF2A33F810D}" dt="2022-10-31T02:19:09.715" v="270" actId="313"/>
        <pc:sldMkLst>
          <pc:docMk/>
          <pc:sldMk cId="2875949201" sldId="256"/>
        </pc:sldMkLst>
        <pc:spChg chg="mod">
          <ac:chgData name="nimramalik.30593@gmail.com" userId="4d19128e9c0e1099" providerId="LiveId" clId="{52AB90C3-0A07-4D6C-A3D2-1FF2A33F810D}" dt="2022-10-31T02:19:09.715" v="270" actId="313"/>
          <ac:spMkLst>
            <pc:docMk/>
            <pc:sldMk cId="2875949201" sldId="256"/>
            <ac:spMk id="2" creationId="{B8793099-1F0A-4A9A-98C9-806C4BF58A2D}"/>
          </ac:spMkLst>
        </pc:spChg>
        <pc:spChg chg="mod">
          <ac:chgData name="nimramalik.30593@gmail.com" userId="4d19128e9c0e1099" providerId="LiveId" clId="{52AB90C3-0A07-4D6C-A3D2-1FF2A33F810D}" dt="2022-10-31T02:14:04.373" v="196" actId="20577"/>
          <ac:spMkLst>
            <pc:docMk/>
            <pc:sldMk cId="2875949201" sldId="256"/>
            <ac:spMk id="3" creationId="{00254706-1401-438B-B77B-BB4C18817770}"/>
          </ac:spMkLst>
        </pc:spChg>
        <pc:picChg chg="mod">
          <ac:chgData name="nimramalik.30593@gmail.com" userId="4d19128e9c0e1099" providerId="LiveId" clId="{52AB90C3-0A07-4D6C-A3D2-1FF2A33F810D}" dt="2022-10-31T02:05:02.509" v="123" actId="14100"/>
          <ac:picMkLst>
            <pc:docMk/>
            <pc:sldMk cId="2875949201" sldId="256"/>
            <ac:picMk id="4" creationId="{F7F8BC69-5BF1-BC1F-E8E2-EA06558C89BE}"/>
          </ac:picMkLst>
        </pc:picChg>
      </pc:sldChg>
      <pc:sldChg chg="modSp new mod">
        <pc:chgData name="nimramalik.30593@gmail.com" userId="4d19128e9c0e1099" providerId="LiveId" clId="{52AB90C3-0A07-4D6C-A3D2-1FF2A33F810D}" dt="2022-10-31T02:37:15.102" v="313" actId="255"/>
        <pc:sldMkLst>
          <pc:docMk/>
          <pc:sldMk cId="1334791132" sldId="270"/>
        </pc:sldMkLst>
        <pc:spChg chg="mod">
          <ac:chgData name="nimramalik.30593@gmail.com" userId="4d19128e9c0e1099" providerId="LiveId" clId="{52AB90C3-0A07-4D6C-A3D2-1FF2A33F810D}" dt="2022-10-31T02:33:16.588" v="282" actId="947"/>
          <ac:spMkLst>
            <pc:docMk/>
            <pc:sldMk cId="1334791132" sldId="270"/>
            <ac:spMk id="2" creationId="{08928E9C-2704-2B36-9A39-CEEABE712727}"/>
          </ac:spMkLst>
        </pc:spChg>
        <pc:spChg chg="mod">
          <ac:chgData name="nimramalik.30593@gmail.com" userId="4d19128e9c0e1099" providerId="LiveId" clId="{52AB90C3-0A07-4D6C-A3D2-1FF2A33F810D}" dt="2022-10-31T02:37:15.102" v="313" actId="255"/>
          <ac:spMkLst>
            <pc:docMk/>
            <pc:sldMk cId="1334791132" sldId="270"/>
            <ac:spMk id="3" creationId="{62620026-8A1E-994E-FAE9-6191E49DE11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726336-F6FD-42F2-B454-A3C397566587}" type="doc">
      <dgm:prSet loTypeId="urn:microsoft.com/office/officeart/2005/8/layout/hProcess9" loCatId="process" qsTypeId="urn:microsoft.com/office/officeart/2005/8/quickstyle/simple4" qsCatId="simple" csTypeId="urn:microsoft.com/office/officeart/2005/8/colors/accent1_2" csCatId="accent1" phldr="1"/>
      <dgm:spPr/>
      <dgm:t>
        <a:bodyPr/>
        <a:lstStyle/>
        <a:p>
          <a:endParaRPr lang="en-GB"/>
        </a:p>
      </dgm:t>
    </dgm:pt>
    <dgm:pt modelId="{769BCDAE-FF48-4A0F-859E-34A8E2F8B0DD}">
      <dgm:prSet phldrT="[Text]"/>
      <dgm:spPr/>
      <dgm:t>
        <a:bodyPr/>
        <a:lstStyle/>
        <a:p>
          <a:r>
            <a:rPr lang="en-US" b="1" dirty="0"/>
            <a:t>Pandemic</a:t>
          </a:r>
          <a:endParaRPr lang="en-GB" b="1" dirty="0"/>
        </a:p>
      </dgm:t>
    </dgm:pt>
    <dgm:pt modelId="{6381D27C-1EE8-4CBF-8B4A-54ED51E551A5}" type="parTrans" cxnId="{0D4AD1B1-C084-4A78-B0D7-AA1ECCE4B8A8}">
      <dgm:prSet/>
      <dgm:spPr/>
      <dgm:t>
        <a:bodyPr/>
        <a:lstStyle/>
        <a:p>
          <a:endParaRPr lang="en-GB"/>
        </a:p>
      </dgm:t>
    </dgm:pt>
    <dgm:pt modelId="{0FF895F3-2242-4770-AD22-2A45405ED5B3}" type="sibTrans" cxnId="{0D4AD1B1-C084-4A78-B0D7-AA1ECCE4B8A8}">
      <dgm:prSet/>
      <dgm:spPr/>
      <dgm:t>
        <a:bodyPr/>
        <a:lstStyle/>
        <a:p>
          <a:endParaRPr lang="en-GB"/>
        </a:p>
      </dgm:t>
    </dgm:pt>
    <dgm:pt modelId="{BFA7EF29-7377-438D-9A22-1A7359BF12B2}">
      <dgm:prSet phldrT="[Text]"/>
      <dgm:spPr/>
      <dgm:t>
        <a:bodyPr/>
        <a:lstStyle/>
        <a:p>
          <a:r>
            <a:rPr lang="en-US" b="1" dirty="0"/>
            <a:t>Operation of factor</a:t>
          </a:r>
          <a:endParaRPr lang="en-GB" b="1" dirty="0"/>
        </a:p>
      </dgm:t>
    </dgm:pt>
    <dgm:pt modelId="{E9EE8D3F-2527-4110-8BE3-54D41BF64E0C}" type="parTrans" cxnId="{B8809BDD-D008-4C01-9E0B-11CF9B6A7F57}">
      <dgm:prSet/>
      <dgm:spPr/>
      <dgm:t>
        <a:bodyPr/>
        <a:lstStyle/>
        <a:p>
          <a:endParaRPr lang="en-GB"/>
        </a:p>
      </dgm:t>
    </dgm:pt>
    <dgm:pt modelId="{25D23491-158A-4D3C-880A-E288A1708CD9}" type="sibTrans" cxnId="{B8809BDD-D008-4C01-9E0B-11CF9B6A7F57}">
      <dgm:prSet/>
      <dgm:spPr/>
      <dgm:t>
        <a:bodyPr/>
        <a:lstStyle/>
        <a:p>
          <a:endParaRPr lang="en-GB"/>
        </a:p>
      </dgm:t>
    </dgm:pt>
    <dgm:pt modelId="{60E9C3ED-3D0E-4028-BEBE-7B8341C097A1}">
      <dgm:prSet phldrT="[Text]"/>
      <dgm:spPr/>
      <dgm:t>
        <a:bodyPr/>
        <a:lstStyle/>
        <a:p>
          <a:r>
            <a:rPr lang="en-US" b="1" dirty="0"/>
            <a:t>people</a:t>
          </a:r>
          <a:endParaRPr lang="en-GB" b="1" dirty="0"/>
        </a:p>
      </dgm:t>
    </dgm:pt>
    <dgm:pt modelId="{25A6D150-EA0A-411F-8AAB-524E1205EE7C}" type="parTrans" cxnId="{E51CC5CD-2EA4-44D6-9A9E-736E1629B7FE}">
      <dgm:prSet/>
      <dgm:spPr/>
      <dgm:t>
        <a:bodyPr/>
        <a:lstStyle/>
        <a:p>
          <a:endParaRPr lang="en-GB"/>
        </a:p>
      </dgm:t>
    </dgm:pt>
    <dgm:pt modelId="{B5A14291-BBC1-44C8-89E6-8AFCDBCEDB6A}" type="sibTrans" cxnId="{E51CC5CD-2EA4-44D6-9A9E-736E1629B7FE}">
      <dgm:prSet/>
      <dgm:spPr/>
      <dgm:t>
        <a:bodyPr/>
        <a:lstStyle/>
        <a:p>
          <a:endParaRPr lang="en-GB"/>
        </a:p>
      </dgm:t>
    </dgm:pt>
    <dgm:pt modelId="{CA5DAD2B-39C6-46ED-B897-656A3D3D779D}">
      <dgm:prSet phldrT="[Text]"/>
      <dgm:spPr/>
      <dgm:t>
        <a:bodyPr/>
        <a:lstStyle/>
        <a:p>
          <a:r>
            <a:rPr lang="en-US" b="1" dirty="0"/>
            <a:t>Economic</a:t>
          </a:r>
          <a:endParaRPr lang="en-GB" b="1" dirty="0"/>
        </a:p>
      </dgm:t>
    </dgm:pt>
    <dgm:pt modelId="{5F8A2D07-828D-42C8-85CB-8BC69C9F9E01}" type="parTrans" cxnId="{E71F4ED7-C988-4A81-9D1D-E5E84490C875}">
      <dgm:prSet/>
      <dgm:spPr/>
      <dgm:t>
        <a:bodyPr/>
        <a:lstStyle/>
        <a:p>
          <a:endParaRPr lang="en-GB"/>
        </a:p>
      </dgm:t>
    </dgm:pt>
    <dgm:pt modelId="{E10BA908-1447-4C65-937B-7DFCB4212FE9}" type="sibTrans" cxnId="{E71F4ED7-C988-4A81-9D1D-E5E84490C875}">
      <dgm:prSet/>
      <dgm:spPr/>
      <dgm:t>
        <a:bodyPr/>
        <a:lstStyle/>
        <a:p>
          <a:endParaRPr lang="en-GB"/>
        </a:p>
      </dgm:t>
    </dgm:pt>
    <dgm:pt modelId="{CD85FA7F-142B-42AA-ACE5-E090A3CAF445}">
      <dgm:prSet phldrT="[Text]"/>
      <dgm:spPr/>
      <dgm:t>
        <a:bodyPr/>
        <a:lstStyle/>
        <a:p>
          <a:r>
            <a:rPr lang="en-US" b="1" dirty="0"/>
            <a:t>Poor management</a:t>
          </a:r>
          <a:endParaRPr lang="en-GB" b="1" dirty="0"/>
        </a:p>
      </dgm:t>
    </dgm:pt>
    <dgm:pt modelId="{A55BE1AA-5AB6-45D4-98F2-2C6396F31807}" type="parTrans" cxnId="{D68CF018-41D9-49AE-BE27-43C2FE310E77}">
      <dgm:prSet/>
      <dgm:spPr/>
      <dgm:t>
        <a:bodyPr/>
        <a:lstStyle/>
        <a:p>
          <a:endParaRPr lang="en-GB"/>
        </a:p>
      </dgm:t>
    </dgm:pt>
    <dgm:pt modelId="{19D0695E-0524-4269-BD08-9736DD5DFA7C}" type="sibTrans" cxnId="{D68CF018-41D9-49AE-BE27-43C2FE310E77}">
      <dgm:prSet/>
      <dgm:spPr/>
      <dgm:t>
        <a:bodyPr/>
        <a:lstStyle/>
        <a:p>
          <a:endParaRPr lang="en-GB"/>
        </a:p>
      </dgm:t>
    </dgm:pt>
    <dgm:pt modelId="{C7649994-320D-4A8D-9AD5-7DED7E89163E}">
      <dgm:prSet phldrT="[Text]"/>
      <dgm:spPr/>
      <dgm:t>
        <a:bodyPr/>
        <a:lstStyle/>
        <a:p>
          <a:r>
            <a:rPr lang="en-US" b="1" dirty="0"/>
            <a:t>Adapt failure </a:t>
          </a:r>
          <a:endParaRPr lang="en-GB" b="1" dirty="0"/>
        </a:p>
      </dgm:t>
    </dgm:pt>
    <dgm:pt modelId="{012ECA1C-AF4E-4BB1-80B9-047EA575F13C}" type="parTrans" cxnId="{5CA25B2C-8C01-4CDC-A6C6-3283F5A9363C}">
      <dgm:prSet/>
      <dgm:spPr/>
      <dgm:t>
        <a:bodyPr/>
        <a:lstStyle/>
        <a:p>
          <a:endParaRPr lang="en-GB"/>
        </a:p>
      </dgm:t>
    </dgm:pt>
    <dgm:pt modelId="{40CCE4A0-704A-4F91-8ACA-E3987073473A}" type="sibTrans" cxnId="{5CA25B2C-8C01-4CDC-A6C6-3283F5A9363C}">
      <dgm:prSet/>
      <dgm:spPr/>
      <dgm:t>
        <a:bodyPr/>
        <a:lstStyle/>
        <a:p>
          <a:endParaRPr lang="en-GB"/>
        </a:p>
      </dgm:t>
    </dgm:pt>
    <dgm:pt modelId="{DE19BB19-3AA0-4E34-8C2E-7F6DB2D599C2}">
      <dgm:prSet phldrT="[Text]" custT="1"/>
      <dgm:spPr/>
      <dgm:t>
        <a:bodyPr/>
        <a:lstStyle/>
        <a:p>
          <a:r>
            <a:rPr lang="en-US" sz="1400" b="1" dirty="0">
              <a:latin typeface="Arial" panose="020B0604020202020204" pitchFamily="34" charset="0"/>
              <a:cs typeface="Arial" panose="020B0604020202020204" pitchFamily="34" charset="0"/>
            </a:rPr>
            <a:t>insolence</a:t>
          </a:r>
          <a:endParaRPr lang="en-GB" sz="1100" b="1" dirty="0">
            <a:latin typeface="Arial" panose="020B0604020202020204" pitchFamily="34" charset="0"/>
            <a:cs typeface="Arial" panose="020B0604020202020204" pitchFamily="34" charset="0"/>
          </a:endParaRPr>
        </a:p>
      </dgm:t>
    </dgm:pt>
    <dgm:pt modelId="{A3AC9934-7AF5-4286-B4C2-747D0FB59C8A}" type="parTrans" cxnId="{D3AEBCF1-D48C-4FD7-B23B-D0BB417504F2}">
      <dgm:prSet/>
      <dgm:spPr/>
      <dgm:t>
        <a:bodyPr/>
        <a:lstStyle/>
        <a:p>
          <a:endParaRPr lang="en-GB"/>
        </a:p>
      </dgm:t>
    </dgm:pt>
    <dgm:pt modelId="{EAD9015E-C93C-4AD0-BBD0-BB8D68FA2BEB}" type="sibTrans" cxnId="{D3AEBCF1-D48C-4FD7-B23B-D0BB417504F2}">
      <dgm:prSet/>
      <dgm:spPr/>
      <dgm:t>
        <a:bodyPr/>
        <a:lstStyle/>
        <a:p>
          <a:endParaRPr lang="en-GB"/>
        </a:p>
      </dgm:t>
    </dgm:pt>
    <dgm:pt modelId="{71038777-155B-46CA-8290-65D3DE1A266E}" type="pres">
      <dgm:prSet presAssocID="{F8726336-F6FD-42F2-B454-A3C397566587}" presName="CompostProcess" presStyleCnt="0">
        <dgm:presLayoutVars>
          <dgm:dir/>
          <dgm:resizeHandles val="exact"/>
        </dgm:presLayoutVars>
      </dgm:prSet>
      <dgm:spPr/>
    </dgm:pt>
    <dgm:pt modelId="{4668B0C4-986C-48E5-8C2A-72871BF44FFF}" type="pres">
      <dgm:prSet presAssocID="{F8726336-F6FD-42F2-B454-A3C397566587}" presName="arrow" presStyleLbl="bgShp" presStyleIdx="0" presStyleCnt="1"/>
      <dgm:spPr/>
    </dgm:pt>
    <dgm:pt modelId="{43858237-4ECB-4D6E-8CB7-A4139B73206E}" type="pres">
      <dgm:prSet presAssocID="{F8726336-F6FD-42F2-B454-A3C397566587}" presName="linearProcess" presStyleCnt="0"/>
      <dgm:spPr/>
    </dgm:pt>
    <dgm:pt modelId="{42CE5373-ECA1-41BD-9050-B53E491C9B6E}" type="pres">
      <dgm:prSet presAssocID="{769BCDAE-FF48-4A0F-859E-34A8E2F8B0DD}" presName="textNode" presStyleLbl="node1" presStyleIdx="0" presStyleCnt="7" custScaleY="23576" custLinFactX="43253" custLinFactNeighborX="100000" custLinFactNeighborY="-49633">
        <dgm:presLayoutVars>
          <dgm:bulletEnabled val="1"/>
        </dgm:presLayoutVars>
      </dgm:prSet>
      <dgm:spPr/>
    </dgm:pt>
    <dgm:pt modelId="{398DAF92-7797-4BEB-B036-76F465EA0A44}" type="pres">
      <dgm:prSet presAssocID="{0FF895F3-2242-4770-AD22-2A45405ED5B3}" presName="sibTrans" presStyleCnt="0"/>
      <dgm:spPr/>
    </dgm:pt>
    <dgm:pt modelId="{D5D75E5B-755E-4250-92E9-741E44C8C961}" type="pres">
      <dgm:prSet presAssocID="{CA5DAD2B-39C6-46ED-B897-656A3D3D779D}" presName="textNode" presStyleLbl="node1" presStyleIdx="1" presStyleCnt="7" custScaleY="26563" custLinFactX="-40113" custLinFactNeighborX="-100000" custLinFactNeighborY="49379">
        <dgm:presLayoutVars>
          <dgm:bulletEnabled val="1"/>
        </dgm:presLayoutVars>
      </dgm:prSet>
      <dgm:spPr/>
    </dgm:pt>
    <dgm:pt modelId="{08A94746-DFF7-4A34-82B3-17906157FB2A}" type="pres">
      <dgm:prSet presAssocID="{E10BA908-1447-4C65-937B-7DFCB4212FE9}" presName="sibTrans" presStyleCnt="0"/>
      <dgm:spPr/>
    </dgm:pt>
    <dgm:pt modelId="{EB98DFF3-EAFB-45D2-8F20-CECB7172D10A}" type="pres">
      <dgm:prSet presAssocID="{CD85FA7F-142B-42AA-ACE5-E090A3CAF445}" presName="textNode" presStyleLbl="node1" presStyleIdx="2" presStyleCnt="7" custScaleY="35983" custLinFactX="-24759" custLinFactNeighborX="-100000" custLinFactNeighborY="-28538">
        <dgm:presLayoutVars>
          <dgm:bulletEnabled val="1"/>
        </dgm:presLayoutVars>
      </dgm:prSet>
      <dgm:spPr/>
    </dgm:pt>
    <dgm:pt modelId="{2100B1DB-AC36-4953-BCDE-A299FD188AF5}" type="pres">
      <dgm:prSet presAssocID="{19D0695E-0524-4269-BD08-9736DD5DFA7C}" presName="sibTrans" presStyleCnt="0"/>
      <dgm:spPr/>
    </dgm:pt>
    <dgm:pt modelId="{51854E5D-E650-4A5C-8E0E-1D489127AA88}" type="pres">
      <dgm:prSet presAssocID="{C7649994-320D-4A8D-9AD5-7DED7E89163E}" presName="textNode" presStyleLbl="node1" presStyleIdx="3" presStyleCnt="7" custScaleY="27804" custLinFactX="-123181" custLinFactNeighborX="-200000" custLinFactNeighborY="20220">
        <dgm:presLayoutVars>
          <dgm:bulletEnabled val="1"/>
        </dgm:presLayoutVars>
      </dgm:prSet>
      <dgm:spPr/>
    </dgm:pt>
    <dgm:pt modelId="{C55C28B7-67FB-4321-A2EC-DC76819E33E0}" type="pres">
      <dgm:prSet presAssocID="{40CCE4A0-704A-4F91-8ACA-E3987073473A}" presName="sibTrans" presStyleCnt="0"/>
      <dgm:spPr/>
    </dgm:pt>
    <dgm:pt modelId="{A8F30A02-C445-4DD7-A1F8-1EA4253DF1FC}" type="pres">
      <dgm:prSet presAssocID="{BFA7EF29-7377-438D-9A22-1A7359BF12B2}" presName="textNode" presStyleLbl="node1" presStyleIdx="4" presStyleCnt="7" custScaleY="26057" custLinFactX="-100000" custLinFactNeighborX="-100000" custLinFactNeighborY="-45290">
        <dgm:presLayoutVars>
          <dgm:bulletEnabled val="1"/>
        </dgm:presLayoutVars>
      </dgm:prSet>
      <dgm:spPr/>
    </dgm:pt>
    <dgm:pt modelId="{8E61E5CD-6C37-40BF-BF0D-2BF908C6C79E}" type="pres">
      <dgm:prSet presAssocID="{25D23491-158A-4D3C-880A-E288A1708CD9}" presName="sibTrans" presStyleCnt="0"/>
      <dgm:spPr/>
    </dgm:pt>
    <dgm:pt modelId="{6A85CCF4-31FB-481F-AA38-01C2201F4E7B}" type="pres">
      <dgm:prSet presAssocID="{60E9C3ED-3D0E-4028-BEBE-7B8341C097A1}" presName="textNode" presStyleLbl="node1" presStyleIdx="5" presStyleCnt="7" custScaleY="29043" custLinFactX="-185320" custLinFactNeighborX="-200000" custLinFactNeighborY="43176">
        <dgm:presLayoutVars>
          <dgm:bulletEnabled val="1"/>
        </dgm:presLayoutVars>
      </dgm:prSet>
      <dgm:spPr/>
    </dgm:pt>
    <dgm:pt modelId="{FC2FD63E-74F6-4126-BDE6-C772A41922E9}" type="pres">
      <dgm:prSet presAssocID="{B5A14291-BBC1-44C8-89E6-8AFCDBCEDB6A}" presName="sibTrans" presStyleCnt="0"/>
      <dgm:spPr/>
    </dgm:pt>
    <dgm:pt modelId="{17322109-B605-4EBE-9F7B-7BB0D54CAF2B}" type="pres">
      <dgm:prSet presAssocID="{DE19BB19-3AA0-4E34-8C2E-7F6DB2D599C2}" presName="textNode" presStyleLbl="node1" presStyleIdx="6" presStyleCnt="7" custAng="0" custScaleY="35984" custLinFactX="-115426" custLinFactNeighborX="-200000" custLinFactNeighborY="620">
        <dgm:presLayoutVars>
          <dgm:bulletEnabled val="1"/>
        </dgm:presLayoutVars>
      </dgm:prSet>
      <dgm:spPr/>
    </dgm:pt>
  </dgm:ptLst>
  <dgm:cxnLst>
    <dgm:cxn modelId="{87020D13-DD3E-4F27-AED7-0C2081C3A5F8}" type="presOf" srcId="{CD85FA7F-142B-42AA-ACE5-E090A3CAF445}" destId="{EB98DFF3-EAFB-45D2-8F20-CECB7172D10A}" srcOrd="0" destOrd="0" presId="urn:microsoft.com/office/officeart/2005/8/layout/hProcess9"/>
    <dgm:cxn modelId="{D68CF018-41D9-49AE-BE27-43C2FE310E77}" srcId="{F8726336-F6FD-42F2-B454-A3C397566587}" destId="{CD85FA7F-142B-42AA-ACE5-E090A3CAF445}" srcOrd="2" destOrd="0" parTransId="{A55BE1AA-5AB6-45D4-98F2-2C6396F31807}" sibTransId="{19D0695E-0524-4269-BD08-9736DD5DFA7C}"/>
    <dgm:cxn modelId="{5CA25B2C-8C01-4CDC-A6C6-3283F5A9363C}" srcId="{F8726336-F6FD-42F2-B454-A3C397566587}" destId="{C7649994-320D-4A8D-9AD5-7DED7E89163E}" srcOrd="3" destOrd="0" parTransId="{012ECA1C-AF4E-4BB1-80B9-047EA575F13C}" sibTransId="{40CCE4A0-704A-4F91-8ACA-E3987073473A}"/>
    <dgm:cxn modelId="{470A1348-967B-45FB-AE0F-9AAFBA243923}" type="presOf" srcId="{BFA7EF29-7377-438D-9A22-1A7359BF12B2}" destId="{A8F30A02-C445-4DD7-A1F8-1EA4253DF1FC}" srcOrd="0" destOrd="0" presId="urn:microsoft.com/office/officeart/2005/8/layout/hProcess9"/>
    <dgm:cxn modelId="{B7FE2D6D-5A5A-4354-9D8B-9AD0D231D2D0}" type="presOf" srcId="{DE19BB19-3AA0-4E34-8C2E-7F6DB2D599C2}" destId="{17322109-B605-4EBE-9F7B-7BB0D54CAF2B}" srcOrd="0" destOrd="0" presId="urn:microsoft.com/office/officeart/2005/8/layout/hProcess9"/>
    <dgm:cxn modelId="{0138BE82-1832-47B9-B8CF-ED9809A06144}" type="presOf" srcId="{60E9C3ED-3D0E-4028-BEBE-7B8341C097A1}" destId="{6A85CCF4-31FB-481F-AA38-01C2201F4E7B}" srcOrd="0" destOrd="0" presId="urn:microsoft.com/office/officeart/2005/8/layout/hProcess9"/>
    <dgm:cxn modelId="{2266978B-FB7F-401C-B718-D3DC8CD18503}" type="presOf" srcId="{769BCDAE-FF48-4A0F-859E-34A8E2F8B0DD}" destId="{42CE5373-ECA1-41BD-9050-B53E491C9B6E}" srcOrd="0" destOrd="0" presId="urn:microsoft.com/office/officeart/2005/8/layout/hProcess9"/>
    <dgm:cxn modelId="{0D4AD1B1-C084-4A78-B0D7-AA1ECCE4B8A8}" srcId="{F8726336-F6FD-42F2-B454-A3C397566587}" destId="{769BCDAE-FF48-4A0F-859E-34A8E2F8B0DD}" srcOrd="0" destOrd="0" parTransId="{6381D27C-1EE8-4CBF-8B4A-54ED51E551A5}" sibTransId="{0FF895F3-2242-4770-AD22-2A45405ED5B3}"/>
    <dgm:cxn modelId="{8C3769BF-EE24-4979-B661-A17C77497F19}" type="presOf" srcId="{F8726336-F6FD-42F2-B454-A3C397566587}" destId="{71038777-155B-46CA-8290-65D3DE1A266E}" srcOrd="0" destOrd="0" presId="urn:microsoft.com/office/officeart/2005/8/layout/hProcess9"/>
    <dgm:cxn modelId="{E51CC5CD-2EA4-44D6-9A9E-736E1629B7FE}" srcId="{F8726336-F6FD-42F2-B454-A3C397566587}" destId="{60E9C3ED-3D0E-4028-BEBE-7B8341C097A1}" srcOrd="5" destOrd="0" parTransId="{25A6D150-EA0A-411F-8AAB-524E1205EE7C}" sibTransId="{B5A14291-BBC1-44C8-89E6-8AFCDBCEDB6A}"/>
    <dgm:cxn modelId="{E71F4ED7-C988-4A81-9D1D-E5E84490C875}" srcId="{F8726336-F6FD-42F2-B454-A3C397566587}" destId="{CA5DAD2B-39C6-46ED-B897-656A3D3D779D}" srcOrd="1" destOrd="0" parTransId="{5F8A2D07-828D-42C8-85CB-8BC69C9F9E01}" sibTransId="{E10BA908-1447-4C65-937B-7DFCB4212FE9}"/>
    <dgm:cxn modelId="{B8809BDD-D008-4C01-9E0B-11CF9B6A7F57}" srcId="{F8726336-F6FD-42F2-B454-A3C397566587}" destId="{BFA7EF29-7377-438D-9A22-1A7359BF12B2}" srcOrd="4" destOrd="0" parTransId="{E9EE8D3F-2527-4110-8BE3-54D41BF64E0C}" sibTransId="{25D23491-158A-4D3C-880A-E288A1708CD9}"/>
    <dgm:cxn modelId="{6C7A88DE-0350-469A-9676-2151A6E9F2AF}" type="presOf" srcId="{C7649994-320D-4A8D-9AD5-7DED7E89163E}" destId="{51854E5D-E650-4A5C-8E0E-1D489127AA88}" srcOrd="0" destOrd="0" presId="urn:microsoft.com/office/officeart/2005/8/layout/hProcess9"/>
    <dgm:cxn modelId="{B88254F1-B680-4182-AA3C-38DFD4C7B94F}" type="presOf" srcId="{CA5DAD2B-39C6-46ED-B897-656A3D3D779D}" destId="{D5D75E5B-755E-4250-92E9-741E44C8C961}" srcOrd="0" destOrd="0" presId="urn:microsoft.com/office/officeart/2005/8/layout/hProcess9"/>
    <dgm:cxn modelId="{D3AEBCF1-D48C-4FD7-B23B-D0BB417504F2}" srcId="{F8726336-F6FD-42F2-B454-A3C397566587}" destId="{DE19BB19-3AA0-4E34-8C2E-7F6DB2D599C2}" srcOrd="6" destOrd="0" parTransId="{A3AC9934-7AF5-4286-B4C2-747D0FB59C8A}" sibTransId="{EAD9015E-C93C-4AD0-BBD0-BB8D68FA2BEB}"/>
    <dgm:cxn modelId="{896269DD-71A9-4D8D-A7D6-686EA18E7052}" type="presParOf" srcId="{71038777-155B-46CA-8290-65D3DE1A266E}" destId="{4668B0C4-986C-48E5-8C2A-72871BF44FFF}" srcOrd="0" destOrd="0" presId="urn:microsoft.com/office/officeart/2005/8/layout/hProcess9"/>
    <dgm:cxn modelId="{AA39915C-CD66-4E23-8C8F-128D28A363E6}" type="presParOf" srcId="{71038777-155B-46CA-8290-65D3DE1A266E}" destId="{43858237-4ECB-4D6E-8CB7-A4139B73206E}" srcOrd="1" destOrd="0" presId="urn:microsoft.com/office/officeart/2005/8/layout/hProcess9"/>
    <dgm:cxn modelId="{448A5556-9580-4F88-A0BC-8C482C9EB88B}" type="presParOf" srcId="{43858237-4ECB-4D6E-8CB7-A4139B73206E}" destId="{42CE5373-ECA1-41BD-9050-B53E491C9B6E}" srcOrd="0" destOrd="0" presId="urn:microsoft.com/office/officeart/2005/8/layout/hProcess9"/>
    <dgm:cxn modelId="{492DC4B0-F77A-45E2-A244-18B0F1590B84}" type="presParOf" srcId="{43858237-4ECB-4D6E-8CB7-A4139B73206E}" destId="{398DAF92-7797-4BEB-B036-76F465EA0A44}" srcOrd="1" destOrd="0" presId="urn:microsoft.com/office/officeart/2005/8/layout/hProcess9"/>
    <dgm:cxn modelId="{23D09A91-5AAF-43D9-9875-1E9D163DE0AB}" type="presParOf" srcId="{43858237-4ECB-4D6E-8CB7-A4139B73206E}" destId="{D5D75E5B-755E-4250-92E9-741E44C8C961}" srcOrd="2" destOrd="0" presId="urn:microsoft.com/office/officeart/2005/8/layout/hProcess9"/>
    <dgm:cxn modelId="{BE71615B-EBD8-4576-97C6-210DE2D2B00C}" type="presParOf" srcId="{43858237-4ECB-4D6E-8CB7-A4139B73206E}" destId="{08A94746-DFF7-4A34-82B3-17906157FB2A}" srcOrd="3" destOrd="0" presId="urn:microsoft.com/office/officeart/2005/8/layout/hProcess9"/>
    <dgm:cxn modelId="{2A0ECA26-29D6-4689-A556-22659FFACD5D}" type="presParOf" srcId="{43858237-4ECB-4D6E-8CB7-A4139B73206E}" destId="{EB98DFF3-EAFB-45D2-8F20-CECB7172D10A}" srcOrd="4" destOrd="0" presId="urn:microsoft.com/office/officeart/2005/8/layout/hProcess9"/>
    <dgm:cxn modelId="{1496716D-7ACE-43B5-BF5A-6165420D498F}" type="presParOf" srcId="{43858237-4ECB-4D6E-8CB7-A4139B73206E}" destId="{2100B1DB-AC36-4953-BCDE-A299FD188AF5}" srcOrd="5" destOrd="0" presId="urn:microsoft.com/office/officeart/2005/8/layout/hProcess9"/>
    <dgm:cxn modelId="{8D666C54-2897-4ECB-848F-CC4497F858E2}" type="presParOf" srcId="{43858237-4ECB-4D6E-8CB7-A4139B73206E}" destId="{51854E5D-E650-4A5C-8E0E-1D489127AA88}" srcOrd="6" destOrd="0" presId="urn:microsoft.com/office/officeart/2005/8/layout/hProcess9"/>
    <dgm:cxn modelId="{B448EA21-5590-4662-8E24-F0B1F4786DD3}" type="presParOf" srcId="{43858237-4ECB-4D6E-8CB7-A4139B73206E}" destId="{C55C28B7-67FB-4321-A2EC-DC76819E33E0}" srcOrd="7" destOrd="0" presId="urn:microsoft.com/office/officeart/2005/8/layout/hProcess9"/>
    <dgm:cxn modelId="{B4F6F116-DB92-4960-AB32-8F32F4FF64F1}" type="presParOf" srcId="{43858237-4ECB-4D6E-8CB7-A4139B73206E}" destId="{A8F30A02-C445-4DD7-A1F8-1EA4253DF1FC}" srcOrd="8" destOrd="0" presId="urn:microsoft.com/office/officeart/2005/8/layout/hProcess9"/>
    <dgm:cxn modelId="{544D7DFF-1985-4876-9C8A-3CCEDFB9DEAB}" type="presParOf" srcId="{43858237-4ECB-4D6E-8CB7-A4139B73206E}" destId="{8E61E5CD-6C37-40BF-BF0D-2BF908C6C79E}" srcOrd="9" destOrd="0" presId="urn:microsoft.com/office/officeart/2005/8/layout/hProcess9"/>
    <dgm:cxn modelId="{E5B660A5-F722-45E5-8EF0-2DB2B43CC460}" type="presParOf" srcId="{43858237-4ECB-4D6E-8CB7-A4139B73206E}" destId="{6A85CCF4-31FB-481F-AA38-01C2201F4E7B}" srcOrd="10" destOrd="0" presId="urn:microsoft.com/office/officeart/2005/8/layout/hProcess9"/>
    <dgm:cxn modelId="{29608674-28FB-48E7-9B8C-20BA9C0B70B3}" type="presParOf" srcId="{43858237-4ECB-4D6E-8CB7-A4139B73206E}" destId="{FC2FD63E-74F6-4126-BDE6-C772A41922E9}" srcOrd="11" destOrd="0" presId="urn:microsoft.com/office/officeart/2005/8/layout/hProcess9"/>
    <dgm:cxn modelId="{E2437E66-A47A-4580-A1D2-0B2D21B6E659}" type="presParOf" srcId="{43858237-4ECB-4D6E-8CB7-A4139B73206E}" destId="{17322109-B605-4EBE-9F7B-7BB0D54CAF2B}" srcOrd="12"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68B0C4-986C-48E5-8C2A-72871BF44FFF}">
      <dsp:nvSpPr>
        <dsp:cNvPr id="0" name=""/>
        <dsp:cNvSpPr/>
      </dsp:nvSpPr>
      <dsp:spPr>
        <a:xfrm>
          <a:off x="609599" y="0"/>
          <a:ext cx="6908800" cy="5418667"/>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42CE5373-ECA1-41BD-9050-B53E491C9B6E}">
      <dsp:nvSpPr>
        <dsp:cNvPr id="0" name=""/>
        <dsp:cNvSpPr/>
      </dsp:nvSpPr>
      <dsp:spPr>
        <a:xfrm>
          <a:off x="564779" y="1378053"/>
          <a:ext cx="1078259" cy="51100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t>Pandemic</a:t>
          </a:r>
          <a:endParaRPr lang="en-GB" sz="1100" b="1" kern="1200" dirty="0"/>
        </a:p>
      </dsp:txBody>
      <dsp:txXfrm>
        <a:off x="589724" y="1402998"/>
        <a:ext cx="1028369" cy="461111"/>
      </dsp:txXfrm>
    </dsp:sp>
    <dsp:sp modelId="{D5D75E5B-755E-4250-92E9-741E44C8C961}">
      <dsp:nvSpPr>
        <dsp:cNvPr id="0" name=""/>
        <dsp:cNvSpPr/>
      </dsp:nvSpPr>
      <dsp:spPr>
        <a:xfrm>
          <a:off x="648292" y="3491734"/>
          <a:ext cx="1078259" cy="575744"/>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t>Economic</a:t>
          </a:r>
          <a:endParaRPr lang="en-GB" sz="1100" b="1" kern="1200" dirty="0"/>
        </a:p>
      </dsp:txBody>
      <dsp:txXfrm>
        <a:off x="676398" y="3519840"/>
        <a:ext cx="1022047" cy="519532"/>
      </dsp:txXfrm>
    </dsp:sp>
    <dsp:sp modelId="{EB98DFF3-EAFB-45D2-8F20-CECB7172D10A}">
      <dsp:nvSpPr>
        <dsp:cNvPr id="0" name=""/>
        <dsp:cNvSpPr/>
      </dsp:nvSpPr>
      <dsp:spPr>
        <a:xfrm>
          <a:off x="1987953" y="1700822"/>
          <a:ext cx="1078259" cy="779919"/>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t>Poor management</a:t>
          </a:r>
          <a:endParaRPr lang="en-GB" sz="1100" b="1" kern="1200" dirty="0"/>
        </a:p>
      </dsp:txBody>
      <dsp:txXfrm>
        <a:off x="2026026" y="1738895"/>
        <a:ext cx="1002113" cy="703773"/>
      </dsp:txXfrm>
    </dsp:sp>
    <dsp:sp modelId="{51854E5D-E650-4A5C-8E0E-1D489127AA88}">
      <dsp:nvSpPr>
        <dsp:cNvPr id="0" name=""/>
        <dsp:cNvSpPr/>
      </dsp:nvSpPr>
      <dsp:spPr>
        <a:xfrm>
          <a:off x="2004968" y="2846274"/>
          <a:ext cx="1078259" cy="602642"/>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t>Adapt failure </a:t>
          </a:r>
          <a:endParaRPr lang="en-GB" sz="1100" b="1" kern="1200" dirty="0"/>
        </a:p>
      </dsp:txBody>
      <dsp:txXfrm>
        <a:off x="2034387" y="2875693"/>
        <a:ext cx="1019421" cy="543804"/>
      </dsp:txXfrm>
    </dsp:sp>
    <dsp:sp modelId="{A8F30A02-C445-4DD7-A1F8-1EA4253DF1FC}">
      <dsp:nvSpPr>
        <dsp:cNvPr id="0" name=""/>
        <dsp:cNvSpPr/>
      </dsp:nvSpPr>
      <dsp:spPr>
        <a:xfrm>
          <a:off x="3524870" y="1445299"/>
          <a:ext cx="1078259" cy="56477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t>Operation of factor</a:t>
          </a:r>
          <a:endParaRPr lang="en-GB" sz="1100" b="1" kern="1200" dirty="0"/>
        </a:p>
      </dsp:txBody>
      <dsp:txXfrm>
        <a:off x="3552440" y="1472869"/>
        <a:ext cx="1023119" cy="509636"/>
      </dsp:txXfrm>
    </dsp:sp>
    <dsp:sp modelId="{6A85CCF4-31FB-481F-AA38-01C2201F4E7B}">
      <dsp:nvSpPr>
        <dsp:cNvPr id="0" name=""/>
        <dsp:cNvSpPr/>
      </dsp:nvSpPr>
      <dsp:spPr>
        <a:xfrm>
          <a:off x="3683158" y="3330410"/>
          <a:ext cx="1078259" cy="629497"/>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t>people</a:t>
          </a:r>
          <a:endParaRPr lang="en-GB" sz="1100" b="1" kern="1200" dirty="0"/>
        </a:p>
      </dsp:txBody>
      <dsp:txXfrm>
        <a:off x="3713888" y="3361140"/>
        <a:ext cx="1016799" cy="568037"/>
      </dsp:txXfrm>
    </dsp:sp>
    <dsp:sp modelId="{17322109-B605-4EBE-9F7B-7BB0D54CAF2B}">
      <dsp:nvSpPr>
        <dsp:cNvPr id="0" name=""/>
        <dsp:cNvSpPr/>
      </dsp:nvSpPr>
      <dsp:spPr>
        <a:xfrm>
          <a:off x="5610902" y="2332801"/>
          <a:ext cx="1078259" cy="77994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insolence</a:t>
          </a:r>
          <a:endParaRPr lang="en-GB" sz="1100" b="1" kern="1200" dirty="0">
            <a:latin typeface="Arial" panose="020B0604020202020204" pitchFamily="34" charset="0"/>
            <a:cs typeface="Arial" panose="020B0604020202020204" pitchFamily="34" charset="0"/>
          </a:endParaRPr>
        </a:p>
      </dsp:txBody>
      <dsp:txXfrm>
        <a:off x="5648976" y="2370875"/>
        <a:ext cx="1002111" cy="703793"/>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10/31/2022</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21344280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10/31/2022</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277266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10/31/2022</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944115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10/31/2022</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4110572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10/31/2022</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441092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10/31/2022</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9443928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10/31/2022</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027734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10/31/2022</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354416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10/31/2022</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702247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10/31/2022</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0863560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10/31/2022</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888262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10/31/2022</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234695654"/>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en.wikipedia.org/wiki/COVID-19_lockdown_in_the_United_Kingd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793099-1F0A-4A9A-98C9-806C4BF58A2D}"/>
              </a:ext>
            </a:extLst>
          </p:cNvPr>
          <p:cNvSpPr>
            <a:spLocks noGrp="1"/>
          </p:cNvSpPr>
          <p:nvPr>
            <p:ph type="ctrTitle"/>
          </p:nvPr>
        </p:nvSpPr>
        <p:spPr>
          <a:xfrm>
            <a:off x="762002" y="743804"/>
            <a:ext cx="5841998" cy="2304196"/>
          </a:xfrm>
        </p:spPr>
        <p:txBody>
          <a:bodyPr anchor="ctr">
            <a:noAutofit/>
          </a:bodyPr>
          <a:lstStyle/>
          <a:p>
            <a:pPr algn="l"/>
            <a:r>
              <a:rPr lang="en-GB" b="0" i="0" cap="all" dirty="0">
                <a:solidFill>
                  <a:srgbClr val="222222"/>
                </a:solidFill>
                <a:effectLst/>
              </a:rPr>
              <a:t>TITLE PAGE</a:t>
            </a:r>
            <a:br>
              <a:rPr lang="en-GB" b="0" i="0" cap="all" dirty="0">
                <a:solidFill>
                  <a:srgbClr val="222222"/>
                </a:solidFill>
                <a:effectLst/>
              </a:rPr>
            </a:br>
            <a:br>
              <a:rPr lang="en-GB" b="0" i="0" cap="all" dirty="0">
                <a:solidFill>
                  <a:srgbClr val="222222"/>
                </a:solidFill>
                <a:effectLst/>
              </a:rPr>
            </a:br>
            <a:r>
              <a:rPr lang="en-GB" b="0" i="0" cap="all" dirty="0">
                <a:solidFill>
                  <a:srgbClr val="222222"/>
                </a:solidFill>
                <a:effectLst/>
                <a:latin typeface="Aldhabi" panose="01000000000000000000" pitchFamily="2" charset="-78"/>
                <a:cs typeface="Aldhabi" panose="01000000000000000000" pitchFamily="2" charset="-78"/>
              </a:rPr>
              <a:t>BMSW</a:t>
            </a:r>
            <a:r>
              <a:rPr lang="en-GB" sz="3600" b="0" i="0" cap="all" dirty="0">
                <a:solidFill>
                  <a:srgbClr val="222222"/>
                </a:solidFill>
                <a:effectLst/>
                <a:latin typeface="Abadi" panose="020B0604020104020204" pitchFamily="34" charset="0"/>
                <a:cs typeface="Aldhabi" panose="01000000000000000000" pitchFamily="2" charset="-78"/>
              </a:rPr>
              <a:t>4004_</a:t>
            </a:r>
            <a:r>
              <a:rPr lang="en-GB" b="0" i="0" cap="all" dirty="0">
                <a:solidFill>
                  <a:srgbClr val="222222"/>
                </a:solidFill>
                <a:effectLst/>
                <a:latin typeface="Aldhabi" panose="01000000000000000000" pitchFamily="2" charset="-78"/>
                <a:cs typeface="Aldhabi" panose="01000000000000000000" pitchFamily="2" charset="-78"/>
              </a:rPr>
              <a:t>BIRM</a:t>
            </a:r>
            <a:br>
              <a:rPr lang="en-GB" b="0" i="0" cap="all" dirty="0">
                <a:solidFill>
                  <a:srgbClr val="222222"/>
                </a:solidFill>
                <a:effectLst/>
                <a:latin typeface="Aldhabi" panose="01000000000000000000" pitchFamily="2" charset="-78"/>
                <a:cs typeface="Aldhabi" panose="01000000000000000000" pitchFamily="2" charset="-78"/>
              </a:rPr>
            </a:br>
            <a:r>
              <a:rPr lang="en-GB" b="0" i="0" cap="all" dirty="0">
                <a:solidFill>
                  <a:srgbClr val="222222"/>
                </a:solidFill>
                <a:effectLst/>
                <a:latin typeface="Aldhabi" panose="020B0604020202020204" pitchFamily="2" charset="-78"/>
                <a:cs typeface="Aldhabi" panose="020B0604020202020204" pitchFamily="2" charset="-78"/>
              </a:rPr>
              <a:t>NAME: NIMRA MALIK</a:t>
            </a:r>
            <a:br>
              <a:rPr lang="en-GB" b="0" i="0" cap="all" dirty="0">
                <a:solidFill>
                  <a:srgbClr val="222222"/>
                </a:solidFill>
                <a:effectLst/>
                <a:latin typeface="Aldhabi" panose="020B0604020202020204" pitchFamily="2" charset="-78"/>
                <a:cs typeface="Aldhabi" panose="020B0604020202020204" pitchFamily="2" charset="-78"/>
              </a:rPr>
            </a:br>
            <a:r>
              <a:rPr lang="en-GB" b="0" i="0" cap="all" dirty="0">
                <a:solidFill>
                  <a:srgbClr val="222222"/>
                </a:solidFill>
                <a:effectLst/>
                <a:latin typeface="Aldhabi" panose="020B0604020202020204" pitchFamily="2" charset="-78"/>
                <a:cs typeface="Aldhabi" panose="020B0604020202020204" pitchFamily="2" charset="-78"/>
              </a:rPr>
              <a:t>STUDENT ID: </a:t>
            </a:r>
            <a:r>
              <a:rPr lang="en-GB" sz="3600" b="0" i="0" cap="all" dirty="0">
                <a:solidFill>
                  <a:srgbClr val="222222"/>
                </a:solidFill>
                <a:effectLst/>
                <a:latin typeface="Abadi" panose="020B0604020202020204" pitchFamily="34" charset="0"/>
                <a:cs typeface="Aldhabi" panose="020B0604020202020204" pitchFamily="2" charset="-78"/>
              </a:rPr>
              <a:t>2123954</a:t>
            </a:r>
            <a:br>
              <a:rPr lang="en-GB" sz="3600" b="0" i="0" cap="all" dirty="0">
                <a:solidFill>
                  <a:srgbClr val="222222"/>
                </a:solidFill>
                <a:effectLst/>
                <a:latin typeface="Abadi" panose="020B0604020202020204" pitchFamily="34" charset="0"/>
                <a:cs typeface="Aldhabi" panose="020B0604020202020204" pitchFamily="2" charset="-78"/>
              </a:rPr>
            </a:br>
            <a:r>
              <a:rPr lang="en-GB" sz="3600" b="0" i="0" cap="all" dirty="0">
                <a:solidFill>
                  <a:srgbClr val="222222"/>
                </a:solidFill>
                <a:effectLst/>
                <a:latin typeface="Abadi" panose="020B0604020202020204" pitchFamily="34" charset="0"/>
                <a:cs typeface="Aldhabi" panose="020B0604020202020204" pitchFamily="2" charset="-78"/>
              </a:rPr>
              <a:t>“</a:t>
            </a:r>
            <a:r>
              <a:rPr lang="en-GB" cap="all" dirty="0">
                <a:solidFill>
                  <a:srgbClr val="222222"/>
                </a:solidFill>
                <a:latin typeface="Aldhabi" panose="01000000000000000000" pitchFamily="2" charset="-78"/>
                <a:cs typeface="Aldhabi" panose="01000000000000000000" pitchFamily="2" charset="-78"/>
              </a:rPr>
              <a:t>PROBLEM SOLVING AND DECISION MAKING”</a:t>
            </a:r>
            <a:endParaRPr lang="en-GB" b="0" i="0" cap="all" dirty="0">
              <a:solidFill>
                <a:srgbClr val="222222"/>
              </a:solidFill>
              <a:effectLst/>
              <a:latin typeface="Aldhabi" panose="01000000000000000000" pitchFamily="2" charset="-78"/>
              <a:cs typeface="Aldhabi" panose="01000000000000000000" pitchFamily="2" charset="-78"/>
            </a:endParaRPr>
          </a:p>
        </p:txBody>
      </p:sp>
      <p:sp>
        <p:nvSpPr>
          <p:cNvPr id="3" name="Subtitle 2">
            <a:extLst>
              <a:ext uri="{FF2B5EF4-FFF2-40B4-BE49-F238E27FC236}">
                <a16:creationId xmlns:a16="http://schemas.microsoft.com/office/drawing/2014/main" id="{00254706-1401-438B-B77B-BB4C18817770}"/>
              </a:ext>
            </a:extLst>
          </p:cNvPr>
          <p:cNvSpPr>
            <a:spLocks noGrp="1"/>
          </p:cNvSpPr>
          <p:nvPr>
            <p:ph type="subTitle" idx="1"/>
          </p:nvPr>
        </p:nvSpPr>
        <p:spPr>
          <a:xfrm>
            <a:off x="762000" y="4691564"/>
            <a:ext cx="4102609" cy="1422631"/>
          </a:xfrm>
        </p:spPr>
        <p:txBody>
          <a:bodyPr>
            <a:normAutofit/>
          </a:bodyPr>
          <a:lstStyle/>
          <a:p>
            <a:pPr algn="l"/>
            <a:r>
              <a:rPr lang="en-US" dirty="0"/>
              <a:t> </a:t>
            </a:r>
            <a:endParaRPr lang="en-GB" dirty="0"/>
          </a:p>
        </p:txBody>
      </p:sp>
      <p:pic>
        <p:nvPicPr>
          <p:cNvPr id="4" name="Picture 3" descr="Isolated twigs and flowers on a white surface">
            <a:extLst>
              <a:ext uri="{FF2B5EF4-FFF2-40B4-BE49-F238E27FC236}">
                <a16:creationId xmlns:a16="http://schemas.microsoft.com/office/drawing/2014/main" id="{F7F8BC69-5BF1-BC1F-E8E2-EA06558C89BE}"/>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68000"/>
                    </a14:imgEffect>
                  </a14:imgLayer>
                </a14:imgProps>
              </a:ext>
            </a:extLst>
          </a:blip>
          <a:srcRect l="22152" r="8254" b="2"/>
          <a:stretch/>
        </p:blipFill>
        <p:spPr>
          <a:xfrm>
            <a:off x="6217920" y="10"/>
            <a:ext cx="5974080" cy="6857990"/>
          </a:xfrm>
          <a:prstGeom prst="rect">
            <a:avLst/>
          </a:prstGeom>
        </p:spPr>
      </p:pic>
    </p:spTree>
    <p:extLst>
      <p:ext uri="{BB962C8B-B14F-4D97-AF65-F5344CB8AC3E}">
        <p14:creationId xmlns:p14="http://schemas.microsoft.com/office/powerpoint/2010/main" val="28759492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55DA3-958E-4DAB-8E47-AEA13707A4B4}"/>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E11C3AA5-B86B-4640-810B-9FF984BF5840}"/>
              </a:ext>
            </a:extLst>
          </p:cNvPr>
          <p:cNvSpPr>
            <a:spLocks noGrp="1"/>
          </p:cNvSpPr>
          <p:nvPr>
            <p:ph idx="1"/>
          </p:nvPr>
        </p:nvSpPr>
        <p:spPr>
          <a:noFill/>
        </p:spPr>
        <p:txBody>
          <a:bodyPr/>
          <a:lstStyle/>
          <a:p>
            <a:r>
              <a:rPr lang="en-US" dirty="0"/>
              <a:t>The Covid-19 epidemic has significantly changed how we operate. There is ambiguity on how much work will be done remotely, by whom, and where in the medium term as homeworking rules are reduced.</a:t>
            </a:r>
            <a:endParaRPr lang="en-GB" dirty="0"/>
          </a:p>
        </p:txBody>
      </p:sp>
    </p:spTree>
    <p:extLst>
      <p:ext uri="{BB962C8B-B14F-4D97-AF65-F5344CB8AC3E}">
        <p14:creationId xmlns:p14="http://schemas.microsoft.com/office/powerpoint/2010/main" val="31049546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F91B50-8883-43EA-B5D8-0E378343C3E2}"/>
              </a:ext>
            </a:extLst>
          </p:cNvPr>
          <p:cNvSpPr>
            <a:spLocks noGrp="1"/>
          </p:cNvSpPr>
          <p:nvPr>
            <p:ph idx="1"/>
          </p:nvPr>
        </p:nvSpPr>
        <p:spPr>
          <a:xfrm>
            <a:off x="762001" y="2207969"/>
            <a:ext cx="3932830" cy="3884983"/>
          </a:xfrm>
        </p:spPr>
        <p:txBody>
          <a:bodyPr>
            <a:normAutofit/>
          </a:bodyPr>
          <a:lstStyle/>
          <a:p>
            <a:pPr>
              <a:lnSpc>
                <a:spcPct val="95000"/>
              </a:lnSpc>
            </a:pPr>
            <a:r>
              <a:rPr lang="en-US" sz="2000"/>
              <a:t>In comparison to 2019, overall retail sales volumes decreased by 1.9% in 2020, the worst yearly decline ever. The effects on consumer retail have been diverse, with apparel and gasoline volume sales experiencing sharp declines of -21.5% and -22.2%, respectively, in 2020 and remaining below pre-pandemic levels.</a:t>
            </a:r>
            <a:endParaRPr lang="en-GB" sz="2000"/>
          </a:p>
        </p:txBody>
      </p:sp>
      <p:pic>
        <p:nvPicPr>
          <p:cNvPr id="4" name="Picture 3">
            <a:extLst>
              <a:ext uri="{FF2B5EF4-FFF2-40B4-BE49-F238E27FC236}">
                <a16:creationId xmlns:a16="http://schemas.microsoft.com/office/drawing/2014/main" id="{0711F2DA-7BD6-4E0A-AD45-14873BBB71C7}"/>
              </a:ext>
            </a:extLst>
          </p:cNvPr>
          <p:cNvPicPr>
            <a:picLocks noChangeAspect="1"/>
          </p:cNvPicPr>
          <p:nvPr/>
        </p:nvPicPr>
        <p:blipFill rotWithShape="1">
          <a:blip r:embed="rId2"/>
          <a:srcRect l="2627" r="-1" b="-1"/>
          <a:stretch/>
        </p:blipFill>
        <p:spPr>
          <a:xfrm>
            <a:off x="5401464" y="786821"/>
            <a:ext cx="6035826" cy="5284357"/>
          </a:xfrm>
          <a:prstGeom prst="rect">
            <a:avLst/>
          </a:prstGeom>
        </p:spPr>
      </p:pic>
    </p:spTree>
    <p:extLst>
      <p:ext uri="{BB962C8B-B14F-4D97-AF65-F5344CB8AC3E}">
        <p14:creationId xmlns:p14="http://schemas.microsoft.com/office/powerpoint/2010/main" val="2222104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CA6FE-FAF5-46BC-AEF2-565BD64FFAB9}"/>
              </a:ext>
            </a:extLst>
          </p:cNvPr>
          <p:cNvSpPr>
            <a:spLocks noGrp="1"/>
          </p:cNvSpPr>
          <p:nvPr>
            <p:ph type="title"/>
          </p:nvPr>
        </p:nvSpPr>
        <p:spPr/>
        <p:txBody>
          <a:bodyPr/>
          <a:lstStyle/>
          <a:p>
            <a:r>
              <a:rPr lang="en-US" b="1" i="0" dirty="0">
                <a:solidFill>
                  <a:srgbClr val="323132"/>
                </a:solidFill>
                <a:effectLst/>
                <a:latin typeface="open sans" panose="020B0606030504020204" pitchFamily="34" charset="0"/>
              </a:rPr>
              <a:t>Retail industry in Great Britain</a:t>
            </a:r>
            <a:br>
              <a:rPr lang="en-US" b="1" i="0" dirty="0">
                <a:solidFill>
                  <a:srgbClr val="323132"/>
                </a:solidFill>
                <a:effectLst/>
                <a:latin typeface="open sans" panose="020B0606030504020204" pitchFamily="34" charset="0"/>
              </a:rPr>
            </a:br>
            <a:endParaRPr lang="en-GB" dirty="0"/>
          </a:p>
        </p:txBody>
      </p:sp>
      <p:sp>
        <p:nvSpPr>
          <p:cNvPr id="3" name="Content Placeholder 2">
            <a:extLst>
              <a:ext uri="{FF2B5EF4-FFF2-40B4-BE49-F238E27FC236}">
                <a16:creationId xmlns:a16="http://schemas.microsoft.com/office/drawing/2014/main" id="{14C30272-A62F-4576-9AD0-14BA80EEE129}"/>
              </a:ext>
            </a:extLst>
          </p:cNvPr>
          <p:cNvSpPr>
            <a:spLocks noGrp="1"/>
          </p:cNvSpPr>
          <p:nvPr>
            <p:ph idx="1"/>
          </p:nvPr>
        </p:nvSpPr>
        <p:spPr/>
        <p:txBody>
          <a:bodyPr>
            <a:normAutofit fontScale="92500" lnSpcReduction="20000"/>
          </a:bodyPr>
          <a:lstStyle/>
          <a:p>
            <a:r>
              <a:rPr lang="en-US" dirty="0"/>
              <a:t>The coronavirus (COVID-19) pandemic and the public health response have had significant effects on the UK and global economies. The retail business is a significant sector of the economy, accounting for over 5.1% of UK GDP. The implementation of lockdown limits and social distance have had a specific influence on the retail sector, changing the products and services we consume as well as how we consume them. Some retail segments have fared worse than others as a result.</a:t>
            </a:r>
            <a:endParaRPr lang="en-GB" dirty="0"/>
          </a:p>
        </p:txBody>
      </p:sp>
    </p:spTree>
    <p:extLst>
      <p:ext uri="{BB962C8B-B14F-4D97-AF65-F5344CB8AC3E}">
        <p14:creationId xmlns:p14="http://schemas.microsoft.com/office/powerpoint/2010/main" val="38417015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CA6FE-FAF5-46BC-AEF2-565BD64FFAB9}"/>
              </a:ext>
            </a:extLst>
          </p:cNvPr>
          <p:cNvSpPr>
            <a:spLocks noGrp="1"/>
          </p:cNvSpPr>
          <p:nvPr>
            <p:ph type="title"/>
          </p:nvPr>
        </p:nvSpPr>
        <p:spPr/>
        <p:txBody>
          <a:bodyPr/>
          <a:lstStyle/>
          <a:p>
            <a:r>
              <a:rPr lang="en-US" b="1" i="0" dirty="0">
                <a:solidFill>
                  <a:srgbClr val="323132"/>
                </a:solidFill>
                <a:effectLst/>
                <a:latin typeface="open sans" panose="020B0606030504020204" pitchFamily="34" charset="0"/>
              </a:rPr>
              <a:t>Retail industry in Great Britain</a:t>
            </a:r>
            <a:br>
              <a:rPr lang="en-US" b="1" i="0" dirty="0">
                <a:solidFill>
                  <a:srgbClr val="323132"/>
                </a:solidFill>
                <a:effectLst/>
                <a:latin typeface="open sans" panose="020B0606030504020204" pitchFamily="34" charset="0"/>
              </a:rPr>
            </a:br>
            <a:endParaRPr lang="en-GB" dirty="0"/>
          </a:p>
        </p:txBody>
      </p:sp>
      <p:sp>
        <p:nvSpPr>
          <p:cNvPr id="3" name="Content Placeholder 2">
            <a:extLst>
              <a:ext uri="{FF2B5EF4-FFF2-40B4-BE49-F238E27FC236}">
                <a16:creationId xmlns:a16="http://schemas.microsoft.com/office/drawing/2014/main" id="{14C30272-A62F-4576-9AD0-14BA80EEE129}"/>
              </a:ext>
            </a:extLst>
          </p:cNvPr>
          <p:cNvSpPr>
            <a:spLocks noGrp="1"/>
          </p:cNvSpPr>
          <p:nvPr>
            <p:ph idx="1"/>
          </p:nvPr>
        </p:nvSpPr>
        <p:spPr/>
        <p:txBody>
          <a:bodyPr>
            <a:normAutofit fontScale="77500" lnSpcReduction="20000"/>
          </a:bodyPr>
          <a:lstStyle/>
          <a:p>
            <a:r>
              <a:rPr lang="en-US" dirty="0"/>
              <a:t>The retail sector was significantly impacted by the policy measures put in place to stop the virus's spread, such as public health restrictions and voluntary social withdrawal. In the UK, the first nationwide lockdown was implemented on March 23, 2020, and this included the closing of non-essential retail businesses. Non-essential retailers were allowed to reopen in June, with some variations across the UK nations. The earliest was in Northern Ireland (12 June), and the latest was in Scotland (29 June). However, these stores were forced to close once more as Tier 4 restrictions were introduced in some areas of England and Scotland through the fall, and a 17-day "firebreak lockdown" was introduced in Wales in late October.</a:t>
            </a:r>
            <a:endParaRPr lang="en-GB" dirty="0"/>
          </a:p>
        </p:txBody>
      </p:sp>
    </p:spTree>
    <p:extLst>
      <p:ext uri="{BB962C8B-B14F-4D97-AF65-F5344CB8AC3E}">
        <p14:creationId xmlns:p14="http://schemas.microsoft.com/office/powerpoint/2010/main" val="26957284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3" name="Freeform: Shape 1042">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45" name="Rectangle 1044">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7" name="Rectangle 1046">
            <a:extLst>
              <a:ext uri="{FF2B5EF4-FFF2-40B4-BE49-F238E27FC236}">
                <a16:creationId xmlns:a16="http://schemas.microsoft.com/office/drawing/2014/main" id="{117B5C06-12CC-49EF-A907-08F1B132CA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49" name="Rectangle 1048">
            <a:extLst>
              <a:ext uri="{FF2B5EF4-FFF2-40B4-BE49-F238E27FC236}">
                <a16:creationId xmlns:a16="http://schemas.microsoft.com/office/drawing/2014/main" id="{BF7A785F-38D2-4D69-B6F1-ADCED2B8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334003" cy="61756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4CA6FE-FAF5-46BC-AEF2-565BD64FFAB9}"/>
              </a:ext>
            </a:extLst>
          </p:cNvPr>
          <p:cNvSpPr>
            <a:spLocks noGrp="1"/>
          </p:cNvSpPr>
          <p:nvPr>
            <p:ph type="title"/>
          </p:nvPr>
        </p:nvSpPr>
        <p:spPr>
          <a:xfrm>
            <a:off x="762000" y="839336"/>
            <a:ext cx="4123899" cy="3475513"/>
          </a:xfrm>
        </p:spPr>
        <p:txBody>
          <a:bodyPr vert="horz" lIns="91440" tIns="45720" rIns="91440" bIns="45720" rtlCol="0" anchor="ctr">
            <a:normAutofit/>
          </a:bodyPr>
          <a:lstStyle/>
          <a:p>
            <a:r>
              <a:rPr lang="en-US" sz="2000" b="1" i="0" dirty="0">
                <a:effectLst/>
              </a:rPr>
              <a:t>Figure 1: The restrictions on non-essential retail have been reflected in the impact on footfall</a:t>
            </a:r>
            <a:br>
              <a:rPr lang="en-US" sz="2000" b="1" i="0" dirty="0">
                <a:effectLst/>
              </a:rPr>
            </a:br>
            <a:r>
              <a:rPr lang="en-US" sz="2000" b="0" i="0" dirty="0">
                <a:effectLst/>
              </a:rPr>
              <a:t>Volume of footfall, percentage change from the same day the previous year, UK, 1 March 2020 to 24 January 2021</a:t>
            </a:r>
            <a:br>
              <a:rPr lang="en-US" sz="2000" b="0" i="0" dirty="0">
                <a:effectLst/>
              </a:rPr>
            </a:br>
            <a:endParaRPr lang="en-US" sz="2000" dirty="0"/>
          </a:p>
        </p:txBody>
      </p:sp>
      <p:pic>
        <p:nvPicPr>
          <p:cNvPr id="1026" name="Picture 2" descr="Image showing The restrictions on non-essential retail have been reflected in the impact on footfall.">
            <a:extLst>
              <a:ext uri="{FF2B5EF4-FFF2-40B4-BE49-F238E27FC236}">
                <a16:creationId xmlns:a16="http://schemas.microsoft.com/office/drawing/2014/main" id="{52C7F012-6334-436D-A2FA-00835CFE629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23" r="2" b="2"/>
          <a:stretch/>
        </p:blipFill>
        <p:spPr bwMode="auto">
          <a:xfrm>
            <a:off x="5334003" y="752477"/>
            <a:ext cx="6095997" cy="53423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9713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0" name="Rectangle 19">
            <a:extLst>
              <a:ext uri="{FF2B5EF4-FFF2-40B4-BE49-F238E27FC236}">
                <a16:creationId xmlns:a16="http://schemas.microsoft.com/office/drawing/2014/main" id="{ACEDC033-8DAA-4024-87F5-57430053A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D584A691-C497-4066-927B-46560195E1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Chart, line chart&#10;&#10;Description automatically generated">
            <a:extLst>
              <a:ext uri="{FF2B5EF4-FFF2-40B4-BE49-F238E27FC236}">
                <a16:creationId xmlns:a16="http://schemas.microsoft.com/office/drawing/2014/main" id="{93FAEF86-455E-42C1-9D57-F0ECAB3F6B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17064" y="1401556"/>
            <a:ext cx="5985166" cy="4698355"/>
          </a:xfrm>
          <a:prstGeom prst="rect">
            <a:avLst/>
          </a:prstGeom>
        </p:spPr>
      </p:pic>
    </p:spTree>
    <p:extLst>
      <p:ext uri="{BB962C8B-B14F-4D97-AF65-F5344CB8AC3E}">
        <p14:creationId xmlns:p14="http://schemas.microsoft.com/office/powerpoint/2010/main" val="35693282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9" name="Rectangle 18">
            <a:extLst>
              <a:ext uri="{FF2B5EF4-FFF2-40B4-BE49-F238E27FC236}">
                <a16:creationId xmlns:a16="http://schemas.microsoft.com/office/drawing/2014/main" id="{220E33D0-A190-4F8A-9DB6-C531C95CA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94375C-296E-4EF6-B7E6-BC41A67067FA}"/>
              </a:ext>
            </a:extLst>
          </p:cNvPr>
          <p:cNvSpPr>
            <a:spLocks noGrp="1"/>
          </p:cNvSpPr>
          <p:nvPr>
            <p:ph type="title"/>
          </p:nvPr>
        </p:nvSpPr>
        <p:spPr>
          <a:xfrm>
            <a:off x="758951" y="4714895"/>
            <a:ext cx="10668000" cy="1042660"/>
          </a:xfrm>
        </p:spPr>
        <p:txBody>
          <a:bodyPr vert="horz" lIns="91440" tIns="45720" rIns="91440" bIns="45720" rtlCol="0" anchor="b">
            <a:normAutofit/>
          </a:bodyPr>
          <a:lstStyle/>
          <a:p>
            <a:pPr algn="ctr"/>
            <a:r>
              <a:rPr lang="en-US" sz="6000" dirty="0"/>
              <a:t>PESTLE ANALYSIS</a:t>
            </a:r>
          </a:p>
        </p:txBody>
      </p:sp>
      <p:pic>
        <p:nvPicPr>
          <p:cNvPr id="4" name="Video 3">
            <a:extLst>
              <a:ext uri="{FF2B5EF4-FFF2-40B4-BE49-F238E27FC236}">
                <a16:creationId xmlns:a16="http://schemas.microsoft.com/office/drawing/2014/main" id="{AFB46391-5CF6-63A4-BEDB-94F4742FB057}"/>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3"/>
          <a:stretch/>
        </p:blipFill>
        <p:spPr>
          <a:xfrm>
            <a:off x="3011850" y="752895"/>
            <a:ext cx="6168299" cy="3459814"/>
          </a:xfrm>
          <a:prstGeom prst="rect">
            <a:avLst/>
          </a:prstGeom>
        </p:spPr>
      </p:pic>
    </p:spTree>
    <p:extLst>
      <p:ext uri="{BB962C8B-B14F-4D97-AF65-F5344CB8AC3E}">
        <p14:creationId xmlns:p14="http://schemas.microsoft.com/office/powerpoint/2010/main" val="78060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9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EF73612-3890-41A3-8A02-957AFD98FBA8}"/>
              </a:ext>
            </a:extLst>
          </p:cNvPr>
          <p:cNvSpPr>
            <a:spLocks noGrp="1"/>
          </p:cNvSpPr>
          <p:nvPr>
            <p:ph type="title"/>
          </p:nvPr>
        </p:nvSpPr>
        <p:spPr/>
        <p:txBody>
          <a:bodyPr/>
          <a:lstStyle/>
          <a:p>
            <a:r>
              <a:rPr lang="en-US" sz="4400" dirty="0"/>
              <a:t>PESTLE ANALYSIS</a:t>
            </a:r>
            <a:endParaRPr lang="en-GB" dirty="0"/>
          </a:p>
        </p:txBody>
      </p:sp>
      <p:sp>
        <p:nvSpPr>
          <p:cNvPr id="4" name="Content Placeholder 3">
            <a:extLst>
              <a:ext uri="{FF2B5EF4-FFF2-40B4-BE49-F238E27FC236}">
                <a16:creationId xmlns:a16="http://schemas.microsoft.com/office/drawing/2014/main" id="{33DD53E0-5AFE-4229-8A70-1558B43ACA57}"/>
              </a:ext>
            </a:extLst>
          </p:cNvPr>
          <p:cNvSpPr>
            <a:spLocks noGrp="1"/>
          </p:cNvSpPr>
          <p:nvPr>
            <p:ph idx="1"/>
          </p:nvPr>
        </p:nvSpPr>
        <p:spPr/>
        <p:txBody>
          <a:bodyPr>
            <a:normAutofit lnSpcReduction="10000"/>
          </a:bodyPr>
          <a:lstStyle/>
          <a:p>
            <a:pPr>
              <a:buFont typeface="Wingdings" panose="05000000000000000000" pitchFamily="2" charset="2"/>
              <a:buChar char="v"/>
            </a:pPr>
            <a:r>
              <a:rPr lang="en-US" dirty="0"/>
              <a:t>P &gt; government restrictions</a:t>
            </a:r>
          </a:p>
          <a:p>
            <a:pPr>
              <a:buFont typeface="Wingdings" panose="05000000000000000000" pitchFamily="2" charset="2"/>
              <a:buChar char="v"/>
            </a:pPr>
            <a:r>
              <a:rPr lang="en-US" dirty="0"/>
              <a:t>E &gt; inflation, high cost of living , disposable income</a:t>
            </a:r>
          </a:p>
          <a:p>
            <a:pPr>
              <a:buFont typeface="Wingdings" panose="05000000000000000000" pitchFamily="2" charset="2"/>
              <a:buChar char="v"/>
            </a:pPr>
            <a:r>
              <a:rPr lang="en-US" dirty="0"/>
              <a:t>S &gt; change in lifestyle</a:t>
            </a:r>
          </a:p>
          <a:p>
            <a:pPr>
              <a:buFont typeface="Wingdings" panose="05000000000000000000" pitchFamily="2" charset="2"/>
              <a:buChar char="v"/>
            </a:pPr>
            <a:r>
              <a:rPr lang="en-US" dirty="0"/>
              <a:t>T &gt; cost of technology adaptation</a:t>
            </a:r>
          </a:p>
          <a:p>
            <a:pPr>
              <a:buFont typeface="Wingdings" panose="05000000000000000000" pitchFamily="2" charset="2"/>
              <a:buChar char="v"/>
            </a:pPr>
            <a:r>
              <a:rPr lang="en-US" dirty="0"/>
              <a:t>L &gt; law suites, working from home</a:t>
            </a:r>
          </a:p>
          <a:p>
            <a:pPr>
              <a:buFont typeface="Wingdings" panose="05000000000000000000" pitchFamily="2" charset="2"/>
              <a:buChar char="v"/>
            </a:pPr>
            <a:r>
              <a:rPr lang="en-US" dirty="0"/>
              <a:t>E &gt; working from home, restrictions on large events</a:t>
            </a:r>
            <a:endParaRPr lang="en-GB" dirty="0"/>
          </a:p>
        </p:txBody>
      </p:sp>
    </p:spTree>
    <p:extLst>
      <p:ext uri="{BB962C8B-B14F-4D97-AF65-F5344CB8AC3E}">
        <p14:creationId xmlns:p14="http://schemas.microsoft.com/office/powerpoint/2010/main" val="10138379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a:extLst>
              <a:ext uri="{FF2B5EF4-FFF2-40B4-BE49-F238E27FC236}">
                <a16:creationId xmlns:a16="http://schemas.microsoft.com/office/drawing/2014/main" id="{315DC01D-A008-4BB3-8329-307D7F136989}"/>
              </a:ext>
            </a:extLst>
          </p:cNvPr>
          <p:cNvGraphicFramePr/>
          <p:nvPr>
            <p:extLst>
              <p:ext uri="{D42A27DB-BD31-4B8C-83A1-F6EECF244321}">
                <p14:modId xmlns:p14="http://schemas.microsoft.com/office/powerpoint/2010/main" val="3703517188"/>
              </p:ext>
            </p:extLst>
          </p:nvPr>
        </p:nvGraphicFramePr>
        <p:xfrm>
          <a:off x="2032000" y="9482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0695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4BA9C-6C2F-44C0-8E7E-2DA15836CAE9}"/>
              </a:ext>
            </a:extLst>
          </p:cNvPr>
          <p:cNvSpPr>
            <a:spLocks noGrp="1"/>
          </p:cNvSpPr>
          <p:nvPr>
            <p:ph type="title"/>
          </p:nvPr>
        </p:nvSpPr>
        <p:spPr/>
        <p:txBody>
          <a:bodyPr/>
          <a:lstStyle/>
          <a:p>
            <a:r>
              <a:rPr lang="en-US" dirty="0"/>
              <a:t>Online sales </a:t>
            </a:r>
            <a:endParaRPr lang="en-GB" dirty="0"/>
          </a:p>
        </p:txBody>
      </p:sp>
      <p:sp>
        <p:nvSpPr>
          <p:cNvPr id="3" name="Content Placeholder 2">
            <a:extLst>
              <a:ext uri="{FF2B5EF4-FFF2-40B4-BE49-F238E27FC236}">
                <a16:creationId xmlns:a16="http://schemas.microsoft.com/office/drawing/2014/main" id="{2033E643-C7FA-4D07-97A6-C3B12FCDA49E}"/>
              </a:ext>
            </a:extLst>
          </p:cNvPr>
          <p:cNvSpPr>
            <a:spLocks noGrp="1"/>
          </p:cNvSpPr>
          <p:nvPr>
            <p:ph idx="1"/>
          </p:nvPr>
        </p:nvSpPr>
        <p:spPr/>
        <p:txBody>
          <a:bodyPr>
            <a:normAutofit fontScale="70000" lnSpcReduction="20000"/>
          </a:bodyPr>
          <a:lstStyle/>
          <a:p>
            <a:r>
              <a:rPr lang="en-US" dirty="0"/>
              <a:t>Because non-essential physical establishments were forced to close due to the COVID-19 epidemic, it appears that internet sales have increased more quickly. Retailers have increased capacity to support online shopping, click-and-collect services, and home deliveries as a result of customers' preference for online platforms. The total trend for internet sales, whose percentage of all retail expenditure dramatically increased towards the onset of the epidemic, is shown in Figure 7. Online sales increased from 20% in February to a record-high percentage of almost 34% of total retail expenditure by May 2020. Although it has since somewhat decreased due to the reopening of physical businesses, the percentage of online sales is still much higher than it was before the outbreak.</a:t>
            </a:r>
            <a:endParaRPr lang="en-GB" dirty="0"/>
          </a:p>
        </p:txBody>
      </p:sp>
    </p:spTree>
    <p:extLst>
      <p:ext uri="{BB962C8B-B14F-4D97-AF65-F5344CB8AC3E}">
        <p14:creationId xmlns:p14="http://schemas.microsoft.com/office/powerpoint/2010/main" val="11429411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4BA9C-6C2F-44C0-8E7E-2DA15836CAE9}"/>
              </a:ext>
            </a:extLst>
          </p:cNvPr>
          <p:cNvSpPr>
            <a:spLocks noGrp="1"/>
          </p:cNvSpPr>
          <p:nvPr>
            <p:ph type="title"/>
          </p:nvPr>
        </p:nvSpPr>
        <p:spPr/>
        <p:txBody>
          <a:bodyPr/>
          <a:lstStyle/>
          <a:p>
            <a:r>
              <a:rPr lang="en-US" dirty="0"/>
              <a:t>Online sales </a:t>
            </a:r>
            <a:endParaRPr lang="en-GB" dirty="0"/>
          </a:p>
        </p:txBody>
      </p:sp>
      <p:sp>
        <p:nvSpPr>
          <p:cNvPr id="3" name="Content Placeholder 2">
            <a:extLst>
              <a:ext uri="{FF2B5EF4-FFF2-40B4-BE49-F238E27FC236}">
                <a16:creationId xmlns:a16="http://schemas.microsoft.com/office/drawing/2014/main" id="{2033E643-C7FA-4D07-97A6-C3B12FCDA49E}"/>
              </a:ext>
            </a:extLst>
          </p:cNvPr>
          <p:cNvSpPr>
            <a:spLocks noGrp="1"/>
          </p:cNvSpPr>
          <p:nvPr>
            <p:ph idx="1"/>
          </p:nvPr>
        </p:nvSpPr>
        <p:spPr/>
        <p:txBody>
          <a:bodyPr>
            <a:normAutofit fontScale="77500" lnSpcReduction="20000"/>
          </a:bodyPr>
          <a:lstStyle/>
          <a:p>
            <a:r>
              <a:rPr lang="en-US" dirty="0"/>
              <a:t>Following the implementation of the second lockdown in England in November, there was yet another increase in online spending, demonstrating how the shutdown of non-essential shopping has caused a </a:t>
            </a:r>
            <a:r>
              <a:rPr lang="en-US" dirty="0" err="1"/>
              <a:t>behavioural</a:t>
            </a:r>
            <a:r>
              <a:rPr lang="en-US" dirty="0"/>
              <a:t> change in how we purchase goods and services. The increase in online purchasing might also be attributed to people turning to online Black Friday deals and buying for Christmas more frequently. As businesses and customers continue to adjust to online buying, the CBI noted that the increase in online sales during November's shutdown was the fastest since October 2018, and that growth in online sales stayed above normal rates in December for the third straight month.</a:t>
            </a:r>
            <a:endParaRPr lang="en-GB" dirty="0"/>
          </a:p>
        </p:txBody>
      </p:sp>
    </p:spTree>
    <p:extLst>
      <p:ext uri="{BB962C8B-B14F-4D97-AF65-F5344CB8AC3E}">
        <p14:creationId xmlns:p14="http://schemas.microsoft.com/office/powerpoint/2010/main" val="40930385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04" name="Freeform: Shape 2103">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106" name="Rectangle 2105">
            <a:extLst>
              <a:ext uri="{FF2B5EF4-FFF2-40B4-BE49-F238E27FC236}">
                <a16:creationId xmlns:a16="http://schemas.microsoft.com/office/drawing/2014/main" id="{220E33D0-A190-4F8A-9DB6-C531C95CA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04BA9C-6C2F-44C0-8E7E-2DA15836CAE9}"/>
              </a:ext>
            </a:extLst>
          </p:cNvPr>
          <p:cNvSpPr>
            <a:spLocks noGrp="1"/>
          </p:cNvSpPr>
          <p:nvPr>
            <p:ph type="title"/>
          </p:nvPr>
        </p:nvSpPr>
        <p:spPr>
          <a:xfrm>
            <a:off x="762001" y="4869930"/>
            <a:ext cx="6267813" cy="1292078"/>
          </a:xfrm>
        </p:spPr>
        <p:txBody>
          <a:bodyPr vert="horz" lIns="91440" tIns="45720" rIns="91440" bIns="45720" rtlCol="0" anchor="ctr">
            <a:normAutofit/>
          </a:bodyPr>
          <a:lstStyle/>
          <a:p>
            <a:r>
              <a:rPr lang="en-US" sz="4800"/>
              <a:t>Online sales </a:t>
            </a:r>
          </a:p>
        </p:txBody>
      </p:sp>
      <p:pic>
        <p:nvPicPr>
          <p:cNvPr id="2052" name="Picture 4" descr="How the COVID-19 Pandemic has accelerated the shift to online spending |  National Statistical">
            <a:extLst>
              <a:ext uri="{FF2B5EF4-FFF2-40B4-BE49-F238E27FC236}">
                <a16:creationId xmlns:a16="http://schemas.microsoft.com/office/drawing/2014/main" id="{2C5CC2F8-1AF0-4B91-864F-9C2C78A53E6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663" b="-1"/>
          <a:stretch/>
        </p:blipFill>
        <p:spPr bwMode="auto">
          <a:xfrm>
            <a:off x="20" y="3"/>
            <a:ext cx="7534635" cy="4551037"/>
          </a:xfrm>
          <a:prstGeom prst="rect">
            <a:avLst/>
          </a:prstGeom>
          <a:noFill/>
          <a:extLst>
            <a:ext uri="{909E8E84-426E-40DD-AFC4-6F175D3DCCD1}">
              <a14:hiddenFill xmlns:a14="http://schemas.microsoft.com/office/drawing/2010/main">
                <a:solidFill>
                  <a:srgbClr val="FFFFFF"/>
                </a:solidFill>
              </a14:hiddenFill>
            </a:ext>
          </a:extLst>
        </p:spPr>
      </p:pic>
      <p:pic>
        <p:nvPicPr>
          <p:cNvPr id="2091" name="Picture 2090" descr="Shopping cart with boxes">
            <a:extLst>
              <a:ext uri="{FF2B5EF4-FFF2-40B4-BE49-F238E27FC236}">
                <a16:creationId xmlns:a16="http://schemas.microsoft.com/office/drawing/2014/main" id="{B9CD0C71-8A8B-51D5-E4AA-BF3FF15420B8}"/>
              </a:ext>
            </a:extLst>
          </p:cNvPr>
          <p:cNvPicPr>
            <a:picLocks noChangeAspect="1"/>
          </p:cNvPicPr>
          <p:nvPr/>
        </p:nvPicPr>
        <p:blipFill rotWithShape="1">
          <a:blip r:embed="rId3"/>
          <a:srcRect l="26991" r="4635" b="-1"/>
          <a:stretch/>
        </p:blipFill>
        <p:spPr>
          <a:xfrm>
            <a:off x="7527517" y="-4"/>
            <a:ext cx="4664483" cy="4553712"/>
          </a:xfrm>
          <a:prstGeom prst="rect">
            <a:avLst/>
          </a:prstGeom>
        </p:spPr>
      </p:pic>
    </p:spTree>
    <p:extLst>
      <p:ext uri="{BB962C8B-B14F-4D97-AF65-F5344CB8AC3E}">
        <p14:creationId xmlns:p14="http://schemas.microsoft.com/office/powerpoint/2010/main" val="1901839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28E9C-2704-2B36-9A39-CEEABE712727}"/>
              </a:ext>
            </a:extLst>
          </p:cNvPr>
          <p:cNvSpPr>
            <a:spLocks noGrp="1"/>
          </p:cNvSpPr>
          <p:nvPr>
            <p:ph type="title"/>
          </p:nvPr>
        </p:nvSpPr>
        <p:spPr/>
        <p:txBody>
          <a:bodyPr>
            <a:normAutofit/>
          </a:bodyPr>
          <a:lstStyle/>
          <a:p>
            <a:r>
              <a:rPr lang="en-GB" sz="5100" dirty="0">
                <a:latin typeface="Aldhabi" panose="01000000000000000000" pitchFamily="2" charset="-78"/>
              </a:rPr>
              <a:t>REFERENCES</a:t>
            </a:r>
          </a:p>
        </p:txBody>
      </p:sp>
      <p:sp>
        <p:nvSpPr>
          <p:cNvPr id="3" name="Content Placeholder 2">
            <a:extLst>
              <a:ext uri="{FF2B5EF4-FFF2-40B4-BE49-F238E27FC236}">
                <a16:creationId xmlns:a16="http://schemas.microsoft.com/office/drawing/2014/main" id="{62620026-8A1E-994E-FAE9-6191E49DE116}"/>
              </a:ext>
            </a:extLst>
          </p:cNvPr>
          <p:cNvSpPr>
            <a:spLocks noGrp="1"/>
          </p:cNvSpPr>
          <p:nvPr>
            <p:ph idx="1"/>
          </p:nvPr>
        </p:nvSpPr>
        <p:spPr/>
        <p:txBody>
          <a:bodyPr/>
          <a:lstStyle/>
          <a:p>
            <a:r>
              <a:rPr lang="en-GB" dirty="0">
                <a:latin typeface="Arial" panose="020B0604020202020204" pitchFamily="34" charset="0"/>
                <a:hlinkClick r:id="rId2"/>
              </a:rPr>
              <a:t>COVID-19 lockdown in the United Kingdom – Wikipedia</a:t>
            </a:r>
            <a:endParaRPr lang="en-GB" dirty="0">
              <a:latin typeface="Arial" panose="020B0604020202020204" pitchFamily="34" charset="0"/>
            </a:endParaRPr>
          </a:p>
          <a:p>
            <a:endParaRPr lang="en-GB" dirty="0">
              <a:latin typeface="Arial" panose="020B0604020202020204" pitchFamily="34" charset="0"/>
            </a:endParaRPr>
          </a:p>
          <a:p>
            <a:r>
              <a:rPr lang="en-GB" sz="3520" dirty="0">
                <a:latin typeface="Aldhabi" panose="01000000000000000000" pitchFamily="2" charset="-78"/>
              </a:rPr>
              <a:t>IMAGES:</a:t>
            </a:r>
          </a:p>
          <a:p>
            <a:r>
              <a:rPr lang="en-GB" sz="1800" dirty="0">
                <a:latin typeface="Arial" panose="020B0604020202020204" pitchFamily="34" charset="0"/>
                <a:cs typeface="Arial" panose="020B0604020202020204" pitchFamily="34" charset="0"/>
              </a:rPr>
              <a:t>Google images</a:t>
            </a:r>
          </a:p>
        </p:txBody>
      </p:sp>
    </p:spTree>
    <p:extLst>
      <p:ext uri="{BB962C8B-B14F-4D97-AF65-F5344CB8AC3E}">
        <p14:creationId xmlns:p14="http://schemas.microsoft.com/office/powerpoint/2010/main" val="1334791132"/>
      </p:ext>
    </p:extLst>
  </p:cSld>
  <p:clrMapOvr>
    <a:masterClrMapping/>
  </p:clrMapOvr>
</p:sld>
</file>

<file path=ppt/theme/theme1.xml><?xml version="1.0" encoding="utf-8"?>
<a:theme xmlns:a="http://schemas.openxmlformats.org/drawingml/2006/main" name="PrismaticVTI">
  <a:themeElements>
    <a:clrScheme name="AnalogousFromRegularSeedRightStep">
      <a:dk1>
        <a:srgbClr val="000000"/>
      </a:dk1>
      <a:lt1>
        <a:srgbClr val="FFFFFF"/>
      </a:lt1>
      <a:dk2>
        <a:srgbClr val="34381F"/>
      </a:dk2>
      <a:lt2>
        <a:srgbClr val="E2E6E8"/>
      </a:lt2>
      <a:accent1>
        <a:srgbClr val="C3724D"/>
      </a:accent1>
      <a:accent2>
        <a:srgbClr val="B1923B"/>
      </a:accent2>
      <a:accent3>
        <a:srgbClr val="9BAB43"/>
      </a:accent3>
      <a:accent4>
        <a:srgbClr val="6EB13B"/>
      </a:accent4>
      <a:accent5>
        <a:srgbClr val="4AB848"/>
      </a:accent5>
      <a:accent6>
        <a:srgbClr val="3BB16A"/>
      </a:accent6>
      <a:hlink>
        <a:srgbClr val="3A8BB0"/>
      </a:hlink>
      <a:folHlink>
        <a:srgbClr val="7F7F7F"/>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docProps/app.xml><?xml version="1.0" encoding="utf-8"?>
<Properties xmlns="http://schemas.openxmlformats.org/officeDocument/2006/extended-properties" xmlns:vt="http://schemas.openxmlformats.org/officeDocument/2006/docPropsVTypes">
  <TotalTime>232</TotalTime>
  <Words>719</Words>
  <Application>Microsoft Office PowerPoint</Application>
  <PresentationFormat>Widescreen</PresentationFormat>
  <Paragraphs>35</Paragraphs>
  <Slides>14</Slides>
  <Notes>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Abadi</vt:lpstr>
      <vt:lpstr>Aharoni</vt:lpstr>
      <vt:lpstr>Aldhabi</vt:lpstr>
      <vt:lpstr>Arial</vt:lpstr>
      <vt:lpstr>Avenir Next LT Pro</vt:lpstr>
      <vt:lpstr>open sans</vt:lpstr>
      <vt:lpstr>Wingdings</vt:lpstr>
      <vt:lpstr>PrismaticVTI</vt:lpstr>
      <vt:lpstr>TITLE PAGE  BMSW4004_BIRM NAME: NIMRA MALIK STUDENT ID: 2123954 “PROBLEM SOLVING AND DECISION MAKING”</vt:lpstr>
      <vt:lpstr>Introduction </vt:lpstr>
      <vt:lpstr>PowerPoint Presentation</vt:lpstr>
      <vt:lpstr>Retail industry in Great Britain </vt:lpstr>
      <vt:lpstr>Retail industry in Great Britain </vt:lpstr>
      <vt:lpstr>Figure 1: The restrictions on non-essential retail have been reflected in the impact on footfall Volume of footfall, percentage change from the same day the previous year, UK, 1 March 2020 to 24 January 2021 </vt:lpstr>
      <vt:lpstr>PowerPoint Presentation</vt:lpstr>
      <vt:lpstr>PESTLE ANALYSIS</vt:lpstr>
      <vt:lpstr>PESTLE ANALYSIS</vt:lpstr>
      <vt:lpstr>PowerPoint Presentation</vt:lpstr>
      <vt:lpstr>Online sales </vt:lpstr>
      <vt:lpstr>Online sales </vt:lpstr>
      <vt:lpstr>Online sales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 from home</dc:title>
  <dc:creator>Jawad Ali Akhtar</dc:creator>
  <cp:lastModifiedBy>nimramalik.30593@gmail.com</cp:lastModifiedBy>
  <cp:revision>1</cp:revision>
  <dcterms:created xsi:type="dcterms:W3CDTF">2022-10-30T22:32:22Z</dcterms:created>
  <dcterms:modified xsi:type="dcterms:W3CDTF">2022-10-31T02:37:23Z</dcterms:modified>
</cp:coreProperties>
</file>