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6"/>
  </p:notesMasterIdLst>
  <p:handoutMasterIdLst>
    <p:handoutMasterId r:id="rId27"/>
  </p:handoutMasterIdLst>
  <p:sldIdLst>
    <p:sldId id="256" r:id="rId2"/>
    <p:sldId id="262" r:id="rId3"/>
    <p:sldId id="266" r:id="rId4"/>
    <p:sldId id="261" r:id="rId5"/>
    <p:sldId id="258" r:id="rId6"/>
    <p:sldId id="259" r:id="rId7"/>
    <p:sldId id="264" r:id="rId8"/>
    <p:sldId id="268" r:id="rId9"/>
    <p:sldId id="269" r:id="rId10"/>
    <p:sldId id="260" r:id="rId11"/>
    <p:sldId id="281" r:id="rId12"/>
    <p:sldId id="273" r:id="rId13"/>
    <p:sldId id="278" r:id="rId14"/>
    <p:sldId id="263" r:id="rId15"/>
    <p:sldId id="280" r:id="rId16"/>
    <p:sldId id="267" r:id="rId17"/>
    <p:sldId id="270" r:id="rId18"/>
    <p:sldId id="272" r:id="rId19"/>
    <p:sldId id="275" r:id="rId20"/>
    <p:sldId id="276" r:id="rId21"/>
    <p:sldId id="279" r:id="rId22"/>
    <p:sldId id="277" r:id="rId23"/>
    <p:sldId id="271" r:id="rId24"/>
    <p:sldId id="265" r:id="rId2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1594" autoAdjust="0"/>
  </p:normalViewPr>
  <p:slideViewPr>
    <p:cSldViewPr>
      <p:cViewPr>
        <p:scale>
          <a:sx n="46" d="100"/>
          <a:sy n="46" d="100"/>
        </p:scale>
        <p:origin x="-2262" y="-91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0BE05BE-B34D-4BC3-9BAE-456D05AAEFE1}" type="datetimeFigureOut">
              <a:rPr lang="en-GB" smtClean="0"/>
              <a:pPr/>
              <a:t>29/10/2014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16D72250-20F4-4736-9FAB-F326B2B9EAF0}" type="slidenum">
              <a:rPr lang="en-GB" smtClean="0"/>
              <a:pPr/>
              <a:t>‹#›</a:t>
            </a:fld>
            <a:endParaRPr lang="en-GB"/>
          </a:p>
        </p:txBody>
      </p:sp>
    </p:spTree>
    <p:extLst>
      <p:ext uri="{BB962C8B-B14F-4D97-AF65-F5344CB8AC3E}">
        <p14:creationId xmlns:p14="http://schemas.microsoft.com/office/powerpoint/2010/main" val="2368704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3EA85E3-C491-42F8-8494-58797F4457A4}" type="datetimeFigureOut">
              <a:rPr lang="en-GB" smtClean="0"/>
              <a:pPr/>
              <a:t>29/10/2014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7CCC9E6-43F2-4B5C-9882-CABF363501D2}" type="slidenum">
              <a:rPr lang="en-GB" smtClean="0"/>
              <a:pPr/>
              <a:t>‹#›</a:t>
            </a:fld>
            <a:endParaRPr lang="en-GB"/>
          </a:p>
        </p:txBody>
      </p:sp>
    </p:spTree>
    <p:extLst>
      <p:ext uri="{BB962C8B-B14F-4D97-AF65-F5344CB8AC3E}">
        <p14:creationId xmlns:p14="http://schemas.microsoft.com/office/powerpoint/2010/main" val="33492922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07CCC9E6-43F2-4B5C-9882-CABF363501D2}" type="slidenum">
              <a:rPr lang="en-GB" smtClean="0"/>
              <a:pPr/>
              <a:t>3</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In general, the Circum-</a:t>
            </a:r>
            <a:r>
              <a:rPr lang="en-GB" dirty="0" err="1" smtClean="0"/>
              <a:t>Caribbeans</a:t>
            </a:r>
            <a:r>
              <a:rPr lang="en-GB" dirty="0" smtClean="0"/>
              <a:t> 'suffered from the European Conquest perhaps more drastically than any other American Indians. They became ethnographically, if not biologically, extinct, in the Antilles, Venezuela and much of Colombia. Only fragments survive in isolated areas of Colombia and of Central America. Many of the survivors retain a predominantly Indian culture, but it lacks all essential features of the native Circum-Caribbean culture and presents an interesting case of </a:t>
            </a:r>
            <a:r>
              <a:rPr lang="en-GB" dirty="0" err="1" smtClean="0"/>
              <a:t>deculturation</a:t>
            </a:r>
            <a:r>
              <a:rPr lang="en-GB" dirty="0" smtClean="0"/>
              <a:t>. The Spanish Conquest dislodged the tribes from their native habitat, especially on the coasts and the more </a:t>
            </a:r>
            <a:r>
              <a:rPr lang="en-GB" dirty="0" err="1" smtClean="0"/>
              <a:t>favored</a:t>
            </a:r>
            <a:r>
              <a:rPr lang="en-GB" dirty="0" smtClean="0"/>
              <a:t> highland areas, and threw them back into </a:t>
            </a:r>
            <a:r>
              <a:rPr lang="en-GB" dirty="0" err="1" smtClean="0"/>
              <a:t>submarginal</a:t>
            </a:r>
            <a:r>
              <a:rPr lang="en-GB" dirty="0" smtClean="0"/>
              <a:t> lands where subsistence could not support large population clusters or special classes of artisans, priests, warriors, and nobles. At the same time, the Spanish government seized political controls from the native nobles, and Spanish military power put an end to warfare, thus destroying the class structure... The distinguishing socio-religious factors were thus destroyed, and the more elaborate craft products in weaving, metallurgy, ceramics, building arts, and the like lost meaning, for they had been designed largely for the native upper classes. There remained only a simple folk culture: simple farming people, an </a:t>
            </a:r>
            <a:r>
              <a:rPr lang="en-GB" dirty="0" err="1" smtClean="0"/>
              <a:t>unstratified</a:t>
            </a:r>
            <a:r>
              <a:rPr lang="en-GB" dirty="0" smtClean="0"/>
              <a:t> society , shamanism, and </a:t>
            </a:r>
            <a:r>
              <a:rPr lang="en-GB" dirty="0" err="1" smtClean="0"/>
              <a:t>unelaborate</a:t>
            </a:r>
            <a:r>
              <a:rPr lang="en-GB" dirty="0" smtClean="0"/>
              <a:t> textiles, ceramics, and other craft products made for home consumption. The surviving tribes retain a native culture which resembles that of the Tropical Forest peoples who have also simple technologies and a simple socio-religious pattern.' (Steward in Lyon 1974: 14). Online at http://tairona.myzen.co.uk/index.php/history/tairona_history_to_the_time_of_the_spanish_invasion/</a:t>
            </a:r>
            <a:endParaRPr lang="en-GB" dirty="0"/>
          </a:p>
        </p:txBody>
      </p:sp>
      <p:sp>
        <p:nvSpPr>
          <p:cNvPr id="4" name="Slide Number Placeholder 3"/>
          <p:cNvSpPr>
            <a:spLocks noGrp="1"/>
          </p:cNvSpPr>
          <p:nvPr>
            <p:ph type="sldNum" sz="quarter" idx="10"/>
          </p:nvPr>
        </p:nvSpPr>
        <p:spPr/>
        <p:txBody>
          <a:bodyPr/>
          <a:lstStyle/>
          <a:p>
            <a:fld id="{07CCC9E6-43F2-4B5C-9882-CABF363501D2}" type="slidenum">
              <a:rPr lang="en-GB" smtClean="0"/>
              <a:pPr/>
              <a:t>7</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9" name="Rectangle 8"/>
          <p:cNvSpPr/>
          <p:nvPr/>
        </p:nvSpPr>
        <p:spPr bwMode="ltGray">
          <a:xfrm>
            <a:off x="0" y="0"/>
            <a:ext cx="9143999" cy="513543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Title 1"/>
          <p:cNvSpPr>
            <a:spLocks noGrp="1"/>
          </p:cNvSpPr>
          <p:nvPr>
            <p:ph type="ctrTitle"/>
          </p:nvPr>
        </p:nvSpPr>
        <p:spPr>
          <a:xfrm>
            <a:off x="685800" y="3355848"/>
            <a:ext cx="8077200" cy="1673352"/>
          </a:xfrm>
        </p:spPr>
        <p:txBody>
          <a:bodyPr vert="horz" lIns="91440" tIns="0" rIns="45720" bIns="0" rtlCol="0" anchor="t">
            <a:normAutofit/>
            <a:scene3d>
              <a:camera prst="orthographicFront"/>
              <a:lightRig rig="threePt" dir="t">
                <a:rot lat="0" lon="0" rev="4800000"/>
              </a:lightRig>
            </a:scene3d>
            <a:sp3d prstMaterial="matte">
              <a:bevelT w="50800" h="10160"/>
            </a:sp3d>
          </a:bodyPr>
          <a:lstStyle>
            <a:lvl1pPr algn="l">
              <a:defRPr sz="4700" b="1"/>
            </a:lvl1pPr>
            <a:extLst/>
          </a:lstStyle>
          <a:p>
            <a:r>
              <a:rPr kumimoji="0" lang="en-US" smtClean="0"/>
              <a:t>Click to edit Master title style</a:t>
            </a:r>
            <a:endParaRPr kumimoji="0" lang="en-US"/>
          </a:p>
        </p:txBody>
      </p:sp>
      <p:sp>
        <p:nvSpPr>
          <p:cNvPr id="3" name="Subtitle 2"/>
          <p:cNvSpPr>
            <a:spLocks noGrp="1"/>
          </p:cNvSpPr>
          <p:nvPr>
            <p:ph type="subTitle" idx="1"/>
          </p:nvPr>
        </p:nvSpPr>
        <p:spPr>
          <a:xfrm>
            <a:off x="685800" y="1828800"/>
            <a:ext cx="8077200" cy="1499616"/>
          </a:xfrm>
        </p:spPr>
        <p:txBody>
          <a:bodyPr lIns="118872" tIns="0" rIns="45720" bIns="0" anchor="b"/>
          <a:lstStyle>
            <a:lvl1pPr marL="0" indent="0" algn="l">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extLst/>
          </a:lstStyle>
          <a:p>
            <a:r>
              <a:rPr kumimoji="0" lang="en-US" smtClean="0"/>
              <a:t>Click to edit Master subtitle style</a:t>
            </a:r>
            <a:endParaRPr kumimoji="0" lang="en-US"/>
          </a:p>
        </p:txBody>
      </p:sp>
      <p:sp>
        <p:nvSpPr>
          <p:cNvPr id="4" name="Date Placeholder 3"/>
          <p:cNvSpPr>
            <a:spLocks noGrp="1"/>
          </p:cNvSpPr>
          <p:nvPr>
            <p:ph type="dt" sz="half" idx="10"/>
          </p:nvPr>
        </p:nvSpPr>
        <p:spPr/>
        <p:txBody>
          <a:bodyPr/>
          <a:lstStyle/>
          <a:p>
            <a:fld id="{861ACB0E-9C71-42B3-A70D-659B28DB0B22}" type="datetimeFigureOut">
              <a:rPr lang="en-GB" smtClean="0"/>
              <a:pPr/>
              <a:t>29/10/2014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9C1776-D576-4064-9BF7-FB790D0062B0}" type="slidenum">
              <a:rPr lang="en-GB" smtClean="0"/>
              <a:pPr/>
              <a:t>‹#›</a:t>
            </a:fld>
            <a:endParaRPr lang="en-GB"/>
          </a:p>
        </p:txBody>
      </p:sp>
      <p:sp>
        <p:nvSpPr>
          <p:cNvPr id="10" name="Rectangle 9"/>
          <p:cNvSpPr/>
          <p:nvPr/>
        </p:nvSpPr>
        <p:spPr bwMode="invGray">
          <a:xfrm>
            <a:off x="0" y="5128334"/>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55448"/>
            <a:ext cx="8229600" cy="1252728"/>
          </a:xfrm>
        </p:spPr>
        <p:txBody>
          <a:bodyPr/>
          <a:lstStyle>
            <a:extLst/>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861ACB0E-9C71-42B3-A70D-659B28DB0B22}" type="datetimeFigureOut">
              <a:rPr lang="en-GB" smtClean="0"/>
              <a:pPr/>
              <a:t>29/10/2014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9C1776-D576-4064-9BF7-FB790D0062B0}"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9" name="Rectangle 8"/>
          <p:cNvSpPr/>
          <p:nvPr/>
        </p:nvSpPr>
        <p:spPr bwMode="ltGray">
          <a:xfrm>
            <a:off x="0" y="1"/>
            <a:ext cx="9144000" cy="260252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12" name="Rectangle 11"/>
          <p:cNvSpPr/>
          <p:nvPr/>
        </p:nvSpPr>
        <p:spPr bwMode="invGray">
          <a:xfrm>
            <a:off x="0" y="2602520"/>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Title 1"/>
          <p:cNvSpPr>
            <a:spLocks noGrp="1"/>
          </p:cNvSpPr>
          <p:nvPr>
            <p:ph type="title"/>
          </p:nvPr>
        </p:nvSpPr>
        <p:spPr>
          <a:xfrm>
            <a:off x="749808" y="118872"/>
            <a:ext cx="8013192" cy="1636776"/>
          </a:xfrm>
        </p:spPr>
        <p:txBody>
          <a:bodyPr vert="horz" lIns="91440" tIns="0" rIns="91440" bIns="0" rtlCol="0" anchor="b">
            <a:normAutofit/>
            <a:scene3d>
              <a:camera prst="orthographicFront"/>
              <a:lightRig rig="threePt" dir="t">
                <a:rot lat="0" lon="0" rev="4800000"/>
              </a:lightRig>
            </a:scene3d>
            <a:sp3d prstMaterial="matte">
              <a:bevelT w="50800" h="10160"/>
            </a:sp3d>
          </a:bodyPr>
          <a:lstStyle>
            <a:lvl1pPr algn="l">
              <a:defRPr sz="4700" b="1" cap="none" baseline="0"/>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740664" y="1828800"/>
            <a:ext cx="8022336" cy="685800"/>
          </a:xfrm>
        </p:spPr>
        <p:txBody>
          <a:bodyPr lIns="146304" tIns="0" rIns="45720" bIns="0" anchor="t"/>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861ACB0E-9C71-42B3-A70D-659B28DB0B22}" type="datetimeFigureOut">
              <a:rPr lang="en-GB" smtClean="0"/>
              <a:pPr/>
              <a:t>29/10/2014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9C1776-D576-4064-9BF7-FB790D0062B0}"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773936"/>
            <a:ext cx="4038600" cy="4623816"/>
          </a:xfrm>
        </p:spPr>
        <p:txBody>
          <a:bodyPr lIns="91440"/>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773936"/>
            <a:ext cx="4038600" cy="462381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861ACB0E-9C71-42B3-A70D-659B28DB0B22}" type="datetimeFigureOut">
              <a:rPr lang="en-GB" smtClean="0"/>
              <a:pPr/>
              <a:t>29/10/2014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A9C1776-D576-4064-9BF7-FB790D0062B0}"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698987"/>
            <a:ext cx="4040188"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smtClean="0"/>
              <a:t>Click to edit Master text styles</a:t>
            </a:r>
          </a:p>
        </p:txBody>
      </p:sp>
      <p:sp>
        <p:nvSpPr>
          <p:cNvPr id="4" name="Content Placeholder 3"/>
          <p:cNvSpPr>
            <a:spLocks noGrp="1"/>
          </p:cNvSpPr>
          <p:nvPr>
            <p:ph sz="half" idx="2"/>
          </p:nvPr>
        </p:nvSpPr>
        <p:spPr>
          <a:xfrm>
            <a:off x="457200" y="2449512"/>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Text Placeholder 4"/>
          <p:cNvSpPr>
            <a:spLocks noGrp="1"/>
          </p:cNvSpPr>
          <p:nvPr>
            <p:ph type="body" sz="quarter" idx="3"/>
          </p:nvPr>
        </p:nvSpPr>
        <p:spPr>
          <a:xfrm>
            <a:off x="4645025" y="1698987"/>
            <a:ext cx="4041775"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smtClean="0"/>
              <a:t>Click to edit Master text styles</a:t>
            </a:r>
          </a:p>
        </p:txBody>
      </p:sp>
      <p:sp>
        <p:nvSpPr>
          <p:cNvPr id="6" name="Content Placeholder 5"/>
          <p:cNvSpPr>
            <a:spLocks noGrp="1"/>
          </p:cNvSpPr>
          <p:nvPr>
            <p:ph sz="quarter" idx="4"/>
          </p:nvPr>
        </p:nvSpPr>
        <p:spPr>
          <a:xfrm>
            <a:off x="4645025" y="2449512"/>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861ACB0E-9C71-42B3-A70D-659B28DB0B22}" type="datetimeFigureOut">
              <a:rPr lang="en-GB" smtClean="0"/>
              <a:pPr/>
              <a:t>29/10/2014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A9C1776-D576-4064-9BF7-FB790D0062B0}"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861ACB0E-9C71-42B3-A70D-659B28DB0B22}" type="datetimeFigureOut">
              <a:rPr lang="en-GB" smtClean="0"/>
              <a:pPr/>
              <a:t>29/10/2014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A9C1776-D576-4064-9BF7-FB790D0062B0}"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61ACB0E-9C71-42B3-A70D-659B28DB0B22}" type="datetimeFigureOut">
              <a:rPr lang="en-GB" smtClean="0"/>
              <a:pPr/>
              <a:t>29/10/2014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A9C1776-D576-4064-9BF7-FB790D0062B0}"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7838" y="152400"/>
            <a:ext cx="2523744" cy="978408"/>
          </a:xfrm>
        </p:spPr>
        <p:txBody>
          <a:bodyPr vert="horz" lIns="73152" rIns="45720" bIns="0" rtlCol="0" anchor="b">
            <a:normAutofit/>
            <a:sp3d prstMaterial="matte"/>
          </a:bodyPr>
          <a:lstStyle>
            <a:lvl1pPr algn="l">
              <a:defRPr sz="2000" b="0"/>
            </a:lvl1pPr>
            <a:extLst/>
          </a:lstStyle>
          <a:p>
            <a:r>
              <a:rPr kumimoji="0" lang="en-US" smtClean="0"/>
              <a:t>Click to edit Master title style</a:t>
            </a:r>
            <a:endParaRPr kumimoji="0" lang="en-US"/>
          </a:p>
        </p:txBody>
      </p:sp>
      <p:sp>
        <p:nvSpPr>
          <p:cNvPr id="3" name="Content Placeholder 2"/>
          <p:cNvSpPr>
            <a:spLocks noGrp="1"/>
          </p:cNvSpPr>
          <p:nvPr>
            <p:ph idx="1"/>
          </p:nvPr>
        </p:nvSpPr>
        <p:spPr>
          <a:xfrm>
            <a:off x="3019377" y="1743133"/>
            <a:ext cx="5920641" cy="455888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Text Placeholder 3"/>
          <p:cNvSpPr>
            <a:spLocks noGrp="1"/>
          </p:cNvSpPr>
          <p:nvPr>
            <p:ph type="body" sz="half" idx="2"/>
          </p:nvPr>
        </p:nvSpPr>
        <p:spPr>
          <a:xfrm>
            <a:off x="167838" y="1730018"/>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861ACB0E-9C71-42B3-A70D-659B28DB0B22}" type="datetimeFigureOut">
              <a:rPr lang="en-GB" smtClean="0"/>
              <a:pPr/>
              <a:t>29/10/2014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A9C1776-D576-4064-9BF7-FB790D0062B0}" type="slidenum">
              <a:rPr lang="en-GB" smtClean="0"/>
              <a:pPr/>
              <a:t>‹#›</a:t>
            </a:fld>
            <a:endParaRPr lang="en-GB"/>
          </a:p>
        </p:txBody>
      </p:sp>
      <p:sp>
        <p:nvSpPr>
          <p:cNvPr id="12" name="Rectangle 11"/>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9" name="Rectangle 8"/>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4592" y="155448"/>
            <a:ext cx="2525150" cy="978408"/>
          </a:xfrm>
        </p:spPr>
        <p:txBody>
          <a:bodyPr lIns="73152" bIns="0" anchor="b">
            <a:sp3d prstMaterial="matte"/>
          </a:bodyPr>
          <a:lstStyle>
            <a:lvl1pPr algn="l">
              <a:defRPr sz="2000" b="0"/>
            </a:lvl1pPr>
            <a:extLst/>
          </a:lstStyle>
          <a:p>
            <a:r>
              <a:rPr kumimoji="0" lang="en-US" smtClean="0"/>
              <a:t>Click to edit Master title style</a:t>
            </a:r>
            <a:endParaRPr kumimoji="0" lang="en-US"/>
          </a:p>
        </p:txBody>
      </p:sp>
      <p:sp>
        <p:nvSpPr>
          <p:cNvPr id="3" name="Picture Placeholder 2"/>
          <p:cNvSpPr>
            <a:spLocks noGrp="1"/>
          </p:cNvSpPr>
          <p:nvPr>
            <p:ph type="pic" idx="1"/>
          </p:nvPr>
        </p:nvSpPr>
        <p:spPr>
          <a:xfrm>
            <a:off x="2903805" y="1484808"/>
            <a:ext cx="6247397" cy="5373192"/>
          </a:xfrm>
          <a:solidFill>
            <a:schemeClr val="bg2">
              <a:shade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extLst/>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164592" y="1728216"/>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a:xfrm>
            <a:off x="164592" y="1170432"/>
            <a:ext cx="2523744" cy="201168"/>
          </a:xfrm>
        </p:spPr>
        <p:txBody>
          <a:bodyPr/>
          <a:lstStyle/>
          <a:p>
            <a:fld id="{861ACB0E-9C71-42B3-A70D-659B28DB0B22}" type="datetimeFigureOut">
              <a:rPr lang="en-GB" smtClean="0"/>
              <a:pPr/>
              <a:t>29/10/2014</a:t>
            </a:fld>
            <a:endParaRPr lang="en-GB"/>
          </a:p>
        </p:txBody>
      </p:sp>
      <p:sp>
        <p:nvSpPr>
          <p:cNvPr id="11" name="Rectangle 10"/>
          <p:cNvSpPr/>
          <p:nvPr/>
        </p:nvSpPr>
        <p:spPr>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9" name="Rectangle 8"/>
          <p:cNvSpPr/>
          <p:nvPr/>
        </p:nvSpPr>
        <p:spPr bwMode="invGray">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6" name="Footer Placeholder 5"/>
          <p:cNvSpPr>
            <a:spLocks noGrp="1"/>
          </p:cNvSpPr>
          <p:nvPr>
            <p:ph type="ftr" sz="quarter" idx="11"/>
          </p:nvPr>
        </p:nvSpPr>
        <p:spPr>
          <a:xfrm>
            <a:off x="3035808" y="1170432"/>
            <a:ext cx="5193792" cy="201168"/>
          </a:xfrm>
        </p:spPr>
        <p:txBody>
          <a:bodyPr/>
          <a:lstStyle>
            <a:lvl1pPr>
              <a:defRPr>
                <a:solidFill>
                  <a:schemeClr val="bg1">
                    <a:shade val="50000"/>
                  </a:schemeClr>
                </a:solidFill>
              </a:defRPr>
            </a:lvl1pPr>
          </a:lstStyle>
          <a:p>
            <a:endParaRPr lang="en-GB"/>
          </a:p>
        </p:txBody>
      </p:sp>
      <p:sp>
        <p:nvSpPr>
          <p:cNvPr id="7" name="Slide Number Placeholder 6"/>
          <p:cNvSpPr>
            <a:spLocks noGrp="1"/>
          </p:cNvSpPr>
          <p:nvPr>
            <p:ph type="sldNum" sz="quarter" idx="12"/>
          </p:nvPr>
        </p:nvSpPr>
        <p:spPr>
          <a:xfrm>
            <a:off x="8339328" y="1170432"/>
            <a:ext cx="733864" cy="201168"/>
          </a:xfrm>
        </p:spPr>
        <p:txBody>
          <a:bodyPr/>
          <a:lstStyle/>
          <a:p>
            <a:fld id="{CA9C1776-D576-4064-9BF7-FB790D0062B0}"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861ACB0E-9C71-42B3-A70D-659B28DB0B22}" type="datetimeFigureOut">
              <a:rPr lang="en-GB" smtClean="0"/>
              <a:pPr/>
              <a:t>29/10/2014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9C1776-D576-4064-9BF7-FB790D0062B0}"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p:cNvSpPr/>
          <p:nvPr/>
        </p:nvSpPr>
        <p:spPr bwMode="invGray">
          <a:xfrm>
            <a:off x="6598920" y="0"/>
            <a:ext cx="45720" cy="6858000"/>
          </a:xfrm>
          <a:prstGeom prst="rect">
            <a:avLst/>
          </a:prstGeom>
          <a:solidFill>
            <a:srgbClr val="FFFFFF"/>
          </a:solidFill>
          <a:ln w="48000" cap="flat" cmpd="thickThin" algn="ctr">
            <a:noFill/>
            <a:prstDash val="solid"/>
          </a:ln>
          <a:effectLst>
            <a:outerShdw blurRad="31750" dist="10160" dir="108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8" name="Rectangle 7"/>
          <p:cNvSpPr/>
          <p:nvPr/>
        </p:nvSpPr>
        <p:spPr bwMode="ltGray">
          <a:xfrm>
            <a:off x="6647687" y="0"/>
            <a:ext cx="2514601" cy="685800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Vertical Title 1"/>
          <p:cNvSpPr>
            <a:spLocks noGrp="1"/>
          </p:cNvSpPr>
          <p:nvPr>
            <p:ph type="title" orient="vert"/>
          </p:nvPr>
        </p:nvSpPr>
        <p:spPr>
          <a:xfrm>
            <a:off x="6781800" y="274640"/>
            <a:ext cx="1905000" cy="5851525"/>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304800"/>
            <a:ext cx="6019800" cy="5851525"/>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861ACB0E-9C71-42B3-A70D-659B28DB0B22}" type="datetimeFigureOut">
              <a:rPr lang="en-GB" smtClean="0"/>
              <a:pPr/>
              <a:t>29/10/2014</a:t>
            </a:fld>
            <a:endParaRPr lang="en-GB"/>
          </a:p>
        </p:txBody>
      </p:sp>
      <p:sp>
        <p:nvSpPr>
          <p:cNvPr id="5" name="Footer Placeholder 4"/>
          <p:cNvSpPr>
            <a:spLocks noGrp="1"/>
          </p:cNvSpPr>
          <p:nvPr>
            <p:ph type="ftr" sz="quarter" idx="11"/>
          </p:nvPr>
        </p:nvSpPr>
        <p:spPr>
          <a:xfrm>
            <a:off x="2640597" y="6377459"/>
            <a:ext cx="3836404" cy="365125"/>
          </a:xfrm>
        </p:spPr>
        <p:txBody>
          <a:bodyPr/>
          <a:lstStyle/>
          <a:p>
            <a:endParaRPr lang="en-GB"/>
          </a:p>
        </p:txBody>
      </p:sp>
      <p:sp>
        <p:nvSpPr>
          <p:cNvPr id="6" name="Slide Number Placeholder 5"/>
          <p:cNvSpPr>
            <a:spLocks noGrp="1"/>
          </p:cNvSpPr>
          <p:nvPr>
            <p:ph type="sldNum" sz="quarter" idx="12"/>
          </p:nvPr>
        </p:nvSpPr>
        <p:spPr/>
        <p:txBody>
          <a:bodyPr/>
          <a:lstStyle/>
          <a:p>
            <a:fld id="{CA9C1776-D576-4064-9BF7-FB790D0062B0}"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bwMode="invGray">
          <a:xfrm>
            <a:off x="0" y="1435895"/>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7" name="Rectangle 6"/>
          <p:cNvSpPr/>
          <p:nvPr/>
        </p:nvSpPr>
        <p:spPr bwMode="ltGray">
          <a:xfrm>
            <a:off x="0" y="0"/>
            <a:ext cx="9143999" cy="143373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Title Placeholder 1"/>
          <p:cNvSpPr>
            <a:spLocks noGrp="1"/>
          </p:cNvSpPr>
          <p:nvPr>
            <p:ph type="title"/>
          </p:nvPr>
        </p:nvSpPr>
        <p:spPr>
          <a:xfrm>
            <a:off x="457200" y="152400"/>
            <a:ext cx="8229600" cy="1251062"/>
          </a:xfrm>
          <a:prstGeom prst="rect">
            <a:avLst/>
          </a:prstGeom>
        </p:spPr>
        <p:txBody>
          <a:bodyPr vert="horz" lIns="91440" rIns="45720" rtlCol="0" anchor="ctr">
            <a:normAutofit/>
            <a:scene3d>
              <a:camera prst="orthographicFront"/>
              <a:lightRig rig="threePt" dir="t">
                <a:rot lat="0" lon="0" rev="4800000"/>
              </a:lightRig>
            </a:scene3d>
            <a:sp3d prstMaterial="matte">
              <a:bevelT w="50800" h="10160"/>
            </a:sp3d>
          </a:bodyPr>
          <a:lstStyle>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775191"/>
            <a:ext cx="8229600" cy="4625609"/>
          </a:xfrm>
          <a:prstGeom prst="rect">
            <a:avLst/>
          </a:prstGeom>
        </p:spPr>
        <p:txBody>
          <a:bodyPr vert="horz" lIns="54864" tIns="91440" rtlCol="0">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4" name="Date Placeholder 3"/>
          <p:cNvSpPr>
            <a:spLocks noGrp="1"/>
          </p:cNvSpPr>
          <p:nvPr>
            <p:ph type="dt" sz="half" idx="2"/>
          </p:nvPr>
        </p:nvSpPr>
        <p:spPr>
          <a:xfrm>
            <a:off x="457200" y="6476999"/>
            <a:ext cx="2133600" cy="274320"/>
          </a:xfrm>
          <a:prstGeom prst="rect">
            <a:avLst/>
          </a:prstGeom>
        </p:spPr>
        <p:txBody>
          <a:bodyPr vert="horz" lIns="109728" rIns="45720" bIns="0" rtlCol="0" anchor="b"/>
          <a:lstStyle>
            <a:lvl1pPr algn="l" eaLnBrk="1" latinLnBrk="0" hangingPunct="1">
              <a:defRPr kumimoji="0" sz="1200">
                <a:solidFill>
                  <a:schemeClr val="tx1">
                    <a:tint val="95000"/>
                  </a:schemeClr>
                </a:solidFill>
              </a:defRPr>
            </a:lvl1pPr>
            <a:extLst/>
          </a:lstStyle>
          <a:p>
            <a:fld id="{861ACB0E-9C71-42B3-A70D-659B28DB0B22}" type="datetimeFigureOut">
              <a:rPr lang="en-GB" smtClean="0"/>
              <a:pPr/>
              <a:t>29/10/2014</a:t>
            </a:fld>
            <a:endParaRPr lang="en-GB"/>
          </a:p>
        </p:txBody>
      </p:sp>
      <p:sp>
        <p:nvSpPr>
          <p:cNvPr id="5" name="Footer Placeholder 4"/>
          <p:cNvSpPr>
            <a:spLocks noGrp="1"/>
          </p:cNvSpPr>
          <p:nvPr>
            <p:ph type="ftr" sz="quarter" idx="3"/>
          </p:nvPr>
        </p:nvSpPr>
        <p:spPr>
          <a:xfrm>
            <a:off x="2640596" y="6476999"/>
            <a:ext cx="5507719" cy="274320"/>
          </a:xfrm>
          <a:prstGeom prst="rect">
            <a:avLst/>
          </a:prstGeom>
        </p:spPr>
        <p:txBody>
          <a:bodyPr vert="horz" lIns="45720" rIns="45720" bIns="0" rtlCol="0" anchor="b"/>
          <a:lstStyle>
            <a:lvl1pPr algn="l" eaLnBrk="1" latinLnBrk="0" hangingPunct="1">
              <a:defRPr kumimoji="0" sz="1200">
                <a:solidFill>
                  <a:schemeClr val="tx1">
                    <a:tint val="95000"/>
                  </a:schemeClr>
                </a:solidFill>
              </a:defRPr>
            </a:lvl1pPr>
            <a:extLst/>
          </a:lstStyle>
          <a:p>
            <a:endParaRPr lang="en-GB"/>
          </a:p>
        </p:txBody>
      </p:sp>
      <p:sp>
        <p:nvSpPr>
          <p:cNvPr id="6" name="Slide Number Placeholder 5"/>
          <p:cNvSpPr>
            <a:spLocks noGrp="1"/>
          </p:cNvSpPr>
          <p:nvPr>
            <p:ph type="sldNum" sz="quarter" idx="4"/>
          </p:nvPr>
        </p:nvSpPr>
        <p:spPr>
          <a:xfrm>
            <a:off x="8204396" y="6476999"/>
            <a:ext cx="733864" cy="274320"/>
          </a:xfrm>
          <a:prstGeom prst="rect">
            <a:avLst/>
          </a:prstGeom>
        </p:spPr>
        <p:txBody>
          <a:bodyPr vert="horz" bIns="0" rtlCol="0" anchor="b"/>
          <a:lstStyle>
            <a:lvl1pPr algn="r" eaLnBrk="1" latinLnBrk="0" hangingPunct="1">
              <a:defRPr kumimoji="0" sz="1200">
                <a:solidFill>
                  <a:schemeClr val="tx1">
                    <a:tint val="95000"/>
                  </a:schemeClr>
                </a:solidFill>
              </a:defRPr>
            </a:lvl1pPr>
            <a:extLst/>
          </a:lstStyle>
          <a:p>
            <a:fld id="{CA9C1776-D576-4064-9BF7-FB790D0062B0}"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500" b="1" kern="1200">
          <a:solidFill>
            <a:schemeClr val="accent1">
              <a:satMod val="150000"/>
            </a:schemeClr>
          </a:solidFill>
          <a:effectLst/>
          <a:latin typeface="+mj-lt"/>
          <a:ea typeface="+mj-ea"/>
          <a:cs typeface="+mj-cs"/>
        </a:defRPr>
      </a:lvl1pPr>
      <a:extLst/>
    </p:titleStyle>
    <p:bodyStyle>
      <a:lvl1pPr marL="438912" indent="-320040" algn="l" rtl="0" eaLnBrk="1" latinLnBrk="0" hangingPunct="1">
        <a:spcBef>
          <a:spcPts val="0"/>
        </a:spcBef>
        <a:buClr>
          <a:schemeClr val="accent1"/>
        </a:buClr>
        <a:buSzPct val="80000"/>
        <a:buFont typeface="Wingdings 2"/>
        <a:buChar char=""/>
        <a:defRPr kumimoji="0" sz="3200" kern="1200">
          <a:solidFill>
            <a:schemeClr val="tx1"/>
          </a:solidFill>
          <a:latin typeface="+mn-lt"/>
          <a:ea typeface="+mn-ea"/>
          <a:cs typeface="+mn-cs"/>
        </a:defRPr>
      </a:lvl1pPr>
      <a:lvl2pPr marL="731520" indent="-274320" algn="l" rtl="0" eaLnBrk="1" latinLnBrk="0" hangingPunct="1">
        <a:spcBef>
          <a:spcPct val="20000"/>
        </a:spcBef>
        <a:buClr>
          <a:schemeClr val="accent2"/>
        </a:buClr>
        <a:buSzPct val="90000"/>
        <a:buFont typeface="Wingdings"/>
        <a:buChar char=""/>
        <a:defRPr kumimoji="0" sz="2800" kern="1200">
          <a:solidFill>
            <a:schemeClr val="tx1"/>
          </a:solidFill>
          <a:latin typeface="+mn-lt"/>
          <a:ea typeface="+mn-ea"/>
          <a:cs typeface="+mn-cs"/>
        </a:defRPr>
      </a:lvl2pPr>
      <a:lvl3pPr marL="996696" indent="-228600" algn="l" rtl="0" eaLnBrk="1" latinLnBrk="0" hangingPunct="1">
        <a:spcBef>
          <a:spcPct val="20000"/>
        </a:spcBef>
        <a:buClr>
          <a:schemeClr val="accent3"/>
        </a:buClr>
        <a:buFont typeface="Arial"/>
        <a:buChar char="▪"/>
        <a:defRPr kumimoji="0" sz="2400" kern="1200">
          <a:solidFill>
            <a:schemeClr val="tx1"/>
          </a:solidFill>
          <a:latin typeface="+mn-lt"/>
          <a:ea typeface="+mn-ea"/>
          <a:cs typeface="+mn-cs"/>
        </a:defRPr>
      </a:lvl3pPr>
      <a:lvl4pPr marL="1216152" indent="-182880" algn="l" rtl="0" eaLnBrk="1" latinLnBrk="0" hangingPunct="1">
        <a:spcBef>
          <a:spcPct val="20000"/>
        </a:spcBef>
        <a:buClr>
          <a:schemeClr val="accent4"/>
        </a:buClr>
        <a:buFont typeface="Arial"/>
        <a:buChar char="▪"/>
        <a:defRPr kumimoji="0" sz="2000" kern="1200">
          <a:solidFill>
            <a:schemeClr val="tx1"/>
          </a:solidFill>
          <a:latin typeface="+mn-lt"/>
          <a:ea typeface="+mn-ea"/>
          <a:cs typeface="+mn-cs"/>
        </a:defRPr>
      </a:lvl4pPr>
      <a:lvl5pPr marL="1426464" indent="-182880" algn="l" rtl="0" eaLnBrk="1" latinLnBrk="0" hangingPunct="1">
        <a:spcBef>
          <a:spcPct val="20000"/>
        </a:spcBef>
        <a:buClr>
          <a:schemeClr val="accent5"/>
        </a:buClr>
        <a:buFont typeface="Wingdings 3"/>
        <a:buChar char=""/>
        <a:defRPr kumimoji="0" lang="en-US" sz="2000" kern="1200" smtClean="0">
          <a:solidFill>
            <a:schemeClr val="tx1"/>
          </a:solidFill>
          <a:latin typeface="+mn-lt"/>
          <a:ea typeface="+mn-ea"/>
          <a:cs typeface="+mn-cs"/>
        </a:defRPr>
      </a:lvl5pPr>
      <a:lvl6pPr marL="1627632" indent="-182880" algn="l" rtl="0" eaLnBrk="1" latinLnBrk="0" hangingPunct="1">
        <a:spcBef>
          <a:spcPct val="20000"/>
        </a:spcBef>
        <a:buClr>
          <a:schemeClr val="accent6"/>
        </a:buClr>
        <a:buSzPct val="100000"/>
        <a:buFont typeface="Wingdings 2"/>
        <a:buChar char=""/>
        <a:defRPr kumimoji="0" sz="2000" kern="1200">
          <a:solidFill>
            <a:schemeClr val="tx1"/>
          </a:solidFill>
          <a:latin typeface="+mn-lt"/>
          <a:ea typeface="+mn-ea"/>
          <a:cs typeface="+mn-cs"/>
        </a:defRPr>
      </a:lvl6pPr>
      <a:lvl7pPr marL="1828800" indent="-182880" algn="l" rtl="0" eaLnBrk="1" latinLnBrk="0" hangingPunct="1">
        <a:spcBef>
          <a:spcPct val="20000"/>
        </a:spcBef>
        <a:buClr>
          <a:schemeClr val="accent1"/>
        </a:buClr>
        <a:buSzPct val="100000"/>
        <a:buFont typeface="Wingdings 2"/>
        <a:buChar char=""/>
        <a:defRPr kumimoji="0" sz="1800" kern="1200">
          <a:solidFill>
            <a:schemeClr val="tx1"/>
          </a:solidFill>
          <a:latin typeface="+mn-lt"/>
          <a:ea typeface="+mn-ea"/>
          <a:cs typeface="+mn-cs"/>
        </a:defRPr>
      </a:lvl7pPr>
      <a:lvl8pPr marL="2029968" indent="-182880" algn="l" rtl="0" eaLnBrk="1" latinLnBrk="0" hangingPunct="1">
        <a:spcBef>
          <a:spcPct val="20000"/>
        </a:spcBef>
        <a:buClr>
          <a:schemeClr val="accent2"/>
        </a:buClr>
        <a:buFont typeface="Wingdings 2" pitchFamily="18" charset="2"/>
        <a:buChar char=""/>
        <a:defRPr kumimoji="0" sz="1800" kern="1200">
          <a:solidFill>
            <a:schemeClr val="tx1"/>
          </a:solidFill>
          <a:latin typeface="+mn-lt"/>
          <a:ea typeface="+mn-ea"/>
          <a:cs typeface="+mn-cs"/>
        </a:defRPr>
      </a:lvl8pPr>
      <a:lvl9pPr marL="2231136" indent="-182880" algn="l" rtl="0" eaLnBrk="1" latinLnBrk="0" hangingPunct="1">
        <a:spcBef>
          <a:spcPct val="20000"/>
        </a:spcBef>
        <a:buClr>
          <a:schemeClr val="accent3"/>
        </a:buClr>
        <a:buFont typeface="Wingdings 2" pitchFamily="18" charset="2"/>
        <a:buChar char=""/>
        <a:defRPr kumimoji="0" sz="18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4.xml"/><Relationship Id="rId4" Type="http://schemas.openxmlformats.org/officeDocument/2006/relationships/image" Target="../media/image7.jpeg"/></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2132856"/>
            <a:ext cx="8077200" cy="1673352"/>
          </a:xfrm>
        </p:spPr>
        <p:txBody>
          <a:bodyPr/>
          <a:lstStyle/>
          <a:p>
            <a:r>
              <a:rPr lang="en-GB" dirty="0" err="1" smtClean="0"/>
              <a:t>Kogi</a:t>
            </a:r>
            <a:r>
              <a:rPr lang="en-GB" dirty="0" smtClean="0"/>
              <a:t>, Colombia</a:t>
            </a:r>
            <a:endParaRPr lang="en-GB" dirty="0"/>
          </a:p>
        </p:txBody>
      </p:sp>
      <p:sp>
        <p:nvSpPr>
          <p:cNvPr id="3" name="Subtitle 2"/>
          <p:cNvSpPr>
            <a:spLocks noGrp="1"/>
          </p:cNvSpPr>
          <p:nvPr>
            <p:ph type="subTitle" idx="1"/>
          </p:nvPr>
        </p:nvSpPr>
        <p:spPr/>
        <p:txBody>
          <a:bodyPr/>
          <a:lstStyle/>
          <a:p>
            <a:endParaRPr lang="en-GB"/>
          </a:p>
        </p:txBody>
      </p:sp>
      <p:pic>
        <p:nvPicPr>
          <p:cNvPr id="13314" name="Picture 2" descr="http://sacredland.org/wp-content/gallery/santa-marta/kogi.jpg"/>
          <p:cNvPicPr>
            <a:picLocks noChangeAspect="1" noChangeArrowheads="1"/>
          </p:cNvPicPr>
          <p:nvPr/>
        </p:nvPicPr>
        <p:blipFill>
          <a:blip r:embed="rId2" cstate="print"/>
          <a:srcRect/>
          <a:stretch>
            <a:fillRect/>
          </a:stretch>
        </p:blipFill>
        <p:spPr bwMode="auto">
          <a:xfrm>
            <a:off x="3923928" y="3356992"/>
            <a:ext cx="4762500" cy="3171826"/>
          </a:xfrm>
          <a:prstGeom prst="rect">
            <a:avLst/>
          </a:prstGeom>
          <a:noFill/>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Location </a:t>
            </a:r>
            <a:endParaRPr lang="en-GB" dirty="0"/>
          </a:p>
        </p:txBody>
      </p:sp>
      <p:pic>
        <p:nvPicPr>
          <p:cNvPr id="4" name="Content Placeholder 3" descr="south america.png"/>
          <p:cNvPicPr>
            <a:picLocks noGrp="1" noChangeAspect="1"/>
          </p:cNvPicPr>
          <p:nvPr>
            <p:ph idx="1"/>
          </p:nvPr>
        </p:nvPicPr>
        <p:blipFill>
          <a:blip r:embed="rId2" cstate="print"/>
          <a:stretch>
            <a:fillRect/>
          </a:stretch>
        </p:blipFill>
        <p:spPr>
          <a:xfrm>
            <a:off x="785812" y="2501900"/>
            <a:ext cx="7572375" cy="3171825"/>
          </a:xfrm>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Territory</a:t>
            </a:r>
            <a:endParaRPr lang="en-GB" dirty="0"/>
          </a:p>
        </p:txBody>
      </p:sp>
      <p:sp>
        <p:nvSpPr>
          <p:cNvPr id="6" name="Content Placeholder 5"/>
          <p:cNvSpPr>
            <a:spLocks noGrp="1"/>
          </p:cNvSpPr>
          <p:nvPr>
            <p:ph sz="half" idx="1"/>
          </p:nvPr>
        </p:nvSpPr>
        <p:spPr/>
        <p:txBody>
          <a:bodyPr>
            <a:normAutofit/>
          </a:bodyPr>
          <a:lstStyle/>
          <a:p>
            <a:r>
              <a:rPr lang="en-GB" dirty="0" smtClean="0"/>
              <a:t>Rises abruptly out of the sea creating something of a pyramid</a:t>
            </a:r>
          </a:p>
          <a:p>
            <a:r>
              <a:rPr lang="en-GB" dirty="0" smtClean="0"/>
              <a:t>19,000ft high in 40 km</a:t>
            </a:r>
          </a:p>
          <a:p>
            <a:r>
              <a:rPr lang="en-GB" dirty="0" smtClean="0"/>
              <a:t>Hardly any level land</a:t>
            </a:r>
          </a:p>
        </p:txBody>
      </p:sp>
      <p:sp>
        <p:nvSpPr>
          <p:cNvPr id="7" name="Content Placeholder 6"/>
          <p:cNvSpPr>
            <a:spLocks noGrp="1"/>
          </p:cNvSpPr>
          <p:nvPr>
            <p:ph sz="half" idx="2"/>
          </p:nvPr>
        </p:nvSpPr>
        <p:spPr/>
        <p:txBody>
          <a:bodyPr>
            <a:normAutofit/>
          </a:bodyPr>
          <a:lstStyle/>
          <a:p>
            <a:endParaRPr lang="en-GB"/>
          </a:p>
        </p:txBody>
      </p:sp>
      <p:pic>
        <p:nvPicPr>
          <p:cNvPr id="4" name="Picture 3"/>
          <p:cNvPicPr/>
          <p:nvPr/>
        </p:nvPicPr>
        <p:blipFill>
          <a:blip r:embed="rId3" cstate="print">
            <a:extLst>
              <a:ext uri="{28A0092B-C50C-407E-A947-70E740481C1C}">
                <a14:useLocalDpi xmlns:a14="http://schemas.microsoft.com/office/drawing/2010/main"/>
              </a:ext>
            </a:extLst>
          </a:blip>
          <a:srcRect/>
          <a:stretch>
            <a:fillRect/>
          </a:stretch>
        </p:blipFill>
        <p:spPr bwMode="auto">
          <a:xfrm>
            <a:off x="4644008" y="3212976"/>
            <a:ext cx="4176464" cy="3024336"/>
          </a:xfrm>
          <a:prstGeom prst="rect">
            <a:avLst/>
          </a:prstGeom>
          <a:noFill/>
          <a:ln>
            <a:noFill/>
          </a:ln>
        </p:spPr>
      </p:pic>
      <p:sp>
        <p:nvSpPr>
          <p:cNvPr id="8" name="Isosceles Triangle 7"/>
          <p:cNvSpPr/>
          <p:nvPr/>
        </p:nvSpPr>
        <p:spPr>
          <a:xfrm rot="19331660">
            <a:off x="6097385" y="4226389"/>
            <a:ext cx="1774453" cy="1700913"/>
          </a:xfrm>
          <a:prstGeom prst="triangl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22" name="Picture 6" descr="http://www.colombia-adventure.com/tour-images/13-Andes-Tayrona-and-Cartagena-Cultrue-and-Nature-Journey-Day7-Tayrona.JPG"/>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4785220" y="4149080"/>
            <a:ext cx="4179268" cy="2708920"/>
          </a:xfrm>
          <a:prstGeom prst="rect">
            <a:avLst/>
          </a:prstGeom>
          <a:noFill/>
        </p:spPr>
      </p:pic>
      <p:pic>
        <p:nvPicPr>
          <p:cNvPr id="9224" name="Picture 8" descr="http://www.colombia.travel/en/images/stories/turistainternacional/Adondeir/Destinosfindesemana/sierranevada/ecohabs-sierra1.jpg"/>
          <p:cNvPicPr>
            <a:picLocks noChangeAspect="1" noChangeArrowheads="1"/>
          </p:cNvPicPr>
          <p:nvPr/>
        </p:nvPicPr>
        <p:blipFill>
          <a:blip r:embed="rId3" cstate="print"/>
          <a:srcRect/>
          <a:stretch>
            <a:fillRect/>
          </a:stretch>
        </p:blipFill>
        <p:spPr bwMode="auto">
          <a:xfrm>
            <a:off x="4788024" y="1772816"/>
            <a:ext cx="4173090" cy="2880320"/>
          </a:xfrm>
          <a:prstGeom prst="rect">
            <a:avLst/>
          </a:prstGeom>
          <a:noFill/>
        </p:spPr>
      </p:pic>
      <p:sp>
        <p:nvSpPr>
          <p:cNvPr id="9" name="Title 8"/>
          <p:cNvSpPr>
            <a:spLocks noGrp="1"/>
          </p:cNvSpPr>
          <p:nvPr>
            <p:ph type="title"/>
          </p:nvPr>
        </p:nvSpPr>
        <p:spPr/>
        <p:txBody>
          <a:bodyPr/>
          <a:lstStyle/>
          <a:p>
            <a:r>
              <a:rPr lang="en-GB" dirty="0" smtClean="0"/>
              <a:t>Geography</a:t>
            </a:r>
            <a:endParaRPr lang="en-GB" dirty="0"/>
          </a:p>
        </p:txBody>
      </p:sp>
      <p:sp>
        <p:nvSpPr>
          <p:cNvPr id="3" name="Content Placeholder 2"/>
          <p:cNvSpPr>
            <a:spLocks noGrp="1"/>
          </p:cNvSpPr>
          <p:nvPr>
            <p:ph sz="half" idx="1"/>
          </p:nvPr>
        </p:nvSpPr>
        <p:spPr/>
        <p:txBody>
          <a:bodyPr/>
          <a:lstStyle/>
          <a:p>
            <a:r>
              <a:rPr lang="en-GB" dirty="0" smtClean="0"/>
              <a:t>Snows</a:t>
            </a:r>
          </a:p>
          <a:p>
            <a:r>
              <a:rPr lang="en-GB" dirty="0" smtClean="0"/>
              <a:t>Mountain forest</a:t>
            </a:r>
          </a:p>
          <a:p>
            <a:r>
              <a:rPr lang="en-GB" dirty="0" smtClean="0"/>
              <a:t>Tropical beached</a:t>
            </a:r>
            <a:endParaRPr lang="en-GB" dirty="0"/>
          </a:p>
        </p:txBody>
      </p:sp>
      <p:pic>
        <p:nvPicPr>
          <p:cNvPr id="9220" name="Picture 4" descr="http://www.gotsaga.com/index.php/Media/showPhoto/filename/d852aef781863bfeb858f7d31509782f.jpg"/>
          <p:cNvPicPr>
            <a:picLocks noChangeAspect="1" noChangeArrowheads="1"/>
          </p:cNvPicPr>
          <p:nvPr/>
        </p:nvPicPr>
        <p:blipFill>
          <a:blip r:embed="rId4" cstate="print"/>
          <a:srcRect/>
          <a:stretch>
            <a:fillRect/>
          </a:stretch>
        </p:blipFill>
        <p:spPr bwMode="auto">
          <a:xfrm>
            <a:off x="4788024" y="188640"/>
            <a:ext cx="4189131" cy="2276872"/>
          </a:xfrm>
          <a:prstGeom prst="rect">
            <a:avLst/>
          </a:prstGeom>
          <a:noFill/>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Geography and subsistence </a:t>
            </a:r>
            <a:endParaRPr lang="en-GB" dirty="0"/>
          </a:p>
        </p:txBody>
      </p:sp>
      <p:sp>
        <p:nvSpPr>
          <p:cNvPr id="3" name="Content Placeholder 2"/>
          <p:cNvSpPr>
            <a:spLocks noGrp="1"/>
          </p:cNvSpPr>
          <p:nvPr>
            <p:ph sz="half" idx="1"/>
          </p:nvPr>
        </p:nvSpPr>
        <p:spPr/>
        <p:txBody>
          <a:bodyPr/>
          <a:lstStyle/>
          <a:p>
            <a:r>
              <a:rPr lang="en-GB" dirty="0" smtClean="0"/>
              <a:t>Subtropical, temperate, </a:t>
            </a:r>
            <a:r>
              <a:rPr lang="en-GB" dirty="0" err="1" smtClean="0"/>
              <a:t>paramo</a:t>
            </a:r>
            <a:r>
              <a:rPr lang="en-GB" dirty="0" smtClean="0"/>
              <a:t> (mountainous alpine tundra)</a:t>
            </a:r>
          </a:p>
          <a:p>
            <a:r>
              <a:rPr lang="en-GB" dirty="0" smtClean="0"/>
              <a:t>Variety of eco-systems/biomes from the coast up to the peaks = variety of different flora and fauna</a:t>
            </a:r>
          </a:p>
          <a:p>
            <a:endParaRPr lang="en-GB" dirty="0" smtClean="0"/>
          </a:p>
          <a:p>
            <a:endParaRPr lang="en-GB" dirty="0"/>
          </a:p>
        </p:txBody>
      </p:sp>
      <p:pic>
        <p:nvPicPr>
          <p:cNvPr id="6" name="Picture 5"/>
          <p:cNvPicPr/>
          <p:nvPr/>
        </p:nvPicPr>
        <p:blipFill>
          <a:blip r:embed="rId2" cstate="screen">
            <a:extLst>
              <a:ext uri="{28A0092B-C50C-407E-A947-70E740481C1C}">
                <a14:useLocalDpi xmlns:a14="http://schemas.microsoft.com/office/drawing/2010/main"/>
              </a:ext>
            </a:extLst>
          </a:blip>
          <a:srcRect/>
          <a:stretch>
            <a:fillRect/>
          </a:stretch>
        </p:blipFill>
        <p:spPr bwMode="auto">
          <a:xfrm>
            <a:off x="4788024" y="1556792"/>
            <a:ext cx="3960000" cy="5040000"/>
          </a:xfrm>
          <a:prstGeom prst="rect">
            <a:avLst/>
          </a:prstGeom>
          <a:noFill/>
          <a:ln>
            <a:noFill/>
          </a:ln>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Settlement </a:t>
            </a:r>
            <a:endParaRPr lang="en-GB" dirty="0"/>
          </a:p>
        </p:txBody>
      </p:sp>
      <p:pic>
        <p:nvPicPr>
          <p:cNvPr id="4" name="Picture 3"/>
          <p:cNvPicPr/>
          <p:nvPr/>
        </p:nvPicPr>
        <p:blipFill>
          <a:blip r:embed="rId2" cstate="print">
            <a:extLst>
              <a:ext uri="{28A0092B-C50C-407E-A947-70E740481C1C}">
                <a14:useLocalDpi xmlns:a14="http://schemas.microsoft.com/office/drawing/2010/main"/>
              </a:ext>
            </a:extLst>
          </a:blip>
          <a:srcRect/>
          <a:stretch>
            <a:fillRect/>
          </a:stretch>
        </p:blipFill>
        <p:spPr bwMode="auto">
          <a:xfrm>
            <a:off x="4716016" y="1700808"/>
            <a:ext cx="3888432" cy="4847977"/>
          </a:xfrm>
          <a:prstGeom prst="rect">
            <a:avLst/>
          </a:prstGeom>
          <a:noFill/>
          <a:ln>
            <a:noFill/>
          </a:ln>
        </p:spPr>
      </p:pic>
      <p:pic>
        <p:nvPicPr>
          <p:cNvPr id="8" name="Picture 7"/>
          <p:cNvPicPr/>
          <p:nvPr/>
        </p:nvPicPr>
        <p:blipFill>
          <a:blip r:embed="rId3" cstate="print">
            <a:extLst>
              <a:ext uri="{28A0092B-C50C-407E-A947-70E740481C1C}">
                <a14:useLocalDpi xmlns:a14="http://schemas.microsoft.com/office/drawing/2010/main"/>
              </a:ext>
            </a:extLst>
          </a:blip>
          <a:srcRect/>
          <a:stretch>
            <a:fillRect/>
          </a:stretch>
        </p:blipFill>
        <p:spPr bwMode="auto">
          <a:xfrm>
            <a:off x="827584" y="1772816"/>
            <a:ext cx="3312368" cy="4768349"/>
          </a:xfrm>
          <a:prstGeom prst="rect">
            <a:avLst/>
          </a:prstGeom>
          <a:noFill/>
          <a:ln>
            <a:noFill/>
          </a:ln>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dirty="0" smtClean="0"/>
              <a:t>The lost city of the Ancient </a:t>
            </a:r>
            <a:r>
              <a:rPr lang="en-GB" dirty="0" err="1" smtClean="0"/>
              <a:t>Tairona</a:t>
            </a:r>
            <a:endParaRPr lang="en-GB" dirty="0"/>
          </a:p>
        </p:txBody>
      </p:sp>
      <p:sp>
        <p:nvSpPr>
          <p:cNvPr id="6" name="Content Placeholder 5"/>
          <p:cNvSpPr>
            <a:spLocks noGrp="1"/>
          </p:cNvSpPr>
          <p:nvPr>
            <p:ph sz="half" idx="1"/>
          </p:nvPr>
        </p:nvSpPr>
        <p:spPr/>
        <p:txBody>
          <a:bodyPr>
            <a:normAutofit fontScale="92500"/>
          </a:bodyPr>
          <a:lstStyle/>
          <a:p>
            <a:r>
              <a:rPr lang="en-GB" dirty="0" smtClean="0"/>
              <a:t>Prior to Spanish conquest the Tairona lived in the Sierra Nevada</a:t>
            </a:r>
          </a:p>
          <a:p>
            <a:r>
              <a:rPr lang="en-GB" dirty="0" smtClean="0"/>
              <a:t>The invaders devastated the indigenous population, driving them away from the coast</a:t>
            </a:r>
          </a:p>
          <a:p>
            <a:r>
              <a:rPr lang="en-GB" dirty="0" smtClean="0"/>
              <a:t>The Tairona hid up in the mountains, sealing themselves away</a:t>
            </a:r>
          </a:p>
        </p:txBody>
      </p:sp>
      <p:sp>
        <p:nvSpPr>
          <p:cNvPr id="7" name="Content Placeholder 6"/>
          <p:cNvSpPr>
            <a:spLocks noGrp="1"/>
          </p:cNvSpPr>
          <p:nvPr>
            <p:ph sz="half" idx="2"/>
          </p:nvPr>
        </p:nvSpPr>
        <p:spPr/>
        <p:txBody>
          <a:bodyPr>
            <a:normAutofit fontScale="92500"/>
          </a:bodyPr>
          <a:lstStyle/>
          <a:p>
            <a:endParaRPr lang="en-GB"/>
          </a:p>
        </p:txBody>
      </p:sp>
      <p:pic>
        <p:nvPicPr>
          <p:cNvPr id="4" name="Picture 3"/>
          <p:cNvPicPr/>
          <p:nvPr/>
        </p:nvPicPr>
        <p:blipFill>
          <a:blip r:embed="rId3" cstate="print">
            <a:extLst>
              <a:ext uri="{28A0092B-C50C-407E-A947-70E740481C1C}">
                <a14:useLocalDpi xmlns:a14="http://schemas.microsoft.com/office/drawing/2010/main"/>
              </a:ext>
            </a:extLst>
          </a:blip>
          <a:srcRect/>
          <a:stretch>
            <a:fillRect/>
          </a:stretch>
        </p:blipFill>
        <p:spPr bwMode="auto">
          <a:xfrm>
            <a:off x="4644008" y="3212976"/>
            <a:ext cx="4176464" cy="3024336"/>
          </a:xfrm>
          <a:prstGeom prst="rect">
            <a:avLst/>
          </a:prstGeom>
          <a:noFill/>
          <a:ln>
            <a:noFill/>
          </a:ln>
        </p:spPr>
      </p:pic>
      <p:sp>
        <p:nvSpPr>
          <p:cNvPr id="9" name="Oval 8"/>
          <p:cNvSpPr/>
          <p:nvPr/>
        </p:nvSpPr>
        <p:spPr>
          <a:xfrm rot="1177177">
            <a:off x="6732240" y="4653136"/>
            <a:ext cx="792088" cy="504056"/>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Ancient </a:t>
            </a:r>
            <a:r>
              <a:rPr lang="en-GB" dirty="0" err="1" smtClean="0"/>
              <a:t>Tairona</a:t>
            </a:r>
            <a:endParaRPr lang="en-GB" dirty="0"/>
          </a:p>
        </p:txBody>
      </p:sp>
      <p:sp>
        <p:nvSpPr>
          <p:cNvPr id="3" name="Content Placeholder 2"/>
          <p:cNvSpPr>
            <a:spLocks noGrp="1"/>
          </p:cNvSpPr>
          <p:nvPr>
            <p:ph sz="half" idx="1"/>
          </p:nvPr>
        </p:nvSpPr>
        <p:spPr/>
        <p:txBody>
          <a:bodyPr/>
          <a:lstStyle/>
          <a:p>
            <a:endParaRPr lang="en-GB"/>
          </a:p>
        </p:txBody>
      </p:sp>
      <p:sp>
        <p:nvSpPr>
          <p:cNvPr id="4" name="Content Placeholder 3"/>
          <p:cNvSpPr>
            <a:spLocks noGrp="1"/>
          </p:cNvSpPr>
          <p:nvPr>
            <p:ph sz="half" idx="2"/>
          </p:nvPr>
        </p:nvSpPr>
        <p:spPr/>
        <p:txBody>
          <a:bodyPr/>
          <a:lstStyle/>
          <a:p>
            <a:endParaRPr lang="en-GB"/>
          </a:p>
        </p:txBody>
      </p:sp>
      <p:pic>
        <p:nvPicPr>
          <p:cNvPr id="28676" name="Picture 4" descr="http://newworldreview.com/wp-content/uploads/2009/07/Ciudad-Perdida-4.JPG"/>
          <p:cNvPicPr>
            <a:picLocks noChangeAspect="1" noChangeArrowheads="1"/>
          </p:cNvPicPr>
          <p:nvPr/>
        </p:nvPicPr>
        <p:blipFill>
          <a:blip r:embed="rId2" cstate="print"/>
          <a:srcRect/>
          <a:stretch>
            <a:fillRect/>
          </a:stretch>
        </p:blipFill>
        <p:spPr bwMode="auto">
          <a:xfrm>
            <a:off x="251520" y="1196752"/>
            <a:ext cx="4391025" cy="5416302"/>
          </a:xfrm>
          <a:prstGeom prst="rect">
            <a:avLst/>
          </a:prstGeom>
          <a:noFill/>
        </p:spPr>
      </p:pic>
      <p:pic>
        <p:nvPicPr>
          <p:cNvPr id="28678" name="Picture 6" descr="http://farm3.staticflickr.com/2522/3951404015_5789f66d67_z.jpg"/>
          <p:cNvPicPr>
            <a:picLocks noChangeAspect="1" noChangeArrowheads="1"/>
          </p:cNvPicPr>
          <p:nvPr/>
        </p:nvPicPr>
        <p:blipFill>
          <a:blip r:embed="rId3" cstate="print"/>
          <a:srcRect/>
          <a:stretch>
            <a:fillRect/>
          </a:stretch>
        </p:blipFill>
        <p:spPr bwMode="auto">
          <a:xfrm>
            <a:off x="4355976" y="1124744"/>
            <a:ext cx="4536504" cy="5519937"/>
          </a:xfrm>
          <a:prstGeom prst="rect">
            <a:avLst/>
          </a:prstGeom>
          <a:noFill/>
        </p:spPr>
      </p:pic>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Gold as earth’s blood and</a:t>
            </a:r>
            <a:br>
              <a:rPr lang="en-GB" dirty="0" smtClean="0"/>
            </a:br>
            <a:r>
              <a:rPr lang="en-GB" dirty="0" smtClean="0"/>
              <a:t>A map of ideas</a:t>
            </a:r>
            <a:endParaRPr lang="en-GB" dirty="0"/>
          </a:p>
        </p:txBody>
      </p:sp>
      <p:pic>
        <p:nvPicPr>
          <p:cNvPr id="8" name="Content Placeholder 7"/>
          <p:cNvPicPr>
            <a:picLocks noGrp="1" noChangeAspect="1"/>
          </p:cNvPicPr>
          <p:nvPr>
            <p:ph sz="half" idx="1"/>
          </p:nvPr>
        </p:nvPicPr>
        <p:blipFill>
          <a:blip r:embed="rId2" cstate="screen">
            <a:extLst>
              <a:ext uri="{28A0092B-C50C-407E-A947-70E740481C1C}">
                <a14:useLocalDpi xmlns:a14="http://schemas.microsoft.com/office/drawing/2010/main"/>
              </a:ext>
            </a:extLst>
          </a:blip>
          <a:srcRect/>
          <a:stretch>
            <a:fillRect/>
          </a:stretch>
        </p:blipFill>
        <p:spPr/>
      </p:pic>
      <p:pic>
        <p:nvPicPr>
          <p:cNvPr id="9" name="Content Placeholder 8"/>
          <p:cNvPicPr>
            <a:picLocks noGrp="1" noChangeAspect="1"/>
          </p:cNvPicPr>
          <p:nvPr>
            <p:ph sz="half" idx="2"/>
          </p:nvPr>
        </p:nvPicPr>
        <p:blipFill>
          <a:blip r:embed="rId3" cstate="screen">
            <a:extLst>
              <a:ext uri="{28A0092B-C50C-407E-A947-70E740481C1C}">
                <a14:useLocalDpi xmlns:a14="http://schemas.microsoft.com/office/drawing/2010/main"/>
              </a:ext>
            </a:extLst>
          </a:blip>
          <a:srcRect/>
          <a:stretch>
            <a:fillRect/>
          </a:stretch>
        </p:blipFill>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Cosmology </a:t>
            </a:r>
            <a:endParaRPr lang="en-GB" dirty="0"/>
          </a:p>
        </p:txBody>
      </p:sp>
      <p:sp>
        <p:nvSpPr>
          <p:cNvPr id="5" name="Content Placeholder 4"/>
          <p:cNvSpPr>
            <a:spLocks noGrp="1"/>
          </p:cNvSpPr>
          <p:nvPr>
            <p:ph sz="half" idx="1"/>
          </p:nvPr>
        </p:nvSpPr>
        <p:spPr/>
        <p:txBody>
          <a:bodyPr/>
          <a:lstStyle/>
          <a:p>
            <a:r>
              <a:rPr lang="en-GB" dirty="0" smtClean="0"/>
              <a:t>A nine layered egg shaped universe held by elders above the </a:t>
            </a:r>
            <a:r>
              <a:rPr lang="en-GB" dirty="0" err="1" smtClean="0"/>
              <a:t>mothery</a:t>
            </a:r>
            <a:r>
              <a:rPr lang="en-GB" dirty="0" smtClean="0"/>
              <a:t> waters called </a:t>
            </a:r>
            <a:r>
              <a:rPr lang="en-GB" i="1" dirty="0" err="1" smtClean="0"/>
              <a:t>Aluna</a:t>
            </a:r>
            <a:endParaRPr lang="en-GB" i="1" dirty="0" smtClean="0"/>
          </a:p>
          <a:p>
            <a:r>
              <a:rPr lang="en-GB" dirty="0" smtClean="0"/>
              <a:t>The waters are like potentiality out of which anything you can think of can come</a:t>
            </a:r>
            <a:endParaRPr lang="en-GB" dirty="0"/>
          </a:p>
        </p:txBody>
      </p:sp>
      <p:sp>
        <p:nvSpPr>
          <p:cNvPr id="6" name="Content Placeholder 5"/>
          <p:cNvSpPr>
            <a:spLocks noGrp="1"/>
          </p:cNvSpPr>
          <p:nvPr>
            <p:ph sz="half" idx="2"/>
          </p:nvPr>
        </p:nvSpPr>
        <p:spPr/>
        <p:txBody>
          <a:bodyPr/>
          <a:lstStyle/>
          <a:p>
            <a:endParaRPr lang="en-GB"/>
          </a:p>
        </p:txBody>
      </p:sp>
      <p:pic>
        <p:nvPicPr>
          <p:cNvPr id="4" name="Picture 3"/>
          <p:cNvPicPr/>
          <p:nvPr/>
        </p:nvPicPr>
        <p:blipFill>
          <a:blip r:embed="rId2" cstate="print">
            <a:extLst>
              <a:ext uri="{28A0092B-C50C-407E-A947-70E740481C1C}">
                <a14:useLocalDpi xmlns:a14="http://schemas.microsoft.com/office/drawing/2010/main"/>
              </a:ext>
            </a:extLst>
          </a:blip>
          <a:srcRect/>
          <a:stretch>
            <a:fillRect/>
          </a:stretch>
        </p:blipFill>
        <p:spPr bwMode="auto">
          <a:xfrm>
            <a:off x="4788024" y="1844824"/>
            <a:ext cx="3780016" cy="4500000"/>
          </a:xfrm>
          <a:prstGeom prst="rect">
            <a:avLst/>
          </a:prstGeom>
          <a:noFill/>
          <a:ln>
            <a:noFill/>
          </a:ln>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i="1" dirty="0" err="1" smtClean="0"/>
              <a:t>Aluna</a:t>
            </a:r>
            <a:r>
              <a:rPr lang="en-GB" i="1" dirty="0" smtClean="0"/>
              <a:t> –</a:t>
            </a:r>
            <a:r>
              <a:rPr lang="en-GB" dirty="0" smtClean="0"/>
              <a:t>working in </a:t>
            </a:r>
            <a:r>
              <a:rPr lang="en-GB" i="1" dirty="0" err="1" smtClean="0"/>
              <a:t>aluna</a:t>
            </a:r>
            <a:endParaRPr lang="en-GB" i="1" dirty="0"/>
          </a:p>
        </p:txBody>
      </p:sp>
      <p:sp>
        <p:nvSpPr>
          <p:cNvPr id="3" name="Content Placeholder 2"/>
          <p:cNvSpPr>
            <a:spLocks noGrp="1"/>
          </p:cNvSpPr>
          <p:nvPr>
            <p:ph sz="half" idx="1"/>
          </p:nvPr>
        </p:nvSpPr>
        <p:spPr/>
        <p:txBody>
          <a:bodyPr>
            <a:normAutofit fontScale="77500" lnSpcReduction="20000"/>
          </a:bodyPr>
          <a:lstStyle/>
          <a:p>
            <a:pPr marL="118872" indent="0">
              <a:buNone/>
            </a:pPr>
            <a:r>
              <a:rPr lang="en-GB" dirty="0" smtClean="0"/>
              <a:t>‘Everything we do is an event not only in the physical world but also in the spirit world. We live in a world shaped in spirit. Every tree, every stone, every river, has a spirit form, invisible…this is the world of </a:t>
            </a:r>
            <a:r>
              <a:rPr lang="en-GB" i="1" dirty="0" err="1" smtClean="0"/>
              <a:t>aluna</a:t>
            </a:r>
            <a:r>
              <a:rPr lang="en-GB" dirty="0" smtClean="0"/>
              <a:t>, the world of though and spirit. </a:t>
            </a:r>
            <a:r>
              <a:rPr lang="en-GB" i="1" dirty="0" err="1" smtClean="0"/>
              <a:t>Aluna</a:t>
            </a:r>
            <a:r>
              <a:rPr lang="en-GB" dirty="0" smtClean="0"/>
              <a:t> embraces intelligence, soul and fertility: it is the stuff of life, the essence of reality. The material world is underpinned, shaped, given life and generative power in </a:t>
            </a:r>
            <a:r>
              <a:rPr lang="en-GB" i="1" dirty="0" err="1" smtClean="0"/>
              <a:t>aluna</a:t>
            </a:r>
            <a:r>
              <a:rPr lang="en-GB" dirty="0" smtClean="0"/>
              <a:t>…’(</a:t>
            </a:r>
            <a:r>
              <a:rPr lang="en-GB" dirty="0" err="1" smtClean="0"/>
              <a:t>Eriera</a:t>
            </a:r>
            <a:r>
              <a:rPr lang="en-GB" dirty="0" smtClean="0"/>
              <a:t>, 1990: 63)</a:t>
            </a:r>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03038" y="2492897"/>
            <a:ext cx="4309707" cy="280831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074921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smtClean="0"/>
              <a:t>4 layers above and 4 below</a:t>
            </a:r>
            <a:endParaRPr lang="en-US" dirty="0"/>
          </a:p>
        </p:txBody>
      </p:sp>
      <p:pic>
        <p:nvPicPr>
          <p:cNvPr id="7" name="Content Placeholder 6"/>
          <p:cNvPicPr>
            <a:picLocks noGrp="1" noChangeAspect="1"/>
          </p:cNvPicPr>
          <p:nvPr>
            <p:ph idx="1"/>
          </p:nvPr>
        </p:nvPicPr>
        <p:blipFill>
          <a:blip r:embed="rId2" cstate="screen">
            <a:extLst>
              <a:ext uri="{28A0092B-C50C-407E-A947-70E740481C1C}">
                <a14:useLocalDpi xmlns:a14="http://schemas.microsoft.com/office/drawing/2010/main"/>
              </a:ext>
            </a:extLst>
          </a:blip>
          <a:srcRect t="8934" b="8934"/>
          <a:stretch>
            <a:fillRect/>
          </a:stretch>
        </p:blipFill>
        <p:spPr/>
      </p:pic>
    </p:spTree>
    <p:extLst>
      <p:ext uri="{BB962C8B-B14F-4D97-AF65-F5344CB8AC3E}">
        <p14:creationId xmlns:p14="http://schemas.microsoft.com/office/powerpoint/2010/main" val="197912145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mother and thought</a:t>
            </a:r>
            <a:endParaRPr lang="en-US" dirty="0"/>
          </a:p>
        </p:txBody>
      </p:sp>
      <p:sp>
        <p:nvSpPr>
          <p:cNvPr id="3" name="Content Placeholder 2"/>
          <p:cNvSpPr>
            <a:spLocks noGrp="1"/>
          </p:cNvSpPr>
          <p:nvPr>
            <p:ph idx="1"/>
          </p:nvPr>
        </p:nvSpPr>
        <p:spPr/>
        <p:txBody>
          <a:bodyPr/>
          <a:lstStyle/>
          <a:p>
            <a:r>
              <a:rPr lang="en-US" dirty="0" smtClean="0"/>
              <a:t>Everything came from the darkness of the mother</a:t>
            </a:r>
          </a:p>
          <a:p>
            <a:r>
              <a:rPr lang="en-US" dirty="0" smtClean="0"/>
              <a:t>Women are the mother more than men</a:t>
            </a:r>
          </a:p>
          <a:p>
            <a:r>
              <a:rPr lang="en-US" dirty="0" smtClean="0"/>
              <a:t>Balance can only come through careful mediation on the mother</a:t>
            </a:r>
          </a:p>
          <a:p>
            <a:r>
              <a:rPr lang="en-US" dirty="0" smtClean="0"/>
              <a:t>No action should happen without thought to avoid imbalance</a:t>
            </a:r>
            <a:endParaRPr lang="en-US" dirty="0"/>
          </a:p>
        </p:txBody>
      </p:sp>
    </p:spTree>
    <p:extLst>
      <p:ext uri="{BB962C8B-B14F-4D97-AF65-F5344CB8AC3E}">
        <p14:creationId xmlns:p14="http://schemas.microsoft.com/office/powerpoint/2010/main" val="251841749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Gender </a:t>
            </a:r>
            <a:endParaRPr lang="en-GB" dirty="0"/>
          </a:p>
        </p:txBody>
      </p:sp>
      <p:sp>
        <p:nvSpPr>
          <p:cNvPr id="3" name="Content Placeholder 2"/>
          <p:cNvSpPr>
            <a:spLocks noGrp="1"/>
          </p:cNvSpPr>
          <p:nvPr>
            <p:ph sz="half" idx="1"/>
          </p:nvPr>
        </p:nvSpPr>
        <p:spPr/>
        <p:txBody>
          <a:bodyPr/>
          <a:lstStyle/>
          <a:p>
            <a:r>
              <a:rPr lang="en-GB" dirty="0" smtClean="0"/>
              <a:t>Very strict gender roles</a:t>
            </a:r>
          </a:p>
          <a:p>
            <a:r>
              <a:rPr lang="en-GB" dirty="0" smtClean="0"/>
              <a:t>Segregation for tasks and living</a:t>
            </a:r>
          </a:p>
          <a:p>
            <a:r>
              <a:rPr lang="en-GB" dirty="0" smtClean="0"/>
              <a:t>Women’s houses and a men’s house (</a:t>
            </a:r>
            <a:r>
              <a:rPr lang="en-GB" i="1" dirty="0" err="1"/>
              <a:t>N</a:t>
            </a:r>
            <a:r>
              <a:rPr lang="en-GB" i="1" dirty="0" err="1" smtClean="0"/>
              <a:t>uhue</a:t>
            </a:r>
            <a:r>
              <a:rPr lang="en-GB" dirty="0" smtClean="0"/>
              <a:t>)</a:t>
            </a:r>
          </a:p>
          <a:p>
            <a:r>
              <a:rPr lang="en-GB" dirty="0" smtClean="0"/>
              <a:t>Male-ness is problematic and needs balancing</a:t>
            </a:r>
          </a:p>
          <a:p>
            <a:r>
              <a:rPr lang="en-GB" dirty="0" smtClean="0"/>
              <a:t>Men must meditate on action </a:t>
            </a:r>
            <a:endParaRPr lang="en-GB" dirty="0"/>
          </a:p>
        </p:txBody>
      </p:sp>
      <p:pic>
        <p:nvPicPr>
          <p:cNvPr id="5" name="Content Placeholder 4"/>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Weaving </a:t>
            </a:r>
            <a:endParaRPr lang="en-GB" dirty="0"/>
          </a:p>
        </p:txBody>
      </p:sp>
      <p:sp>
        <p:nvSpPr>
          <p:cNvPr id="3" name="Content Placeholder 2"/>
          <p:cNvSpPr>
            <a:spLocks noGrp="1"/>
          </p:cNvSpPr>
          <p:nvPr>
            <p:ph sz="half" idx="1"/>
          </p:nvPr>
        </p:nvSpPr>
        <p:spPr/>
        <p:txBody>
          <a:bodyPr/>
          <a:lstStyle/>
          <a:p>
            <a:r>
              <a:rPr lang="en-GB" dirty="0" smtClean="0"/>
              <a:t>Done only by men in the </a:t>
            </a:r>
            <a:r>
              <a:rPr lang="en-GB" i="1" dirty="0" err="1" smtClean="0"/>
              <a:t>nuhue</a:t>
            </a:r>
            <a:endParaRPr lang="en-GB" i="1" dirty="0" smtClean="0"/>
          </a:p>
          <a:p>
            <a:r>
              <a:rPr lang="en-GB" dirty="0" smtClean="0"/>
              <a:t>Life is woven threads and condensed meanings</a:t>
            </a:r>
          </a:p>
          <a:p>
            <a:r>
              <a:rPr lang="en-GB" dirty="0" smtClean="0"/>
              <a:t>Balance of male and female forces – warp (f), shuttle (m), the loom = life (Dodd, 1997)</a:t>
            </a:r>
            <a:endParaRPr lang="en-GB" dirty="0"/>
          </a:p>
        </p:txBody>
      </p:sp>
      <p:pic>
        <p:nvPicPr>
          <p:cNvPr id="1026"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5786437" y="2790031"/>
            <a:ext cx="1762125" cy="2590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Picture 5"/>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716016" y="548680"/>
            <a:ext cx="4057256" cy="5952193"/>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dirty="0" err="1" smtClean="0"/>
              <a:t>Kankura</a:t>
            </a:r>
            <a:r>
              <a:rPr lang="en-GB" dirty="0" smtClean="0"/>
              <a:t> huts and the </a:t>
            </a:r>
            <a:r>
              <a:rPr lang="en-GB" i="1" dirty="0" err="1" smtClean="0"/>
              <a:t>nuhue</a:t>
            </a:r>
            <a:endParaRPr lang="en-GB" i="1" dirty="0"/>
          </a:p>
        </p:txBody>
      </p:sp>
      <p:pic>
        <p:nvPicPr>
          <p:cNvPr id="5" name="Content Placeholder 4"/>
          <p:cNvPicPr>
            <a:picLocks noGrp="1" noChangeAspect="1"/>
          </p:cNvPicPr>
          <p:nvPr>
            <p:ph sz="half" idx="1"/>
          </p:nvPr>
        </p:nvPicPr>
        <p:blipFill>
          <a:blip r:embed="rId2" cstate="screen">
            <a:extLst>
              <a:ext uri="{28A0092B-C50C-407E-A947-70E740481C1C}">
                <a14:useLocalDpi xmlns:a14="http://schemas.microsoft.com/office/drawing/2010/main"/>
              </a:ext>
            </a:extLst>
          </a:blip>
          <a:srcRect/>
          <a:stretch>
            <a:fillRect/>
          </a:stretch>
        </p:blipFill>
        <p:spPr>
          <a:xfrm>
            <a:off x="467544" y="2060848"/>
            <a:ext cx="4038600" cy="4623816"/>
          </a:xfrm>
        </p:spPr>
      </p:pic>
      <p:sp>
        <p:nvSpPr>
          <p:cNvPr id="4" name="Content Placeholder 3"/>
          <p:cNvSpPr>
            <a:spLocks noGrp="1"/>
          </p:cNvSpPr>
          <p:nvPr>
            <p:ph sz="half" idx="2"/>
          </p:nvPr>
        </p:nvSpPr>
        <p:spPr>
          <a:xfrm>
            <a:off x="4648200" y="1484784"/>
            <a:ext cx="4038600" cy="5184576"/>
          </a:xfrm>
        </p:spPr>
        <p:txBody>
          <a:bodyPr/>
          <a:lstStyle/>
          <a:p>
            <a:r>
              <a:rPr lang="en-GB" dirty="0" smtClean="0"/>
              <a:t>Men’s house designed to represent the universe</a:t>
            </a:r>
          </a:p>
          <a:p>
            <a:r>
              <a:rPr lang="en-GB" dirty="0" smtClean="0"/>
              <a:t>Sunlight enters on equinoxes </a:t>
            </a:r>
          </a:p>
          <a:p>
            <a:endParaRPr lang="en-GB" dirty="0"/>
          </a:p>
        </p:txBody>
      </p:sp>
      <p:pic>
        <p:nvPicPr>
          <p:cNvPr id="27650" name="Picture 2" descr="http://www.crystalinks.com/kogihut.jpg"/>
          <p:cNvPicPr>
            <a:picLocks noChangeAspect="1" noChangeArrowheads="1"/>
          </p:cNvPicPr>
          <p:nvPr/>
        </p:nvPicPr>
        <p:blipFill>
          <a:blip r:embed="rId3" cstate="print"/>
          <a:srcRect/>
          <a:stretch>
            <a:fillRect/>
          </a:stretch>
        </p:blipFill>
        <p:spPr bwMode="auto">
          <a:xfrm>
            <a:off x="4644008" y="3789040"/>
            <a:ext cx="4314825" cy="2857500"/>
          </a:xfrm>
          <a:prstGeom prst="rect">
            <a:avLst/>
          </a:prstGeom>
          <a:noFill/>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Politics</a:t>
            </a:r>
            <a:endParaRPr lang="en-US" dirty="0"/>
          </a:p>
        </p:txBody>
      </p:sp>
      <p:sp>
        <p:nvSpPr>
          <p:cNvPr id="3" name="Content Placeholder 2"/>
          <p:cNvSpPr>
            <a:spLocks noGrp="1"/>
          </p:cNvSpPr>
          <p:nvPr>
            <p:ph sz="half" idx="1"/>
          </p:nvPr>
        </p:nvSpPr>
        <p:spPr/>
        <p:txBody>
          <a:bodyPr/>
          <a:lstStyle/>
          <a:p>
            <a:r>
              <a:rPr lang="en-US" dirty="0" smtClean="0"/>
              <a:t>Strict almost military hierarchy</a:t>
            </a:r>
            <a:endParaRPr lang="en-US" dirty="0"/>
          </a:p>
          <a:p>
            <a:pPr lvl="1"/>
            <a:r>
              <a:rPr lang="en-US" dirty="0" smtClean="0"/>
              <a:t>Mama priests at top</a:t>
            </a:r>
          </a:p>
          <a:p>
            <a:pPr lvl="1"/>
            <a:r>
              <a:rPr lang="en-US" dirty="0" smtClean="0"/>
              <a:t>Chattel workers at the bottom</a:t>
            </a:r>
          </a:p>
          <a:p>
            <a:r>
              <a:rPr lang="en-US" dirty="0" smtClean="0"/>
              <a:t>Vicious punishments meted out when rules transgressed</a:t>
            </a:r>
            <a:endParaRPr lang="en-US" dirty="0"/>
          </a:p>
        </p:txBody>
      </p:sp>
      <p:pic>
        <p:nvPicPr>
          <p:cNvPr id="7" name="Content Placeholder 6"/>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509659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Becoming a Mama </a:t>
            </a:r>
            <a:br>
              <a:rPr lang="en-US" dirty="0" smtClean="0"/>
            </a:br>
            <a:r>
              <a:rPr lang="en-US" dirty="0" smtClean="0"/>
              <a:t>(enlightened spiritual leader)</a:t>
            </a:r>
            <a:endParaRPr lang="en-US" dirty="0"/>
          </a:p>
        </p:txBody>
      </p:sp>
      <p:sp>
        <p:nvSpPr>
          <p:cNvPr id="3" name="Content Placeholder 2"/>
          <p:cNvSpPr>
            <a:spLocks noGrp="1"/>
          </p:cNvSpPr>
          <p:nvPr>
            <p:ph sz="half" idx="1"/>
          </p:nvPr>
        </p:nvSpPr>
        <p:spPr/>
        <p:txBody>
          <a:bodyPr>
            <a:normAutofit lnSpcReduction="10000"/>
          </a:bodyPr>
          <a:lstStyle/>
          <a:p>
            <a:r>
              <a:rPr lang="en-US" dirty="0" smtClean="0"/>
              <a:t>Divined, thought of as career</a:t>
            </a:r>
          </a:p>
          <a:p>
            <a:r>
              <a:rPr lang="en-US" dirty="0" smtClean="0"/>
              <a:t>Taken at birth and taught in darkness for nine years</a:t>
            </a:r>
          </a:p>
          <a:p>
            <a:r>
              <a:rPr lang="en-US" dirty="0" smtClean="0"/>
              <a:t>Sleep in day, up all night</a:t>
            </a:r>
          </a:p>
          <a:p>
            <a:r>
              <a:rPr lang="en-US" dirty="0" smtClean="0"/>
              <a:t>Control body exercises</a:t>
            </a:r>
          </a:p>
          <a:p>
            <a:r>
              <a:rPr lang="en-US" dirty="0" smtClean="0"/>
              <a:t>Only eat white foods</a:t>
            </a:r>
          </a:p>
          <a:p>
            <a:endParaRPr lang="en-US" dirty="0" smtClean="0"/>
          </a:p>
          <a:p>
            <a:r>
              <a:rPr lang="en-US" dirty="0" smtClean="0"/>
              <a:t>(mama </a:t>
            </a:r>
            <a:r>
              <a:rPr lang="en-US" smtClean="0"/>
              <a:t>= light)</a:t>
            </a:r>
            <a:endParaRPr lang="en-US" dirty="0"/>
          </a:p>
        </p:txBody>
      </p:sp>
      <p:pic>
        <p:nvPicPr>
          <p:cNvPr id="7" name="Content Placeholder 6"/>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228808932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Coca (</a:t>
            </a:r>
            <a:r>
              <a:rPr lang="en-US" i="1" dirty="0" err="1" smtClean="0"/>
              <a:t>Kuka</a:t>
            </a:r>
            <a:r>
              <a:rPr lang="en-US" dirty="0" smtClean="0"/>
              <a:t> means tree)</a:t>
            </a:r>
            <a:endParaRPr lang="en-US" dirty="0"/>
          </a:p>
        </p:txBody>
      </p:sp>
      <p:sp>
        <p:nvSpPr>
          <p:cNvPr id="3" name="Content Placeholder 2"/>
          <p:cNvSpPr>
            <a:spLocks noGrp="1"/>
          </p:cNvSpPr>
          <p:nvPr>
            <p:ph sz="half" idx="1"/>
          </p:nvPr>
        </p:nvSpPr>
        <p:spPr/>
        <p:txBody>
          <a:bodyPr>
            <a:normAutofit lnSpcReduction="10000"/>
          </a:bodyPr>
          <a:lstStyle/>
          <a:p>
            <a:r>
              <a:rPr lang="en-US" dirty="0" smtClean="0"/>
              <a:t>Myth states the plant was once a beautiful, sexually excessive woman.</a:t>
            </a:r>
          </a:p>
          <a:p>
            <a:r>
              <a:rPr lang="en-US" dirty="0" smtClean="0"/>
              <a:t>Only women harvest </a:t>
            </a:r>
            <a:r>
              <a:rPr lang="en-US" i="1" dirty="0" err="1" smtClean="0"/>
              <a:t>Kuka</a:t>
            </a:r>
            <a:r>
              <a:rPr lang="en-US" dirty="0" smtClean="0"/>
              <a:t> but only men use it</a:t>
            </a:r>
          </a:p>
          <a:p>
            <a:r>
              <a:rPr lang="en-US" dirty="0" smtClean="0"/>
              <a:t>Uses:</a:t>
            </a:r>
          </a:p>
          <a:p>
            <a:pPr lvl="1"/>
            <a:r>
              <a:rPr lang="en-US" dirty="0" smtClean="0"/>
              <a:t>For greetings</a:t>
            </a:r>
          </a:p>
          <a:p>
            <a:pPr lvl="1"/>
            <a:r>
              <a:rPr lang="en-US" dirty="0" smtClean="0"/>
              <a:t>Increase stamina</a:t>
            </a:r>
          </a:p>
          <a:p>
            <a:pPr lvl="1"/>
            <a:r>
              <a:rPr lang="en-US" dirty="0" smtClean="0"/>
              <a:t>Hunger reduction</a:t>
            </a:r>
            <a:endParaRPr lang="en-US" dirty="0"/>
          </a:p>
        </p:txBody>
      </p:sp>
      <p:pic>
        <p:nvPicPr>
          <p:cNvPr id="6" name="Content Placeholder 5"/>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30857588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Coca and men</a:t>
            </a:r>
            <a:endParaRPr lang="en-US" dirty="0"/>
          </a:p>
        </p:txBody>
      </p:sp>
      <p:sp>
        <p:nvSpPr>
          <p:cNvPr id="3" name="Content Placeholder 2"/>
          <p:cNvSpPr>
            <a:spLocks noGrp="1"/>
          </p:cNvSpPr>
          <p:nvPr>
            <p:ph sz="half" idx="1"/>
          </p:nvPr>
        </p:nvSpPr>
        <p:spPr/>
        <p:txBody>
          <a:bodyPr>
            <a:normAutofit fontScale="92500"/>
          </a:bodyPr>
          <a:lstStyle/>
          <a:p>
            <a:r>
              <a:rPr lang="en-US" i="1" dirty="0" err="1" smtClean="0"/>
              <a:t>Poporo</a:t>
            </a:r>
            <a:r>
              <a:rPr lang="en-US" dirty="0" smtClean="0"/>
              <a:t> gourd filled with lime used to activate leaves and focus attention</a:t>
            </a:r>
          </a:p>
          <a:p>
            <a:r>
              <a:rPr lang="en-US" dirty="0" smtClean="0"/>
              <a:t>Coca ultimately suppresses sex</a:t>
            </a:r>
          </a:p>
          <a:p>
            <a:r>
              <a:rPr lang="en-US" dirty="0" smtClean="0"/>
              <a:t>Sex is thought disruptive</a:t>
            </a:r>
          </a:p>
          <a:p>
            <a:r>
              <a:rPr lang="en-US" dirty="0" err="1" smtClean="0"/>
              <a:t>Reichel-Dolmatoff</a:t>
            </a:r>
            <a:r>
              <a:rPr lang="en-US" dirty="0" smtClean="0"/>
              <a:t> talks of sexual tensions due to malnourished and drugged men</a:t>
            </a:r>
            <a:endParaRPr lang="en-US" dirty="0"/>
          </a:p>
        </p:txBody>
      </p:sp>
      <p:pic>
        <p:nvPicPr>
          <p:cNvPr id="5" name="Content Placeholder 4"/>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3812992280"/>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Ancient gold </a:t>
            </a:r>
            <a:r>
              <a:rPr lang="en-US" dirty="0" err="1" smtClean="0"/>
              <a:t>poporos</a:t>
            </a:r>
            <a:endParaRPr lang="en-US" dirty="0"/>
          </a:p>
        </p:txBody>
      </p:sp>
      <p:pic>
        <p:nvPicPr>
          <p:cNvPr id="5" name="Content Placeholder 4"/>
          <p:cNvPicPr>
            <a:picLocks noGrp="1" noChangeAspect="1"/>
          </p:cNvPicPr>
          <p:nvPr>
            <p:ph sz="half" idx="1"/>
          </p:nvPr>
        </p:nvPicPr>
        <p:blipFill>
          <a:blip r:embed="rId2" cstate="screen">
            <a:extLst>
              <a:ext uri="{28A0092B-C50C-407E-A947-70E740481C1C}">
                <a14:useLocalDpi xmlns:a14="http://schemas.microsoft.com/office/drawing/2010/main"/>
              </a:ext>
            </a:extLst>
          </a:blip>
          <a:srcRect/>
          <a:stretch>
            <a:fillRect/>
          </a:stretch>
        </p:blipFill>
        <p:spPr/>
      </p:pic>
      <p:pic>
        <p:nvPicPr>
          <p:cNvPr id="8" name="Content Placeholder 7"/>
          <p:cNvPicPr>
            <a:picLocks noGrp="1" noChangeAspect="1"/>
          </p:cNvPicPr>
          <p:nvPr>
            <p:ph sz="half" idx="2"/>
          </p:nvPr>
        </p:nvPicPr>
        <p:blipFill>
          <a:blip r:embed="rId3"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70746216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Men/women tensions and cosmology</a:t>
            </a:r>
            <a:endParaRPr lang="en-US" dirty="0"/>
          </a:p>
        </p:txBody>
      </p:sp>
      <p:pic>
        <p:nvPicPr>
          <p:cNvPr id="5" name="Content Placeholder 4"/>
          <p:cNvPicPr>
            <a:picLocks noGrp="1" noChangeAspect="1"/>
          </p:cNvPicPr>
          <p:nvPr>
            <p:ph sz="half" idx="1"/>
          </p:nvPr>
        </p:nvPicPr>
        <p:blipFill>
          <a:blip r:embed="rId2" cstate="screen">
            <a:extLst>
              <a:ext uri="{28A0092B-C50C-407E-A947-70E740481C1C}">
                <a14:useLocalDpi xmlns:a14="http://schemas.microsoft.com/office/drawing/2010/main"/>
              </a:ext>
            </a:extLst>
          </a:blip>
          <a:srcRect/>
          <a:stretch>
            <a:fillRect/>
          </a:stretch>
        </p:blipFill>
        <p:spPr/>
      </p:pic>
      <p:pic>
        <p:nvPicPr>
          <p:cNvPr id="6" name="Content Placeholder 5"/>
          <p:cNvPicPr>
            <a:picLocks noGrp="1" noChangeAspect="1"/>
          </p:cNvPicPr>
          <p:nvPr>
            <p:ph sz="half" idx="2"/>
          </p:nvPr>
        </p:nvPicPr>
        <p:blipFill>
          <a:blip r:embed="rId3"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3226196621"/>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Elder brother/younger brother</a:t>
            </a:r>
            <a:endParaRPr lang="en-US" dirty="0"/>
          </a:p>
        </p:txBody>
      </p:sp>
      <p:pic>
        <p:nvPicPr>
          <p:cNvPr id="8" name="Content Placeholder 7"/>
          <p:cNvPicPr>
            <a:picLocks noGrp="1" noChangeAspect="1"/>
          </p:cNvPicPr>
          <p:nvPr>
            <p:ph idx="1"/>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300412016"/>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 </a:t>
            </a:r>
            <a:endParaRPr lang="en-GB" dirty="0"/>
          </a:p>
        </p:txBody>
      </p:sp>
      <p:sp>
        <p:nvSpPr>
          <p:cNvPr id="3" name="Content Placeholder 2"/>
          <p:cNvSpPr>
            <a:spLocks noGrp="1"/>
          </p:cNvSpPr>
          <p:nvPr>
            <p:ph sz="half" idx="1"/>
          </p:nvPr>
        </p:nvSpPr>
        <p:spPr/>
        <p:txBody>
          <a:bodyPr>
            <a:normAutofit fontScale="92500" lnSpcReduction="20000"/>
          </a:bodyPr>
          <a:lstStyle/>
          <a:p>
            <a:r>
              <a:rPr lang="en-GB" dirty="0" err="1" smtClean="0"/>
              <a:t>Eriera</a:t>
            </a:r>
            <a:r>
              <a:rPr lang="en-GB" dirty="0" smtClean="0"/>
              <a:t>, A.1990 </a:t>
            </a:r>
            <a:r>
              <a:rPr lang="en-GB" i="1" dirty="0" smtClean="0"/>
              <a:t>The heart of the world. </a:t>
            </a:r>
            <a:r>
              <a:rPr lang="en-GB" dirty="0" smtClean="0"/>
              <a:t>London: Jonathan Cape Ltd</a:t>
            </a:r>
          </a:p>
          <a:p>
            <a:r>
              <a:rPr lang="en-GB" dirty="0" smtClean="0"/>
              <a:t>Dodd, E. 1997. The Mamas and the Papas: goddess worship, the </a:t>
            </a:r>
            <a:r>
              <a:rPr lang="en-GB" dirty="0" err="1" smtClean="0"/>
              <a:t>Kogi</a:t>
            </a:r>
            <a:r>
              <a:rPr lang="en-GB" dirty="0" smtClean="0"/>
              <a:t> Indians and </a:t>
            </a:r>
            <a:r>
              <a:rPr lang="en-GB" dirty="0" err="1" smtClean="0"/>
              <a:t>ecofeminism.</a:t>
            </a:r>
            <a:r>
              <a:rPr lang="en-GB" i="1" dirty="0" err="1" smtClean="0"/>
              <a:t>NWSA</a:t>
            </a:r>
            <a:r>
              <a:rPr lang="en-GB" i="1" dirty="0" smtClean="0"/>
              <a:t> journal</a:t>
            </a:r>
            <a:r>
              <a:rPr lang="en-GB" dirty="0" smtClean="0"/>
              <a:t>. </a:t>
            </a:r>
            <a:r>
              <a:rPr lang="en-GB" dirty="0" err="1" smtClean="0"/>
              <a:t>Vol</a:t>
            </a:r>
            <a:r>
              <a:rPr lang="en-GB" dirty="0" smtClean="0"/>
              <a:t> 9. no. 3 p.77-88</a:t>
            </a:r>
          </a:p>
          <a:p>
            <a:r>
              <a:rPr lang="en-GB" dirty="0" err="1" smtClean="0"/>
              <a:t>Reichel-Dolamtoff</a:t>
            </a:r>
            <a:r>
              <a:rPr lang="en-GB" dirty="0" smtClean="0"/>
              <a:t>, G. 1996. </a:t>
            </a:r>
            <a:r>
              <a:rPr lang="en-GB" i="1" dirty="0" smtClean="0"/>
              <a:t>Los </a:t>
            </a:r>
            <a:r>
              <a:rPr lang="en-GB" i="1" dirty="0" err="1" smtClean="0"/>
              <a:t>Kogi</a:t>
            </a:r>
            <a:r>
              <a:rPr lang="en-GB" i="1" dirty="0" smtClean="0"/>
              <a:t> de sierra Nevada</a:t>
            </a:r>
            <a:r>
              <a:rPr lang="en-GB" dirty="0" smtClean="0"/>
              <a:t>. Spain: </a:t>
            </a:r>
            <a:r>
              <a:rPr lang="en-GB" dirty="0" err="1" smtClean="0"/>
              <a:t>Bitzoc</a:t>
            </a:r>
            <a:endParaRPr lang="en-GB" dirty="0" smtClean="0"/>
          </a:p>
          <a:p>
            <a:r>
              <a:rPr lang="en-GB" dirty="0" smtClean="0"/>
              <a:t>http://taironatrust.org/</a:t>
            </a:r>
            <a:endParaRPr lang="en-GB" dirty="0"/>
          </a:p>
        </p:txBody>
      </p:sp>
      <p:pic>
        <p:nvPicPr>
          <p:cNvPr id="6" name="Content Placeholder 5"/>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odule">
  <a:themeElements>
    <a:clrScheme name="Custom 23">
      <a:dk1>
        <a:srgbClr val="FFFFFF"/>
      </a:dk1>
      <a:lt1>
        <a:srgbClr val="141415"/>
      </a:lt1>
      <a:dk2>
        <a:srgbClr val="340000"/>
      </a:dk2>
      <a:lt2>
        <a:srgbClr val="FFC000"/>
      </a:lt2>
      <a:accent1>
        <a:srgbClr val="F0AD00"/>
      </a:accent1>
      <a:accent2>
        <a:srgbClr val="60B5CC"/>
      </a:accent2>
      <a:accent3>
        <a:srgbClr val="E66C7D"/>
      </a:accent3>
      <a:accent4>
        <a:srgbClr val="6BB76D"/>
      </a:accent4>
      <a:accent5>
        <a:srgbClr val="E88651"/>
      </a:accent5>
      <a:accent6>
        <a:srgbClr val="C64847"/>
      </a:accent6>
      <a:hlink>
        <a:srgbClr val="168BBA"/>
      </a:hlink>
      <a:folHlink>
        <a:srgbClr val="680000"/>
      </a:folHlink>
    </a:clrScheme>
    <a:fontScheme name="Module">
      <a:maj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Modul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fov="0">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48000"/>
                <a:satMod val="300000"/>
              </a:schemeClr>
            </a:gs>
            <a:gs pos="12000">
              <a:schemeClr val="phClr">
                <a:tint val="48000"/>
                <a:satMod val="300000"/>
              </a:schemeClr>
            </a:gs>
            <a:gs pos="20000">
              <a:schemeClr val="phClr">
                <a:tint val="49000"/>
                <a:satMod val="300000"/>
              </a:schemeClr>
            </a:gs>
            <a:gs pos="100000">
              <a:schemeClr val="phClr">
                <a:shade val="30000"/>
              </a:schemeClr>
            </a:gs>
          </a:gsLst>
          <a:path path="circle">
            <a:fillToRect l="10000" t="-25000" r="10000" b="125000"/>
          </a:path>
        </a:gradFill>
        <a:blipFill>
          <a:blip xmlns:r="http://schemas.openxmlformats.org/officeDocument/2006/relationships" r:embed="rId1">
            <a:duotone>
              <a:schemeClr val="phClr">
                <a:shade val="75000"/>
                <a:satMod val="105000"/>
              </a:schemeClr>
              <a:schemeClr val="phClr">
                <a:tint val="95000"/>
                <a:satMod val="105000"/>
              </a:schemeClr>
            </a:duotone>
          </a:blip>
          <a:tile tx="0" ty="0" sx="38000" sy="38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Module</Template>
  <TotalTime>2338</TotalTime>
  <Words>857</Words>
  <Application>Microsoft Office PowerPoint</Application>
  <PresentationFormat>On-screen Show (4:3)</PresentationFormat>
  <Paragraphs>80</Paragraphs>
  <Slides>24</Slides>
  <Notes>2</Notes>
  <HiddenSlides>0</HiddenSlides>
  <MMClips>0</MMClip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Module</vt:lpstr>
      <vt:lpstr>Kogi, Colombia</vt:lpstr>
      <vt:lpstr>Location </vt:lpstr>
      <vt:lpstr>Territory</vt:lpstr>
      <vt:lpstr>Geography</vt:lpstr>
      <vt:lpstr>Geography and subsistence </vt:lpstr>
      <vt:lpstr>Settlement </vt:lpstr>
      <vt:lpstr>The lost city of the Ancient Tairona</vt:lpstr>
      <vt:lpstr>Ancient Tairona</vt:lpstr>
      <vt:lpstr>Gold as earth’s blood and A map of ideas</vt:lpstr>
      <vt:lpstr>Cosmology </vt:lpstr>
      <vt:lpstr>Aluna –working in aluna</vt:lpstr>
      <vt:lpstr>4 layers above and 4 below</vt:lpstr>
      <vt:lpstr>The mother and thought</vt:lpstr>
      <vt:lpstr>Gender </vt:lpstr>
      <vt:lpstr>Weaving </vt:lpstr>
      <vt:lpstr>Kankura huts and the nuhue</vt:lpstr>
      <vt:lpstr>Politics</vt:lpstr>
      <vt:lpstr>Becoming a Mama  (enlightened spiritual leader)</vt:lpstr>
      <vt:lpstr>Coca (Kuka means tree)</vt:lpstr>
      <vt:lpstr>Coca and men</vt:lpstr>
      <vt:lpstr>Ancient gold poporos</vt:lpstr>
      <vt:lpstr>Men/women tensions and cosmology</vt:lpstr>
      <vt:lpstr>Elder brother/younger brother</vt:lpstr>
      <vt:lpstr>References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Kogi, Colombia</dc:title>
  <dc:creator>sa025</dc:creator>
  <cp:lastModifiedBy>Administrator</cp:lastModifiedBy>
  <cp:revision>92</cp:revision>
  <dcterms:created xsi:type="dcterms:W3CDTF">2012-09-21T08:23:08Z</dcterms:created>
  <dcterms:modified xsi:type="dcterms:W3CDTF">2014-10-29T11:44:25Z</dcterms:modified>
</cp:coreProperties>
</file>