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5"/>
  </p:notesMasterIdLst>
  <p:sldIdLst>
    <p:sldId id="621" r:id="rId4"/>
    <p:sldId id="652" r:id="rId5"/>
    <p:sldId id="625" r:id="rId6"/>
    <p:sldId id="626" r:id="rId7"/>
    <p:sldId id="628" r:id="rId8"/>
    <p:sldId id="633" r:id="rId9"/>
    <p:sldId id="659" r:id="rId10"/>
    <p:sldId id="635" r:id="rId11"/>
    <p:sldId id="660" r:id="rId12"/>
    <p:sldId id="637" r:id="rId13"/>
    <p:sldId id="653" r:id="rId14"/>
    <p:sldId id="654" r:id="rId15"/>
    <p:sldId id="640" r:id="rId16"/>
    <p:sldId id="420" r:id="rId17"/>
    <p:sldId id="655" r:id="rId18"/>
    <p:sldId id="657" r:id="rId19"/>
    <p:sldId id="405" r:id="rId20"/>
    <p:sldId id="658" r:id="rId21"/>
    <p:sldId id="463" r:id="rId22"/>
    <p:sldId id="421" r:id="rId23"/>
    <p:sldId id="644" r:id="rId24"/>
    <p:sldId id="661" r:id="rId25"/>
    <p:sldId id="662" r:id="rId26"/>
    <p:sldId id="666" r:id="rId27"/>
    <p:sldId id="663" r:id="rId28"/>
    <p:sldId id="645" r:id="rId29"/>
    <p:sldId id="646" r:id="rId30"/>
    <p:sldId id="647" r:id="rId31"/>
    <p:sldId id="648" r:id="rId32"/>
    <p:sldId id="649" r:id="rId33"/>
    <p:sldId id="650" r:id="rId3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DE0EE6"/>
    <a:srgbClr val="F59931"/>
    <a:srgbClr val="EB6559"/>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21C0E-34CB-684B-BF03-54B67C558D25}" v="618" dt="2024-11-07T16:57:04.315"/>
    <p1510:client id="{45F32B65-945C-17BA-D18D-642F57C616C3}" v="542" dt="2024-11-08T15:49:29.419"/>
    <p1510:client id="{9363123C-CD7D-FD0A-EA43-D3220638AD0B}" v="507" dt="2024-11-08T14:46:13.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8" d="100"/>
          <a:sy n="98" d="100"/>
        </p:scale>
        <p:origin x="100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15/03/2025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CDD32A-8FCA-FFD5-8ED6-906F538E3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C0E3F07D-C3B0-1D48-2FFC-82BD94749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01E5D3FB-AF47-263C-B5E0-18FD423EF7B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5C71178-0197-4A47-9197-0FB8AF56CE45}" type="slidenum">
              <a:rPr lang="en-GB" altLang="en-US">
                <a:solidFill>
                  <a:srgbClr val="000000"/>
                </a:solidFill>
              </a:rPr>
              <a:pPr eaLnBrk="1" hangingPunct="1"/>
              <a:t>14</a:t>
            </a:fld>
            <a:endParaRPr lang="en-GB"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20BA6EA-F110-3700-7E44-99F702D281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06435C17-9B92-EBA6-25BA-2FBA8973F6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Source: Oshima &amp; Hogue (2007).</a:t>
            </a:r>
          </a:p>
        </p:txBody>
      </p:sp>
      <p:sp>
        <p:nvSpPr>
          <p:cNvPr id="51204" name="Slide Number Placeholder 3">
            <a:extLst>
              <a:ext uri="{FF2B5EF4-FFF2-40B4-BE49-F238E27FC236}">
                <a16:creationId xmlns:a16="http://schemas.microsoft.com/office/drawing/2014/main" id="{04FE833B-F381-D68F-8E0C-AE53134A15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0C92854A-F391-4C2F-8BDD-9CD6AAD2A667}" type="slidenum">
              <a:rPr lang="en-GB" altLang="en-US">
                <a:solidFill>
                  <a:srgbClr val="000000"/>
                </a:solidFill>
              </a:rPr>
              <a:pPr eaLnBrk="1" hangingPunct="1"/>
              <a:t>17</a:t>
            </a:fld>
            <a:endParaRPr lang="en-GB" altLang="en-US">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0533F8B-26D2-E341-9259-1BE1C500C5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CD19812-2F55-1042-45A3-B59CE1B67D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BAF9F7AD-2413-33BC-7C05-659FCA91200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218FC2E-0097-4EA5-9378-315170B78D8A}" type="slidenum">
              <a:rPr lang="en-GB" altLang="en-US">
                <a:solidFill>
                  <a:srgbClr val="000000"/>
                </a:solidFill>
              </a:rPr>
              <a:pPr eaLnBrk="1" hangingPunct="1"/>
              <a:t>19</a:t>
            </a:fld>
            <a:endParaRPr lang="en-GB" altLang="en-US">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20</a:t>
            </a:fld>
            <a:endParaRPr lang="en-GB"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15/03/2025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15/03/2025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15/03/2025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15/03/2025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15/03/2025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15/03/2025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15/03/2025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15/03/2025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15/03/2025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15/03/2025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15/03/2025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15/03/2025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15/03/2025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15/03/2025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15/03/2025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15/03/2025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15/03/2025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15/03/2025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15/03/2025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15/03/2025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15/03/2025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15/03/2025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www2.le.ac.uk/offices/ld/resources/writing/writing-resources/report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altLang="en-US" sz="3200" b="1">
                <a:solidFill>
                  <a:schemeClr val="bg2"/>
                </a:solidFill>
                <a:effectLst>
                  <a:outerShdw blurRad="38100" dist="38100" dir="2700000" algn="tl">
                    <a:srgbClr val="000000">
                      <a:alpha val="43137"/>
                    </a:srgbClr>
                  </a:outerShdw>
                </a:effectLst>
              </a:rPr>
              <a:t>LCBB4012</a:t>
            </a:r>
          </a:p>
          <a:p>
            <a:pPr eaLnBrk="1" hangingPunct="1"/>
            <a:r>
              <a:rPr lang="en-GB" altLang="en-US" sz="3200" b="1">
                <a:solidFill>
                  <a:schemeClr val="bg2"/>
                </a:solidFill>
                <a:effectLst>
                  <a:outerShdw blurRad="38100" dist="38100" dir="2700000" algn="tl">
                    <a:srgbClr val="000000">
                      <a:alpha val="43137"/>
                    </a:srgbClr>
                  </a:outerShdw>
                </a:effectLst>
              </a:rPr>
              <a:t>Week 5</a:t>
            </a:r>
          </a:p>
          <a:p>
            <a:pPr eaLnBrk="1" hangingPunct="1"/>
            <a:r>
              <a:rPr lang="en-GB" altLang="en-US" sz="3200" b="1">
                <a:solidFill>
                  <a:schemeClr val="bg2"/>
                </a:solidFill>
                <a:effectLst>
                  <a:outerShdw blurRad="38100" dist="38100" dir="2700000" algn="tl">
                    <a:srgbClr val="000000">
                      <a:alpha val="43137"/>
                    </a:srgbClr>
                  </a:outerShdw>
                </a:effectLst>
              </a:rPr>
              <a:t> </a:t>
            </a:r>
          </a:p>
          <a:p>
            <a:pPr eaLnBrk="1" hangingPunct="1"/>
            <a:r>
              <a:rPr lang="en-GB" altLang="en-US" sz="3200" b="1">
                <a:solidFill>
                  <a:srgbClr val="FFFF00"/>
                </a:solidFill>
                <a:effectLst>
                  <a:outerShdw blurRad="38100" dist="38100" dir="2700000" algn="tl">
                    <a:srgbClr val="000000">
                      <a:alpha val="43137"/>
                    </a:srgbClr>
                  </a:outerShdw>
                </a:effectLst>
              </a:rPr>
              <a:t>Report Writing</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15/03/2025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9EB7-239E-6393-D14C-4A9DF01B2C81}"/>
              </a:ext>
            </a:extLst>
          </p:cNvPr>
          <p:cNvSpPr>
            <a:spLocks noGrp="1"/>
          </p:cNvSpPr>
          <p:nvPr>
            <p:ph type="title"/>
          </p:nvPr>
        </p:nvSpPr>
        <p:spPr/>
        <p:txBody>
          <a:bodyPr/>
          <a:lstStyle/>
          <a:p>
            <a:r>
              <a:rPr lang="en-GB"/>
              <a:t>Reports</a:t>
            </a:r>
          </a:p>
        </p:txBody>
      </p:sp>
      <p:sp>
        <p:nvSpPr>
          <p:cNvPr id="3" name="Content Placeholder 2">
            <a:extLst>
              <a:ext uri="{FF2B5EF4-FFF2-40B4-BE49-F238E27FC236}">
                <a16:creationId xmlns:a16="http://schemas.microsoft.com/office/drawing/2014/main" id="{117C2201-B6FC-A7D4-C46B-D0B37C16B0BF}"/>
              </a:ext>
            </a:extLst>
          </p:cNvPr>
          <p:cNvSpPr>
            <a:spLocks noGrp="1"/>
          </p:cNvSpPr>
          <p:nvPr>
            <p:ph idx="1"/>
          </p:nvPr>
        </p:nvSpPr>
        <p:spPr/>
        <p:txBody>
          <a:bodyPr/>
          <a:lstStyle/>
          <a:p>
            <a:r>
              <a:rPr lang="en-GB"/>
              <a:t>What is a report?</a:t>
            </a:r>
          </a:p>
          <a:p>
            <a:r>
              <a:rPr lang="en-GB"/>
              <a:t>What is the difference between a report and an essay?</a:t>
            </a:r>
          </a:p>
          <a:p>
            <a:r>
              <a:rPr lang="en-GB"/>
              <a:t>Are there any similarities between reports and essays? What are they?</a:t>
            </a:r>
          </a:p>
        </p:txBody>
      </p:sp>
      <p:sp>
        <p:nvSpPr>
          <p:cNvPr id="4" name="Date Placeholder 3">
            <a:extLst>
              <a:ext uri="{FF2B5EF4-FFF2-40B4-BE49-F238E27FC236}">
                <a16:creationId xmlns:a16="http://schemas.microsoft.com/office/drawing/2014/main" id="{DABC2BBF-2D25-EB5F-E41C-83B587AE5F12}"/>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1002003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t>What is a report? </a:t>
            </a:r>
            <a:endParaRPr lang="en-GB" b="1"/>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509487" y="1052736"/>
            <a:ext cx="8229600" cy="3916363"/>
          </a:xfrm>
        </p:spPr>
        <p:txBody>
          <a:bodyPr/>
          <a:lstStyle/>
          <a:p>
            <a:r>
              <a:rPr lang="en-US"/>
              <a:t>A document written for a </a:t>
            </a:r>
            <a:r>
              <a:rPr lang="en-US" b="1"/>
              <a:t>clear purpose </a:t>
            </a:r>
            <a:r>
              <a:rPr lang="en-US"/>
              <a:t>and to a </a:t>
            </a:r>
            <a:r>
              <a:rPr lang="en-US" b="1"/>
              <a:t>particular audience</a:t>
            </a:r>
            <a:r>
              <a:rPr lang="en-US"/>
              <a:t>, with specific information and evidence applied to a particular problem, topic, or issue. </a:t>
            </a:r>
          </a:p>
          <a:p>
            <a:r>
              <a:rPr lang="en-US"/>
              <a:t>Unlike an essay which usually </a:t>
            </a:r>
            <a:r>
              <a:rPr lang="en-US" b="1"/>
              <a:t>does not </a:t>
            </a:r>
            <a:r>
              <a:rPr lang="en-US"/>
              <a:t>contain headings, a report has a </a:t>
            </a:r>
            <a:r>
              <a:rPr lang="en-US" b="1"/>
              <a:t>clearly structured format </a:t>
            </a:r>
            <a:r>
              <a:rPr lang="en-US"/>
              <a:t>making use of </a:t>
            </a:r>
            <a:r>
              <a:rPr lang="en-US" b="1">
                <a:solidFill>
                  <a:srgbClr val="00B050"/>
                </a:solidFill>
              </a:rPr>
              <a:t>sections</a:t>
            </a:r>
            <a:r>
              <a:rPr lang="en-US"/>
              <a:t> and </a:t>
            </a:r>
            <a:r>
              <a:rPr lang="en-US" b="1">
                <a:solidFill>
                  <a:srgbClr val="00B050"/>
                </a:solidFill>
              </a:rPr>
              <a:t>headings</a:t>
            </a:r>
            <a:r>
              <a:rPr lang="en-US"/>
              <a:t> so that the information is </a:t>
            </a:r>
            <a:r>
              <a:rPr lang="en-US" b="1" i="1">
                <a:solidFill>
                  <a:srgbClr val="00B050"/>
                </a:solidFill>
              </a:rPr>
              <a:t>easy to locate </a:t>
            </a:r>
            <a:r>
              <a:rPr lang="en-US"/>
              <a:t>and follow. </a:t>
            </a:r>
            <a:endParaRPr lang="en-GB"/>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t>What is a report? </a:t>
            </a:r>
            <a:endParaRPr lang="en-GB" b="1"/>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a:t>When writing a report you will usually need to </a:t>
            </a:r>
            <a:r>
              <a:rPr lang="en-US" b="1"/>
              <a:t>follow a brief </a:t>
            </a:r>
            <a:r>
              <a:rPr lang="en-US"/>
              <a:t>which provides you with instructions and guidelines. </a:t>
            </a:r>
          </a:p>
          <a:p>
            <a:r>
              <a:rPr lang="en-US"/>
              <a:t>The report brief may outline the purpose, audience and problem or issue that your report must address, together with any specific requirements for format or structure. </a:t>
            </a:r>
            <a:endParaRPr lang="en-GB"/>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a:t>Begin with a plan</a:t>
            </a:r>
          </a:p>
          <a:p>
            <a:r>
              <a:rPr lang="en-US" sz="2800"/>
              <a:t>Who are you writing for?</a:t>
            </a:r>
          </a:p>
          <a:p>
            <a:r>
              <a:rPr lang="en-US" sz="2800"/>
              <a:t>What is the context?</a:t>
            </a:r>
          </a:p>
          <a:p>
            <a:r>
              <a:rPr lang="en-US" sz="2800"/>
              <a:t>What outcomes are expected?</a:t>
            </a:r>
          </a:p>
          <a:p>
            <a:r>
              <a:rPr lang="en-US" sz="2800"/>
              <a:t>What information do you have?</a:t>
            </a:r>
          </a:p>
          <a:p>
            <a:r>
              <a:rPr lang="en-US" sz="2800"/>
              <a:t>What research – if any – do you need to conduct?</a:t>
            </a:r>
          </a:p>
          <a:p>
            <a:r>
              <a:rPr lang="en-US" sz="280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5" y="1052736"/>
            <a:ext cx="8229600" cy="3916363"/>
          </a:xfrm>
        </p:spPr>
        <p:txBody>
          <a:bodyPr/>
          <a:lstStyle/>
          <a:p>
            <a:r>
              <a:rPr lang="en-US" sz="2800"/>
              <a:t>The main requirement is that the structure is  logical - essential to convey meaning and have impact</a:t>
            </a:r>
          </a:p>
          <a:p>
            <a:r>
              <a:rPr lang="en-US" sz="2800"/>
              <a:t>Structure is the order in which you present your findings, and the headings and sub-headings you use to signal what is coming next to the reader.</a:t>
            </a:r>
          </a:p>
          <a:p>
            <a:r>
              <a:rPr lang="en-US" sz="2800"/>
              <a:t>Divide your report into logical sections</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298B-2535-8F64-65C6-965E12380D6D}"/>
              </a:ext>
            </a:extLst>
          </p:cNvPr>
          <p:cNvSpPr>
            <a:spLocks noGrp="1"/>
          </p:cNvSpPr>
          <p:nvPr>
            <p:ph type="title"/>
          </p:nvPr>
        </p:nvSpPr>
        <p:spPr>
          <a:xfrm>
            <a:off x="457200" y="98723"/>
            <a:ext cx="8229600" cy="1143000"/>
          </a:xfrm>
        </p:spPr>
        <p:txBody>
          <a:bodyPr/>
          <a:lstStyle/>
          <a:p>
            <a:r>
              <a:rPr lang="en-GB" b="1"/>
              <a:t>Structure and Organisation </a:t>
            </a:r>
          </a:p>
        </p:txBody>
      </p:sp>
      <p:sp>
        <p:nvSpPr>
          <p:cNvPr id="3" name="Content Placeholder 2">
            <a:extLst>
              <a:ext uri="{FF2B5EF4-FFF2-40B4-BE49-F238E27FC236}">
                <a16:creationId xmlns:a16="http://schemas.microsoft.com/office/drawing/2014/main" id="{0BE96770-3144-1446-7B59-577FD834DF93}"/>
              </a:ext>
            </a:extLst>
          </p:cNvPr>
          <p:cNvSpPr>
            <a:spLocks noGrp="1"/>
          </p:cNvSpPr>
          <p:nvPr>
            <p:ph idx="1"/>
          </p:nvPr>
        </p:nvSpPr>
        <p:spPr>
          <a:xfrm>
            <a:off x="323528" y="1216621"/>
            <a:ext cx="8229600" cy="4301008"/>
          </a:xfrm>
        </p:spPr>
        <p:txBody>
          <a:bodyPr/>
          <a:lstStyle/>
          <a:p>
            <a:r>
              <a:rPr lang="en-GB" sz="2600"/>
              <a:t>Title Page </a:t>
            </a:r>
          </a:p>
          <a:p>
            <a:r>
              <a:rPr lang="en-GB" sz="2600"/>
              <a:t>Abstract (or Executive Summary in business reports)</a:t>
            </a:r>
          </a:p>
          <a:p>
            <a:r>
              <a:rPr lang="en-GB" sz="2600"/>
              <a:t>Table of contents</a:t>
            </a:r>
          </a:p>
          <a:p>
            <a:r>
              <a:rPr lang="en-GB" sz="2600"/>
              <a:t>Introduction </a:t>
            </a:r>
          </a:p>
          <a:p>
            <a:r>
              <a:rPr lang="en-GB" sz="2600"/>
              <a:t>Clearly divided sections related to the topic of your report</a:t>
            </a:r>
          </a:p>
          <a:p>
            <a:r>
              <a:rPr lang="en-GB" sz="2600"/>
              <a:t>Conclusion </a:t>
            </a:r>
          </a:p>
          <a:p>
            <a:r>
              <a:rPr lang="en-GB" sz="2600"/>
              <a:t>References </a:t>
            </a:r>
          </a:p>
          <a:p>
            <a:r>
              <a:rPr lang="en-GB" sz="2600"/>
              <a:t>Appendices </a:t>
            </a:r>
          </a:p>
          <a:p>
            <a:endParaRPr lang="en-GB" sz="2400"/>
          </a:p>
        </p:txBody>
      </p:sp>
      <p:sp>
        <p:nvSpPr>
          <p:cNvPr id="4" name="Date Placeholder 3">
            <a:extLst>
              <a:ext uri="{FF2B5EF4-FFF2-40B4-BE49-F238E27FC236}">
                <a16:creationId xmlns:a16="http://schemas.microsoft.com/office/drawing/2014/main" id="{3A647378-AFE8-DC7E-EB51-12416062C728}"/>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62065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4000" b="1"/>
              <a:t>Title page </a:t>
            </a:r>
            <a:endParaRPr lang="en-GB" sz="4000" b="1"/>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GB" sz="2400"/>
              <a:t>Should briefly and clearly describe the purpose of the report. Other details you may include could be your name, the date and for whom the report is written.</a:t>
            </a:r>
          </a:p>
          <a:p>
            <a:pPr eaLnBrk="1" hangingPunct="1">
              <a:defRPr/>
            </a:pPr>
            <a:endParaRPr lang="en-GB"/>
          </a:p>
          <a:p>
            <a:pPr eaLnBrk="1" hangingPunct="1">
              <a:defRPr/>
            </a:pPr>
            <a:endParaRPr lang="en-GB" spc="-1">
              <a:solidFill>
                <a:srgbClr val="000000"/>
              </a:solidFill>
              <a:uFill>
                <a:solidFill>
                  <a:srgbClr val="FFFFFF"/>
                </a:solidFill>
              </a:uFill>
              <a:ea typeface="DejaVu Sans"/>
            </a:endParaRPr>
          </a:p>
          <a:p>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7" name="TextBox 6">
            <a:extLst>
              <a:ext uri="{FF2B5EF4-FFF2-40B4-BE49-F238E27FC236}">
                <a16:creationId xmlns:a16="http://schemas.microsoft.com/office/drawing/2014/main" id="{FD665FAB-FCC6-B302-2459-93D23CE3BD48}"/>
              </a:ext>
            </a:extLst>
          </p:cNvPr>
          <p:cNvSpPr txBox="1"/>
          <p:nvPr/>
        </p:nvSpPr>
        <p:spPr>
          <a:xfrm>
            <a:off x="3275856" y="2348880"/>
            <a:ext cx="2304257" cy="3046988"/>
          </a:xfrm>
          <a:prstGeom prst="rect">
            <a:avLst/>
          </a:prstGeom>
          <a:noFill/>
          <a:ln w="28575">
            <a:solidFill>
              <a:srgbClr val="002060"/>
            </a:solidFill>
          </a:ln>
        </p:spPr>
        <p:txBody>
          <a:bodyPr wrap="square" lIns="91440" tIns="45720" rIns="91440" bIns="45720" rtlCol="0" anchor="t">
            <a:spAutoFit/>
          </a:bodyPr>
          <a:lstStyle/>
          <a:p>
            <a:endParaRPr lang="en-GB" sz="1200"/>
          </a:p>
          <a:p>
            <a:endParaRPr lang="en-GB" sz="1200"/>
          </a:p>
          <a:p>
            <a:pPr algn="ctr"/>
            <a:r>
              <a:rPr lang="en-GB" sz="1200">
                <a:latin typeface="Arial"/>
                <a:cs typeface="Arial"/>
              </a:rPr>
              <a:t>Academic Skills Report</a:t>
            </a:r>
          </a:p>
          <a:p>
            <a:endParaRPr lang="en-GB" sz="1200"/>
          </a:p>
          <a:p>
            <a:endParaRPr lang="en-GB" sz="1200"/>
          </a:p>
          <a:p>
            <a:r>
              <a:rPr lang="en-GB" sz="1200"/>
              <a:t>Name: </a:t>
            </a:r>
          </a:p>
          <a:p>
            <a:r>
              <a:rPr lang="en-GB" sz="1200"/>
              <a:t>Student ID: </a:t>
            </a:r>
          </a:p>
          <a:p>
            <a:r>
              <a:rPr lang="en-GB" sz="1200"/>
              <a:t>Module Code: </a:t>
            </a:r>
          </a:p>
          <a:p>
            <a:r>
              <a:rPr lang="en-GB" sz="1200"/>
              <a:t>Module: </a:t>
            </a:r>
          </a:p>
          <a:p>
            <a:r>
              <a:rPr lang="en-GB" sz="1200"/>
              <a:t>Lecturer: </a:t>
            </a:r>
            <a:endParaRPr lang="en-GB"/>
          </a:p>
          <a:p>
            <a:pPr algn="ctr"/>
            <a:r>
              <a:rPr lang="en-GB" sz="1200"/>
              <a:t>			</a:t>
            </a:r>
          </a:p>
          <a:p>
            <a:pPr algn="ctr"/>
            <a:r>
              <a:rPr lang="en-GB" sz="1200"/>
              <a:t>Submitted on:    </a:t>
            </a:r>
          </a:p>
          <a:p>
            <a:endParaRPr lang="en-GB"/>
          </a:p>
          <a:p>
            <a:endParaRPr lang="en-GB"/>
          </a:p>
        </p:txBody>
      </p:sp>
    </p:spTree>
    <p:extLst>
      <p:ext uri="{BB962C8B-B14F-4D97-AF65-F5344CB8AC3E}">
        <p14:creationId xmlns:p14="http://schemas.microsoft.com/office/powerpoint/2010/main" val="364993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7EB56-7B9E-77EA-F005-0347E74E4D36}"/>
              </a:ext>
            </a:extLst>
          </p:cNvPr>
          <p:cNvSpPr>
            <a:spLocks noGrp="1"/>
          </p:cNvSpPr>
          <p:nvPr>
            <p:ph type="title"/>
          </p:nvPr>
        </p:nvSpPr>
        <p:spPr/>
        <p:txBody>
          <a:bodyPr/>
          <a:lstStyle/>
          <a:p>
            <a:r>
              <a:rPr lang="en-GB" b="1"/>
              <a:t>Abstract / Executive Summary </a:t>
            </a:r>
          </a:p>
        </p:txBody>
      </p:sp>
      <p:sp>
        <p:nvSpPr>
          <p:cNvPr id="3" name="Content Placeholder 2">
            <a:extLst>
              <a:ext uri="{FF2B5EF4-FFF2-40B4-BE49-F238E27FC236}">
                <a16:creationId xmlns:a16="http://schemas.microsoft.com/office/drawing/2014/main" id="{BD168C43-8878-F036-91C9-28C7AFAAD78B}"/>
              </a:ext>
            </a:extLst>
          </p:cNvPr>
          <p:cNvSpPr>
            <a:spLocks noGrp="1"/>
          </p:cNvSpPr>
          <p:nvPr>
            <p:ph idx="1"/>
          </p:nvPr>
        </p:nvSpPr>
        <p:spPr>
          <a:xfrm>
            <a:off x="354012" y="1417638"/>
            <a:ext cx="8435976" cy="4320480"/>
          </a:xfrm>
        </p:spPr>
        <p:txBody>
          <a:bodyPr/>
          <a:lstStyle/>
          <a:p>
            <a:r>
              <a:rPr lang="en-GB" sz="2800"/>
              <a:t>A well-developed single paragraph which is approximately 250 words in length. </a:t>
            </a:r>
          </a:p>
          <a:p>
            <a:r>
              <a:rPr lang="en-GB" sz="2800"/>
              <a:t>An abstract provides a brief summary of the context of the report. </a:t>
            </a:r>
          </a:p>
          <a:p>
            <a:r>
              <a:rPr lang="en-GB" sz="2800"/>
              <a:t>It is intended to give the reader an overview of the report before they continue reading. </a:t>
            </a:r>
          </a:p>
          <a:p>
            <a:r>
              <a:rPr lang="en-GB" sz="2800">
                <a:solidFill>
                  <a:srgbClr val="FC2610"/>
                </a:solidFill>
              </a:rPr>
              <a:t>You do not need to include an abstract in your report</a:t>
            </a:r>
            <a:r>
              <a:rPr lang="en-GB" sz="2800"/>
              <a:t>. </a:t>
            </a:r>
          </a:p>
        </p:txBody>
      </p:sp>
      <p:sp>
        <p:nvSpPr>
          <p:cNvPr id="4" name="Date Placeholder 3">
            <a:extLst>
              <a:ext uri="{FF2B5EF4-FFF2-40B4-BE49-F238E27FC236}">
                <a16:creationId xmlns:a16="http://schemas.microsoft.com/office/drawing/2014/main" id="{8E32E756-0CF3-F2E4-1C15-2534A9A666CC}"/>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670108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marL="0" indent="0" eaLnBrk="1" hangingPunct="1">
              <a:buNone/>
              <a:defRPr/>
            </a:pPr>
            <a:r>
              <a:rPr lang="en-GB" sz="2400"/>
              <a:t>The contents page should list the different sections and/or headings together with the page numbers. </a:t>
            </a:r>
          </a:p>
          <a:p>
            <a:pPr eaLnBrk="1" hangingPunct="1">
              <a:defRPr/>
            </a:pPr>
            <a:r>
              <a:rPr lang="en-GB" sz="2400"/>
              <a:t>should be presented in such a way that the reader can quickly scan the list of headings and locate a particular part of the report. </a:t>
            </a:r>
          </a:p>
          <a:p>
            <a:pPr eaLnBrk="1" hangingPunct="1">
              <a:defRPr/>
            </a:pPr>
            <a:r>
              <a:rPr lang="en-GB" sz="2400"/>
              <a:t>number section headings and subheadings in addition to providing page references. </a:t>
            </a:r>
          </a:p>
          <a:p>
            <a:pPr eaLnBrk="1" hangingPunct="1">
              <a:defRPr/>
            </a:pPr>
            <a:r>
              <a:rPr lang="en-GB" sz="2400"/>
              <a:t>use a consistent numbering system throughout. </a:t>
            </a:r>
            <a:endParaRPr lang="en-GB" sz="2400" spc="-1">
              <a:solidFill>
                <a:srgbClr val="000000"/>
              </a:solidFill>
              <a:uFill>
                <a:solidFill>
                  <a:srgbClr val="FFFFFF"/>
                </a:solidFill>
              </a:uFill>
              <a:ea typeface="DejaVu Sans"/>
            </a:endParaRPr>
          </a:p>
          <a:p>
            <a:pPr eaLnBrk="1" hangingPunct="1">
              <a:defRPr/>
            </a:pPr>
            <a:endParaRPr lang="en-GB"/>
          </a:p>
          <a:p>
            <a:pPr eaLnBrk="1" hangingPunct="1">
              <a:defRPr/>
            </a:pPr>
            <a:endParaRPr lang="en-GB" spc="-1">
              <a:solidFill>
                <a:srgbClr val="000000"/>
              </a:solidFill>
              <a:uFill>
                <a:solidFill>
                  <a:srgbClr val="FFFFFF"/>
                </a:solidFill>
              </a:uFill>
              <a:ea typeface="DejaVu Sans"/>
            </a:endParaRPr>
          </a:p>
          <a:p>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4EFE-B70A-9375-34F1-517E24B5198C}"/>
              </a:ext>
            </a:extLst>
          </p:cNvPr>
          <p:cNvSpPr>
            <a:spLocks noGrp="1"/>
          </p:cNvSpPr>
          <p:nvPr>
            <p:ph type="title"/>
          </p:nvPr>
        </p:nvSpPr>
        <p:spPr>
          <a:xfrm>
            <a:off x="233856" y="274638"/>
            <a:ext cx="8636875" cy="1143000"/>
          </a:xfrm>
        </p:spPr>
        <p:txBody>
          <a:bodyPr/>
          <a:lstStyle/>
          <a:p>
            <a:r>
              <a:rPr lang="en-GB" sz="3600" b="1"/>
              <a:t>Table of Contents Example</a:t>
            </a:r>
            <a:br>
              <a:rPr lang="en-GB" sz="3600" b="1"/>
            </a:br>
            <a:r>
              <a:rPr lang="en-GB" sz="1900" b="1">
                <a:solidFill>
                  <a:srgbClr val="FF0000"/>
                </a:solidFill>
              </a:rPr>
              <a:t>THIS IS NOT AN EXAMPLE OF YOUR OWN REPORT. THIS IS DIFFERENT TO WHAT YOUR TABLE OF CONTENTS WILL LOOK LIKE</a:t>
            </a:r>
          </a:p>
        </p:txBody>
      </p:sp>
      <p:sp>
        <p:nvSpPr>
          <p:cNvPr id="4" name="Date Placeholder 3">
            <a:extLst>
              <a:ext uri="{FF2B5EF4-FFF2-40B4-BE49-F238E27FC236}">
                <a16:creationId xmlns:a16="http://schemas.microsoft.com/office/drawing/2014/main" id="{84E95599-D5F4-1197-613C-1C97C7713494}"/>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5" name="TextBox 4">
            <a:extLst>
              <a:ext uri="{FF2B5EF4-FFF2-40B4-BE49-F238E27FC236}">
                <a16:creationId xmlns:a16="http://schemas.microsoft.com/office/drawing/2014/main" id="{BD8435AD-2690-2F5C-8866-928FA88E7A68}"/>
              </a:ext>
            </a:extLst>
          </p:cNvPr>
          <p:cNvSpPr txBox="1"/>
          <p:nvPr/>
        </p:nvSpPr>
        <p:spPr>
          <a:xfrm>
            <a:off x="2987824" y="1417638"/>
            <a:ext cx="3096344" cy="4214744"/>
          </a:xfrm>
          <a:prstGeom prst="rect">
            <a:avLst/>
          </a:prstGeom>
          <a:noFill/>
          <a:ln w="19050">
            <a:solidFill>
              <a:srgbClr val="002060"/>
            </a:solidFill>
          </a:ln>
        </p:spPr>
        <p:txBody>
          <a:bodyPr wrap="square" lIns="91440" tIns="45720" rIns="91440" bIns="45720" rtlCol="0" anchor="t">
            <a:spAutoFit/>
          </a:bodyPr>
          <a:lstStyle/>
          <a:p>
            <a:pPr algn="just">
              <a:lnSpc>
                <a:spcPct val="107000"/>
              </a:lnSpc>
              <a:spcAft>
                <a:spcPts val="800"/>
              </a:spcAft>
            </a:pPr>
            <a:r>
              <a:rPr lang="en-GB" sz="1400" b="1" kern="100">
                <a:effectLst/>
                <a:ea typeface="DengXian" panose="02010600030101010101" pitchFamily="2" charset="-122"/>
              </a:rPr>
              <a:t>Table of Contents</a:t>
            </a:r>
            <a:endParaRPr lang="en-GB" sz="1400" kern="100">
              <a:effectLst/>
              <a:ea typeface="DengXian" panose="02010600030101010101" pitchFamily="2" charset="-122"/>
            </a:endParaRPr>
          </a:p>
          <a:p>
            <a:pPr algn="just">
              <a:lnSpc>
                <a:spcPct val="107000"/>
              </a:lnSpc>
              <a:spcAft>
                <a:spcPts val="800"/>
              </a:spcAft>
            </a:pPr>
            <a:endParaRPr lang="en-GB" sz="1400" kern="100">
              <a:effectLst/>
              <a:ea typeface="DengXian" panose="02010600030101010101" pitchFamily="2" charset="-122"/>
            </a:endParaRPr>
          </a:p>
          <a:p>
            <a:pPr lvl="0" algn="just">
              <a:lnSpc>
                <a:spcPct val="107000"/>
              </a:lnSpc>
            </a:pPr>
            <a:r>
              <a:rPr lang="en-GB" sz="1400" kern="100">
                <a:effectLst/>
                <a:ea typeface="DengXian" panose="02010600030101010101" pitchFamily="2" charset="-122"/>
              </a:rPr>
              <a:t>1    Introduction……………….…3</a:t>
            </a:r>
          </a:p>
          <a:p>
            <a:pPr algn="just">
              <a:lnSpc>
                <a:spcPct val="107000"/>
              </a:lnSpc>
            </a:pPr>
            <a:r>
              <a:rPr lang="en-GB" sz="1400" kern="100">
                <a:effectLst/>
                <a:latin typeface="Arial"/>
                <a:ea typeface="DengXian"/>
                <a:cs typeface="Arial"/>
              </a:rPr>
              <a:t>2</a:t>
            </a:r>
            <a:r>
              <a:rPr lang="en-GB" sz="1400" kern="100">
                <a:latin typeface="Arial"/>
                <a:ea typeface="DengXian"/>
                <a:cs typeface="Arial"/>
              </a:rPr>
              <a:t>.  </a:t>
            </a:r>
            <a:r>
              <a:rPr lang="en-GB" sz="1400" kern="100">
                <a:effectLst/>
                <a:latin typeface="Arial"/>
                <a:ea typeface="DengXian"/>
                <a:cs typeface="Arial"/>
              </a:rPr>
              <a:t> </a:t>
            </a:r>
            <a:r>
              <a:rPr lang="en-GB" sz="1400" b="1" kern="100">
                <a:effectLst/>
                <a:latin typeface="Arial"/>
                <a:ea typeface="DengXian"/>
                <a:cs typeface="Arial"/>
              </a:rPr>
              <a:t>Motivation</a:t>
            </a:r>
            <a:r>
              <a:rPr lang="en-GB" sz="1400" kern="100">
                <a:latin typeface="Arial"/>
                <a:ea typeface="DengXian"/>
                <a:cs typeface="Arial"/>
              </a:rPr>
              <a:t>...........................</a:t>
            </a:r>
            <a:r>
              <a:rPr lang="en-GB" sz="1400" kern="100">
                <a:effectLst/>
                <a:latin typeface="Arial"/>
                <a:ea typeface="DengXian"/>
                <a:cs typeface="Arial"/>
              </a:rPr>
              <a:t>4</a:t>
            </a:r>
          </a:p>
          <a:p>
            <a:pPr lvl="0">
              <a:lnSpc>
                <a:spcPct val="107000"/>
              </a:lnSpc>
            </a:pPr>
            <a:r>
              <a:rPr lang="en-GB" sz="1400" kern="100">
                <a:effectLst/>
                <a:latin typeface="Arial"/>
                <a:ea typeface="DengXian"/>
                <a:cs typeface="Arial"/>
              </a:rPr>
              <a:t>2.1 Intrinsic Motivation</a:t>
            </a:r>
            <a:r>
              <a:rPr lang="en-GB" sz="1400" kern="100">
                <a:latin typeface="Arial"/>
                <a:ea typeface="DengXian"/>
                <a:cs typeface="Arial"/>
              </a:rPr>
              <a:t>……….....</a:t>
            </a:r>
            <a:r>
              <a:rPr lang="en-GB" sz="1400" kern="100">
                <a:effectLst/>
                <a:latin typeface="Arial"/>
                <a:ea typeface="DengXian"/>
                <a:cs typeface="Arial"/>
              </a:rPr>
              <a:t>4</a:t>
            </a:r>
          </a:p>
          <a:p>
            <a:pPr>
              <a:lnSpc>
                <a:spcPct val="107000"/>
              </a:lnSpc>
            </a:pPr>
            <a:r>
              <a:rPr lang="en-GB" sz="1400" kern="100">
                <a:latin typeface="Arial"/>
                <a:ea typeface="DengXian"/>
                <a:cs typeface="Arial"/>
              </a:rPr>
              <a:t>2.2 </a:t>
            </a:r>
            <a:r>
              <a:rPr lang="en-GB" sz="1400" kern="100">
                <a:effectLst/>
                <a:latin typeface="Arial"/>
                <a:ea typeface="DengXian"/>
                <a:cs typeface="Arial"/>
              </a:rPr>
              <a:t>Extrinsic Motivation</a:t>
            </a:r>
            <a:r>
              <a:rPr lang="en-GB" sz="1400" kern="100">
                <a:latin typeface="Arial"/>
                <a:ea typeface="DengXian"/>
                <a:cs typeface="Arial"/>
              </a:rPr>
              <a:t>………....</a:t>
            </a:r>
            <a:r>
              <a:rPr lang="en-GB" sz="1400" kern="100">
                <a:effectLst/>
                <a:latin typeface="Arial"/>
                <a:ea typeface="DengXian"/>
                <a:cs typeface="Arial"/>
              </a:rPr>
              <a:t>5 </a:t>
            </a:r>
          </a:p>
          <a:p>
            <a:pPr marL="228600" lvl="0" indent="-228600">
              <a:lnSpc>
                <a:spcPct val="107000"/>
              </a:lnSpc>
              <a:buAutoNum type="arabicPlain" startAt="3"/>
            </a:pPr>
            <a:r>
              <a:rPr lang="en-GB" sz="1400" kern="100">
                <a:effectLst/>
                <a:latin typeface="Arial"/>
                <a:ea typeface="DengXian"/>
                <a:cs typeface="Arial"/>
              </a:rPr>
              <a:t> </a:t>
            </a:r>
            <a:r>
              <a:rPr lang="en-GB" sz="1400" b="1" kern="100">
                <a:effectLst/>
                <a:latin typeface="Arial"/>
                <a:ea typeface="DengXian"/>
                <a:cs typeface="Arial"/>
              </a:rPr>
              <a:t>Importance of Motivation</a:t>
            </a:r>
            <a:r>
              <a:rPr lang="en-GB" sz="1400" kern="100">
                <a:latin typeface="Arial"/>
                <a:ea typeface="DengXian"/>
                <a:cs typeface="Arial"/>
              </a:rPr>
              <a:t>…</a:t>
            </a:r>
            <a:r>
              <a:rPr lang="en-GB" sz="1400" kern="100">
                <a:effectLst/>
                <a:latin typeface="Arial"/>
                <a:ea typeface="DengXian"/>
                <a:cs typeface="Arial"/>
              </a:rPr>
              <a:t>5</a:t>
            </a:r>
          </a:p>
          <a:p>
            <a:pPr lvl="0">
              <a:lnSpc>
                <a:spcPct val="107000"/>
              </a:lnSpc>
            </a:pPr>
            <a:r>
              <a:rPr lang="en-GB" sz="1400" kern="100">
                <a:ea typeface="DengXian" panose="02010600030101010101" pitchFamily="2" charset="-122"/>
              </a:rPr>
              <a:t>3.1 Importance of Motivation </a:t>
            </a:r>
            <a:r>
              <a:rPr lang="en-GB" sz="1400" kern="100">
                <a:effectLst/>
                <a:ea typeface="DengXian" panose="02010600030101010101" pitchFamily="2" charset="-122"/>
              </a:rPr>
              <a:t>at </a:t>
            </a:r>
          </a:p>
          <a:p>
            <a:pPr lvl="0">
              <a:lnSpc>
                <a:spcPct val="107000"/>
              </a:lnSpc>
            </a:pPr>
            <a:r>
              <a:rPr lang="en-GB" sz="1400" kern="100">
                <a:ea typeface="DengXian" panose="02010600030101010101" pitchFamily="2" charset="-122"/>
              </a:rPr>
              <a:t>      </a:t>
            </a:r>
            <a:r>
              <a:rPr lang="en-GB" sz="1400" kern="100">
                <a:effectLst/>
                <a:ea typeface="DengXian" panose="02010600030101010101" pitchFamily="2" charset="-122"/>
              </a:rPr>
              <a:t>University………………….....6</a:t>
            </a:r>
          </a:p>
          <a:p>
            <a:pPr lvl="0">
              <a:lnSpc>
                <a:spcPct val="107000"/>
              </a:lnSpc>
            </a:pPr>
            <a:r>
              <a:rPr lang="en-GB" sz="1400" kern="100">
                <a:effectLst/>
                <a:ea typeface="DengXian" panose="02010600030101010101" pitchFamily="2" charset="-122"/>
              </a:rPr>
              <a:t>3.2 Importance of Motivation at</a:t>
            </a:r>
          </a:p>
          <a:p>
            <a:pPr lvl="0">
              <a:lnSpc>
                <a:spcPct val="107000"/>
              </a:lnSpc>
            </a:pPr>
            <a:r>
              <a:rPr lang="en-GB" sz="1400" kern="100">
                <a:effectLst/>
                <a:ea typeface="DengXian" panose="02010600030101010101" pitchFamily="2" charset="-122"/>
              </a:rPr>
              <a:t>       Work………………………….6</a:t>
            </a:r>
          </a:p>
          <a:p>
            <a:pPr lvl="0">
              <a:lnSpc>
                <a:spcPct val="107000"/>
              </a:lnSpc>
            </a:pPr>
            <a:r>
              <a:rPr lang="en-GB" sz="1400" kern="100">
                <a:effectLst/>
                <a:latin typeface="Arial"/>
                <a:ea typeface="DengXian"/>
                <a:cs typeface="Arial"/>
              </a:rPr>
              <a:t>4    </a:t>
            </a:r>
            <a:r>
              <a:rPr lang="en-GB" sz="1400" b="1" kern="100">
                <a:effectLst/>
                <a:latin typeface="Arial"/>
                <a:ea typeface="DengXian"/>
                <a:cs typeface="Arial"/>
              </a:rPr>
              <a:t>Techniques for Motivation</a:t>
            </a:r>
            <a:r>
              <a:rPr lang="en-GB" sz="1400" kern="100">
                <a:latin typeface="Arial"/>
                <a:ea typeface="DengXian"/>
                <a:cs typeface="Arial"/>
              </a:rPr>
              <a:t>..7</a:t>
            </a:r>
            <a:endParaRPr lang="en-GB" sz="1400" kern="100">
              <a:effectLst/>
              <a:latin typeface="Arial"/>
              <a:ea typeface="DengXian"/>
              <a:cs typeface="Arial"/>
            </a:endParaRPr>
          </a:p>
          <a:p>
            <a:pPr marL="228600" lvl="0" indent="-228600" algn="just">
              <a:lnSpc>
                <a:spcPct val="107000"/>
              </a:lnSpc>
              <a:spcAft>
                <a:spcPts val="800"/>
              </a:spcAft>
              <a:buAutoNum type="arabicPlain" startAt="5"/>
            </a:pPr>
            <a:r>
              <a:rPr lang="en-GB" sz="1400" kern="100">
                <a:effectLst/>
                <a:latin typeface="Arial"/>
                <a:ea typeface="DengXian"/>
                <a:cs typeface="Arial"/>
              </a:rPr>
              <a:t>  Conclusion</a:t>
            </a:r>
            <a:r>
              <a:rPr lang="en-GB" sz="1400" kern="100">
                <a:latin typeface="Arial"/>
                <a:ea typeface="DengXian"/>
                <a:cs typeface="Arial"/>
              </a:rPr>
              <a:t>………………...…</a:t>
            </a:r>
            <a:r>
              <a:rPr lang="en-GB" sz="1400" kern="100">
                <a:effectLst/>
                <a:latin typeface="Arial"/>
                <a:ea typeface="DengXian"/>
                <a:cs typeface="Arial"/>
              </a:rPr>
              <a:t>8</a:t>
            </a:r>
            <a:endParaRPr lang="en-GB" sz="1400" kern="100">
              <a:latin typeface="Arial"/>
              <a:ea typeface="DengXian"/>
              <a:cs typeface="Arial"/>
            </a:endParaRPr>
          </a:p>
          <a:p>
            <a:pPr marL="228600" lvl="0" indent="-228600" algn="just">
              <a:lnSpc>
                <a:spcPct val="107000"/>
              </a:lnSpc>
              <a:spcAft>
                <a:spcPts val="800"/>
              </a:spcAft>
              <a:buAutoNum type="arabicPlain" startAt="5"/>
            </a:pPr>
            <a:r>
              <a:rPr lang="en-GB" sz="1400" kern="100">
                <a:effectLst/>
                <a:latin typeface="Arial"/>
                <a:ea typeface="DengXian"/>
                <a:cs typeface="Arial"/>
              </a:rPr>
              <a:t>References</a:t>
            </a:r>
            <a:r>
              <a:rPr lang="en-GB" sz="1400" kern="100">
                <a:latin typeface="Arial"/>
                <a:ea typeface="DengXian"/>
                <a:cs typeface="Arial"/>
              </a:rPr>
              <a:t>………………….....</a:t>
            </a:r>
            <a:r>
              <a:rPr lang="en-GB" sz="1400" kern="100">
                <a:effectLst/>
                <a:latin typeface="Arial"/>
                <a:ea typeface="DengXian"/>
                <a:cs typeface="Arial"/>
              </a:rPr>
              <a:t>7</a:t>
            </a:r>
          </a:p>
          <a:p>
            <a:pPr lvl="0" algn="just">
              <a:lnSpc>
                <a:spcPct val="107000"/>
              </a:lnSpc>
              <a:spcAft>
                <a:spcPts val="800"/>
              </a:spcAft>
            </a:pPr>
            <a:endParaRPr lang="en-GB" sz="1200" kern="100">
              <a:effectLst/>
              <a:latin typeface="Calibri" panose="020F0502020204030204" pitchFamily="34" charset="0"/>
              <a:ea typeface="DengXian" panose="02010600030101010101" pitchFamily="2" charset="-122"/>
              <a:cs typeface="Arial" panose="020B0604020202020204" pitchFamily="34" charset="0"/>
            </a:endParaRPr>
          </a:p>
          <a:p>
            <a:r>
              <a:rPr lang="en-GB" sz="1200"/>
              <a:t> </a:t>
            </a:r>
          </a:p>
        </p:txBody>
      </p:sp>
    </p:spTree>
    <p:extLst>
      <p:ext uri="{BB962C8B-B14F-4D97-AF65-F5344CB8AC3E}">
        <p14:creationId xmlns:p14="http://schemas.microsoft.com/office/powerpoint/2010/main" val="875774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90D5-25FC-32E9-A195-6007B3BD6AF8}"/>
              </a:ext>
            </a:extLst>
          </p:cNvPr>
          <p:cNvSpPr>
            <a:spLocks noGrp="1"/>
          </p:cNvSpPr>
          <p:nvPr>
            <p:ph type="title"/>
          </p:nvPr>
        </p:nvSpPr>
        <p:spPr/>
        <p:txBody>
          <a:bodyPr/>
          <a:lstStyle/>
          <a:p>
            <a:r>
              <a:rPr lang="en-GB"/>
              <a:t>Introductions</a:t>
            </a:r>
          </a:p>
        </p:txBody>
      </p:sp>
      <p:sp>
        <p:nvSpPr>
          <p:cNvPr id="4" name="Date Placeholder 3">
            <a:extLst>
              <a:ext uri="{FF2B5EF4-FFF2-40B4-BE49-F238E27FC236}">
                <a16:creationId xmlns:a16="http://schemas.microsoft.com/office/drawing/2014/main" id="{AD2EDB9B-81FB-45FF-F10D-1AB09AC1AB3C}"/>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5" name="Content Placeholder 2">
            <a:extLst>
              <a:ext uri="{FF2B5EF4-FFF2-40B4-BE49-F238E27FC236}">
                <a16:creationId xmlns:a16="http://schemas.microsoft.com/office/drawing/2014/main" id="{7EA7B5B5-D05B-CBDA-BF44-787B315CAE7C}"/>
              </a:ext>
            </a:extLst>
          </p:cNvPr>
          <p:cNvSpPr>
            <a:spLocks noGrp="1"/>
          </p:cNvSpPr>
          <p:nvPr>
            <p:ph idx="1"/>
          </p:nvPr>
        </p:nvSpPr>
        <p:spPr>
          <a:xfrm>
            <a:off x="431287" y="1340768"/>
            <a:ext cx="8229600" cy="3916363"/>
          </a:xfrm>
        </p:spPr>
        <p:txBody>
          <a:bodyPr rtlCol="0">
            <a:normAutofit fontScale="85000" lnSpcReduction="20000"/>
          </a:bodyPr>
          <a:lstStyle/>
          <a:p>
            <a:pPr marL="0" indent="0" eaLnBrk="1" fontAlgn="auto" hangingPunct="1">
              <a:spcAft>
                <a:spcPts val="0"/>
              </a:spcAft>
              <a:buNone/>
              <a:defRPr/>
            </a:pPr>
            <a:r>
              <a:rPr lang="en-GB">
                <a:solidFill>
                  <a:srgbClr val="003366"/>
                </a:solidFill>
                <a:latin typeface="Raleway" panose="020B0503030101060003" pitchFamily="34" charset="0"/>
              </a:rPr>
              <a:t>In pairs / small groups, discuss the following</a:t>
            </a:r>
            <a:r>
              <a:rPr lang="en-US" b="1">
                <a:solidFill>
                  <a:srgbClr val="FF0000"/>
                </a:solidFill>
                <a:latin typeface="Raleway" panose="020B0503030101060003" pitchFamily="34" charset="0"/>
              </a:rPr>
              <a:t> WORKSHEET </a:t>
            </a:r>
            <a:r>
              <a:rPr lang="en-GB">
                <a:solidFill>
                  <a:srgbClr val="003366"/>
                </a:solidFill>
                <a:latin typeface="Raleway" panose="020B0503030101060003" pitchFamily="34" charset="0"/>
              </a:rPr>
              <a:t>:</a:t>
            </a:r>
          </a:p>
          <a:p>
            <a:pPr marL="0" indent="0" eaLnBrk="1" fontAlgn="auto" hangingPunct="1">
              <a:spcAft>
                <a:spcPts val="0"/>
              </a:spcAft>
              <a:buFont typeface="Arial" panose="020B0604020202020204" pitchFamily="34" charset="0"/>
              <a:buNone/>
              <a:defRPr/>
            </a:pPr>
            <a:endParaRPr lang="en-GB">
              <a:solidFill>
                <a:srgbClr val="003366"/>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Why is an </a:t>
            </a:r>
            <a:r>
              <a:rPr lang="en-GB">
                <a:solidFill>
                  <a:srgbClr val="0070C0"/>
                </a:solidFill>
                <a:latin typeface="Raleway" panose="020B0503030101060003" pitchFamily="34" charset="0"/>
              </a:rPr>
              <a:t>introductory section </a:t>
            </a:r>
            <a:r>
              <a:rPr lang="en-GB">
                <a:solidFill>
                  <a:srgbClr val="003366"/>
                </a:solidFill>
                <a:latin typeface="Raleway" panose="020B0503030101060003" pitchFamily="34" charset="0"/>
              </a:rPr>
              <a:t>important in a piece of writing? How does it help the readers?</a:t>
            </a:r>
          </a:p>
          <a:p>
            <a:pPr marL="514350" indent="-514350"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What do you think should go in an </a:t>
            </a:r>
            <a:r>
              <a:rPr lang="en-GB">
                <a:solidFill>
                  <a:srgbClr val="0070C0"/>
                </a:solidFill>
                <a:latin typeface="Raleway" panose="020B0503030101060003" pitchFamily="34" charset="0"/>
              </a:rPr>
              <a:t>introduction</a:t>
            </a:r>
            <a:r>
              <a:rPr lang="en-GB">
                <a:solidFill>
                  <a:srgbClr val="003366"/>
                </a:solidFill>
                <a:latin typeface="Raleway" panose="020B0503030101060003" pitchFamily="34" charset="0"/>
              </a:rPr>
              <a:t>? What is the </a:t>
            </a:r>
            <a:r>
              <a:rPr lang="en-GB">
                <a:solidFill>
                  <a:srgbClr val="0070C0"/>
                </a:solidFill>
                <a:latin typeface="Raleway" panose="020B0503030101060003" pitchFamily="34" charset="0"/>
              </a:rPr>
              <a:t>purpose </a:t>
            </a:r>
            <a:r>
              <a:rPr lang="en-GB">
                <a:solidFill>
                  <a:srgbClr val="003366"/>
                </a:solidFill>
                <a:latin typeface="Raleway" panose="020B0503030101060003" pitchFamily="34" charset="0"/>
              </a:rPr>
              <a:t>of each sentence/part in an introduction?</a:t>
            </a:r>
          </a:p>
          <a:p>
            <a:pPr marL="514350" indent="-514350"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What </a:t>
            </a:r>
            <a:r>
              <a:rPr lang="en-GB">
                <a:solidFill>
                  <a:srgbClr val="0070C0"/>
                </a:solidFill>
                <a:latin typeface="Raleway" panose="020B0503030101060003" pitchFamily="34" charset="0"/>
              </a:rPr>
              <a:t>%</a:t>
            </a:r>
            <a:r>
              <a:rPr lang="en-GB">
                <a:solidFill>
                  <a:srgbClr val="003366"/>
                </a:solidFill>
                <a:latin typeface="Raleway" panose="020B0503030101060003" pitchFamily="34" charset="0"/>
              </a:rPr>
              <a:t> of the whole work should an introduction be? </a:t>
            </a:r>
          </a:p>
          <a:p>
            <a:pPr marL="0" indent="0" eaLnBrk="1" fontAlgn="auto" hangingPunct="1">
              <a:spcAft>
                <a:spcPts val="0"/>
              </a:spcAft>
              <a:buFont typeface="Arial" panose="020B0604020202020204" pitchFamily="34" charset="0"/>
              <a:buNone/>
              <a:defRPr/>
            </a:pPr>
            <a:endParaRPr lang="en-GB" sz="2000">
              <a:solidFill>
                <a:srgbClr val="FF0000"/>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endParaRPr lang="en-GB">
              <a:solidFill>
                <a:srgbClr val="003366"/>
              </a:solidFill>
              <a:latin typeface="Raleway" panose="020B0503030101060003" pitchFamily="34" charset="0"/>
            </a:endParaRPr>
          </a:p>
        </p:txBody>
      </p:sp>
    </p:spTree>
    <p:extLst>
      <p:ext uri="{BB962C8B-B14F-4D97-AF65-F5344CB8AC3E}">
        <p14:creationId xmlns:p14="http://schemas.microsoft.com/office/powerpoint/2010/main" val="216999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539552" y="-32315"/>
            <a:ext cx="8229600" cy="535040"/>
          </a:xfrm>
        </p:spPr>
        <p:txBody>
          <a:bodyPr/>
          <a:lstStyle/>
          <a:p>
            <a:r>
              <a:rPr lang="en-US" sz="3200" b="1"/>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290491" y="1412776"/>
            <a:ext cx="6225725" cy="3916363"/>
          </a:xfrm>
        </p:spPr>
        <p:txBody>
          <a:bodyPr/>
          <a:lstStyle/>
          <a:p>
            <a:pPr algn="just" eaLnBrk="1" hangingPunct="1">
              <a:defRPr/>
            </a:pPr>
            <a:r>
              <a:rPr lang="en-US" sz="2400"/>
              <a:t>Comes </a:t>
            </a:r>
            <a:r>
              <a:rPr lang="en-US" sz="2400" b="1"/>
              <a:t>AFTER</a:t>
            </a:r>
            <a:r>
              <a:rPr lang="en-US" sz="2400"/>
              <a:t> the Table of Contents</a:t>
            </a:r>
          </a:p>
          <a:p>
            <a:pPr algn="just" eaLnBrk="1" hangingPunct="1">
              <a:defRPr/>
            </a:pPr>
            <a:r>
              <a:rPr lang="en-US" sz="2400"/>
              <a:t>Should give the context and scope of the report/essay</a:t>
            </a:r>
          </a:p>
          <a:p>
            <a:pPr algn="just" eaLnBrk="1" hangingPunct="1">
              <a:defRPr/>
            </a:pPr>
            <a:r>
              <a:rPr lang="en-US" sz="2400"/>
              <a:t>States your report /essay objectives clearly</a:t>
            </a:r>
          </a:p>
          <a:p>
            <a:pPr algn="just" eaLnBrk="1" hangingPunct="1">
              <a:defRPr/>
            </a:pPr>
            <a:r>
              <a:rPr lang="en-US" sz="2400"/>
              <a:t>Gives a brief general background to the subject of the report</a:t>
            </a:r>
          </a:p>
          <a:p>
            <a:pPr algn="just" eaLnBrk="1" hangingPunct="1">
              <a:defRPr/>
            </a:pPr>
            <a:r>
              <a:rPr lang="en-US" sz="2400"/>
              <a:t>In an essay, it should inform the reader of your overall argument (thesis statement) near the end of the introduction. </a:t>
            </a:r>
          </a:p>
          <a:p>
            <a:pPr marL="0" indent="0" algn="just" eaLnBrk="1" hangingPunct="1">
              <a:buNone/>
              <a:defRPr/>
            </a:pPr>
            <a:endParaRPr lang="en-GB"/>
          </a:p>
          <a:p>
            <a:pPr algn="just" eaLnBrk="1" hangingPunct="1">
              <a:defRPr/>
            </a:pPr>
            <a:endParaRPr lang="en-GB" spc="-1">
              <a:solidFill>
                <a:srgbClr val="000000"/>
              </a:solidFill>
              <a:uFill>
                <a:solidFill>
                  <a:srgbClr val="FFFFFF"/>
                </a:solidFill>
              </a:uFill>
              <a:ea typeface="DejaVu Sans"/>
            </a:endParaRPr>
          </a:p>
          <a:p>
            <a:pPr algn="just"/>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5" name="Isosceles Triangle 4">
            <a:extLst>
              <a:ext uri="{FF2B5EF4-FFF2-40B4-BE49-F238E27FC236}">
                <a16:creationId xmlns:a16="http://schemas.microsoft.com/office/drawing/2014/main" id="{DBFC774C-DE5D-741C-FF8E-4C8283B23DF1}"/>
              </a:ext>
            </a:extLst>
          </p:cNvPr>
          <p:cNvSpPr/>
          <p:nvPr/>
        </p:nvSpPr>
        <p:spPr bwMode="auto">
          <a:xfrm rot="10800000">
            <a:off x="6516216" y="1472120"/>
            <a:ext cx="1999937" cy="2636494"/>
          </a:xfrm>
          <a:prstGeom prst="triangle">
            <a:avLst>
              <a:gd name="adj" fmla="val 5075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02B993C-53AD-3556-DF29-A06EE76E1AB1}"/>
              </a:ext>
            </a:extLst>
          </p:cNvPr>
          <p:cNvSpPr txBox="1"/>
          <p:nvPr/>
        </p:nvSpPr>
        <p:spPr>
          <a:xfrm>
            <a:off x="7812360" y="1094619"/>
            <a:ext cx="1512168" cy="369332"/>
          </a:xfrm>
          <a:prstGeom prst="rect">
            <a:avLst/>
          </a:prstGeom>
          <a:noFill/>
        </p:spPr>
        <p:txBody>
          <a:bodyPr wrap="square" rtlCol="0">
            <a:spAutoFit/>
          </a:bodyPr>
          <a:lstStyle/>
          <a:p>
            <a:r>
              <a:rPr lang="en-GB" b="1">
                <a:solidFill>
                  <a:srgbClr val="00B050"/>
                </a:solidFill>
              </a:rPr>
              <a:t>GENERAL</a:t>
            </a:r>
          </a:p>
        </p:txBody>
      </p:sp>
      <p:cxnSp>
        <p:nvCxnSpPr>
          <p:cNvPr id="10" name="Straight Arrow Connector 9">
            <a:extLst>
              <a:ext uri="{FF2B5EF4-FFF2-40B4-BE49-F238E27FC236}">
                <a16:creationId xmlns:a16="http://schemas.microsoft.com/office/drawing/2014/main" id="{DCF76744-6F46-604D-E7B8-B4BFEBBFAF29}"/>
              </a:ext>
            </a:extLst>
          </p:cNvPr>
          <p:cNvCxnSpPr>
            <a:cxnSpLocks/>
            <a:stCxn id="8" idx="2"/>
          </p:cNvCxnSpPr>
          <p:nvPr/>
        </p:nvCxnSpPr>
        <p:spPr bwMode="auto">
          <a:xfrm>
            <a:off x="8568444" y="1463951"/>
            <a:ext cx="0" cy="2636494"/>
          </a:xfrm>
          <a:prstGeom prst="straightConnector1">
            <a:avLst/>
          </a:prstGeom>
          <a:ln>
            <a:headEnd type="none" w="med" len="med"/>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85C03F1E-36A6-7D15-D926-651B5B207955}"/>
              </a:ext>
            </a:extLst>
          </p:cNvPr>
          <p:cNvSpPr txBox="1"/>
          <p:nvPr/>
        </p:nvSpPr>
        <p:spPr>
          <a:xfrm>
            <a:off x="7812360" y="4100445"/>
            <a:ext cx="1512168" cy="369332"/>
          </a:xfrm>
          <a:prstGeom prst="rect">
            <a:avLst/>
          </a:prstGeom>
          <a:noFill/>
        </p:spPr>
        <p:txBody>
          <a:bodyPr wrap="square" rtlCol="0">
            <a:spAutoFit/>
          </a:bodyPr>
          <a:lstStyle/>
          <a:p>
            <a:r>
              <a:rPr lang="en-GB" b="1">
                <a:solidFill>
                  <a:srgbClr val="00B050"/>
                </a:solidFill>
              </a:rPr>
              <a:t>SPECIFIC</a:t>
            </a:r>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CCE8B92-06B0-0582-D460-15C82EDB2D10}"/>
              </a:ext>
            </a:extLst>
          </p:cNvPr>
          <p:cNvSpPr>
            <a:spLocks noGrp="1"/>
          </p:cNvSpPr>
          <p:nvPr>
            <p:ph type="title"/>
          </p:nvPr>
        </p:nvSpPr>
        <p:spPr>
          <a:xfrm>
            <a:off x="238125" y="220163"/>
            <a:ext cx="8515350" cy="685800"/>
          </a:xfrm>
        </p:spPr>
        <p:txBody>
          <a:bodyPr/>
          <a:lstStyle/>
          <a:p>
            <a:pPr algn="ctr" eaLnBrk="1" hangingPunct="1"/>
            <a:r>
              <a:rPr lang="en-GB" altLang="en-US" b="1">
                <a:solidFill>
                  <a:srgbClr val="003366"/>
                </a:solidFill>
                <a:latin typeface="Raleway" pitchFamily="2" charset="0"/>
              </a:rPr>
              <a:t>Introductory paragraph</a:t>
            </a:r>
          </a:p>
        </p:txBody>
      </p:sp>
      <p:sp>
        <p:nvSpPr>
          <p:cNvPr id="3" name="Content Placeholder 2">
            <a:extLst>
              <a:ext uri="{FF2B5EF4-FFF2-40B4-BE49-F238E27FC236}">
                <a16:creationId xmlns:a16="http://schemas.microsoft.com/office/drawing/2014/main" id="{085237F5-4969-11DC-88FC-3606037389B0}"/>
              </a:ext>
            </a:extLst>
          </p:cNvPr>
          <p:cNvSpPr>
            <a:spLocks noGrp="1"/>
          </p:cNvSpPr>
          <p:nvPr>
            <p:ph idx="1"/>
          </p:nvPr>
        </p:nvSpPr>
        <p:spPr>
          <a:xfrm>
            <a:off x="0" y="1065609"/>
            <a:ext cx="7734300" cy="4150519"/>
          </a:xfrm>
        </p:spPr>
        <p:txBody>
          <a:bodyPr rtlCol="0">
            <a:normAutofit/>
          </a:bodyPr>
          <a:lstStyle/>
          <a:p>
            <a:pPr marL="0" indent="0" eaLnBrk="1" fontAlgn="auto" hangingPunct="1">
              <a:spcAft>
                <a:spcPts val="0"/>
              </a:spcAft>
              <a:buNone/>
              <a:defRPr/>
            </a:pPr>
            <a:r>
              <a:rPr lang="en-GB">
                <a:solidFill>
                  <a:srgbClr val="003366"/>
                </a:solidFill>
                <a:latin typeface="Raleway" panose="020B0503030101060003" pitchFamily="34" charset="0"/>
              </a:rPr>
              <a:t>An introductory paragraph contains:</a:t>
            </a:r>
          </a:p>
          <a:p>
            <a:pPr marL="0" indent="0" eaLnBrk="1" fontAlgn="auto" hangingPunct="1">
              <a:spcAft>
                <a:spcPts val="0"/>
              </a:spcAft>
              <a:buNone/>
              <a:defRPr/>
            </a:pPr>
            <a:endParaRPr lang="en-GB">
              <a:solidFill>
                <a:srgbClr val="003366"/>
              </a:solidFill>
              <a:latin typeface="Raleway" panose="020B0503030101060003" pitchFamily="34" charset="0"/>
            </a:endParaRPr>
          </a:p>
          <a:p>
            <a:pPr marL="385763" indent="-385763"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Opening sentence</a:t>
            </a:r>
          </a:p>
          <a:p>
            <a:pPr marL="385763" indent="-385763"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Background details</a:t>
            </a:r>
          </a:p>
          <a:p>
            <a:pPr marL="385763" indent="-385763"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Statement of aims</a:t>
            </a:r>
          </a:p>
          <a:p>
            <a:pPr marL="385763" indent="-385763" eaLnBrk="1" fontAlgn="auto" hangingPunct="1">
              <a:spcAft>
                <a:spcPts val="0"/>
              </a:spcAft>
              <a:buFont typeface="Arial" panose="020B0604020202020204" pitchFamily="34" charset="0"/>
              <a:buAutoNum type="arabicPeriod"/>
              <a:defRPr/>
            </a:pPr>
            <a:r>
              <a:rPr lang="en-GB">
                <a:solidFill>
                  <a:srgbClr val="003366"/>
                </a:solidFill>
                <a:latin typeface="Raleway" panose="020B0503030101060003" pitchFamily="34" charset="0"/>
              </a:rPr>
              <a:t>Outline</a:t>
            </a:r>
          </a:p>
          <a:p>
            <a:pPr marL="0" indent="0" eaLnBrk="1" fontAlgn="auto" hangingPunct="1">
              <a:spcAft>
                <a:spcPts val="0"/>
              </a:spcAft>
              <a:buNone/>
              <a:defRPr/>
            </a:pPr>
            <a:r>
              <a:rPr lang="en-GB">
                <a:solidFill>
                  <a:srgbClr val="003366"/>
                </a:solidFill>
                <a:latin typeface="Raleway" panose="020B0503030101060003" pitchFamily="34" charset="0"/>
              </a:rPr>
              <a:t>It moves from </a:t>
            </a:r>
            <a:r>
              <a:rPr lang="en-GB" b="1">
                <a:solidFill>
                  <a:srgbClr val="00B050"/>
                </a:solidFill>
                <a:latin typeface="Raleway" panose="020B0503030101060003" pitchFamily="34" charset="0"/>
              </a:rPr>
              <a:t>general</a:t>
            </a:r>
            <a:r>
              <a:rPr lang="en-GB">
                <a:solidFill>
                  <a:srgbClr val="003366"/>
                </a:solidFill>
                <a:latin typeface="Raleway" panose="020B0503030101060003" pitchFamily="34" charset="0"/>
              </a:rPr>
              <a:t> to </a:t>
            </a:r>
            <a:r>
              <a:rPr lang="en-GB" b="1">
                <a:solidFill>
                  <a:srgbClr val="00B050"/>
                </a:solidFill>
                <a:latin typeface="Raleway" panose="020B0503030101060003" pitchFamily="34" charset="0"/>
              </a:rPr>
              <a:t>specific</a:t>
            </a:r>
          </a:p>
        </p:txBody>
      </p:sp>
      <p:pic>
        <p:nvPicPr>
          <p:cNvPr id="19460" name="Picture 4" descr="A picture containing food, snack food, sandwich&#10;&#10;Description automatically generated">
            <a:extLst>
              <a:ext uri="{FF2B5EF4-FFF2-40B4-BE49-F238E27FC236}">
                <a16:creationId xmlns:a16="http://schemas.microsoft.com/office/drawing/2014/main" id="{44A7C681-60A4-63D4-B0D8-45FBD7C3845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1700808"/>
            <a:ext cx="2480161" cy="2507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0439-6EB3-B976-75F7-A59F841AA0A4}"/>
              </a:ext>
            </a:extLst>
          </p:cNvPr>
          <p:cNvSpPr>
            <a:spLocks noGrp="1"/>
          </p:cNvSpPr>
          <p:nvPr>
            <p:ph type="title"/>
          </p:nvPr>
        </p:nvSpPr>
        <p:spPr>
          <a:xfrm>
            <a:off x="1506488" y="183778"/>
            <a:ext cx="6131024" cy="580926"/>
          </a:xfrm>
        </p:spPr>
        <p:txBody>
          <a:bodyPr/>
          <a:lstStyle/>
          <a:p>
            <a:r>
              <a:rPr lang="en-GB" sz="3200" b="1">
                <a:solidFill>
                  <a:srgbClr val="00B050"/>
                </a:solidFill>
              </a:rPr>
              <a:t>Opening Statement/Sentence</a:t>
            </a:r>
          </a:p>
        </p:txBody>
      </p:sp>
      <p:sp>
        <p:nvSpPr>
          <p:cNvPr id="3" name="Content Placeholder 2">
            <a:extLst>
              <a:ext uri="{FF2B5EF4-FFF2-40B4-BE49-F238E27FC236}">
                <a16:creationId xmlns:a16="http://schemas.microsoft.com/office/drawing/2014/main" id="{0FA02F4B-953C-2298-FD27-3C7D45C6B597}"/>
              </a:ext>
            </a:extLst>
          </p:cNvPr>
          <p:cNvSpPr>
            <a:spLocks noGrp="1"/>
          </p:cNvSpPr>
          <p:nvPr>
            <p:ph idx="1"/>
          </p:nvPr>
        </p:nvSpPr>
        <p:spPr>
          <a:xfrm>
            <a:off x="-10855" y="764704"/>
            <a:ext cx="9001000" cy="5978996"/>
          </a:xfrm>
        </p:spPr>
        <p:txBody>
          <a:bodyPr/>
          <a:lstStyle/>
          <a:p>
            <a:pPr eaLnBrk="1" hangingPunct="1"/>
            <a:r>
              <a:rPr lang="en-US" altLang="en-US" sz="2200">
                <a:solidFill>
                  <a:srgbClr val="003366"/>
                </a:solidFill>
                <a:latin typeface="Raleway" pitchFamily="2" charset="0"/>
              </a:rPr>
              <a:t>The first sentence of the introductory paragraph introduces the topic/theme to the readers. </a:t>
            </a:r>
          </a:p>
          <a:p>
            <a:pPr eaLnBrk="1" hangingPunct="1"/>
            <a:r>
              <a:rPr lang="en-US" altLang="en-US" sz="2200">
                <a:solidFill>
                  <a:srgbClr val="003366"/>
                </a:solidFill>
                <a:latin typeface="Raleway" pitchFamily="2" charset="0"/>
              </a:rPr>
              <a:t>It helps readers know what the topic is. </a:t>
            </a:r>
          </a:p>
          <a:p>
            <a:pPr eaLnBrk="1" hangingPunct="1"/>
            <a:r>
              <a:rPr lang="en-US" altLang="en-US" sz="2200">
                <a:solidFill>
                  <a:srgbClr val="003366"/>
                </a:solidFill>
                <a:latin typeface="Raleway" pitchFamily="2" charset="0"/>
              </a:rPr>
              <a:t>It should be quite general.</a:t>
            </a:r>
            <a:endParaRPr lang="en-GB" altLang="en-US" sz="2200" b="1">
              <a:solidFill>
                <a:srgbClr val="003366"/>
              </a:solidFill>
              <a:latin typeface="Raleway" pitchFamily="2" charset="0"/>
            </a:endParaRPr>
          </a:p>
          <a:p>
            <a:pPr marL="0" indent="0" eaLnBrk="1" hangingPunct="1">
              <a:buNone/>
            </a:pPr>
            <a:r>
              <a:rPr lang="en-US" altLang="en-US" sz="2200">
                <a:solidFill>
                  <a:srgbClr val="003366"/>
                </a:solidFill>
                <a:latin typeface="Raleway" pitchFamily="2" charset="0"/>
              </a:rPr>
              <a:t>	For example:</a:t>
            </a:r>
          </a:p>
          <a:p>
            <a:pPr marL="0" indent="0" eaLnBrk="1" hangingPunct="1">
              <a:buNone/>
            </a:pPr>
            <a:r>
              <a:rPr lang="en-US" altLang="en-US" sz="2200" b="1">
                <a:solidFill>
                  <a:srgbClr val="003366"/>
                </a:solidFill>
                <a:latin typeface="Raleway" pitchFamily="2" charset="0"/>
              </a:rPr>
              <a:t>	Topic: Report on importance of communication skills in the workplace</a:t>
            </a:r>
          </a:p>
          <a:p>
            <a:pPr marL="0" indent="0" eaLnBrk="1" hangingPunct="1">
              <a:buNone/>
            </a:pPr>
            <a:r>
              <a:rPr lang="en-US" altLang="en-US" sz="2200">
                <a:solidFill>
                  <a:srgbClr val="003366"/>
                </a:solidFill>
                <a:latin typeface="Raleway" pitchFamily="2" charset="0"/>
              </a:rPr>
              <a:t>	</a:t>
            </a:r>
            <a:r>
              <a:rPr lang="en-US" altLang="en-US" sz="2200" b="1">
                <a:solidFill>
                  <a:srgbClr val="00B050"/>
                </a:solidFill>
                <a:latin typeface="Raleway" pitchFamily="2" charset="0"/>
              </a:rPr>
              <a:t>Opening statement/sentence </a:t>
            </a:r>
            <a:r>
              <a:rPr lang="en-US" altLang="en-US" sz="2200">
                <a:solidFill>
                  <a:srgbClr val="003366"/>
                </a:solidFill>
                <a:latin typeface="Raleway" pitchFamily="2" charset="0"/>
              </a:rPr>
              <a:t>: </a:t>
            </a:r>
          </a:p>
          <a:p>
            <a:pPr marL="0" indent="0" algn="just" eaLnBrk="1" hangingPunct="1">
              <a:buNone/>
            </a:pPr>
            <a:r>
              <a:rPr lang="en-US" altLang="en-US" sz="2200" b="1">
                <a:solidFill>
                  <a:srgbClr val="003366"/>
                </a:solidFill>
                <a:latin typeface="Raleway" pitchFamily="2" charset="0"/>
              </a:rPr>
              <a:t>	</a:t>
            </a:r>
            <a:r>
              <a:rPr lang="en-US" altLang="en-US" sz="2200" b="1">
                <a:solidFill>
                  <a:srgbClr val="C00000"/>
                </a:solidFill>
              </a:rPr>
              <a:t>There are many essential skills needed to succeed in the 	workplace.</a:t>
            </a:r>
          </a:p>
          <a:p>
            <a:pPr marL="0" indent="0" algn="just" eaLnBrk="1" hangingPunct="1">
              <a:buNone/>
            </a:pPr>
            <a:r>
              <a:rPr lang="en-GB" sz="2200" b="1">
                <a:solidFill>
                  <a:srgbClr val="C00000"/>
                </a:solidFill>
              </a:rPr>
              <a:t>	In today’s world, the ability to communicate is vital in many 	workplace environments.</a:t>
            </a:r>
          </a:p>
        </p:txBody>
      </p:sp>
      <p:sp>
        <p:nvSpPr>
          <p:cNvPr id="4" name="Date Placeholder 3">
            <a:extLst>
              <a:ext uri="{FF2B5EF4-FFF2-40B4-BE49-F238E27FC236}">
                <a16:creationId xmlns:a16="http://schemas.microsoft.com/office/drawing/2014/main" id="{D5C4D7CC-4FCA-25C1-BB55-6CCB94165842}"/>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87934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F4C1-BE06-B350-5C36-242905ECE679}"/>
              </a:ext>
            </a:extLst>
          </p:cNvPr>
          <p:cNvSpPr>
            <a:spLocks noGrp="1"/>
          </p:cNvSpPr>
          <p:nvPr>
            <p:ph type="title"/>
          </p:nvPr>
        </p:nvSpPr>
        <p:spPr>
          <a:xfrm>
            <a:off x="610346" y="-29357"/>
            <a:ext cx="8229600" cy="606644"/>
          </a:xfrm>
        </p:spPr>
        <p:txBody>
          <a:bodyPr/>
          <a:lstStyle/>
          <a:p>
            <a:r>
              <a:rPr lang="en-GB" sz="3000" b="1">
                <a:solidFill>
                  <a:srgbClr val="00B050"/>
                </a:solidFill>
              </a:rPr>
              <a:t>Opening Statement/Sentence</a:t>
            </a:r>
            <a:endParaRPr lang="en-GB" sz="3000"/>
          </a:p>
        </p:txBody>
      </p:sp>
      <p:sp>
        <p:nvSpPr>
          <p:cNvPr id="3" name="Content Placeholder 2">
            <a:extLst>
              <a:ext uri="{FF2B5EF4-FFF2-40B4-BE49-F238E27FC236}">
                <a16:creationId xmlns:a16="http://schemas.microsoft.com/office/drawing/2014/main" id="{FA56A79D-7EBE-CEF1-0671-5DB320DA71F0}"/>
              </a:ext>
            </a:extLst>
          </p:cNvPr>
          <p:cNvSpPr>
            <a:spLocks noGrp="1"/>
          </p:cNvSpPr>
          <p:nvPr>
            <p:ph idx="1"/>
          </p:nvPr>
        </p:nvSpPr>
        <p:spPr>
          <a:xfrm>
            <a:off x="282352" y="404664"/>
            <a:ext cx="8566159" cy="5125052"/>
          </a:xfrm>
        </p:spPr>
        <p:txBody>
          <a:bodyPr/>
          <a:lstStyle/>
          <a:p>
            <a:pPr marL="0" indent="0" eaLnBrk="1" hangingPunct="1">
              <a:buNone/>
            </a:pPr>
            <a:r>
              <a:rPr lang="en-GB" altLang="en-US" sz="2400">
                <a:solidFill>
                  <a:srgbClr val="003366"/>
                </a:solidFill>
                <a:latin typeface="Raleway"/>
              </a:rPr>
              <a:t>Can you come up with an opening sentence for this topic? (Please note, this is an </a:t>
            </a:r>
            <a:r>
              <a:rPr lang="en-GB" altLang="en-US" sz="2400" b="1">
                <a:solidFill>
                  <a:srgbClr val="C00000"/>
                </a:solidFill>
                <a:latin typeface="Raleway"/>
              </a:rPr>
              <a:t>EXAMPLE</a:t>
            </a:r>
            <a:r>
              <a:rPr lang="en-GB" altLang="en-US" sz="2400">
                <a:solidFill>
                  <a:srgbClr val="003366"/>
                </a:solidFill>
                <a:latin typeface="Raleway"/>
              </a:rPr>
              <a:t> topic, </a:t>
            </a:r>
            <a:r>
              <a:rPr lang="en-GB" altLang="en-US" sz="2400" b="1">
                <a:solidFill>
                  <a:srgbClr val="C00000"/>
                </a:solidFill>
                <a:latin typeface="Raleway"/>
              </a:rPr>
              <a:t>NOT</a:t>
            </a:r>
            <a:r>
              <a:rPr lang="en-GB" altLang="en-US" sz="2400">
                <a:solidFill>
                  <a:srgbClr val="003366"/>
                </a:solidFill>
                <a:latin typeface="Raleway"/>
              </a:rPr>
              <a:t> the same topic as your assessment)</a:t>
            </a:r>
          </a:p>
          <a:p>
            <a:pPr marL="0" indent="0" eaLnBrk="1" hangingPunct="1">
              <a:buNone/>
            </a:pPr>
            <a:r>
              <a:rPr lang="en-US" altLang="en-US" sz="2600" b="1">
                <a:solidFill>
                  <a:srgbClr val="003366"/>
                </a:solidFill>
                <a:latin typeface="Raleway"/>
              </a:rPr>
              <a:t>Topic: Importance of communication skills in the workplace</a:t>
            </a:r>
            <a:endParaRPr lang="en-US" altLang="en-US" sz="2600" b="1">
              <a:solidFill>
                <a:srgbClr val="003366"/>
              </a:solidFill>
              <a:latin typeface="Raleway" pitchFamily="2" charset="0"/>
            </a:endParaRPr>
          </a:p>
          <a:p>
            <a:pPr marL="0" indent="0" eaLnBrk="1" hangingPunct="1">
              <a:buNone/>
            </a:pPr>
            <a:r>
              <a:rPr lang="en-US" altLang="en-US" sz="2600" b="1">
                <a:solidFill>
                  <a:srgbClr val="00B050"/>
                </a:solidFill>
                <a:latin typeface="Raleway"/>
              </a:rPr>
              <a:t>Opening statement/sentence (suggestions) </a:t>
            </a:r>
            <a:r>
              <a:rPr lang="en-US" altLang="en-US" sz="2600">
                <a:solidFill>
                  <a:srgbClr val="003366"/>
                </a:solidFill>
                <a:latin typeface="Raleway"/>
              </a:rPr>
              <a:t>: </a:t>
            </a:r>
          </a:p>
          <a:p>
            <a:r>
              <a:rPr lang="en-GB" sz="2400">
                <a:solidFill>
                  <a:srgbClr val="C00000"/>
                </a:solidFill>
                <a:ea typeface="+mn-lt"/>
                <a:cs typeface="+mn-lt"/>
              </a:rPr>
              <a:t>Effective communication skills are foundational to success in any workplace, shaping how individuals collaborate to achieve shared goals.</a:t>
            </a:r>
          </a:p>
          <a:p>
            <a:r>
              <a:rPr lang="en-GB" sz="2400">
                <a:solidFill>
                  <a:srgbClr val="C00000"/>
                </a:solidFill>
                <a:ea typeface="+mn-lt"/>
                <a:cs typeface="+mn-lt"/>
              </a:rPr>
              <a:t>Communication is a fundamental aspect of human interaction, influencing nearly every part of our daily lives</a:t>
            </a:r>
          </a:p>
          <a:p>
            <a:r>
              <a:rPr lang="en-GB" sz="2400">
                <a:solidFill>
                  <a:srgbClr val="C00000"/>
                </a:solidFill>
                <a:ea typeface="+mn-lt"/>
                <a:cs typeface="+mn-lt"/>
              </a:rPr>
              <a:t>Communication is one of the most vital skills that underpin human connection and collaboration.</a:t>
            </a:r>
            <a:endParaRPr lang="en-GB" sz="2400">
              <a:solidFill>
                <a:srgbClr val="C00000"/>
              </a:solidFill>
            </a:endParaRPr>
          </a:p>
        </p:txBody>
      </p:sp>
      <p:sp>
        <p:nvSpPr>
          <p:cNvPr id="4" name="Date Placeholder 3">
            <a:extLst>
              <a:ext uri="{FF2B5EF4-FFF2-40B4-BE49-F238E27FC236}">
                <a16:creationId xmlns:a16="http://schemas.microsoft.com/office/drawing/2014/main" id="{D5673077-FF4A-923D-383D-BD85612677CD}"/>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54738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4A12-C8FD-BF7B-6F37-C8ADD2D98E5A}"/>
              </a:ext>
            </a:extLst>
          </p:cNvPr>
          <p:cNvSpPr>
            <a:spLocks noGrp="1"/>
          </p:cNvSpPr>
          <p:nvPr>
            <p:ph type="title"/>
          </p:nvPr>
        </p:nvSpPr>
        <p:spPr>
          <a:xfrm>
            <a:off x="760664" y="0"/>
            <a:ext cx="7886700" cy="581026"/>
          </a:xfrm>
        </p:spPr>
        <p:txBody>
          <a:bodyPr rtlCol="0">
            <a:normAutofit fontScale="90000"/>
          </a:bodyPr>
          <a:lstStyle/>
          <a:p>
            <a:pPr eaLnBrk="1" fontAlgn="auto" hangingPunct="1">
              <a:spcAft>
                <a:spcPts val="0"/>
              </a:spcAft>
              <a:defRPr/>
            </a:pPr>
            <a:r>
              <a:rPr lang="en-GB" b="1">
                <a:solidFill>
                  <a:schemeClr val="accent1">
                    <a:lumMod val="50000"/>
                  </a:schemeClr>
                </a:solidFill>
                <a:latin typeface="Raleway" panose="020B0503030101060003" pitchFamily="34" charset="0"/>
              </a:rPr>
              <a:t>Background details</a:t>
            </a:r>
          </a:p>
        </p:txBody>
      </p:sp>
      <p:sp>
        <p:nvSpPr>
          <p:cNvPr id="3" name="Content Placeholder 2">
            <a:extLst>
              <a:ext uri="{FF2B5EF4-FFF2-40B4-BE49-F238E27FC236}">
                <a16:creationId xmlns:a16="http://schemas.microsoft.com/office/drawing/2014/main" id="{369C2179-6D56-08DA-33E6-6E3B89FEE460}"/>
              </a:ext>
            </a:extLst>
          </p:cNvPr>
          <p:cNvSpPr>
            <a:spLocks noGrp="1"/>
          </p:cNvSpPr>
          <p:nvPr>
            <p:ph idx="1"/>
          </p:nvPr>
        </p:nvSpPr>
        <p:spPr>
          <a:xfrm>
            <a:off x="329127" y="581026"/>
            <a:ext cx="8814873" cy="5035598"/>
          </a:xfrm>
        </p:spPr>
        <p:txBody>
          <a:bodyPr rtlCol="0">
            <a:noAutofit/>
          </a:bodyPr>
          <a:lstStyle/>
          <a:p>
            <a:pPr eaLnBrk="1" fontAlgn="auto" hangingPunct="1">
              <a:spcAft>
                <a:spcPts val="0"/>
              </a:spcAft>
              <a:defRPr/>
            </a:pPr>
            <a:endParaRPr lang="en-US" sz="2400">
              <a:solidFill>
                <a:srgbClr val="003366"/>
              </a:solidFill>
              <a:latin typeface="Raleway" panose="020B0503030101060003" pitchFamily="34" charset="0"/>
            </a:endParaRPr>
          </a:p>
          <a:p>
            <a:pPr eaLnBrk="1" fontAlgn="auto" hangingPunct="1">
              <a:spcAft>
                <a:spcPts val="0"/>
              </a:spcAft>
              <a:defRPr/>
            </a:pPr>
            <a:r>
              <a:rPr lang="en-US" sz="2400">
                <a:solidFill>
                  <a:srgbClr val="003366"/>
                </a:solidFill>
                <a:latin typeface="Raleway" panose="020B0503030101060003" pitchFamily="34" charset="0"/>
              </a:rPr>
              <a:t>With this part the writer gives a few more details on the topic. </a:t>
            </a:r>
            <a:endParaRPr lang="en-US" sz="1200">
              <a:solidFill>
                <a:srgbClr val="003366"/>
              </a:solidFill>
              <a:latin typeface="Raleway" panose="020B0503030101060003" pitchFamily="34" charset="0"/>
            </a:endParaRPr>
          </a:p>
          <a:p>
            <a:pPr marL="0" indent="0" eaLnBrk="1" fontAlgn="auto" hangingPunct="1">
              <a:spcAft>
                <a:spcPts val="0"/>
              </a:spcAft>
              <a:buNone/>
              <a:defRPr/>
            </a:pPr>
            <a:endParaRPr lang="en-US" sz="1200">
              <a:solidFill>
                <a:srgbClr val="003366"/>
              </a:solidFill>
              <a:latin typeface="Raleway" panose="020B0503030101060003" pitchFamily="34" charset="0"/>
            </a:endParaRPr>
          </a:p>
          <a:p>
            <a:pPr eaLnBrk="1" fontAlgn="auto" hangingPunct="1">
              <a:spcAft>
                <a:spcPts val="0"/>
              </a:spcAft>
              <a:defRPr/>
            </a:pPr>
            <a:r>
              <a:rPr lang="en-US" sz="2400">
                <a:solidFill>
                  <a:srgbClr val="003366"/>
                </a:solidFill>
                <a:latin typeface="Raleway" panose="020B0503030101060003" pitchFamily="34" charset="0"/>
              </a:rPr>
              <a:t>These do </a:t>
            </a:r>
            <a:r>
              <a:rPr lang="en-US" sz="2400" b="1">
                <a:solidFill>
                  <a:srgbClr val="003366"/>
                </a:solidFill>
                <a:latin typeface="Raleway" panose="020B0503030101060003" pitchFamily="34" charset="0"/>
              </a:rPr>
              <a:t>not</a:t>
            </a:r>
            <a:r>
              <a:rPr lang="en-US" sz="2400">
                <a:solidFill>
                  <a:srgbClr val="003366"/>
                </a:solidFill>
                <a:latin typeface="Raleway" panose="020B0503030101060003" pitchFamily="34" charset="0"/>
              </a:rPr>
              <a:t> need to be extensive! Only offer the details the reader must know to understand your essay or report.</a:t>
            </a:r>
            <a:endParaRPr lang="en-US" sz="1200">
              <a:solidFill>
                <a:srgbClr val="003366"/>
              </a:solidFill>
              <a:latin typeface="Raleway" panose="020B0503030101060003" pitchFamily="34" charset="0"/>
            </a:endParaRPr>
          </a:p>
          <a:p>
            <a:pPr marL="0" indent="0" eaLnBrk="1" fontAlgn="auto" hangingPunct="1">
              <a:spcAft>
                <a:spcPts val="0"/>
              </a:spcAft>
              <a:buNone/>
              <a:defRPr/>
            </a:pPr>
            <a:endParaRPr lang="en-US" sz="1200">
              <a:solidFill>
                <a:srgbClr val="003366"/>
              </a:solidFill>
              <a:latin typeface="Raleway" panose="020B0503030101060003" pitchFamily="34" charset="0"/>
            </a:endParaRPr>
          </a:p>
          <a:p>
            <a:pPr eaLnBrk="1" fontAlgn="auto" hangingPunct="1">
              <a:spcAft>
                <a:spcPts val="0"/>
              </a:spcAft>
              <a:defRPr/>
            </a:pPr>
            <a:r>
              <a:rPr lang="en-US" sz="2400">
                <a:solidFill>
                  <a:srgbClr val="003366"/>
                </a:solidFill>
                <a:latin typeface="Raleway" panose="020B0503030101060003" pitchFamily="34" charset="0"/>
              </a:rPr>
              <a:t>These can sometimes include </a:t>
            </a:r>
            <a:r>
              <a:rPr lang="en-US" sz="2400" b="1">
                <a:solidFill>
                  <a:srgbClr val="00B050"/>
                </a:solidFill>
                <a:latin typeface="Raleway" panose="020B0503030101060003" pitchFamily="34" charset="0"/>
              </a:rPr>
              <a:t>definitions</a:t>
            </a:r>
            <a:r>
              <a:rPr lang="en-US" sz="2400">
                <a:solidFill>
                  <a:srgbClr val="003366"/>
                </a:solidFill>
                <a:latin typeface="Raleway" panose="020B0503030101060003" pitchFamily="34" charset="0"/>
              </a:rPr>
              <a:t> or </a:t>
            </a:r>
            <a:r>
              <a:rPr lang="en-US" sz="2400" b="1">
                <a:solidFill>
                  <a:srgbClr val="00B050"/>
                </a:solidFill>
                <a:latin typeface="Raleway" panose="020B0503030101060003" pitchFamily="34" charset="0"/>
              </a:rPr>
              <a:t>key concepts/terms</a:t>
            </a:r>
            <a:r>
              <a:rPr lang="en-US" sz="2400">
                <a:solidFill>
                  <a:srgbClr val="003366"/>
                </a:solidFill>
                <a:latin typeface="Raleway" panose="020B0503030101060003" pitchFamily="34" charset="0"/>
              </a:rPr>
              <a:t> (if needed), sometimes it might include a little information (e.g. </a:t>
            </a:r>
            <a:r>
              <a:rPr lang="en-US" sz="2400" b="1">
                <a:solidFill>
                  <a:srgbClr val="00B050"/>
                </a:solidFill>
                <a:latin typeface="Raleway" panose="020B0503030101060003" pitchFamily="34" charset="0"/>
              </a:rPr>
              <a:t>important dates </a:t>
            </a:r>
            <a:r>
              <a:rPr lang="en-US" sz="2400">
                <a:solidFill>
                  <a:srgbClr val="003366"/>
                </a:solidFill>
                <a:latin typeface="Raleway" panose="020B0503030101060003" pitchFamily="34" charset="0"/>
              </a:rPr>
              <a:t>or </a:t>
            </a:r>
            <a:r>
              <a:rPr lang="en-US" sz="2400" b="1">
                <a:solidFill>
                  <a:srgbClr val="00B050"/>
                </a:solidFill>
                <a:latin typeface="Raleway" panose="020B0503030101060003" pitchFamily="34" charset="0"/>
              </a:rPr>
              <a:t>facts</a:t>
            </a:r>
            <a:r>
              <a:rPr lang="en-US" sz="2400">
                <a:solidFill>
                  <a:srgbClr val="003366"/>
                </a:solidFill>
                <a:latin typeface="Raleway" panose="020B0503030101060003" pitchFamily="34" charset="0"/>
              </a:rPr>
              <a:t>) on the topic.</a:t>
            </a:r>
            <a:endParaRPr lang="en-US" sz="1200">
              <a:solidFill>
                <a:srgbClr val="003366"/>
              </a:solidFill>
              <a:latin typeface="Raleway" panose="020B0503030101060003" pitchFamily="34" charset="0"/>
            </a:endParaRPr>
          </a:p>
          <a:p>
            <a:pPr marL="0" indent="0" eaLnBrk="1" fontAlgn="auto" hangingPunct="1">
              <a:spcAft>
                <a:spcPts val="0"/>
              </a:spcAft>
              <a:buNone/>
              <a:defRPr/>
            </a:pPr>
            <a:endParaRPr lang="en-US" sz="1200">
              <a:solidFill>
                <a:srgbClr val="003366"/>
              </a:solidFill>
              <a:latin typeface="Raleway" panose="020B0503030101060003" pitchFamily="34" charset="0"/>
            </a:endParaRPr>
          </a:p>
          <a:p>
            <a:pPr marL="0" indent="0" eaLnBrk="1" fontAlgn="auto" hangingPunct="1">
              <a:spcAft>
                <a:spcPts val="0"/>
              </a:spcAft>
              <a:buNone/>
              <a:defRPr/>
            </a:pPr>
            <a:endParaRPr lang="en-GB" sz="2400">
              <a:solidFill>
                <a:srgbClr val="003366"/>
              </a:solidFill>
              <a:latin typeface="Raleway" panose="020B0503030101060003"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6C56-2D4F-9F7E-78F6-9200301FE63F}"/>
              </a:ext>
            </a:extLst>
          </p:cNvPr>
          <p:cNvSpPr>
            <a:spLocks noGrp="1"/>
          </p:cNvSpPr>
          <p:nvPr>
            <p:ph type="title"/>
          </p:nvPr>
        </p:nvSpPr>
        <p:spPr>
          <a:xfrm>
            <a:off x="467544" y="-85402"/>
            <a:ext cx="8003232" cy="778098"/>
          </a:xfrm>
        </p:spPr>
        <p:txBody>
          <a:bodyPr/>
          <a:lstStyle/>
          <a:p>
            <a:r>
              <a:rPr lang="en-GB" sz="3200"/>
              <a:t>Background Details: </a:t>
            </a:r>
            <a:r>
              <a:rPr lang="en-GB" sz="3200" b="1"/>
              <a:t>EXAMPLE</a:t>
            </a:r>
          </a:p>
        </p:txBody>
      </p:sp>
      <p:sp>
        <p:nvSpPr>
          <p:cNvPr id="3" name="Content Placeholder 2">
            <a:extLst>
              <a:ext uri="{FF2B5EF4-FFF2-40B4-BE49-F238E27FC236}">
                <a16:creationId xmlns:a16="http://schemas.microsoft.com/office/drawing/2014/main" id="{374742D5-0618-E28B-7818-14A707C46BC8}"/>
              </a:ext>
            </a:extLst>
          </p:cNvPr>
          <p:cNvSpPr>
            <a:spLocks noGrp="1"/>
          </p:cNvSpPr>
          <p:nvPr>
            <p:ph idx="1"/>
          </p:nvPr>
        </p:nvSpPr>
        <p:spPr>
          <a:xfrm>
            <a:off x="107504" y="548680"/>
            <a:ext cx="8928992" cy="5486266"/>
          </a:xfrm>
        </p:spPr>
        <p:txBody>
          <a:bodyPr/>
          <a:lstStyle/>
          <a:p>
            <a:pPr marL="0" indent="0">
              <a:buNone/>
            </a:pPr>
            <a:r>
              <a:rPr lang="en-GB" sz="2400" b="1"/>
              <a:t>Please note, this example is </a:t>
            </a:r>
            <a:r>
              <a:rPr lang="en-GB" sz="2400" b="1">
                <a:solidFill>
                  <a:srgbClr val="C00000"/>
                </a:solidFill>
              </a:rPr>
              <a:t>NOT</a:t>
            </a:r>
            <a:r>
              <a:rPr lang="en-GB" sz="2400" b="1"/>
              <a:t> on the same topic you need to write about for your report.</a:t>
            </a:r>
          </a:p>
          <a:p>
            <a:pPr marL="0" indent="0" eaLnBrk="1" fontAlgn="auto" hangingPunct="1">
              <a:spcAft>
                <a:spcPts val="0"/>
              </a:spcAft>
              <a:buNone/>
              <a:defRPr/>
            </a:pPr>
            <a:r>
              <a:rPr lang="en-US" sz="2000" b="1">
                <a:solidFill>
                  <a:srgbClr val="C00000"/>
                </a:solidFill>
                <a:latin typeface="Raleway"/>
              </a:rPr>
              <a:t>EXAMPLE Topic</a:t>
            </a:r>
            <a:r>
              <a:rPr lang="en-US" sz="2000" b="1">
                <a:solidFill>
                  <a:srgbClr val="003366"/>
                </a:solidFill>
                <a:latin typeface="Raleway"/>
              </a:rPr>
              <a:t>: </a:t>
            </a:r>
            <a:r>
              <a:rPr lang="en-US" altLang="en-US" sz="2000" b="1">
                <a:solidFill>
                  <a:srgbClr val="003366"/>
                </a:solidFill>
                <a:latin typeface="Raleway"/>
              </a:rPr>
              <a:t>Importance of communication skills in the workplace </a:t>
            </a:r>
            <a:r>
              <a:rPr lang="en-US" sz="2000" b="1">
                <a:solidFill>
                  <a:srgbClr val="0070C0"/>
                </a:solidFill>
                <a:latin typeface="Raleway"/>
              </a:rPr>
              <a:t>The opening sentence is in light blue.</a:t>
            </a:r>
            <a:r>
              <a:rPr lang="en-US" sz="2000" b="1">
                <a:solidFill>
                  <a:srgbClr val="003366"/>
                </a:solidFill>
                <a:latin typeface="Raleway"/>
              </a:rPr>
              <a:t> </a:t>
            </a: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eaLnBrk="1" fontAlgn="auto" hangingPunct="1">
              <a:spcAft>
                <a:spcPts val="0"/>
              </a:spcAft>
              <a:buNone/>
              <a:defRPr/>
            </a:pPr>
            <a:endParaRPr lang="en-US" sz="2200" b="1">
              <a:solidFill>
                <a:srgbClr val="00B050"/>
              </a:solidFill>
              <a:latin typeface="Raleway" panose="020B0503030101060003" pitchFamily="34" charset="0"/>
            </a:endParaRPr>
          </a:p>
          <a:p>
            <a:pPr marL="0" indent="0">
              <a:spcAft>
                <a:spcPts val="0"/>
              </a:spcAft>
              <a:buNone/>
              <a:defRPr/>
            </a:pPr>
            <a:endParaRPr lang="en-US" sz="2000">
              <a:latin typeface="Raleway"/>
            </a:endParaRPr>
          </a:p>
          <a:p>
            <a:pPr marL="0" indent="0">
              <a:spcAft>
                <a:spcPts val="0"/>
              </a:spcAft>
              <a:buNone/>
              <a:defRPr/>
            </a:pPr>
            <a:r>
              <a:rPr lang="en-US" sz="2000">
                <a:latin typeface="Raleway"/>
              </a:rPr>
              <a:t>As you see above, the writer has moved from </a:t>
            </a:r>
            <a:r>
              <a:rPr lang="en-US" sz="2000" b="1">
                <a:solidFill>
                  <a:srgbClr val="00B050"/>
                </a:solidFill>
                <a:latin typeface="Raleway"/>
              </a:rPr>
              <a:t>general</a:t>
            </a:r>
            <a:r>
              <a:rPr lang="en-US" sz="2000">
                <a:latin typeface="Raleway"/>
              </a:rPr>
              <a:t> in the beginning (the first line </a:t>
            </a:r>
            <a:r>
              <a:rPr lang="en-US" sz="2000">
                <a:solidFill>
                  <a:srgbClr val="000000"/>
                </a:solidFill>
                <a:latin typeface="Raleway"/>
              </a:rPr>
              <a:t>doesn’t even mention the workplace!) to</a:t>
            </a:r>
            <a:r>
              <a:rPr lang="en-US" sz="2000">
                <a:latin typeface="Raleway"/>
              </a:rPr>
              <a:t> </a:t>
            </a:r>
            <a:r>
              <a:rPr lang="en-US" sz="2000" b="1">
                <a:solidFill>
                  <a:srgbClr val="00B050"/>
                </a:solidFill>
                <a:latin typeface="Raleway"/>
              </a:rPr>
              <a:t>more specific</a:t>
            </a:r>
            <a:r>
              <a:rPr lang="en-US" sz="2000">
                <a:latin typeface="Raleway"/>
              </a:rPr>
              <a:t> towards the end.</a:t>
            </a:r>
          </a:p>
          <a:p>
            <a:pPr marL="0" indent="0">
              <a:buNone/>
            </a:pPr>
            <a:endParaRPr lang="en-GB" sz="2800"/>
          </a:p>
        </p:txBody>
      </p:sp>
      <p:sp>
        <p:nvSpPr>
          <p:cNvPr id="4" name="Date Placeholder 3">
            <a:extLst>
              <a:ext uri="{FF2B5EF4-FFF2-40B4-BE49-F238E27FC236}">
                <a16:creationId xmlns:a16="http://schemas.microsoft.com/office/drawing/2014/main" id="{285B4C0B-DE95-3BE6-18B5-9668907B78E4}"/>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5" name="TextBox 4">
            <a:extLst>
              <a:ext uri="{FF2B5EF4-FFF2-40B4-BE49-F238E27FC236}">
                <a16:creationId xmlns:a16="http://schemas.microsoft.com/office/drawing/2014/main" id="{DE7F43A8-6C52-9D92-FEAA-19CD092DE05B}"/>
              </a:ext>
            </a:extLst>
          </p:cNvPr>
          <p:cNvSpPr txBox="1"/>
          <p:nvPr/>
        </p:nvSpPr>
        <p:spPr>
          <a:xfrm>
            <a:off x="103576" y="2149200"/>
            <a:ext cx="8928992" cy="2554545"/>
          </a:xfrm>
          <a:prstGeom prst="rect">
            <a:avLst/>
          </a:prstGeom>
          <a:noFill/>
          <a:ln w="28575">
            <a:solidFill>
              <a:srgbClr val="002060"/>
            </a:solidFill>
          </a:ln>
        </p:spPr>
        <p:txBody>
          <a:bodyPr wrap="square" lIns="91440" tIns="45720" rIns="91440" bIns="45720" rtlCol="0" anchor="t">
            <a:spAutoFit/>
          </a:bodyPr>
          <a:lstStyle/>
          <a:p>
            <a:pPr algn="just"/>
            <a:r>
              <a:rPr lang="en-GB" sz="2000" b="1">
                <a:solidFill>
                  <a:srgbClr val="00B0F0"/>
                </a:solidFill>
                <a:latin typeface="Arial"/>
                <a:cs typeface="Arial"/>
              </a:rPr>
              <a:t>Communication is one of the most vital skills that underpin human connection and collaboration.</a:t>
            </a:r>
            <a:r>
              <a:rPr lang="en-GB" sz="2000">
                <a:latin typeface="Arial"/>
                <a:cs typeface="Arial"/>
              </a:rPr>
              <a:t> In the workplace, where individuals with diverse skills and backgrounds must work together, effective communication is essential for success. Clear and open communication keeps operations running smoothly by helping teams coordinate, define roles, and manage tasks efficiently. By improving understanding, building trust, and reducing misunderstandings, effective communication strengthens workplace relationships and supports a positive, productive environment.</a:t>
            </a:r>
          </a:p>
        </p:txBody>
      </p:sp>
    </p:spTree>
    <p:extLst>
      <p:ext uri="{BB962C8B-B14F-4D97-AF65-F5344CB8AC3E}">
        <p14:creationId xmlns:p14="http://schemas.microsoft.com/office/powerpoint/2010/main" val="530518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69ABA96-DB74-6827-F51A-2FD5520AD0BB}"/>
              </a:ext>
            </a:extLst>
          </p:cNvPr>
          <p:cNvSpPr>
            <a:spLocks noGrp="1"/>
          </p:cNvSpPr>
          <p:nvPr>
            <p:ph type="title"/>
          </p:nvPr>
        </p:nvSpPr>
        <p:spPr>
          <a:xfrm>
            <a:off x="656630" y="116632"/>
            <a:ext cx="7886700" cy="426244"/>
          </a:xfrm>
        </p:spPr>
        <p:txBody>
          <a:bodyPr/>
          <a:lstStyle/>
          <a:p>
            <a:pPr algn="ctr" eaLnBrk="1" hangingPunct="1"/>
            <a:r>
              <a:rPr lang="en-GB" altLang="en-US" sz="2700" b="1">
                <a:solidFill>
                  <a:srgbClr val="FF0000"/>
                </a:solidFill>
                <a:latin typeface="Raleway" pitchFamily="2" charset="0"/>
              </a:rPr>
              <a:t>Statement of aims </a:t>
            </a:r>
            <a:r>
              <a:rPr lang="en-GB" altLang="en-US" sz="2700" b="1">
                <a:solidFill>
                  <a:srgbClr val="003366"/>
                </a:solidFill>
                <a:latin typeface="Raleway" pitchFamily="2" charset="0"/>
              </a:rPr>
              <a:t>and </a:t>
            </a:r>
            <a:r>
              <a:rPr lang="en-GB" altLang="en-US" sz="2700" b="1">
                <a:solidFill>
                  <a:srgbClr val="7030A0"/>
                </a:solidFill>
                <a:latin typeface="Raleway" pitchFamily="2" charset="0"/>
              </a:rPr>
              <a:t>outline</a:t>
            </a:r>
          </a:p>
        </p:txBody>
      </p:sp>
      <p:sp>
        <p:nvSpPr>
          <p:cNvPr id="6" name="TextBox 5">
            <a:extLst>
              <a:ext uri="{FF2B5EF4-FFF2-40B4-BE49-F238E27FC236}">
                <a16:creationId xmlns:a16="http://schemas.microsoft.com/office/drawing/2014/main" id="{FB263E12-84CD-ABDA-D36B-39376B392CD4}"/>
              </a:ext>
            </a:extLst>
          </p:cNvPr>
          <p:cNvSpPr txBox="1">
            <a:spLocks noChangeArrowheads="1"/>
          </p:cNvSpPr>
          <p:nvPr/>
        </p:nvSpPr>
        <p:spPr bwMode="auto">
          <a:xfrm>
            <a:off x="251520" y="542876"/>
            <a:ext cx="8712968" cy="532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GB" altLang="en-US" sz="2000">
                <a:solidFill>
                  <a:srgbClr val="003366"/>
                </a:solidFill>
                <a:latin typeface="+mn-lt"/>
              </a:rPr>
              <a:t>A </a:t>
            </a:r>
            <a:r>
              <a:rPr lang="en-GB" altLang="en-US" sz="2000" b="1">
                <a:solidFill>
                  <a:srgbClr val="FF0000"/>
                </a:solidFill>
                <a:latin typeface="+mn-lt"/>
              </a:rPr>
              <a:t>statement of aims </a:t>
            </a:r>
            <a:r>
              <a:rPr lang="en-GB" altLang="en-US" sz="2000" b="1">
                <a:solidFill>
                  <a:srgbClr val="00B050"/>
                </a:solidFill>
                <a:latin typeface="+mn-lt"/>
              </a:rPr>
              <a:t>states the main idea </a:t>
            </a:r>
            <a:r>
              <a:rPr lang="en-GB" altLang="en-US" sz="2000">
                <a:solidFill>
                  <a:srgbClr val="003366"/>
                </a:solidFill>
                <a:latin typeface="+mn-lt"/>
              </a:rPr>
              <a:t>of the entire essay or report.</a:t>
            </a:r>
          </a:p>
          <a:p>
            <a:pPr algn="just" eaLnBrk="1" hangingPunct="1"/>
            <a:endParaRPr lang="en-GB" altLang="en-US" sz="2000">
              <a:solidFill>
                <a:srgbClr val="003366"/>
              </a:solidFill>
              <a:latin typeface="+mn-lt"/>
            </a:endParaRPr>
          </a:p>
          <a:p>
            <a:pPr marL="342900" indent="-342900" algn="just" eaLnBrk="1" hangingPunct="1">
              <a:buFont typeface="Arial" panose="020B0604020202020204" pitchFamily="34" charset="0"/>
              <a:buChar char="•"/>
            </a:pPr>
            <a:r>
              <a:rPr lang="en-GB" altLang="en-US" sz="2000">
                <a:solidFill>
                  <a:srgbClr val="003366"/>
                </a:solidFill>
                <a:latin typeface="+mn-lt"/>
                <a:cs typeface="Arial"/>
              </a:rPr>
              <a:t>A statement of aims also uses appropriate </a:t>
            </a:r>
            <a:r>
              <a:rPr lang="en-GB" altLang="en-US" sz="2000" b="1">
                <a:solidFill>
                  <a:srgbClr val="00B050"/>
                </a:solidFill>
                <a:latin typeface="+mn-lt"/>
                <a:cs typeface="Arial"/>
              </a:rPr>
              <a:t>signposting language </a:t>
            </a:r>
            <a:r>
              <a:rPr lang="en-GB" altLang="en-US" sz="2000">
                <a:solidFill>
                  <a:srgbClr val="003366"/>
                </a:solidFill>
                <a:latin typeface="+mn-lt"/>
                <a:cs typeface="Arial"/>
              </a:rPr>
              <a:t>such as: </a:t>
            </a:r>
          </a:p>
          <a:p>
            <a:pPr algn="just" eaLnBrk="1" hangingPunct="1"/>
            <a:r>
              <a:rPr lang="en-GB" altLang="en-US" sz="2000">
                <a:solidFill>
                  <a:srgbClr val="0070C0"/>
                </a:solidFill>
                <a:latin typeface="+mn-lt"/>
              </a:rPr>
              <a:t>	</a:t>
            </a:r>
            <a:r>
              <a:rPr lang="en-GB" altLang="en-US" sz="2000" b="1">
                <a:solidFill>
                  <a:srgbClr val="002060"/>
                </a:solidFill>
                <a:latin typeface="+mn-lt"/>
              </a:rPr>
              <a:t>The main ideas discussed in this work are…</a:t>
            </a:r>
          </a:p>
          <a:p>
            <a:pPr algn="just" eaLnBrk="1" hangingPunct="1"/>
            <a:r>
              <a:rPr lang="en-GB" altLang="en-US" sz="2000" b="1">
                <a:solidFill>
                  <a:srgbClr val="002060"/>
                </a:solidFill>
                <a:latin typeface="+mn-lt"/>
                <a:cs typeface="Arial"/>
              </a:rPr>
              <a:t>	This work will describe, evaluate and analyse…</a:t>
            </a:r>
          </a:p>
          <a:p>
            <a:pPr algn="just" eaLnBrk="1" hangingPunct="1"/>
            <a:endParaRPr lang="en-GB" altLang="en-US" sz="2000" i="1">
              <a:solidFill>
                <a:srgbClr val="0070C0"/>
              </a:solidFill>
              <a:latin typeface="+mn-lt"/>
            </a:endParaRPr>
          </a:p>
          <a:p>
            <a:pPr algn="ctr" eaLnBrk="1" hangingPunct="1"/>
            <a:r>
              <a:rPr lang="en-GB" altLang="en-US" sz="2000" b="1">
                <a:solidFill>
                  <a:srgbClr val="002060"/>
                </a:solidFill>
                <a:latin typeface="+mn-lt"/>
                <a:cs typeface="Arial"/>
              </a:rPr>
              <a:t>Example</a:t>
            </a:r>
            <a:r>
              <a:rPr lang="en-GB" altLang="en-US" sz="2000">
                <a:solidFill>
                  <a:srgbClr val="002060"/>
                </a:solidFill>
                <a:latin typeface="+mn-lt"/>
                <a:cs typeface="Arial"/>
              </a:rPr>
              <a:t>: </a:t>
            </a:r>
            <a:r>
              <a:rPr lang="en-GB" sz="2000" b="1">
                <a:solidFill>
                  <a:srgbClr val="FF0000"/>
                </a:solidFill>
                <a:latin typeface="Calibri"/>
                <a:ea typeface="Calibri"/>
                <a:cs typeface="Calibri"/>
              </a:rPr>
              <a:t>This report will explore the impact of communication skills on productivity, employee engagement, and overall organizational success, and will conclude with key strategies for fostering effective communication in the workplace.</a:t>
            </a:r>
            <a:endParaRPr lang="en-GB" altLang="en-US" sz="2000" b="1">
              <a:solidFill>
                <a:srgbClr val="FF0000"/>
              </a:solidFill>
              <a:latin typeface="Calibri"/>
              <a:ea typeface="Calibri"/>
              <a:cs typeface="Calibri"/>
            </a:endParaRPr>
          </a:p>
          <a:p>
            <a:pPr algn="ctr"/>
            <a:r>
              <a:rPr lang="en-GB" sz="2000" b="1">
                <a:solidFill>
                  <a:srgbClr val="FF0000"/>
                </a:solidFill>
                <a:latin typeface="Calibri"/>
                <a:ea typeface="Calibri"/>
                <a:cs typeface="Calibri"/>
              </a:rPr>
              <a:t>By </a:t>
            </a:r>
            <a:r>
              <a:rPr lang="en-GB" sz="2000" b="1" err="1">
                <a:solidFill>
                  <a:srgbClr val="FF0000"/>
                </a:solidFill>
                <a:latin typeface="Calibri"/>
                <a:ea typeface="Calibri"/>
                <a:cs typeface="Calibri"/>
              </a:rPr>
              <a:t>analyzing</a:t>
            </a:r>
            <a:r>
              <a:rPr lang="en-GB" sz="2000" b="1">
                <a:solidFill>
                  <a:srgbClr val="FF0000"/>
                </a:solidFill>
                <a:latin typeface="Calibri"/>
                <a:ea typeface="Calibri"/>
                <a:cs typeface="Calibri"/>
              </a:rPr>
              <a:t> the role of communication in various professional contexts, this report highlights the skills and practices that drive meaningful and productive interactions.</a:t>
            </a:r>
            <a:endParaRPr lang="en-GB">
              <a:latin typeface="Calibri"/>
            </a:endParaRPr>
          </a:p>
          <a:p>
            <a:pPr algn="just" eaLnBrk="1" hangingPunct="1"/>
            <a:r>
              <a:rPr lang="en-GB" altLang="en-US" sz="2000">
                <a:solidFill>
                  <a:srgbClr val="003366"/>
                </a:solidFill>
                <a:latin typeface="+mn-lt"/>
                <a:cs typeface="Arial"/>
              </a:rPr>
              <a:t>The statement of aims may also indicate the </a:t>
            </a:r>
            <a:r>
              <a:rPr lang="en-GB" altLang="en-US" sz="2000" b="1">
                <a:solidFill>
                  <a:srgbClr val="003366"/>
                </a:solidFill>
                <a:latin typeface="+mn-lt"/>
                <a:cs typeface="Arial"/>
              </a:rPr>
              <a:t>organisation </a:t>
            </a:r>
            <a:r>
              <a:rPr lang="en-GB" altLang="en-US" sz="2000">
                <a:solidFill>
                  <a:srgbClr val="003366"/>
                </a:solidFill>
                <a:latin typeface="+mn-lt"/>
                <a:cs typeface="Arial"/>
              </a:rPr>
              <a:t>of the essay. This </a:t>
            </a:r>
            <a:r>
              <a:rPr lang="en-GB" altLang="en-US" sz="2000" b="1">
                <a:solidFill>
                  <a:srgbClr val="7030A0"/>
                </a:solidFill>
                <a:latin typeface="+mn-lt"/>
                <a:cs typeface="Arial"/>
              </a:rPr>
              <a:t>outline</a:t>
            </a:r>
            <a:r>
              <a:rPr lang="en-GB" altLang="en-US" sz="2000">
                <a:solidFill>
                  <a:srgbClr val="003366"/>
                </a:solidFill>
                <a:latin typeface="+mn-lt"/>
                <a:cs typeface="Arial"/>
              </a:rPr>
              <a:t> can be written as a separate sentence, or combined within the statement of aims (as with example 1). </a:t>
            </a:r>
            <a:endParaRPr lang="en-GB" altLang="en-US" sz="2000" i="1">
              <a:solidFill>
                <a:srgbClr val="003366"/>
              </a:solidFill>
              <a:latin typeface="+mn-lt"/>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08F87C-A21F-0033-91CB-EFAA1FE0FA81}"/>
              </a:ext>
            </a:extLst>
          </p:cNvPr>
          <p:cNvSpPr>
            <a:spLocks noGrp="1"/>
          </p:cNvSpPr>
          <p:nvPr>
            <p:ph type="title"/>
          </p:nvPr>
        </p:nvSpPr>
        <p:spPr>
          <a:xfrm>
            <a:off x="2051720" y="116632"/>
            <a:ext cx="4906888" cy="418058"/>
          </a:xfrm>
        </p:spPr>
        <p:txBody>
          <a:bodyPr/>
          <a:lstStyle/>
          <a:p>
            <a:r>
              <a:rPr lang="en-GB" sz="3200">
                <a:solidFill>
                  <a:srgbClr val="FF0000"/>
                </a:solidFill>
              </a:rPr>
              <a:t>WORKSHEET</a:t>
            </a:r>
          </a:p>
        </p:txBody>
      </p:sp>
      <p:sp>
        <p:nvSpPr>
          <p:cNvPr id="8" name="Rectangle 2">
            <a:extLst>
              <a:ext uri="{FF2B5EF4-FFF2-40B4-BE49-F238E27FC236}">
                <a16:creationId xmlns:a16="http://schemas.microsoft.com/office/drawing/2014/main" id="{F49BF563-10FA-8520-939F-37EF4211E3B3}"/>
              </a:ext>
            </a:extLst>
          </p:cNvPr>
          <p:cNvSpPr>
            <a:spLocks noChangeArrowheads="1"/>
          </p:cNvSpPr>
          <p:nvPr/>
        </p:nvSpPr>
        <p:spPr bwMode="auto">
          <a:xfrm>
            <a:off x="443979" y="5161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 Box 2">
            <a:extLst>
              <a:ext uri="{FF2B5EF4-FFF2-40B4-BE49-F238E27FC236}">
                <a16:creationId xmlns:a16="http://schemas.microsoft.com/office/drawing/2014/main" id="{16A61A00-8A7D-985C-B5A6-65E1DE378F2C}"/>
              </a:ext>
            </a:extLst>
          </p:cNvPr>
          <p:cNvSpPr txBox="1">
            <a:spLocks noChangeArrowheads="1"/>
          </p:cNvSpPr>
          <p:nvPr/>
        </p:nvSpPr>
        <p:spPr bwMode="auto">
          <a:xfrm>
            <a:off x="180503" y="1714704"/>
            <a:ext cx="8777626" cy="4865446"/>
          </a:xfrm>
          <a:prstGeom prst="rect">
            <a:avLst/>
          </a:prstGeom>
          <a:solidFill>
            <a:srgbClr val="FFFFFF"/>
          </a:solidFill>
          <a:ln w="19050">
            <a:solidFill>
              <a:srgbClr val="002060"/>
            </a:solidFill>
            <a:miter lim="800000"/>
            <a:headEnd/>
            <a:tailEnd/>
          </a:ln>
        </p:spPr>
        <p:txBody>
          <a:bodyPr vert="horz" wrap="square" lIns="91440" tIns="45720" rIns="91440" bIns="45720" numCol="1" anchor="t" anchorCtr="0" compatLnSpc="1">
            <a:prstTxWarp prst="textNoShape">
              <a:avLst/>
            </a:prstTxWarp>
          </a:bodyPr>
          <a:lstStyle/>
          <a:p>
            <a:pPr algn="just"/>
            <a:r>
              <a:rPr lang="en-US" sz="2000">
                <a:latin typeface="Arial"/>
                <a:ea typeface="DengXian"/>
                <a:cs typeface="Arial"/>
              </a:rPr>
              <a:t>Motivation is a key driver of success in any workplace, influencing employee performance, job satisfaction, and overall organizational productivity. In today's competitive and fast-paced work environment, maintaining high levels of motivation is crucial for achieving both individual and team goals. Motivated employees are more likely to engage in their work, show greater commitment, and contribute to a positive workplace culture. Factors such as leadership, work environment, recognition, and opportunities for growth all play significant roles in fostering motivation. This report aims to explore the importance of motivation in the workplace, examining the various factors that influence it and their impact on employee performance. It will begin by discussing the key theories of motivation and how they apply to the workplace setting. It will then analyze the factors that impact motivation, including leadership styles, work culture, and employee recognition. Finally, the report will provide recommendations for organizations to effectively boost employee motivation and enhance overall performance.</a:t>
            </a:r>
          </a:p>
          <a:p>
            <a:pPr algn="just"/>
            <a:endParaRPr lang="en-US" altLang="en-US" sz="1950" i="0" u="none" strike="noStrike" cap="none" normalizeH="0" baseline="0">
              <a:ln>
                <a:noFill/>
              </a:ln>
              <a:effectLst/>
              <a:latin typeface="Calibri"/>
              <a:ea typeface="DengXian"/>
            </a:endParaRPr>
          </a:p>
        </p:txBody>
      </p:sp>
      <p:sp>
        <p:nvSpPr>
          <p:cNvPr id="10" name="Rectangle 4">
            <a:extLst>
              <a:ext uri="{FF2B5EF4-FFF2-40B4-BE49-F238E27FC236}">
                <a16:creationId xmlns:a16="http://schemas.microsoft.com/office/drawing/2014/main" id="{7FD62949-3522-28D6-12E9-6DC5AAD45159}"/>
              </a:ext>
            </a:extLst>
          </p:cNvPr>
          <p:cNvSpPr>
            <a:spLocks noChangeArrowheads="1"/>
          </p:cNvSpPr>
          <p:nvPr/>
        </p:nvSpPr>
        <p:spPr bwMode="auto">
          <a:xfrm>
            <a:off x="180503" y="116333"/>
            <a:ext cx="8777625"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a:ln>
                <a:noFill/>
              </a:ln>
              <a:solidFill>
                <a:schemeClr val="tx1"/>
              </a:solidFill>
              <a:effectLst/>
              <a:latin typeface="Raleway" pitchFamily="2" charset="0"/>
              <a:ea typeface="Raleway" pitchFamily="2"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900" b="1" i="0" u="none" strike="noStrike" cap="none" normalizeH="0" baseline="0">
                <a:ln>
                  <a:noFill/>
                </a:ln>
                <a:solidFill>
                  <a:srgbClr val="002060"/>
                </a:solidFill>
                <a:effectLst/>
                <a:latin typeface="Raleway"/>
                <a:ea typeface="Raleway" pitchFamily="2" charset="0"/>
                <a:cs typeface="Arial"/>
              </a:rPr>
              <a:t>With a partner, decide which of the below Introduction is the opening sentence, background details, statement of aims, and outline</a:t>
            </a:r>
            <a:r>
              <a:rPr kumimoji="0" lang="en-GB" altLang="en-US" sz="1900" b="0" i="0" u="none" strike="noStrike" cap="none" normalizeH="0" baseline="0">
                <a:ln>
                  <a:noFill/>
                </a:ln>
                <a:effectLst/>
                <a:latin typeface="Raleway"/>
                <a:ea typeface="Raleway" pitchFamily="2" charset="0"/>
                <a:cs typeface="Arial"/>
              </a:rPr>
              <a:t>. </a:t>
            </a:r>
            <a:endParaRPr lang="en-GB" altLang="en-US" sz="1900" b="0" i="0" u="none" strike="noStrike" cap="none" normalizeH="0" baseline="0">
              <a:ln>
                <a:noFill/>
              </a:ln>
              <a:effectLst/>
              <a:latin typeface="Raleway"/>
              <a:ea typeface="Raleway" pitchFamily="2" charset="0"/>
              <a:cs typeface="Arial"/>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900" b="1" i="0" u="none" strike="noStrike" cap="none" normalizeH="0" baseline="0">
                <a:ln>
                  <a:noFill/>
                </a:ln>
                <a:solidFill>
                  <a:srgbClr val="0070C0"/>
                </a:solidFill>
                <a:effectLst/>
                <a:latin typeface="Raleway"/>
                <a:ea typeface="Raleway" pitchFamily="2" charset="0"/>
                <a:cs typeface="Times New Roman"/>
              </a:rPr>
              <a:t>Opening sentence?	</a:t>
            </a:r>
            <a:r>
              <a:rPr kumimoji="0" lang="en-US" altLang="en-US" sz="1900" b="1" i="0" u="none" strike="noStrike" cap="none" normalizeH="0" baseline="0">
                <a:ln>
                  <a:noFill/>
                </a:ln>
                <a:solidFill>
                  <a:srgbClr val="548235"/>
                </a:solidFill>
                <a:effectLst/>
                <a:latin typeface="Raleway"/>
                <a:ea typeface="Raleway" pitchFamily="2" charset="0"/>
                <a:cs typeface="Times New Roman"/>
              </a:rPr>
              <a:t>Background details?</a:t>
            </a:r>
            <a:br>
              <a:rPr lang="en-US" altLang="en-US" sz="1900" b="1" i="0" u="none" strike="noStrike" cap="none" normalizeH="0" baseline="0">
                <a:ln>
                  <a:noFill/>
                </a:ln>
                <a:effectLst/>
                <a:latin typeface="Raleway" pitchFamily="2" charset="0"/>
                <a:ea typeface="Raleway" pitchFamily="2" charset="0"/>
                <a:cs typeface="Times New Roman" panose="02020603050405020304" pitchFamily="18" charset="0"/>
              </a:rPr>
            </a:br>
            <a:r>
              <a:rPr kumimoji="0" lang="en-US" altLang="en-US" sz="1900" b="1" i="0" u="none" strike="noStrike" cap="none" normalizeH="0" baseline="0">
                <a:ln>
                  <a:noFill/>
                </a:ln>
                <a:solidFill>
                  <a:srgbClr val="003366"/>
                </a:solidFill>
                <a:effectLst/>
                <a:latin typeface="Raleway"/>
                <a:ea typeface="Raleway" pitchFamily="2" charset="0"/>
                <a:cs typeface="Times New Roman"/>
              </a:rPr>
              <a:t> </a:t>
            </a:r>
            <a:r>
              <a:rPr kumimoji="0" lang="en-GB" altLang="en-US" sz="1900" b="1" i="0" u="none" strike="noStrike" cap="none" normalizeH="0" baseline="0">
                <a:ln>
                  <a:noFill/>
                </a:ln>
                <a:solidFill>
                  <a:srgbClr val="FF0000"/>
                </a:solidFill>
                <a:effectLst/>
                <a:latin typeface="Raleway"/>
                <a:ea typeface="Raleway" pitchFamily="2" charset="0"/>
                <a:cs typeface="Times New Roman"/>
              </a:rPr>
              <a:t>Statement of Aims? </a:t>
            </a:r>
            <a:r>
              <a:rPr kumimoji="0" lang="en-US" altLang="en-US" sz="1900" b="1" i="0" u="none" strike="noStrike" cap="none" normalizeH="0" baseline="0">
                <a:ln>
                  <a:noFill/>
                </a:ln>
                <a:solidFill>
                  <a:srgbClr val="0070C0"/>
                </a:solidFill>
                <a:effectLst/>
                <a:latin typeface="Raleway"/>
                <a:ea typeface="Raleway" pitchFamily="2" charset="0"/>
                <a:cs typeface="Times New Roman"/>
              </a:rPr>
              <a:t>	</a:t>
            </a:r>
            <a:r>
              <a:rPr kumimoji="0" lang="en-US" altLang="en-US" sz="1900" b="1" i="0" u="none" strike="noStrike" cap="none" normalizeH="0" baseline="0">
                <a:ln>
                  <a:noFill/>
                </a:ln>
                <a:solidFill>
                  <a:srgbClr val="7030A0"/>
                </a:solidFill>
                <a:effectLst/>
                <a:latin typeface="Raleway"/>
                <a:ea typeface="Raleway" pitchFamily="2" charset="0"/>
                <a:cs typeface="Times New Roman"/>
              </a:rPr>
              <a:t>Outline?</a:t>
            </a:r>
            <a:endParaRPr lang="en-US" altLang="en-US" sz="1900" b="0" i="0" u="none" strike="noStrike" cap="none" normalizeH="0" baseline="0">
              <a:ln>
                <a:noFill/>
              </a:ln>
              <a:effectLst/>
              <a:latin typeface="Raleway"/>
              <a:cs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Conclusion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764704"/>
            <a:ext cx="5889333" cy="4127206"/>
          </a:xfrm>
        </p:spPr>
        <p:txBody>
          <a:bodyPr/>
          <a:lstStyle/>
          <a:p>
            <a:pPr lvl="0" algn="just" eaLnBrk="1" hangingPunct="1">
              <a:spcBef>
                <a:spcPct val="0"/>
              </a:spcBef>
              <a:defRPr/>
            </a:pPr>
            <a:r>
              <a:rPr lang="en-GB" sz="2200">
                <a:solidFill>
                  <a:prstClr val="black"/>
                </a:solidFill>
                <a:latin typeface="Arial"/>
                <a:ea typeface="华文细黑"/>
              </a:rPr>
              <a:t>Shows/summarises the overall significance of what has been covered.</a:t>
            </a:r>
            <a:r>
              <a:rPr lang="en-GB" sz="2100">
                <a:solidFill>
                  <a:prstClr val="black"/>
                </a:solidFill>
                <a:latin typeface="Arial"/>
                <a:ea typeface="华文细黑"/>
              </a:rPr>
              <a:t> </a:t>
            </a:r>
          </a:p>
          <a:p>
            <a:pPr marL="0" lvl="0" indent="0" algn="just" eaLnBrk="1" hangingPunct="1">
              <a:spcBef>
                <a:spcPct val="0"/>
              </a:spcBef>
              <a:buNone/>
              <a:defRPr/>
            </a:pPr>
            <a:endParaRPr lang="en-GB" sz="2100">
              <a:solidFill>
                <a:prstClr val="black"/>
              </a:solidFill>
              <a:latin typeface="Arial"/>
              <a:ea typeface="华文细黑"/>
            </a:endParaRPr>
          </a:p>
          <a:p>
            <a:pPr lvl="0" algn="just" eaLnBrk="1" hangingPunct="1">
              <a:spcBef>
                <a:spcPct val="0"/>
              </a:spcBef>
              <a:defRPr/>
            </a:pPr>
            <a:r>
              <a:rPr lang="en-GB" sz="2200">
                <a:solidFill>
                  <a:prstClr val="black"/>
                </a:solidFill>
                <a:latin typeface="Arial"/>
                <a:ea typeface="华文细黑"/>
              </a:rPr>
              <a:t>May remind the reader of the most important points that have been made in the report or highlight what you consider to be the most central issues or findings. </a:t>
            </a:r>
          </a:p>
          <a:p>
            <a:pPr marL="0" lvl="0" indent="0" algn="just" eaLnBrk="1" hangingPunct="1">
              <a:spcBef>
                <a:spcPct val="0"/>
              </a:spcBef>
              <a:buNone/>
              <a:defRPr/>
            </a:pPr>
            <a:endParaRPr lang="en-GB" sz="2100">
              <a:solidFill>
                <a:prstClr val="black"/>
              </a:solidFill>
              <a:latin typeface="Arial"/>
              <a:ea typeface="华文细黑"/>
            </a:endParaRPr>
          </a:p>
          <a:p>
            <a:pPr lvl="0" algn="just" eaLnBrk="1" hangingPunct="1">
              <a:spcBef>
                <a:spcPct val="0"/>
              </a:spcBef>
              <a:defRPr/>
            </a:pPr>
            <a:r>
              <a:rPr lang="en-GB" sz="2200">
                <a:solidFill>
                  <a:prstClr val="black"/>
                </a:solidFill>
                <a:latin typeface="Arial"/>
                <a:ea typeface="华文细黑"/>
              </a:rPr>
              <a:t>Usually moves from specific to the report or essay into a more general context.</a:t>
            </a:r>
          </a:p>
          <a:p>
            <a:pPr marL="0" lvl="0" indent="0" algn="just" eaLnBrk="1" hangingPunct="1">
              <a:spcBef>
                <a:spcPct val="0"/>
              </a:spcBef>
              <a:buNone/>
              <a:defRPr/>
            </a:pPr>
            <a:endParaRPr lang="en-GB" sz="2100">
              <a:solidFill>
                <a:prstClr val="black"/>
              </a:solidFill>
              <a:latin typeface="Arial"/>
              <a:ea typeface="华文细黑"/>
            </a:endParaRPr>
          </a:p>
          <a:p>
            <a:pPr lvl="0" algn="just" eaLnBrk="1" hangingPunct="1">
              <a:spcBef>
                <a:spcPct val="0"/>
              </a:spcBef>
              <a:defRPr/>
            </a:pPr>
            <a:r>
              <a:rPr lang="en-GB" sz="2600" b="1">
                <a:solidFill>
                  <a:srgbClr val="C00000"/>
                </a:solidFill>
                <a:latin typeface="Arial"/>
                <a:ea typeface="华文细黑"/>
              </a:rPr>
              <a:t>No new material should be introduced in the conclusion. This includes any citations.</a:t>
            </a:r>
          </a:p>
          <a:p>
            <a:pPr algn="just"/>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5" name="Isosceles Triangle 4">
            <a:extLst>
              <a:ext uri="{FF2B5EF4-FFF2-40B4-BE49-F238E27FC236}">
                <a16:creationId xmlns:a16="http://schemas.microsoft.com/office/drawing/2014/main" id="{0DB5E1E8-9DD0-5070-D323-FEA815DFC3A1}"/>
              </a:ext>
            </a:extLst>
          </p:cNvPr>
          <p:cNvSpPr/>
          <p:nvPr/>
        </p:nvSpPr>
        <p:spPr bwMode="auto">
          <a:xfrm>
            <a:off x="6804248" y="2282560"/>
            <a:ext cx="1872208" cy="1589357"/>
          </a:xfrm>
          <a:prstGeom prst="triangl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43AB0E-0D0E-60DC-C761-724AAE73B72B}"/>
              </a:ext>
            </a:extLst>
          </p:cNvPr>
          <p:cNvSpPr txBox="1"/>
          <p:nvPr/>
        </p:nvSpPr>
        <p:spPr>
          <a:xfrm>
            <a:off x="7812360" y="4140556"/>
            <a:ext cx="1512168" cy="369332"/>
          </a:xfrm>
          <a:prstGeom prst="rect">
            <a:avLst/>
          </a:prstGeom>
          <a:noFill/>
        </p:spPr>
        <p:txBody>
          <a:bodyPr wrap="square" rtlCol="0">
            <a:spAutoFit/>
          </a:bodyPr>
          <a:lstStyle/>
          <a:p>
            <a:r>
              <a:rPr lang="en-GB" b="1">
                <a:solidFill>
                  <a:srgbClr val="00B050"/>
                </a:solidFill>
              </a:rPr>
              <a:t>GENERAL</a:t>
            </a:r>
          </a:p>
        </p:txBody>
      </p:sp>
      <p:sp>
        <p:nvSpPr>
          <p:cNvPr id="7" name="TextBox 6">
            <a:extLst>
              <a:ext uri="{FF2B5EF4-FFF2-40B4-BE49-F238E27FC236}">
                <a16:creationId xmlns:a16="http://schemas.microsoft.com/office/drawing/2014/main" id="{CB702AF6-E6BB-6988-1378-6325643AF863}"/>
              </a:ext>
            </a:extLst>
          </p:cNvPr>
          <p:cNvSpPr txBox="1"/>
          <p:nvPr/>
        </p:nvSpPr>
        <p:spPr>
          <a:xfrm>
            <a:off x="7812360" y="2013921"/>
            <a:ext cx="1512168" cy="369332"/>
          </a:xfrm>
          <a:prstGeom prst="rect">
            <a:avLst/>
          </a:prstGeom>
          <a:noFill/>
        </p:spPr>
        <p:txBody>
          <a:bodyPr wrap="square" rtlCol="0">
            <a:spAutoFit/>
          </a:bodyPr>
          <a:lstStyle/>
          <a:p>
            <a:r>
              <a:rPr lang="en-GB" b="1">
                <a:solidFill>
                  <a:srgbClr val="00B050"/>
                </a:solidFill>
              </a:rPr>
              <a:t>SPECIFIC</a:t>
            </a:r>
          </a:p>
        </p:txBody>
      </p:sp>
      <p:cxnSp>
        <p:nvCxnSpPr>
          <p:cNvPr id="9" name="Straight Arrow Connector 8">
            <a:extLst>
              <a:ext uri="{FF2B5EF4-FFF2-40B4-BE49-F238E27FC236}">
                <a16:creationId xmlns:a16="http://schemas.microsoft.com/office/drawing/2014/main" id="{F9FB5F97-3C25-7324-402D-49C42A7C45EB}"/>
              </a:ext>
            </a:extLst>
          </p:cNvPr>
          <p:cNvCxnSpPr>
            <a:stCxn id="7" idx="2"/>
            <a:endCxn id="6" idx="0"/>
          </p:cNvCxnSpPr>
          <p:nvPr/>
        </p:nvCxnSpPr>
        <p:spPr bwMode="auto">
          <a:xfrm>
            <a:off x="8568444" y="2383253"/>
            <a:ext cx="0" cy="175730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4110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F8CC-7621-1DB8-9E36-93127C0576B7}"/>
              </a:ext>
            </a:extLst>
          </p:cNvPr>
          <p:cNvSpPr>
            <a:spLocks noGrp="1"/>
          </p:cNvSpPr>
          <p:nvPr>
            <p:ph type="title"/>
          </p:nvPr>
        </p:nvSpPr>
        <p:spPr>
          <a:xfrm>
            <a:off x="1475656" y="116632"/>
            <a:ext cx="6491064" cy="364902"/>
          </a:xfrm>
        </p:spPr>
        <p:txBody>
          <a:bodyPr/>
          <a:lstStyle/>
          <a:p>
            <a:r>
              <a:rPr lang="en-US" sz="3600" b="1"/>
              <a:t>Conclusion Components</a:t>
            </a:r>
          </a:p>
        </p:txBody>
      </p:sp>
      <p:sp>
        <p:nvSpPr>
          <p:cNvPr id="3" name="Content Placeholder 2">
            <a:extLst>
              <a:ext uri="{FF2B5EF4-FFF2-40B4-BE49-F238E27FC236}">
                <a16:creationId xmlns:a16="http://schemas.microsoft.com/office/drawing/2014/main" id="{82B7DEB8-DF22-055C-9DF1-B26192C648C1}"/>
              </a:ext>
            </a:extLst>
          </p:cNvPr>
          <p:cNvSpPr>
            <a:spLocks noGrp="1"/>
          </p:cNvSpPr>
          <p:nvPr>
            <p:ph idx="1"/>
          </p:nvPr>
        </p:nvSpPr>
        <p:spPr>
          <a:xfrm>
            <a:off x="179512" y="507862"/>
            <a:ext cx="8784975" cy="3916363"/>
          </a:xfrm>
        </p:spPr>
        <p:txBody>
          <a:bodyPr/>
          <a:lstStyle/>
          <a:p>
            <a:pPr marL="0" indent="0" algn="just">
              <a:buNone/>
            </a:pPr>
            <a:r>
              <a:rPr lang="en-GB" sz="1950"/>
              <a:t>A strong report conclusion typically includes a few</a:t>
            </a:r>
            <a:r>
              <a:rPr lang="en-GB" sz="1950" b="1"/>
              <a:t> key components</a:t>
            </a:r>
            <a:r>
              <a:rPr lang="en-GB" sz="1950"/>
              <a:t>:</a:t>
            </a:r>
          </a:p>
          <a:p>
            <a:pPr marL="0" indent="0" algn="just">
              <a:buNone/>
            </a:pPr>
            <a:r>
              <a:rPr lang="en-GB" sz="1950" b="1"/>
              <a:t>1. Restate the Main Idea</a:t>
            </a:r>
          </a:p>
          <a:p>
            <a:pPr algn="just"/>
            <a:r>
              <a:rPr lang="en-GB" sz="1950">
                <a:ea typeface="+mn-lt"/>
                <a:cs typeface="+mn-lt"/>
              </a:rPr>
              <a:t>This sentence summarizes the main point of the report,</a:t>
            </a:r>
            <a:endParaRPr lang="en-GB" sz="1950"/>
          </a:p>
          <a:p>
            <a:pPr marL="0" indent="0" algn="just">
              <a:buNone/>
            </a:pPr>
            <a:r>
              <a:rPr lang="en-GB" sz="1950" b="1"/>
              <a:t>2. Summary of Main Points</a:t>
            </a:r>
            <a:endParaRPr lang="en-GB" sz="1950"/>
          </a:p>
          <a:p>
            <a:pPr algn="just">
              <a:buFont typeface="Arial" panose="020B0604020202020204" pitchFamily="34" charset="0"/>
              <a:buChar char="•"/>
            </a:pPr>
            <a:r>
              <a:rPr lang="en-GB" sz="1950"/>
              <a:t>Briefly recap the core findings or points discussed in the report, reinforcing the main takeaways without rehashing every detail.</a:t>
            </a:r>
          </a:p>
          <a:p>
            <a:pPr marL="0" indent="0" algn="just">
              <a:buNone/>
            </a:pPr>
            <a:r>
              <a:rPr lang="en-GB" sz="1950" b="1"/>
              <a:t>3. Significance of Findings</a:t>
            </a:r>
          </a:p>
          <a:p>
            <a:pPr algn="just">
              <a:buFont typeface="Arial" panose="020B0604020202020204" pitchFamily="34" charset="0"/>
              <a:buChar char="•"/>
            </a:pPr>
            <a:r>
              <a:rPr lang="en-GB" sz="1950"/>
              <a:t>Explain why these findings matter. Highlight the impact or implications of the information presented.</a:t>
            </a:r>
          </a:p>
          <a:p>
            <a:pPr algn="just">
              <a:buFont typeface="Arial" panose="020B0604020202020204" pitchFamily="34" charset="0"/>
              <a:buChar char="•"/>
            </a:pPr>
            <a:r>
              <a:rPr lang="en-GB" sz="1950"/>
              <a:t>This helps the reader understand the value of the report’s insights and their relevance.</a:t>
            </a:r>
          </a:p>
          <a:p>
            <a:pPr marL="0" indent="0" algn="just">
              <a:buNone/>
            </a:pPr>
            <a:r>
              <a:rPr lang="en-GB" sz="1950" b="1"/>
              <a:t>4. Recommendations or Next Steps (if applicable)</a:t>
            </a:r>
          </a:p>
          <a:p>
            <a:pPr algn="just">
              <a:buFont typeface="Arial" panose="020B0604020202020204" pitchFamily="34" charset="0"/>
              <a:buChar char="•"/>
            </a:pPr>
            <a:r>
              <a:rPr lang="en-GB" sz="1950"/>
              <a:t>If the report suggests strategies, solutions, or improvements, summarize them concisely.</a:t>
            </a:r>
          </a:p>
          <a:p>
            <a:pPr algn="just">
              <a:buFont typeface="Arial" panose="020B0604020202020204" pitchFamily="34" charset="0"/>
              <a:buChar char="•"/>
            </a:pPr>
            <a:r>
              <a:rPr lang="en-GB" sz="1950"/>
              <a:t>Outline actionable steps or suggestions for addressing the issues discussed.</a:t>
            </a:r>
          </a:p>
          <a:p>
            <a:pPr marL="0" indent="0" algn="just">
              <a:buNone/>
            </a:pPr>
            <a:endParaRPr lang="en-US" sz="1950"/>
          </a:p>
        </p:txBody>
      </p:sp>
      <p:sp>
        <p:nvSpPr>
          <p:cNvPr id="4" name="Date Placeholder 3">
            <a:extLst>
              <a:ext uri="{FF2B5EF4-FFF2-40B4-BE49-F238E27FC236}">
                <a16:creationId xmlns:a16="http://schemas.microsoft.com/office/drawing/2014/main" id="{76B22B1C-DF39-76FA-0183-6663B88944A0}"/>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205694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60960-4D73-1A2F-6575-31F2A7810756}"/>
              </a:ext>
            </a:extLst>
          </p:cNvPr>
          <p:cNvSpPr>
            <a:spLocks noGrp="1"/>
          </p:cNvSpPr>
          <p:nvPr>
            <p:ph type="title"/>
          </p:nvPr>
        </p:nvSpPr>
        <p:spPr>
          <a:xfrm>
            <a:off x="1002432" y="123478"/>
            <a:ext cx="7139136" cy="436910"/>
          </a:xfrm>
        </p:spPr>
        <p:txBody>
          <a:bodyPr/>
          <a:lstStyle/>
          <a:p>
            <a:r>
              <a:rPr lang="en-US" sz="3400" b="1"/>
              <a:t>Conclusion Components </a:t>
            </a:r>
            <a:r>
              <a:rPr lang="en-US" sz="3400" b="1" err="1"/>
              <a:t>Cont</a:t>
            </a:r>
            <a:r>
              <a:rPr lang="en-US" sz="3400" b="1"/>
              <a:t>…</a:t>
            </a:r>
          </a:p>
        </p:txBody>
      </p:sp>
      <p:sp>
        <p:nvSpPr>
          <p:cNvPr id="3" name="Content Placeholder 2">
            <a:extLst>
              <a:ext uri="{FF2B5EF4-FFF2-40B4-BE49-F238E27FC236}">
                <a16:creationId xmlns:a16="http://schemas.microsoft.com/office/drawing/2014/main" id="{39584DE9-3BA2-3A7C-CB15-4D738493D988}"/>
              </a:ext>
            </a:extLst>
          </p:cNvPr>
          <p:cNvSpPr>
            <a:spLocks noGrp="1"/>
          </p:cNvSpPr>
          <p:nvPr>
            <p:ph idx="1"/>
          </p:nvPr>
        </p:nvSpPr>
        <p:spPr>
          <a:xfrm>
            <a:off x="250825" y="692696"/>
            <a:ext cx="8641655" cy="3916363"/>
          </a:xfrm>
        </p:spPr>
        <p:txBody>
          <a:bodyPr/>
          <a:lstStyle/>
          <a:p>
            <a:pPr marL="0" indent="0" algn="just">
              <a:buNone/>
            </a:pPr>
            <a:r>
              <a:rPr lang="en-GB" sz="2400" b="1"/>
              <a:t>5. Broader Implications or Future Outlook</a:t>
            </a:r>
          </a:p>
          <a:p>
            <a:pPr algn="just">
              <a:buFont typeface="Arial" panose="020B0604020202020204" pitchFamily="34" charset="0"/>
              <a:buChar char="•"/>
            </a:pPr>
            <a:r>
              <a:rPr lang="en-GB" sz="2400"/>
              <a:t>Widen the scope to explain how the findings or recommendations could affect the broader context, industry, or future decisions.</a:t>
            </a:r>
          </a:p>
          <a:p>
            <a:pPr algn="just">
              <a:buFont typeface="Arial" panose="020B0604020202020204" pitchFamily="34" charset="0"/>
              <a:buChar char="•"/>
            </a:pPr>
            <a:r>
              <a:rPr lang="en-GB" sz="2400"/>
              <a:t>Encourage forward-thinking, showing how the conclusions might inform future projects or strategic decisions.</a:t>
            </a:r>
          </a:p>
          <a:p>
            <a:pPr marL="0" indent="0" algn="just">
              <a:buNone/>
            </a:pPr>
            <a:r>
              <a:rPr lang="en-GB" sz="2400" b="1"/>
              <a:t>6. Final Thought or Closing Statement</a:t>
            </a:r>
          </a:p>
          <a:p>
            <a:pPr algn="just">
              <a:buFont typeface="Arial" panose="020B0604020202020204" pitchFamily="34" charset="0"/>
              <a:buChar char="•"/>
            </a:pPr>
            <a:r>
              <a:rPr lang="en-GB" sz="2400"/>
              <a:t>End with a strong, concise statement that reinforces the importance of the topic or suggests a final takeaway for the reader.</a:t>
            </a:r>
          </a:p>
          <a:p>
            <a:pPr algn="just">
              <a:buFont typeface="Arial" panose="020B0604020202020204" pitchFamily="34" charset="0"/>
              <a:buChar char="•"/>
            </a:pPr>
            <a:r>
              <a:rPr lang="en-GB" sz="2400"/>
              <a:t>This can be a call to action, a reflection, or a thought-provoking insight to leave a lasting impression.</a:t>
            </a:r>
          </a:p>
          <a:p>
            <a:pPr algn="just"/>
            <a:endParaRPr lang="en-US" sz="2200"/>
          </a:p>
        </p:txBody>
      </p:sp>
      <p:sp>
        <p:nvSpPr>
          <p:cNvPr id="4" name="Date Placeholder 3">
            <a:extLst>
              <a:ext uri="{FF2B5EF4-FFF2-40B4-BE49-F238E27FC236}">
                <a16:creationId xmlns:a16="http://schemas.microsoft.com/office/drawing/2014/main" id="{494F3BCD-E590-E08B-DB0D-81D2EB94DE0C}"/>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1242872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1BDE8-B724-E2D9-7261-3AA3E615579B}"/>
              </a:ext>
            </a:extLst>
          </p:cNvPr>
          <p:cNvSpPr>
            <a:spLocks noGrp="1"/>
          </p:cNvSpPr>
          <p:nvPr>
            <p:ph type="title"/>
          </p:nvPr>
        </p:nvSpPr>
        <p:spPr>
          <a:xfrm>
            <a:off x="1650504" y="299244"/>
            <a:ext cx="5842992" cy="292894"/>
          </a:xfrm>
        </p:spPr>
        <p:txBody>
          <a:bodyPr/>
          <a:lstStyle/>
          <a:p>
            <a:r>
              <a:rPr lang="en-US" sz="3600" b="1">
                <a:solidFill>
                  <a:srgbClr val="173AFF"/>
                </a:solidFill>
              </a:rPr>
              <a:t>Conclusion</a:t>
            </a:r>
          </a:p>
        </p:txBody>
      </p:sp>
      <p:sp>
        <p:nvSpPr>
          <p:cNvPr id="3" name="Content Placeholder 2">
            <a:extLst>
              <a:ext uri="{FF2B5EF4-FFF2-40B4-BE49-F238E27FC236}">
                <a16:creationId xmlns:a16="http://schemas.microsoft.com/office/drawing/2014/main" id="{87FEF743-18C9-E92E-F594-AE9F9EA2BE50}"/>
              </a:ext>
            </a:extLst>
          </p:cNvPr>
          <p:cNvSpPr>
            <a:spLocks noGrp="1"/>
          </p:cNvSpPr>
          <p:nvPr>
            <p:ph idx="1"/>
          </p:nvPr>
        </p:nvSpPr>
        <p:spPr>
          <a:xfrm>
            <a:off x="250825" y="908720"/>
            <a:ext cx="8641655" cy="3916363"/>
          </a:xfrm>
        </p:spPr>
        <p:txBody>
          <a:bodyPr/>
          <a:lstStyle/>
          <a:p>
            <a:pPr algn="just"/>
            <a:r>
              <a:rPr lang="en-US"/>
              <a:t>Start with a </a:t>
            </a:r>
            <a:r>
              <a:rPr lang="en-US" b="1"/>
              <a:t>summary</a:t>
            </a:r>
            <a:r>
              <a:rPr lang="en-US"/>
              <a:t> of the main points.</a:t>
            </a:r>
          </a:p>
          <a:p>
            <a:pPr algn="just"/>
            <a:r>
              <a:rPr lang="en-US"/>
              <a:t>Transition into the </a:t>
            </a:r>
            <a:r>
              <a:rPr lang="en-US" b="1"/>
              <a:t>importance</a:t>
            </a:r>
            <a:r>
              <a:rPr lang="en-US"/>
              <a:t> of these findings.</a:t>
            </a:r>
          </a:p>
          <a:p>
            <a:pPr algn="just"/>
            <a:r>
              <a:rPr lang="en-US"/>
              <a:t>Recommend </a:t>
            </a:r>
            <a:r>
              <a:rPr lang="en-US" b="1"/>
              <a:t>actions</a:t>
            </a:r>
            <a:r>
              <a:rPr lang="en-US"/>
              <a:t> or </a:t>
            </a:r>
            <a:r>
              <a:rPr lang="en-US" b="1"/>
              <a:t>improvements</a:t>
            </a:r>
            <a:r>
              <a:rPr lang="en-US"/>
              <a:t>.</a:t>
            </a:r>
          </a:p>
          <a:p>
            <a:pPr algn="just"/>
            <a:r>
              <a:rPr lang="en-US"/>
              <a:t>End with a </a:t>
            </a:r>
            <a:r>
              <a:rPr lang="en-US" b="1"/>
              <a:t>broader implication </a:t>
            </a:r>
            <a:r>
              <a:rPr lang="en-US"/>
              <a:t>or </a:t>
            </a:r>
            <a:r>
              <a:rPr lang="en-US" b="1"/>
              <a:t>final thought</a:t>
            </a:r>
            <a:r>
              <a:rPr lang="en-US" sz="2800"/>
              <a:t>.</a:t>
            </a:r>
          </a:p>
        </p:txBody>
      </p:sp>
      <p:sp>
        <p:nvSpPr>
          <p:cNvPr id="4" name="Date Placeholder 3">
            <a:extLst>
              <a:ext uri="{FF2B5EF4-FFF2-40B4-BE49-F238E27FC236}">
                <a16:creationId xmlns:a16="http://schemas.microsoft.com/office/drawing/2014/main" id="{CF7FC9DC-4EB9-DDA5-5606-764A9922E888}"/>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6269874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5013C-1DCA-1205-5FA0-96C625EA28C4}"/>
              </a:ext>
            </a:extLst>
          </p:cNvPr>
          <p:cNvSpPr>
            <a:spLocks noGrp="1"/>
          </p:cNvSpPr>
          <p:nvPr>
            <p:ph type="title"/>
          </p:nvPr>
        </p:nvSpPr>
        <p:spPr>
          <a:xfrm>
            <a:off x="1074440" y="227236"/>
            <a:ext cx="6995120" cy="364902"/>
          </a:xfrm>
        </p:spPr>
        <p:txBody>
          <a:bodyPr/>
          <a:lstStyle/>
          <a:p>
            <a:r>
              <a:rPr lang="en-US" sz="3200" b="1">
                <a:solidFill>
                  <a:srgbClr val="173AFF"/>
                </a:solidFill>
              </a:rPr>
              <a:t>Activity 5 Answer</a:t>
            </a:r>
          </a:p>
        </p:txBody>
      </p:sp>
      <p:sp>
        <p:nvSpPr>
          <p:cNvPr id="3" name="Content Placeholder 2">
            <a:extLst>
              <a:ext uri="{FF2B5EF4-FFF2-40B4-BE49-F238E27FC236}">
                <a16:creationId xmlns:a16="http://schemas.microsoft.com/office/drawing/2014/main" id="{CAA6471D-6075-B2C6-F3FB-5C23176EEC8B}"/>
              </a:ext>
            </a:extLst>
          </p:cNvPr>
          <p:cNvSpPr>
            <a:spLocks noGrp="1"/>
          </p:cNvSpPr>
          <p:nvPr>
            <p:ph idx="1"/>
          </p:nvPr>
        </p:nvSpPr>
        <p:spPr>
          <a:xfrm>
            <a:off x="250825" y="591320"/>
            <a:ext cx="8641655" cy="5052793"/>
          </a:xfrm>
        </p:spPr>
        <p:txBody>
          <a:bodyPr/>
          <a:lstStyle/>
          <a:p>
            <a:pPr marL="0" indent="0" algn="just">
              <a:spcBef>
                <a:spcPts val="20"/>
              </a:spcBef>
              <a:buNone/>
            </a:pPr>
            <a:r>
              <a:rPr lang="en-US" sz="2000" b="1">
                <a:latin typeface="Myriad Pro"/>
                <a:ea typeface="Calibri"/>
                <a:cs typeface="Calibri"/>
              </a:rPr>
              <a:t>Conclusion</a:t>
            </a:r>
            <a:r>
              <a:rPr lang="en-US" sz="2000" b="1">
                <a:solidFill>
                  <a:srgbClr val="173AFF"/>
                </a:solidFill>
                <a:latin typeface="Myriad Pro"/>
                <a:ea typeface="Calibri"/>
                <a:cs typeface="Calibri"/>
              </a:rPr>
              <a:t>: </a:t>
            </a:r>
            <a:r>
              <a:rPr lang="en-US" sz="2000" b="1">
                <a:solidFill>
                  <a:srgbClr val="EB6559"/>
                </a:solidFill>
                <a:latin typeface="Myriad Pro"/>
                <a:ea typeface="Calibri"/>
                <a:cs typeface="Calibri"/>
              </a:rPr>
              <a:t>Restate the main idea</a:t>
            </a:r>
            <a:r>
              <a:rPr lang="en-US" sz="2000" b="1">
                <a:solidFill>
                  <a:srgbClr val="173AFF"/>
                </a:solidFill>
                <a:latin typeface="Myriad Pro"/>
                <a:ea typeface="Calibri"/>
                <a:cs typeface="Calibri"/>
              </a:rPr>
              <a:t> </a:t>
            </a:r>
            <a:r>
              <a:rPr lang="en-GB" sz="1800" b="1">
                <a:solidFill>
                  <a:srgbClr val="00B050"/>
                </a:solidFill>
                <a:latin typeface="Calibri"/>
                <a:ea typeface="Calibri"/>
                <a:cs typeface="Calibri"/>
              </a:rPr>
              <a:t>Summary of Main Points </a:t>
            </a:r>
            <a:r>
              <a:rPr lang="en-GB" sz="1800" b="1">
                <a:solidFill>
                  <a:srgbClr val="ED7D31"/>
                </a:solidFill>
                <a:latin typeface="Calibri"/>
                <a:ea typeface="Calibri"/>
                <a:cs typeface="Calibri"/>
              </a:rPr>
              <a:t>Significance of Findings </a:t>
            </a:r>
            <a:r>
              <a:rPr lang="en-GB" sz="1800" b="1">
                <a:solidFill>
                  <a:srgbClr val="C802F5"/>
                </a:solidFill>
                <a:latin typeface="Calibri"/>
                <a:ea typeface="Calibri"/>
                <a:cs typeface="Calibri"/>
              </a:rPr>
              <a:t>Recommendations or Next Steps (if applicable) </a:t>
            </a:r>
            <a:r>
              <a:rPr lang="en-GB" sz="1800" b="1">
                <a:solidFill>
                  <a:srgbClr val="C00000"/>
                </a:solidFill>
                <a:latin typeface="Calibri"/>
                <a:ea typeface="Calibri"/>
                <a:cs typeface="Calibri"/>
              </a:rPr>
              <a:t>Broader Implications or Future Outlook </a:t>
            </a:r>
            <a:r>
              <a:rPr lang="en-GB" sz="1800" b="1">
                <a:solidFill>
                  <a:srgbClr val="009FBF"/>
                </a:solidFill>
                <a:latin typeface="Calibri"/>
                <a:ea typeface="Calibri"/>
                <a:cs typeface="Calibri"/>
              </a:rPr>
              <a:t>Final Thought or Closing Statement</a:t>
            </a:r>
            <a:endParaRPr lang="en-US" sz="1800">
              <a:solidFill>
                <a:srgbClr val="009FBF"/>
              </a:solidFill>
              <a:latin typeface="Calibri"/>
              <a:ea typeface="Calibri"/>
              <a:cs typeface="Calibri"/>
            </a:endParaRPr>
          </a:p>
          <a:p>
            <a:pPr>
              <a:buNone/>
            </a:pPr>
            <a:endParaRPr lang="en-US" sz="1200">
              <a:solidFill>
                <a:srgbClr val="009FBF"/>
              </a:solidFill>
              <a:latin typeface="Calibri"/>
              <a:ea typeface="Calibri"/>
              <a:cs typeface="Calibri"/>
            </a:endParaRPr>
          </a:p>
          <a:p>
            <a:pPr algn="just">
              <a:buNone/>
            </a:pPr>
            <a:r>
              <a:rPr lang="en-US" sz="2000" b="1">
                <a:solidFill>
                  <a:srgbClr val="EB6559"/>
                </a:solidFill>
                <a:ea typeface="+mn-lt"/>
                <a:cs typeface="+mn-lt"/>
              </a:rPr>
              <a:t>In conclusion, motivation is a crucial element for employee performance and organizational success. </a:t>
            </a:r>
            <a:r>
              <a:rPr lang="en-US" sz="2000" b="1">
                <a:solidFill>
                  <a:srgbClr val="00B050"/>
                </a:solidFill>
                <a:ea typeface="+mn-lt"/>
                <a:cs typeface="+mn-lt"/>
              </a:rPr>
              <a:t>This report has highlighted the factors that drive motivation in the workplace, including leadership, recognition, and opportunities for growth. Motivated employees are more engaged, productive, and committed, which ultimately benefits the organization as a whole. </a:t>
            </a:r>
            <a:r>
              <a:rPr lang="en-US" sz="2000" b="1">
                <a:solidFill>
                  <a:srgbClr val="F59931"/>
                </a:solidFill>
                <a:ea typeface="+mn-lt"/>
                <a:cs typeface="+mn-lt"/>
              </a:rPr>
              <a:t>The findings emphasize the importance of creating a supportive work environment and providing clear career development opportunities.</a:t>
            </a:r>
            <a:r>
              <a:rPr lang="en-US" sz="2000" b="1">
                <a:ea typeface="+mn-lt"/>
                <a:cs typeface="+mn-lt"/>
              </a:rPr>
              <a:t> </a:t>
            </a:r>
            <a:r>
              <a:rPr lang="en-US" sz="2000" b="1">
                <a:solidFill>
                  <a:srgbClr val="DE0EE6"/>
                </a:solidFill>
                <a:ea typeface="+mn-lt"/>
                <a:cs typeface="+mn-lt"/>
              </a:rPr>
              <a:t>To enhance motivation, companies should consider implementing recognition programs and offering flexible work arrangements. </a:t>
            </a:r>
            <a:r>
              <a:rPr lang="en-US" sz="2000" b="1">
                <a:solidFill>
                  <a:srgbClr val="C00000"/>
                </a:solidFill>
                <a:ea typeface="+mn-lt"/>
                <a:cs typeface="+mn-lt"/>
              </a:rPr>
              <a:t>Looking ahead, prioritizing motivation will be key for businesses to remain competitive and build a resilient workforce. </a:t>
            </a:r>
            <a:r>
              <a:rPr lang="en-US" sz="2000" b="1">
                <a:solidFill>
                  <a:srgbClr val="00B0F0"/>
                </a:solidFill>
                <a:ea typeface="+mn-lt"/>
                <a:cs typeface="+mn-lt"/>
              </a:rPr>
              <a:t>By focusing on motivation, organizations can improve employee satisfaction and long-term success.</a:t>
            </a:r>
            <a:endParaRPr lang="en-US" b="1">
              <a:solidFill>
                <a:srgbClr val="00B0F0"/>
              </a:solidFill>
            </a:endParaRPr>
          </a:p>
          <a:p>
            <a:pPr marL="0" indent="0" algn="just">
              <a:spcBef>
                <a:spcPts val="20"/>
              </a:spcBef>
              <a:buNone/>
            </a:pPr>
            <a:endParaRPr lang="en-US" sz="2000" b="1">
              <a:ea typeface="Calibri"/>
              <a:cs typeface="Calibri"/>
            </a:endParaRPr>
          </a:p>
          <a:p>
            <a:pPr marL="0" indent="0" algn="just">
              <a:buNone/>
            </a:pPr>
            <a:endParaRPr lang="en-US" sz="1800" b="1">
              <a:solidFill>
                <a:srgbClr val="173AFF"/>
              </a:solidFill>
            </a:endParaRPr>
          </a:p>
        </p:txBody>
      </p:sp>
      <p:sp>
        <p:nvSpPr>
          <p:cNvPr id="4" name="Date Placeholder 3">
            <a:extLst>
              <a:ext uri="{FF2B5EF4-FFF2-40B4-BE49-F238E27FC236}">
                <a16:creationId xmlns:a16="http://schemas.microsoft.com/office/drawing/2014/main" id="{D2D31CA1-C546-A504-284D-F8282E3690F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933556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0"/>
            <a:ext cx="8229600" cy="4752527"/>
          </a:xfrm>
        </p:spPr>
        <p:txBody>
          <a:bodyPr/>
          <a:lstStyle/>
          <a:p>
            <a:pPr marL="0" lvl="0" indent="0" eaLnBrk="1" hangingPunct="1">
              <a:spcBef>
                <a:spcPct val="0"/>
              </a:spcBef>
              <a:buNone/>
              <a:defRPr/>
            </a:pPr>
            <a:r>
              <a:rPr lang="en-GB" sz="2200">
                <a:solidFill>
                  <a:prstClr val="black"/>
                </a:solidFill>
                <a:latin typeface="Arial"/>
                <a:ea typeface="华文细黑"/>
              </a:rPr>
              <a:t>It is important that you give precise details of all the work by other authors which has been referred to within the report. Details should include :</a:t>
            </a:r>
          </a:p>
          <a:p>
            <a:pPr marL="0" lvl="0" indent="0" eaLnBrk="1" hangingPunct="1">
              <a:spcBef>
                <a:spcPct val="0"/>
              </a:spcBef>
              <a:buNone/>
              <a:defRPr/>
            </a:pPr>
            <a:endParaRPr lang="en-GB" sz="2200">
              <a:solidFill>
                <a:prstClr val="black"/>
              </a:solidFill>
              <a:latin typeface="Arial"/>
              <a:ea typeface="华文细黑"/>
            </a:endParaRPr>
          </a:p>
          <a:p>
            <a:pPr marL="0" lvl="0" indent="0" eaLnBrk="1" hangingPunct="1">
              <a:spcBef>
                <a:spcPct val="0"/>
              </a:spcBef>
              <a:buNone/>
              <a:defRPr/>
            </a:pPr>
            <a:r>
              <a:rPr lang="en-GB" sz="2000" b="1">
                <a:solidFill>
                  <a:prstClr val="black"/>
                </a:solidFill>
                <a:latin typeface="Arial"/>
                <a:ea typeface="华文细黑"/>
              </a:rPr>
              <a:t>• author’s name and initials</a:t>
            </a:r>
          </a:p>
          <a:p>
            <a:pPr marL="0" lvl="0" indent="0" eaLnBrk="1" hangingPunct="1">
              <a:spcBef>
                <a:spcPct val="0"/>
              </a:spcBef>
              <a:buNone/>
              <a:defRPr/>
            </a:pPr>
            <a:r>
              <a:rPr lang="en-GB" sz="2000" b="1">
                <a:solidFill>
                  <a:prstClr val="black"/>
                </a:solidFill>
                <a:latin typeface="Arial"/>
                <a:ea typeface="华文细黑"/>
              </a:rPr>
              <a:t>• date of publication</a:t>
            </a:r>
          </a:p>
          <a:p>
            <a:pPr marL="0" lvl="0" indent="0" eaLnBrk="1" hangingPunct="1">
              <a:spcBef>
                <a:spcPct val="0"/>
              </a:spcBef>
              <a:buNone/>
              <a:defRPr/>
            </a:pPr>
            <a:r>
              <a:rPr lang="en-GB" sz="2000" b="1">
                <a:solidFill>
                  <a:prstClr val="black"/>
                </a:solidFill>
                <a:latin typeface="Arial"/>
                <a:ea typeface="华文细黑"/>
              </a:rPr>
              <a:t>• title of the book, paper or journal</a:t>
            </a:r>
          </a:p>
          <a:p>
            <a:pPr marL="0" lvl="0" indent="0" eaLnBrk="1" hangingPunct="1">
              <a:spcBef>
                <a:spcPct val="0"/>
              </a:spcBef>
              <a:buNone/>
              <a:defRPr/>
            </a:pPr>
            <a:r>
              <a:rPr lang="en-GB" sz="2000" b="1">
                <a:solidFill>
                  <a:prstClr val="black"/>
                </a:solidFill>
                <a:latin typeface="Arial"/>
                <a:ea typeface="华文细黑"/>
              </a:rPr>
              <a:t>• publisher</a:t>
            </a:r>
          </a:p>
          <a:p>
            <a:pPr marL="0" lvl="0" indent="0" eaLnBrk="1" hangingPunct="1">
              <a:spcBef>
                <a:spcPct val="0"/>
              </a:spcBef>
              <a:buNone/>
              <a:defRPr/>
            </a:pPr>
            <a:r>
              <a:rPr lang="en-GB" sz="2000" b="1">
                <a:solidFill>
                  <a:prstClr val="black"/>
                </a:solidFill>
                <a:latin typeface="Arial"/>
                <a:ea typeface="华文细黑"/>
              </a:rPr>
              <a:t>• place of publication</a:t>
            </a:r>
          </a:p>
          <a:p>
            <a:pPr marL="0" lvl="0" indent="0" eaLnBrk="1" hangingPunct="1">
              <a:spcBef>
                <a:spcPct val="0"/>
              </a:spcBef>
              <a:buNone/>
              <a:defRPr/>
            </a:pPr>
            <a:r>
              <a:rPr lang="en-GB" sz="2000" b="1">
                <a:solidFill>
                  <a:prstClr val="black"/>
                </a:solidFill>
                <a:latin typeface="Arial"/>
                <a:ea typeface="华文细黑"/>
              </a:rPr>
              <a:t>• page numbers</a:t>
            </a:r>
          </a:p>
          <a:p>
            <a:pPr marL="0" lvl="0" indent="0" eaLnBrk="1" hangingPunct="1">
              <a:spcBef>
                <a:spcPct val="0"/>
              </a:spcBef>
              <a:buNone/>
              <a:defRPr/>
            </a:pPr>
            <a:r>
              <a:rPr lang="en-GB" sz="2000" b="1">
                <a:solidFill>
                  <a:prstClr val="black"/>
                </a:solidFill>
                <a:latin typeface="Arial"/>
                <a:ea typeface="华文细黑"/>
              </a:rPr>
              <a:t>• details of the journal volume in which the article has  appeared.</a:t>
            </a:r>
          </a:p>
          <a:p>
            <a:pPr marL="0" lvl="0" indent="0" eaLnBrk="1" hangingPunct="1">
              <a:spcBef>
                <a:spcPct val="0"/>
              </a:spcBef>
              <a:buNone/>
              <a:defRPr/>
            </a:pPr>
            <a:endParaRPr lang="en-GB" sz="2200">
              <a:solidFill>
                <a:prstClr val="black"/>
              </a:solidFill>
              <a:latin typeface="Arial"/>
              <a:ea typeface="华文细黑"/>
            </a:endParaRPr>
          </a:p>
          <a:p>
            <a:pPr marL="0" lvl="0" indent="0" eaLnBrk="1" hangingPunct="1">
              <a:spcBef>
                <a:spcPct val="0"/>
              </a:spcBef>
              <a:buNone/>
              <a:defRPr/>
            </a:pPr>
            <a:r>
              <a:rPr lang="en-GB" sz="2200">
                <a:solidFill>
                  <a:prstClr val="black"/>
                </a:solidFill>
                <a:latin typeface="Arial"/>
                <a:ea typeface="华文细黑"/>
              </a:rPr>
              <a:t>References should be listed in alphabetical order of</a:t>
            </a:r>
          </a:p>
          <a:p>
            <a:pPr marL="0" lvl="0" indent="0" eaLnBrk="1" hangingPunct="1">
              <a:spcBef>
                <a:spcPct val="0"/>
              </a:spcBef>
              <a:buNone/>
              <a:defRPr/>
            </a:pPr>
            <a:r>
              <a:rPr lang="en-GB" sz="2200">
                <a:solidFill>
                  <a:prstClr val="black"/>
                </a:solidFill>
                <a:latin typeface="Arial"/>
                <a:ea typeface="华文细黑"/>
              </a:rPr>
              <a:t>the authors' names. </a:t>
            </a:r>
            <a:r>
              <a:rPr lang="en-GB" sz="2200">
                <a:solidFill>
                  <a:srgbClr val="FC2610"/>
                </a:solidFill>
                <a:latin typeface="Arial"/>
                <a:ea typeface="华文细黑"/>
              </a:rPr>
              <a:t>You will learn referencing next week</a:t>
            </a:r>
            <a:r>
              <a:rPr lang="en-GB" sz="2200">
                <a:solidFill>
                  <a:prstClr val="black"/>
                </a:solidFill>
                <a:latin typeface="Arial"/>
                <a:ea typeface="华文细黑"/>
              </a:rPr>
              <a:t>. </a:t>
            </a:r>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1724963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Appendices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400">
                <a:solidFill>
                  <a:prstClr val="black"/>
                </a:solidFill>
                <a:latin typeface="Arial"/>
                <a:ea typeface="华文细黑"/>
              </a:rPr>
              <a:t>An appendix contains additional information related to the report but which is not essential to the main findings. </a:t>
            </a:r>
          </a:p>
          <a:p>
            <a:pPr marL="0" lvl="0" indent="0" eaLnBrk="1" hangingPunct="1">
              <a:spcBef>
                <a:spcPct val="0"/>
              </a:spcBef>
              <a:buNone/>
              <a:defRPr/>
            </a:pPr>
            <a:endParaRPr lang="en-GB" sz="2400">
              <a:solidFill>
                <a:prstClr val="black"/>
              </a:solidFill>
              <a:latin typeface="Arial"/>
              <a:ea typeface="华文细黑"/>
            </a:endParaRPr>
          </a:p>
          <a:p>
            <a:pPr marL="0" lvl="0" indent="0" eaLnBrk="1" hangingPunct="1">
              <a:spcBef>
                <a:spcPct val="0"/>
              </a:spcBef>
              <a:buNone/>
              <a:defRPr/>
            </a:pPr>
            <a:r>
              <a:rPr lang="en-GB" sz="2400">
                <a:solidFill>
                  <a:prstClr val="black"/>
                </a:solidFill>
                <a:latin typeface="Arial"/>
                <a:ea typeface="华文细黑"/>
              </a:rPr>
              <a:t>This can be consulted if the reader wishes but the report should not depend on this. </a:t>
            </a:r>
          </a:p>
          <a:p>
            <a:pPr marL="0" lvl="0" indent="0" eaLnBrk="1" hangingPunct="1">
              <a:spcBef>
                <a:spcPct val="0"/>
              </a:spcBef>
              <a:buNone/>
              <a:defRPr/>
            </a:pPr>
            <a:endParaRPr lang="en-GB" sz="2400">
              <a:solidFill>
                <a:prstClr val="black"/>
              </a:solidFill>
              <a:latin typeface="Arial"/>
              <a:ea typeface="华文细黑"/>
            </a:endParaRPr>
          </a:p>
          <a:p>
            <a:pPr marL="0" lvl="0" indent="0" eaLnBrk="1" hangingPunct="1">
              <a:spcBef>
                <a:spcPct val="0"/>
              </a:spcBef>
              <a:buNone/>
              <a:defRPr/>
            </a:pPr>
            <a:r>
              <a:rPr lang="en-GB" sz="2400">
                <a:solidFill>
                  <a:prstClr val="black"/>
                </a:solidFill>
                <a:latin typeface="Arial"/>
                <a:ea typeface="华文细黑"/>
              </a:rPr>
              <a:t>You do NOT </a:t>
            </a:r>
            <a:r>
              <a:rPr lang="en-GB" sz="2400" b="1" i="1">
                <a:solidFill>
                  <a:srgbClr val="C00000"/>
                </a:solidFill>
                <a:latin typeface="Arial"/>
                <a:ea typeface="华文细黑"/>
              </a:rPr>
              <a:t>need</a:t>
            </a:r>
            <a:r>
              <a:rPr lang="en-GB" sz="2400">
                <a:solidFill>
                  <a:prstClr val="black"/>
                </a:solidFill>
                <a:latin typeface="Arial"/>
                <a:ea typeface="华文细黑"/>
              </a:rPr>
              <a:t> an Appendices for your Report.</a:t>
            </a:r>
          </a:p>
          <a:p>
            <a:pPr marL="0" lvl="0" indent="0" eaLnBrk="1" hangingPunct="1">
              <a:spcBef>
                <a:spcPct val="0"/>
              </a:spcBef>
              <a:buNone/>
              <a:defRPr/>
            </a:pPr>
            <a:endParaRPr lang="en-GB" sz="2400">
              <a:solidFill>
                <a:prstClr val="black"/>
              </a:solidFill>
              <a:latin typeface="Arial"/>
              <a:ea typeface="华文细黑"/>
            </a:endParaRPr>
          </a:p>
          <a:p>
            <a:pPr marL="0" lvl="0" indent="0" eaLnBrk="1" hangingPunct="1">
              <a:spcBef>
                <a:spcPct val="0"/>
              </a:spcBef>
              <a:buNone/>
              <a:defRPr/>
            </a:pPr>
            <a:r>
              <a:rPr lang="en-GB" sz="2400">
                <a:solidFill>
                  <a:prstClr val="black"/>
                </a:solidFill>
                <a:latin typeface="Arial"/>
                <a:ea typeface="华文细黑"/>
              </a:rPr>
              <a:t>You could include:</a:t>
            </a:r>
          </a:p>
          <a:p>
            <a:pPr lvl="0" eaLnBrk="1" hangingPunct="1">
              <a:spcBef>
                <a:spcPct val="0"/>
              </a:spcBef>
              <a:defRPr/>
            </a:pPr>
            <a:r>
              <a:rPr lang="en-GB" sz="2400">
                <a:solidFill>
                  <a:prstClr val="black"/>
                </a:solidFill>
                <a:latin typeface="Arial"/>
                <a:ea typeface="华文细黑"/>
              </a:rPr>
              <a:t>details of interview questions</a:t>
            </a:r>
          </a:p>
          <a:p>
            <a:pPr lvl="0" eaLnBrk="1" hangingPunct="1">
              <a:spcBef>
                <a:spcPct val="0"/>
              </a:spcBef>
              <a:defRPr/>
            </a:pPr>
            <a:r>
              <a:rPr lang="en-GB" sz="2400">
                <a:solidFill>
                  <a:prstClr val="black"/>
                </a:solidFill>
                <a:latin typeface="Arial"/>
                <a:ea typeface="华文细黑"/>
              </a:rPr>
              <a:t>other information which may be useful for the reader.</a:t>
            </a:r>
            <a:endParaRPr lang="en-GB"/>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369372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391867" lvl="0" indent="-293247" eaLnBrk="1" hangingPunct="1">
              <a:spcBef>
                <a:spcPct val="0"/>
              </a:spcBef>
              <a:buClr>
                <a:srgbClr val="000000"/>
              </a:buClr>
              <a:buSzPct val="45000"/>
              <a:buFont typeface="Wingdings" charset="2"/>
              <a:buChar char=""/>
              <a:defRPr/>
            </a:pPr>
            <a:r>
              <a:rPr lang="en-GB" sz="2000" spc="-1">
                <a:solidFill>
                  <a:srgbClr val="000000"/>
                </a:solidFill>
                <a:uFill>
                  <a:solidFill>
                    <a:srgbClr val="FFFFFF"/>
                  </a:solidFill>
                </a:uFill>
                <a:latin typeface="Arial"/>
                <a:ea typeface="DejaVu Sans"/>
              </a:rPr>
              <a:t>You should then break down the main points into separate sections, using sub-sections within each point where this helps to clarify the information.</a:t>
            </a:r>
          </a:p>
          <a:p>
            <a:pPr marL="391867" lvl="0" indent="-293247" eaLnBrk="1" hangingPunct="1">
              <a:spcBef>
                <a:spcPct val="0"/>
              </a:spcBef>
              <a:buClr>
                <a:srgbClr val="000000"/>
              </a:buClr>
              <a:buSzPct val="45000"/>
              <a:buFont typeface="Wingdings" charset="2"/>
              <a:buChar char=""/>
              <a:defRPr/>
            </a:pPr>
            <a:endParaRPr lang="en-GB" sz="2000" spc="-1">
              <a:solidFill>
                <a:srgbClr val="000000"/>
              </a:solidFill>
              <a:uFill>
                <a:solidFill>
                  <a:srgbClr val="FFFFFF"/>
                </a:solidFill>
              </a:uFill>
              <a:latin typeface="Arial"/>
              <a:ea typeface="DejaVu Sans"/>
            </a:endParaRPr>
          </a:p>
          <a:p>
            <a:pPr marL="391867" lvl="0" indent="-293247" eaLnBrk="1" hangingPunct="1">
              <a:spcBef>
                <a:spcPct val="0"/>
              </a:spcBef>
              <a:buClr>
                <a:srgbClr val="000000"/>
              </a:buClr>
              <a:buSzPct val="45000"/>
              <a:buFont typeface="Wingdings" charset="2"/>
              <a:buChar char=""/>
              <a:defRPr/>
            </a:pPr>
            <a:r>
              <a:rPr lang="en-GB" sz="2000">
                <a:solidFill>
                  <a:prstClr val="black"/>
                </a:solidFill>
                <a:latin typeface="Arial"/>
                <a:ea typeface="华文细黑"/>
              </a:rPr>
              <a:t>Most reports have a progressive numbering system. The most common system is the decimal notation system. </a:t>
            </a:r>
          </a:p>
          <a:p>
            <a:pPr marL="391867" lvl="0" indent="-293247" eaLnBrk="1" hangingPunct="1">
              <a:spcBef>
                <a:spcPct val="0"/>
              </a:spcBef>
              <a:buClr>
                <a:srgbClr val="000000"/>
              </a:buClr>
              <a:buSzPct val="45000"/>
              <a:buFont typeface="Wingdings" charset="2"/>
              <a:buChar char=""/>
              <a:defRPr/>
            </a:pPr>
            <a:endParaRPr lang="en-GB" sz="200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a:solidFill>
                  <a:prstClr val="black"/>
                </a:solidFill>
                <a:latin typeface="Arial"/>
                <a:ea typeface="华文细黑"/>
              </a:rPr>
              <a:t>The main sections are given single </a:t>
            </a:r>
            <a:r>
              <a:rPr lang="en-GB" sz="2000" err="1">
                <a:solidFill>
                  <a:prstClr val="black"/>
                </a:solidFill>
                <a:latin typeface="Arial"/>
                <a:ea typeface="华文细黑"/>
              </a:rPr>
              <a:t>arabic</a:t>
            </a:r>
            <a:r>
              <a:rPr lang="en-GB" sz="2000">
                <a:solidFill>
                  <a:prstClr val="black"/>
                </a:solidFill>
                <a:latin typeface="Arial"/>
                <a:ea typeface="华文细黑"/>
              </a:rPr>
              <a:t> numbers - 1, 2, 3 and so on.</a:t>
            </a:r>
          </a:p>
          <a:p>
            <a:pPr marL="391867" lvl="0" indent="-293247" eaLnBrk="1" hangingPunct="1">
              <a:spcBef>
                <a:spcPct val="0"/>
              </a:spcBef>
              <a:buClr>
                <a:srgbClr val="000000"/>
              </a:buClr>
              <a:buSzPct val="45000"/>
              <a:buFont typeface="Wingdings" charset="2"/>
              <a:buChar char=""/>
              <a:defRPr/>
            </a:pPr>
            <a:endParaRPr lang="en-GB" sz="200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a:solidFill>
                  <a:prstClr val="black"/>
                </a:solidFill>
                <a:latin typeface="Arial"/>
                <a:ea typeface="华文细黑"/>
              </a:rPr>
              <a:t>Sub-sections are given a decimal number - 1.1, 1.2, 1.3 and so on.</a:t>
            </a:r>
          </a:p>
          <a:p>
            <a:pPr marL="391867" lvl="0" indent="-293247" eaLnBrk="1" hangingPunct="1">
              <a:spcBef>
                <a:spcPct val="0"/>
              </a:spcBef>
              <a:buClr>
                <a:srgbClr val="000000"/>
              </a:buClr>
              <a:buSzPct val="45000"/>
              <a:buFont typeface="Wingdings" charset="2"/>
              <a:buChar char=""/>
              <a:defRPr/>
            </a:pPr>
            <a:endParaRPr lang="en-GB" sz="200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a:solidFill>
                  <a:prstClr val="black"/>
                </a:solidFill>
                <a:latin typeface="Arial"/>
                <a:ea typeface="华文细黑"/>
              </a:rPr>
              <a:t>Sub-sections can be further divided into - 1.1.1, 1.1.2, 1.1.3 and so on.</a:t>
            </a:r>
            <a:endParaRPr lang="en-GB" sz="2000" spc="-1">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4247962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2118157" y="101373"/>
            <a:ext cx="4432738" cy="243052"/>
          </a:xfrm>
        </p:spPr>
        <p:txBody>
          <a:bodyPr/>
          <a:lstStyle/>
          <a:p>
            <a:r>
              <a:rPr lang="en-US" sz="3200" b="1"/>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343790"/>
            <a:ext cx="8229600" cy="4127206"/>
          </a:xfrm>
        </p:spPr>
        <p:txBody>
          <a:bodyPr/>
          <a:lstStyle/>
          <a:p>
            <a:pPr marL="98620" lvl="0" indent="0" eaLnBrk="1" hangingPunct="1">
              <a:spcBef>
                <a:spcPct val="0"/>
              </a:spcBef>
              <a:buClr>
                <a:srgbClr val="000000"/>
              </a:buClr>
              <a:buSzPct val="45000"/>
              <a:buNone/>
              <a:defRPr/>
            </a:pPr>
            <a:r>
              <a:rPr lang="en-GB" sz="2000">
                <a:solidFill>
                  <a:prstClr val="black"/>
                </a:solidFill>
                <a:latin typeface="Arial"/>
                <a:ea typeface="华文细黑"/>
              </a:rPr>
              <a:t>An example structure would look as follows</a:t>
            </a:r>
            <a:endParaRPr lang="en-GB" sz="2000" spc="-1">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
        <p:nvSpPr>
          <p:cNvPr id="6" name="TextBox 5">
            <a:extLst>
              <a:ext uri="{FF2B5EF4-FFF2-40B4-BE49-F238E27FC236}">
                <a16:creationId xmlns:a16="http://schemas.microsoft.com/office/drawing/2014/main" id="{9A90CA03-5CBB-D40C-C3EA-DFEDE680B44F}"/>
              </a:ext>
            </a:extLst>
          </p:cNvPr>
          <p:cNvSpPr txBox="1"/>
          <p:nvPr/>
        </p:nvSpPr>
        <p:spPr>
          <a:xfrm>
            <a:off x="2286000" y="742293"/>
            <a:ext cx="4585136" cy="4801314"/>
          </a:xfrm>
          <a:prstGeom prst="rect">
            <a:avLst/>
          </a:prstGeom>
          <a:noFill/>
          <a:ln w="28575">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r>
              <a:rPr lang="en-US" b="1">
                <a:latin typeface="Arial"/>
                <a:cs typeface="Arial"/>
              </a:rPr>
              <a:t>1 Introduction</a:t>
            </a:r>
          </a:p>
          <a:p>
            <a:endParaRPr lang="en-US"/>
          </a:p>
          <a:p>
            <a:r>
              <a:rPr lang="en-US" b="1">
                <a:latin typeface="Arial"/>
                <a:cs typeface="Arial"/>
              </a:rPr>
              <a:t>2 Motivation</a:t>
            </a:r>
          </a:p>
          <a:p>
            <a:endParaRPr lang="en-US">
              <a:latin typeface="Arial"/>
              <a:cs typeface="Arial"/>
            </a:endParaRPr>
          </a:p>
          <a:p>
            <a:r>
              <a:rPr lang="en-US">
                <a:latin typeface="Arial"/>
                <a:cs typeface="Arial"/>
              </a:rPr>
              <a:t>2.1 Intrinsic Motivation</a:t>
            </a:r>
          </a:p>
          <a:p>
            <a:endParaRPr lang="en-US">
              <a:latin typeface="Arial"/>
              <a:cs typeface="Arial"/>
            </a:endParaRPr>
          </a:p>
          <a:p>
            <a:r>
              <a:rPr lang="en-US">
                <a:latin typeface="Arial"/>
                <a:cs typeface="Arial"/>
              </a:rPr>
              <a:t>2.2 Extrinsic Motivation</a:t>
            </a:r>
          </a:p>
          <a:p>
            <a:endParaRPr lang="en-US">
              <a:latin typeface="Arial"/>
              <a:cs typeface="Arial"/>
            </a:endParaRPr>
          </a:p>
          <a:p>
            <a:r>
              <a:rPr lang="en-US" b="1">
                <a:latin typeface="Arial"/>
                <a:cs typeface="Arial"/>
              </a:rPr>
              <a:t>3 Importance of Motivation</a:t>
            </a:r>
            <a:r>
              <a:rPr lang="en-US">
                <a:latin typeface="Arial"/>
                <a:cs typeface="Arial"/>
              </a:rPr>
              <a:t> </a:t>
            </a:r>
          </a:p>
          <a:p>
            <a:endParaRPr lang="en-US">
              <a:latin typeface="Arial"/>
              <a:cs typeface="Arial"/>
            </a:endParaRPr>
          </a:p>
          <a:p>
            <a:r>
              <a:rPr lang="en-US">
                <a:latin typeface="Arial"/>
                <a:cs typeface="Arial"/>
              </a:rPr>
              <a:t>3.1 Importance of Motivation at University</a:t>
            </a:r>
          </a:p>
          <a:p>
            <a:endParaRPr lang="en-US">
              <a:latin typeface="Arial"/>
              <a:cs typeface="Arial"/>
            </a:endParaRPr>
          </a:p>
          <a:p>
            <a:r>
              <a:rPr lang="en-US">
                <a:latin typeface="Arial"/>
                <a:cs typeface="Arial"/>
              </a:rPr>
              <a:t>3.2 Importance of Motivation in the Workplace</a:t>
            </a:r>
          </a:p>
          <a:p>
            <a:endParaRPr lang="en-US">
              <a:latin typeface="Arial"/>
              <a:cs typeface="Arial"/>
            </a:endParaRPr>
          </a:p>
          <a:p>
            <a:r>
              <a:rPr lang="en-US" b="1">
                <a:latin typeface="Arial"/>
                <a:cs typeface="Arial"/>
              </a:rPr>
              <a:t>4 Techniques for Improving Motivation</a:t>
            </a:r>
          </a:p>
        </p:txBody>
      </p:sp>
    </p:spTree>
    <p:extLst>
      <p:ext uri="{BB962C8B-B14F-4D97-AF65-F5344CB8AC3E}">
        <p14:creationId xmlns:p14="http://schemas.microsoft.com/office/powerpoint/2010/main" val="1316076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2081065" y="-99392"/>
            <a:ext cx="4979887" cy="644125"/>
          </a:xfrm>
        </p:spPr>
        <p:txBody>
          <a:bodyPr/>
          <a:lstStyle/>
          <a:p>
            <a:r>
              <a:rPr lang="en-US" sz="2800" b="1"/>
              <a:t>Example</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06164" y="114300"/>
            <a:ext cx="8929687" cy="5383937"/>
          </a:xfrm>
        </p:spPr>
        <p:txBody>
          <a:bodyPr/>
          <a:lstStyle/>
          <a:p>
            <a:pPr marL="0" lvl="0" indent="0" eaLnBrk="1" hangingPunct="1">
              <a:spcBef>
                <a:spcPct val="0"/>
              </a:spcBef>
              <a:buNone/>
              <a:defRPr/>
            </a:pPr>
            <a:r>
              <a:rPr lang="en-GB" sz="1900" b="1" spc="-1">
                <a:solidFill>
                  <a:srgbClr val="000000"/>
                </a:solidFill>
                <a:uFill>
                  <a:solidFill>
                    <a:srgbClr val="FFFFFF"/>
                  </a:solidFill>
                </a:uFill>
                <a:latin typeface="Arial"/>
                <a:ea typeface="华文细黑" pitchFamily="2" charset="-122"/>
              </a:rPr>
              <a:t>1 Introduction</a:t>
            </a: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900" spc="-1">
                <a:solidFill>
                  <a:srgbClr val="000000"/>
                </a:solidFill>
                <a:uFill>
                  <a:solidFill>
                    <a:srgbClr val="FFFFFF"/>
                  </a:solidFill>
                </a:uFill>
                <a:latin typeface="Arial"/>
                <a:ea typeface="华文细黑" pitchFamily="2" charset="-122"/>
              </a:rPr>
              <a:t>For many students, it can be difficult to learn new skills when they enter university…</a:t>
            </a: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900" b="1" spc="-1">
                <a:solidFill>
                  <a:srgbClr val="000000"/>
                </a:solidFill>
                <a:uFill>
                  <a:solidFill>
                    <a:srgbClr val="FFFFFF"/>
                  </a:solidFill>
                </a:uFill>
                <a:latin typeface="Arial"/>
                <a:ea typeface="华文细黑" pitchFamily="2" charset="-122"/>
              </a:rPr>
              <a:t>2 Time Management</a:t>
            </a: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900" spc="-1">
                <a:solidFill>
                  <a:srgbClr val="000000"/>
                </a:solidFill>
                <a:uFill>
                  <a:solidFill>
                    <a:srgbClr val="FFFFFF"/>
                  </a:solidFill>
                </a:uFill>
                <a:latin typeface="Arial"/>
                <a:ea typeface="华文细黑"/>
              </a:rPr>
              <a:t>2.1 Importance of Time Management for University Students</a:t>
            </a:r>
            <a:endParaRPr lang="en-GB" sz="1900" spc="-1">
              <a:solidFill>
                <a:srgbClr val="000000"/>
              </a:solidFill>
              <a:uFill>
                <a:solidFill>
                  <a:srgbClr val="FFFFFF"/>
                </a:solidFill>
              </a:uFill>
              <a:latin typeface="Arial"/>
              <a:ea typeface="华文细黑"/>
              <a:cs typeface="Arial"/>
            </a:endParaRP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cs typeface="Arial"/>
            </a:endParaRPr>
          </a:p>
          <a:p>
            <a:pPr marL="0" lvl="0" indent="0" eaLnBrk="1" hangingPunct="1">
              <a:spcBef>
                <a:spcPct val="0"/>
              </a:spcBef>
              <a:buNone/>
              <a:defRPr/>
            </a:pPr>
            <a:r>
              <a:rPr lang="en-GB" sz="1900" spc="-1">
                <a:solidFill>
                  <a:srgbClr val="000000"/>
                </a:solidFill>
                <a:uFill>
                  <a:solidFill>
                    <a:srgbClr val="FFFFFF"/>
                  </a:solidFill>
                </a:uFill>
                <a:latin typeface="Arial"/>
                <a:ea typeface="华文细黑"/>
              </a:rPr>
              <a:t>2.2 Importance of Time Management for Professional Success </a:t>
            </a:r>
            <a:endParaRPr lang="en-GB" sz="1900" spc="-1">
              <a:solidFill>
                <a:srgbClr val="000000"/>
              </a:solidFill>
              <a:uFill>
                <a:solidFill>
                  <a:srgbClr val="FFFFFF"/>
                </a:solidFill>
              </a:uFill>
              <a:latin typeface="Arial"/>
              <a:ea typeface="华文细黑"/>
              <a:cs typeface="Arial"/>
            </a:endParaRP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endParaRPr>
          </a:p>
          <a:p>
            <a:pPr marL="0" indent="0" eaLnBrk="1" hangingPunct="1">
              <a:spcBef>
                <a:spcPct val="0"/>
              </a:spcBef>
              <a:buNone/>
              <a:defRPr/>
            </a:pPr>
            <a:r>
              <a:rPr lang="en-GB" sz="1900" b="1" spc="-1">
                <a:solidFill>
                  <a:srgbClr val="000000"/>
                </a:solidFill>
                <a:uFill>
                  <a:solidFill>
                    <a:srgbClr val="FFFFFF"/>
                  </a:solidFill>
                </a:uFill>
                <a:latin typeface="Arial"/>
                <a:ea typeface="华文细黑"/>
              </a:rPr>
              <a:t>3 Time Management Strategies</a:t>
            </a:r>
            <a:endParaRPr lang="en-GB" sz="1900" spc="-1">
              <a:solidFill>
                <a:srgbClr val="000000"/>
              </a:solidFill>
              <a:uFill>
                <a:solidFill>
                  <a:srgbClr val="FFFFFF"/>
                </a:solidFill>
              </a:uFill>
              <a:latin typeface="Arial"/>
              <a:ea typeface="华文细黑"/>
            </a:endParaRPr>
          </a:p>
          <a:p>
            <a:pPr marL="0" lvl="0" indent="0" eaLnBrk="1" hangingPunct="1">
              <a:spcBef>
                <a:spcPct val="0"/>
              </a:spcBef>
              <a:buNone/>
              <a:defRPr/>
            </a:pPr>
            <a:endParaRPr lang="en-GB" sz="1900" b="1" spc="-1">
              <a:solidFill>
                <a:srgbClr val="000000"/>
              </a:solidFill>
              <a:uFill>
                <a:solidFill>
                  <a:srgbClr val="FFFFFF"/>
                </a:solidFill>
              </a:uFill>
              <a:latin typeface="Arial"/>
              <a:ea typeface="华文细黑" pitchFamily="2" charset="-122"/>
            </a:endParaRPr>
          </a:p>
          <a:p>
            <a:pPr marL="0" indent="0" eaLnBrk="1" hangingPunct="1">
              <a:spcBef>
                <a:spcPct val="0"/>
              </a:spcBef>
              <a:buNone/>
              <a:defRPr/>
            </a:pPr>
            <a:r>
              <a:rPr lang="en-GB" sz="1900" spc="-1">
                <a:solidFill>
                  <a:srgbClr val="000000"/>
                </a:solidFill>
                <a:uFill>
                  <a:solidFill>
                    <a:srgbClr val="FFFFFF"/>
                  </a:solidFill>
                </a:uFill>
                <a:latin typeface="Arial"/>
                <a:ea typeface="华文细黑"/>
              </a:rPr>
              <a:t>3.1 The Pomodoro Technique: University Students</a:t>
            </a:r>
            <a:endParaRPr lang="en-GB" sz="1900" spc="-1">
              <a:solidFill>
                <a:srgbClr val="000000"/>
              </a:solidFill>
              <a:uFill>
                <a:solidFill>
                  <a:srgbClr val="FFFFFF"/>
                </a:solidFill>
              </a:uFill>
              <a:latin typeface="Arial"/>
              <a:ea typeface="华文细黑"/>
              <a:cs typeface="Arial"/>
            </a:endParaRP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900" spc="-1">
                <a:solidFill>
                  <a:srgbClr val="000000"/>
                </a:solidFill>
                <a:uFill>
                  <a:solidFill>
                    <a:srgbClr val="FFFFFF"/>
                  </a:solidFill>
                </a:uFill>
                <a:latin typeface="Arial"/>
                <a:ea typeface="华文细黑"/>
              </a:rPr>
              <a:t>3.2 The Eisenhower Matrix: Health and Social Care Workers</a:t>
            </a:r>
            <a:endParaRPr lang="en-GB" sz="1900" spc="-1">
              <a:solidFill>
                <a:srgbClr val="000000"/>
              </a:solidFill>
              <a:uFill>
                <a:solidFill>
                  <a:srgbClr val="FFFFFF"/>
                </a:solidFill>
              </a:uFill>
              <a:latin typeface="Arial"/>
              <a:ea typeface="华文细黑"/>
              <a:cs typeface="Arial"/>
            </a:endParaRPr>
          </a:p>
          <a:p>
            <a:pPr marL="0" lvl="0" indent="0" eaLnBrk="1" hangingPunct="1">
              <a:spcBef>
                <a:spcPct val="0"/>
              </a:spcBef>
              <a:buNone/>
              <a:defRPr/>
            </a:pPr>
            <a:endParaRPr lang="en-GB" sz="1900" spc="-1">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900" b="1" spc="-1">
                <a:solidFill>
                  <a:srgbClr val="000000"/>
                </a:solidFill>
                <a:uFill>
                  <a:solidFill>
                    <a:srgbClr val="FFFFFF"/>
                  </a:solidFill>
                </a:uFill>
                <a:latin typeface="Arial"/>
                <a:ea typeface="华文细黑"/>
              </a:rPr>
              <a:t>4 Conclusion</a:t>
            </a:r>
            <a:endParaRPr lang="en-GB" sz="1900" spc="-1">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14773141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8" y="908721"/>
            <a:ext cx="8508279" cy="4104456"/>
          </a:xfrm>
        </p:spPr>
        <p:txBody>
          <a:bodyPr/>
          <a:lstStyle/>
          <a:p>
            <a:pPr eaLnBrk="1" hangingPunct="1">
              <a:spcBef>
                <a:spcPct val="0"/>
              </a:spcBef>
            </a:pPr>
            <a:r>
              <a:rPr lang="en-GB" altLang="en-US" sz="2000" err="1">
                <a:solidFill>
                  <a:prstClr val="black"/>
                </a:solidFill>
                <a:latin typeface="Arial"/>
                <a:ea typeface="华文细黑"/>
              </a:rPr>
              <a:t>Gravett</a:t>
            </a:r>
            <a:r>
              <a:rPr lang="en-GB" altLang="en-US" sz="2000">
                <a:solidFill>
                  <a:prstClr val="black"/>
                </a:solidFill>
                <a:latin typeface="Arial"/>
                <a:ea typeface="华文细黑"/>
              </a:rPr>
              <a:t>, S. (1998) </a:t>
            </a:r>
            <a:r>
              <a:rPr lang="en-GB" altLang="en-US" sz="2000" i="1">
                <a:solidFill>
                  <a:prstClr val="black"/>
                </a:solidFill>
                <a:latin typeface="Arial"/>
                <a:ea typeface="华文细黑"/>
              </a:rPr>
              <a:t>The Right Way to Write Reports</a:t>
            </a:r>
            <a:r>
              <a:rPr lang="en-GB" altLang="en-US" sz="2000">
                <a:solidFill>
                  <a:prstClr val="black"/>
                </a:solidFill>
                <a:latin typeface="Arial"/>
                <a:ea typeface="华文细黑"/>
              </a:rPr>
              <a:t>, Kingswood: Right Way</a:t>
            </a:r>
          </a:p>
          <a:p>
            <a:pPr eaLnBrk="1" hangingPunct="1">
              <a:spcBef>
                <a:spcPct val="0"/>
              </a:spcBef>
            </a:pPr>
            <a:r>
              <a:rPr lang="en-GB" altLang="en-US" sz="2000">
                <a:solidFill>
                  <a:prstClr val="black"/>
                </a:solidFill>
                <a:latin typeface="Arial"/>
                <a:ea typeface="华文细黑"/>
              </a:rPr>
              <a:t>Heritage, K. (1997) </a:t>
            </a:r>
            <a:r>
              <a:rPr lang="en-GB" altLang="en-US" sz="2000" i="1">
                <a:solidFill>
                  <a:prstClr val="black"/>
                </a:solidFill>
                <a:latin typeface="Arial"/>
                <a:ea typeface="华文细黑"/>
              </a:rPr>
              <a:t>Report Writing in a Week</a:t>
            </a:r>
            <a:r>
              <a:rPr lang="en-GB" altLang="en-US" sz="2000">
                <a:solidFill>
                  <a:prstClr val="black"/>
                </a:solidFill>
                <a:latin typeface="Arial"/>
                <a:ea typeface="华文细黑"/>
              </a:rPr>
              <a:t>, London: Hodder &amp; Stoughton</a:t>
            </a:r>
          </a:p>
          <a:p>
            <a:pPr eaLnBrk="1" hangingPunct="1">
              <a:spcBef>
                <a:spcPct val="0"/>
              </a:spcBef>
            </a:pPr>
            <a:r>
              <a:rPr lang="en-GB" altLang="en-US" sz="2000">
                <a:solidFill>
                  <a:prstClr val="black"/>
                </a:solidFill>
                <a:latin typeface="Arial"/>
                <a:ea typeface="华文细黑"/>
              </a:rPr>
              <a:t>Robinson, Z., </a:t>
            </a:r>
            <a:r>
              <a:rPr lang="en-GB" altLang="en-US" sz="2000" err="1">
                <a:solidFill>
                  <a:prstClr val="black"/>
                </a:solidFill>
                <a:latin typeface="Arial"/>
                <a:ea typeface="华文细黑"/>
              </a:rPr>
              <a:t>Pedley</a:t>
            </a:r>
            <a:r>
              <a:rPr lang="en-GB" altLang="en-US" sz="2000">
                <a:solidFill>
                  <a:prstClr val="black"/>
                </a:solidFill>
                <a:latin typeface="Arial"/>
                <a:ea typeface="华文细黑"/>
              </a:rPr>
              <a:t>-Smith, S. (2010) </a:t>
            </a:r>
            <a:r>
              <a:rPr lang="en-GB" altLang="en-US" sz="2000" i="1">
                <a:solidFill>
                  <a:prstClr val="black"/>
                </a:solidFill>
                <a:latin typeface="Arial"/>
                <a:ea typeface="华文细黑"/>
              </a:rPr>
              <a:t>A Student’s Guide to Writing Business Reports</a:t>
            </a:r>
            <a:r>
              <a:rPr lang="en-GB" altLang="en-US" sz="2000">
                <a:solidFill>
                  <a:prstClr val="black"/>
                </a:solidFill>
                <a:latin typeface="Arial"/>
                <a:ea typeface="华文细黑"/>
              </a:rPr>
              <a:t>, Wokingham: Kaplan</a:t>
            </a:r>
          </a:p>
          <a:p>
            <a:pPr eaLnBrk="1" hangingPunct="1">
              <a:spcBef>
                <a:spcPct val="0"/>
              </a:spcBef>
              <a:defRPr/>
            </a:pPr>
            <a:r>
              <a:rPr lang="en-GB" sz="2000">
                <a:solidFill>
                  <a:prstClr val="black"/>
                </a:solidFill>
                <a:latin typeface="Arial"/>
                <a:ea typeface="华文细黑"/>
              </a:rPr>
              <a:t>University of Leicester (2023) </a:t>
            </a:r>
            <a:r>
              <a:rPr lang="en-GB" sz="2000" i="1">
                <a:solidFill>
                  <a:prstClr val="black"/>
                </a:solidFill>
                <a:latin typeface="Arial"/>
                <a:ea typeface="华文细黑"/>
              </a:rPr>
              <a:t>Writing reports </a:t>
            </a:r>
            <a:r>
              <a:rPr lang="en-GB" sz="2000">
                <a:solidFill>
                  <a:prstClr val="black"/>
                </a:solidFill>
                <a:latin typeface="Arial"/>
                <a:ea typeface="华文细黑"/>
              </a:rPr>
              <a:t>Available at: </a:t>
            </a:r>
            <a:r>
              <a:rPr lang="en-GB" sz="2000">
                <a:solidFill>
                  <a:prstClr val="black"/>
                </a:solidFill>
                <a:latin typeface="Arial"/>
                <a:ea typeface="华文细黑"/>
                <a:hlinkClick r:id="rId2">
                  <a:extLst>
                    <a:ext uri="{A12FA001-AC4F-418D-AE19-62706E023703}">
                      <ahyp:hlinkClr xmlns:ahyp="http://schemas.microsoft.com/office/drawing/2018/hyperlinkcolor" val="tx"/>
                    </a:ext>
                  </a:extLst>
                </a:hlinkClick>
              </a:rPr>
              <a:t>http://www2.le.ac.uk/offices/ld/resources/writing/writing-resources/reports</a:t>
            </a:r>
            <a:r>
              <a:rPr lang="en-GB" sz="2000">
                <a:solidFill>
                  <a:prstClr val="black"/>
                </a:solidFill>
                <a:latin typeface="Arial"/>
                <a:ea typeface="华文细黑"/>
              </a:rPr>
              <a:t> (Accessed: 15</a:t>
            </a:r>
            <a:r>
              <a:rPr lang="en-GB" sz="2000" baseline="30000">
                <a:solidFill>
                  <a:prstClr val="black"/>
                </a:solidFill>
                <a:latin typeface="Arial"/>
                <a:ea typeface="华文细黑"/>
              </a:rPr>
              <a:t>th</a:t>
            </a:r>
            <a:r>
              <a:rPr lang="en-GB" sz="2000">
                <a:solidFill>
                  <a:prstClr val="black"/>
                </a:solidFill>
                <a:latin typeface="Arial"/>
                <a:ea typeface="华文细黑"/>
              </a:rPr>
              <a:t>  of June 2023)</a:t>
            </a:r>
            <a:endParaRPr lang="en-GB" sz="2000" baseline="30000">
              <a:solidFill>
                <a:prstClr val="black"/>
              </a:solidFill>
              <a:latin typeface="Arial"/>
              <a:ea typeface="华文细黑"/>
            </a:endParaRPr>
          </a:p>
          <a:p>
            <a:pPr eaLnBrk="1" hangingPunct="1">
              <a:spcBef>
                <a:spcPct val="0"/>
              </a:spcBef>
              <a:defRPr/>
            </a:pPr>
            <a:endParaRPr lang="en-GB" sz="2000">
              <a:solidFill>
                <a:prstClr val="black"/>
              </a:solid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15/03/2025</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2472</Words>
  <Application>Microsoft Office PowerPoint</Application>
  <PresentationFormat>On-screen Show (4:3)</PresentationFormat>
  <Paragraphs>294</Paragraphs>
  <Slides>31</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31</vt:i4>
      </vt:variant>
    </vt:vector>
  </HeadingPairs>
  <TitlesOfParts>
    <vt:vector size="41" baseType="lpstr">
      <vt:lpstr>DejaVu Sans</vt:lpstr>
      <vt:lpstr>DengXian</vt:lpstr>
      <vt:lpstr>Myriad Pro</vt:lpstr>
      <vt:lpstr>Arial</vt:lpstr>
      <vt:lpstr>Calibri</vt:lpstr>
      <vt:lpstr>Raleway</vt:lpstr>
      <vt:lpstr>Wingdings</vt:lpstr>
      <vt:lpstr>1_20140311PresentationUWTSDTemplate</vt:lpstr>
      <vt:lpstr>20140311PresentationUWTSDTemplate</vt:lpstr>
      <vt:lpstr>2_20140311PresentationUWTSDTemplate</vt:lpstr>
      <vt:lpstr>PowerPoint Presentation</vt:lpstr>
      <vt:lpstr>Reports</vt:lpstr>
      <vt:lpstr>What is a report? </vt:lpstr>
      <vt:lpstr>What is a report? </vt:lpstr>
      <vt:lpstr>Report Writing</vt:lpstr>
      <vt:lpstr>Structuring your report</vt:lpstr>
      <vt:lpstr>Structure and Organisation </vt:lpstr>
      <vt:lpstr>Title page </vt:lpstr>
      <vt:lpstr>Abstract / Executive Summary </vt:lpstr>
      <vt:lpstr>Table of Contents</vt:lpstr>
      <vt:lpstr>Table of Contents Example THIS IS NOT AN EXAMPLE OF YOUR OWN REPORT. THIS IS DIFFERENT TO WHAT YOUR TABLE OF CONTENTS WILL LOOK LIKE</vt:lpstr>
      <vt:lpstr>Introductions</vt:lpstr>
      <vt:lpstr>Introduction</vt:lpstr>
      <vt:lpstr>Introductory paragraph</vt:lpstr>
      <vt:lpstr>Opening Statement/Sentence</vt:lpstr>
      <vt:lpstr>Opening Statement/Sentence</vt:lpstr>
      <vt:lpstr>Background details</vt:lpstr>
      <vt:lpstr>Background Details: EXAMPLE</vt:lpstr>
      <vt:lpstr>Statement of aims and outline</vt:lpstr>
      <vt:lpstr>WORKSHEET</vt:lpstr>
      <vt:lpstr>Conclusion</vt:lpstr>
      <vt:lpstr>Conclusion Components</vt:lpstr>
      <vt:lpstr>Conclusion Components Cont…</vt:lpstr>
      <vt:lpstr>Conclusion</vt:lpstr>
      <vt:lpstr>Activity 5 Answer</vt:lpstr>
      <vt:lpstr>Reference list</vt:lpstr>
      <vt:lpstr>Appendices</vt:lpstr>
      <vt:lpstr>Report Writing</vt:lpstr>
      <vt:lpstr>Report Writing</vt:lpstr>
      <vt:lpstr>Example</vt:lpstr>
      <vt:lpstr>Reference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3</cp:revision>
  <dcterms:created xsi:type="dcterms:W3CDTF">2012-10-20T16:04:33Z</dcterms:created>
  <dcterms:modified xsi:type="dcterms:W3CDTF">2025-03-15T10:00:00Z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2024-05-20T19:55:32Z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8023759d-20e8-40b3-82f8-e4f80a91e046</vt:lpwstr>
  </property>
  <property fmtid="{D5CDD505-2E9C-101B-9397-08002B2CF9AE}" pid="8" name="MSIP_Label_9762d7e7-4474-4a67-9ef6-3d4dc52b0ea7_ContentBits">
    <vt:lpwstr>0</vt:lpwstr>
  </property>
</Properties>
</file>