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handoutMasterIdLst>
    <p:handoutMasterId r:id="rId13"/>
  </p:handoutMasterIdLst>
  <p:sldIdLst>
    <p:sldId id="257" r:id="rId3"/>
    <p:sldId id="268" r:id="rId4"/>
    <p:sldId id="269" r:id="rId5"/>
    <p:sldId id="270" r:id="rId6"/>
    <p:sldId id="271" r:id="rId7"/>
    <p:sldId id="272" r:id="rId8"/>
    <p:sldId id="274" r:id="rId9"/>
    <p:sldId id="266" r:id="rId10"/>
    <p:sldId id="267" r:id="rId11"/>
    <p:sldId id="273" r:id="rId12"/>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handoutMaster" Target="handoutMasters/handout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8" y="1"/>
            <a:ext cx="4301543" cy="341064"/>
          </a:xfrm>
          <a:prstGeom prst="rect">
            <a:avLst/>
          </a:prstGeom>
        </p:spPr>
        <p:txBody>
          <a:bodyPr vert="horz" lIns="91440" tIns="45720" rIns="91440" bIns="45720" rtlCol="0"/>
          <a:lstStyle>
            <a:lvl1pPr algn="r">
              <a:defRPr sz="1200"/>
            </a:lvl1pPr>
          </a:lstStyle>
          <a:p>
            <a:fld id="{B35A7AAD-F755-49ED-A64A-C5F7CE9C32F7}" type="datetimeFigureOut">
              <a:rPr lang="en-GB" smtClean="0"/>
              <a:t>09/11/2021</a:t>
            </a:fld>
            <a:endParaRPr lang="en-GB"/>
          </a:p>
        </p:txBody>
      </p:sp>
      <p:sp>
        <p:nvSpPr>
          <p:cNvPr id="4" name="Footer Placeholder 3"/>
          <p:cNvSpPr>
            <a:spLocks noGrp="1"/>
          </p:cNvSpPr>
          <p:nvPr>
            <p:ph type="ftr" sz="quarter" idx="2"/>
          </p:nvPr>
        </p:nvSpPr>
        <p:spPr>
          <a:xfrm>
            <a:off x="0" y="6456612"/>
            <a:ext cx="4301543" cy="34106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8" y="6456612"/>
            <a:ext cx="4301543" cy="341063"/>
          </a:xfrm>
          <a:prstGeom prst="rect">
            <a:avLst/>
          </a:prstGeom>
        </p:spPr>
        <p:txBody>
          <a:bodyPr vert="horz" lIns="91440" tIns="45720" rIns="91440" bIns="45720" rtlCol="0" anchor="b"/>
          <a:lstStyle>
            <a:lvl1pPr algn="r">
              <a:defRPr sz="1200"/>
            </a:lvl1pPr>
          </a:lstStyle>
          <a:p>
            <a:fld id="{0F2A4D91-E43E-4573-8DDF-B2DDD170834C}" type="slidenum">
              <a:rPr lang="en-GB" smtClean="0"/>
              <a:t>‹#›</a:t>
            </a:fld>
            <a:endParaRPr lang="en-GB"/>
          </a:p>
        </p:txBody>
      </p:sp>
    </p:spTree>
    <p:extLst>
      <p:ext uri="{BB962C8B-B14F-4D97-AF65-F5344CB8AC3E}">
        <p14:creationId xmlns:p14="http://schemas.microsoft.com/office/powerpoint/2010/main" val="396685845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523681" y="1592263"/>
            <a:ext cx="8096639"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09/11/2021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9144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6" name="Rectangle 25"/>
          <p:cNvSpPr/>
          <p:nvPr userDrawn="1"/>
        </p:nvSpPr>
        <p:spPr>
          <a:xfrm>
            <a:off x="0" y="713"/>
            <a:ext cx="9144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8" name="Rectangle 17"/>
          <p:cNvSpPr/>
          <p:nvPr userDrawn="1"/>
        </p:nvSpPr>
        <p:spPr>
          <a:xfrm>
            <a:off x="0" y="6311900"/>
            <a:ext cx="9144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Placeholder 1"/>
          <p:cNvSpPr>
            <a:spLocks noGrp="1"/>
          </p:cNvSpPr>
          <p:nvPr>
            <p:ph type="title"/>
          </p:nvPr>
        </p:nvSpPr>
        <p:spPr>
          <a:xfrm>
            <a:off x="523681" y="252284"/>
            <a:ext cx="8096639"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523680" y="1592263"/>
            <a:ext cx="809664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22454" y="6468047"/>
            <a:ext cx="1197866" cy="225552"/>
          </a:xfrm>
          <a:prstGeom prst="rect">
            <a:avLst/>
          </a:prstGeom>
        </p:spPr>
      </p:pic>
      <p:pic>
        <p:nvPicPr>
          <p:cNvPr id="11" name="Picture 10"/>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011930" y="6452997"/>
            <a:ext cx="1120142" cy="234696"/>
          </a:xfrm>
          <a:prstGeom prst="rect">
            <a:avLst/>
          </a:prstGeom>
        </p:spPr>
      </p:pic>
      <p:pic>
        <p:nvPicPr>
          <p:cNvPr id="12" name="Picture 1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523682" y="6419279"/>
            <a:ext cx="1394463"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2880" userDrawn="1">
          <p15:clr>
            <a:srgbClr val="F26B43"/>
          </p15:clr>
        </p15:guide>
        <p15:guide id="3" orient="horz" pos="3884" userDrawn="1">
          <p15:clr>
            <a:srgbClr val="F26B43"/>
          </p15:clr>
        </p15:guide>
        <p15:guide id="4" pos="2955" userDrawn="1">
          <p15:clr>
            <a:srgbClr val="F26B43"/>
          </p15:clr>
        </p15:guide>
        <p15:guide id="5" pos="281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ken.dicks@uwtsd.ac.uk" TargetMode="Externa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uwtsd.ac.uk/library/infoskills/"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library/help-and-support/support-for-staff/copyright-hub/using-images-film-and-sound/" TargetMode="External"/><Relationship Id="rId2" Type="http://schemas.openxmlformats.org/officeDocument/2006/relationships/hyperlink" Target="mailto:library@uwtsd.ac.uk" TargetMode="Externa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earch.creativecommons.org/" TargetMode="External"/><Relationship Id="rId7" Type="http://schemas.openxmlformats.org/officeDocument/2006/relationships/hyperlink" Target="http://www.morguefile.com/" TargetMode="External"/><Relationship Id="rId2" Type="http://schemas.openxmlformats.org/officeDocument/2006/relationships/hyperlink" Target="http://images.google.com/advanced_image_search" TargetMode="External"/><Relationship Id="rId1" Type="http://schemas.openxmlformats.org/officeDocument/2006/relationships/slideLayout" Target="../slideLayouts/slideLayout7.xml"/><Relationship Id="rId6" Type="http://schemas.openxmlformats.org/officeDocument/2006/relationships/hyperlink" Target="http://commons.wikimedia.org/wiki/Main_Page" TargetMode="External"/><Relationship Id="rId5" Type="http://schemas.openxmlformats.org/officeDocument/2006/relationships/hyperlink" Target="http://www.flickr.com/creativecommons/" TargetMode="External"/><Relationship Id="rId4" Type="http://schemas.openxmlformats.org/officeDocument/2006/relationships/hyperlink" Target="https://creativecommons.org/license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freefoto.com/index.jsp" TargetMode="External"/><Relationship Id="rId2" Type="http://schemas.openxmlformats.org/officeDocument/2006/relationships/hyperlink" Target="http://alexanderstreet.com/products/mediaplus"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s%3A%2F%2Fpixabay.com%2F&amp;data=04%7C01%7Cken.dicks%40uwtsd.ac.uk%7C64b8284be8334588c5cc08d9a2ce50bf%7C4e0f11f9046e45059cb8db2152311e21%7C0%7C0%7C637719829330631532%7CUnknown%7CTWFpbGZsb3d8eyJWIjoiMC4wLjAwMDAiLCJQIjoiV2luMzIiLCJBTiI6Ik1haWwiLCJXVCI6Mn0%3D%7C1000&amp;sdata=PFgXv4sRy88O71iHWBY2fDFSbNszgFNvOa6ka4yxWiw%3D&amp;reserved=0" TargetMode="External"/><Relationship Id="rId5" Type="http://schemas.openxmlformats.org/officeDocument/2006/relationships/hyperlink" Target="https://eur01.safelinks.protection.outlook.com/?url=https%3A%2F%2Funsplash.com%2F&amp;data=04%7C01%7Cken.dicks%40uwtsd.ac.uk%7C64b8284be8334588c5cc08d9a2ce50bf%7C4e0f11f9046e45059cb8db2152311e21%7C0%7C0%7C637719829330621577%7CUnknown%7CTWFpbGZsb3d8eyJWIjoiMC4wLjAwMDAiLCJQIjoiV2luMzIiLCJBTiI6Ik1haWwiLCJXVCI6Mn0%3D%7C1000&amp;sdata=HSbTkcWbfvCCsiaAlNBY0RqsAQinm2m658146cGymdI%3D&amp;reserved=0" TargetMode="External"/><Relationship Id="rId4" Type="http://schemas.openxmlformats.org/officeDocument/2006/relationships/hyperlink" Target="http://www.imageafter.com/"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2555776" y="6165304"/>
            <a:ext cx="5904656" cy="523220"/>
          </a:xfrm>
          <a:prstGeom prst="rect">
            <a:avLst/>
          </a:prstGeom>
          <a:noFill/>
        </p:spPr>
        <p:txBody>
          <a:bodyPr wrap="square" rtlCol="0">
            <a:spAutoFit/>
          </a:bodyPr>
          <a:lstStyle/>
          <a:p>
            <a:r>
              <a:rPr lang="en-GB" sz="2800" b="1" dirty="0"/>
              <a:t>Ken Dicks </a:t>
            </a:r>
            <a:r>
              <a:rPr lang="en-GB" sz="2800" b="1" dirty="0">
                <a:hlinkClick r:id="rId3"/>
              </a:rPr>
              <a:t>ken.dicks@uwtsd.ac.uk</a:t>
            </a:r>
            <a:r>
              <a:rPr lang="en-GB" sz="2800" b="1" dirty="0"/>
              <a:t> </a:t>
            </a:r>
          </a:p>
        </p:txBody>
      </p:sp>
      <p:sp>
        <p:nvSpPr>
          <p:cNvPr id="3" name="TextBox 2"/>
          <p:cNvSpPr txBox="1"/>
          <p:nvPr/>
        </p:nvSpPr>
        <p:spPr>
          <a:xfrm>
            <a:off x="395536" y="5157192"/>
            <a:ext cx="8143893" cy="584775"/>
          </a:xfrm>
          <a:prstGeom prst="rect">
            <a:avLst/>
          </a:prstGeom>
          <a:noFill/>
        </p:spPr>
        <p:txBody>
          <a:bodyPr wrap="square" rtlCol="0">
            <a:spAutoFit/>
          </a:bodyPr>
          <a:lstStyle/>
          <a:p>
            <a:r>
              <a:rPr lang="en-GB" sz="3200" b="1" dirty="0"/>
              <a:t>Tutorial: Finding and Using Images</a:t>
            </a:r>
          </a:p>
        </p:txBody>
      </p:sp>
    </p:spTree>
    <p:custDataLst>
      <p:tags r:id="rId1"/>
    </p:custDataLst>
    <p:extLst>
      <p:ext uri="{BB962C8B-B14F-4D97-AF65-F5344CB8AC3E}">
        <p14:creationId xmlns:p14="http://schemas.microsoft.com/office/powerpoint/2010/main" val="238072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BBED9-04A2-4866-AEDA-E520BB1685B0}"/>
              </a:ext>
            </a:extLst>
          </p:cNvPr>
          <p:cNvSpPr>
            <a:spLocks noGrp="1"/>
          </p:cNvSpPr>
          <p:nvPr>
            <p:ph type="title"/>
          </p:nvPr>
        </p:nvSpPr>
        <p:spPr>
          <a:xfrm>
            <a:off x="457200" y="274638"/>
            <a:ext cx="8229600" cy="706090"/>
          </a:xfrm>
        </p:spPr>
        <p:txBody>
          <a:bodyPr>
            <a:normAutofit fontScale="90000"/>
          </a:bodyPr>
          <a:lstStyle/>
          <a:p>
            <a:r>
              <a:rPr lang="en-GB" b="1" dirty="0"/>
              <a:t>The UWTSD Library: </a:t>
            </a:r>
            <a:r>
              <a:rPr lang="en-GB" b="1" dirty="0" err="1"/>
              <a:t>Infoskills</a:t>
            </a:r>
            <a:r>
              <a:rPr lang="en-GB" b="1" dirty="0"/>
              <a:t> </a:t>
            </a:r>
          </a:p>
        </p:txBody>
      </p:sp>
      <p:sp>
        <p:nvSpPr>
          <p:cNvPr id="3" name="TextBox 2">
            <a:extLst>
              <a:ext uri="{FF2B5EF4-FFF2-40B4-BE49-F238E27FC236}">
                <a16:creationId xmlns:a16="http://schemas.microsoft.com/office/drawing/2014/main" id="{C6C00DBC-E11B-4471-8969-E632845C0E07}"/>
              </a:ext>
            </a:extLst>
          </p:cNvPr>
          <p:cNvSpPr txBox="1"/>
          <p:nvPr/>
        </p:nvSpPr>
        <p:spPr>
          <a:xfrm>
            <a:off x="323528" y="1124744"/>
            <a:ext cx="8607890" cy="24006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Library offers a range of </a:t>
            </a:r>
            <a:r>
              <a:rPr lang="en-GB" sz="2800" dirty="0" err="1"/>
              <a:t>Infoskills</a:t>
            </a:r>
            <a:r>
              <a:rPr lang="en-GB" sz="2800" dirty="0"/>
              <a:t> sessions relating to Study, Academic and Research Skills</a:t>
            </a:r>
          </a:p>
          <a:p>
            <a:pPr marL="457200" indent="-457200">
              <a:spcBef>
                <a:spcPts val="600"/>
              </a:spcBef>
              <a:spcAft>
                <a:spcPts val="600"/>
              </a:spcAft>
              <a:buFont typeface="Arial" panose="020B0604020202020204" pitchFamily="34" charset="0"/>
              <a:buChar char="•"/>
            </a:pPr>
            <a:r>
              <a:rPr lang="en-GB" sz="2800" dirty="0"/>
              <a:t>These are delivered by Library staff and, if there is interest we can arrange to run these in Tutorial Sessions</a:t>
            </a:r>
          </a:p>
        </p:txBody>
      </p:sp>
      <p:pic>
        <p:nvPicPr>
          <p:cNvPr id="5" name="Picture 4" descr="Icon&#10;&#10;Description automatically generated">
            <a:hlinkClick r:id="rId2"/>
            <a:extLst>
              <a:ext uri="{FF2B5EF4-FFF2-40B4-BE49-F238E27FC236}">
                <a16:creationId xmlns:a16="http://schemas.microsoft.com/office/drawing/2014/main" id="{D2AA6010-8ED1-4EFE-A51C-20E6E21662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8268" y="3429000"/>
            <a:ext cx="1080120" cy="1080120"/>
          </a:xfrm>
          <a:prstGeom prst="rect">
            <a:avLst/>
          </a:prstGeom>
        </p:spPr>
      </p:pic>
      <p:sp>
        <p:nvSpPr>
          <p:cNvPr id="6" name="TextBox 5">
            <a:extLst>
              <a:ext uri="{FF2B5EF4-FFF2-40B4-BE49-F238E27FC236}">
                <a16:creationId xmlns:a16="http://schemas.microsoft.com/office/drawing/2014/main" id="{6ED378C4-0100-4E58-8C44-BF0AD0F4CE1D}"/>
              </a:ext>
            </a:extLst>
          </p:cNvPr>
          <p:cNvSpPr txBox="1"/>
          <p:nvPr/>
        </p:nvSpPr>
        <p:spPr>
          <a:xfrm>
            <a:off x="356598" y="4522197"/>
            <a:ext cx="860789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However, finding and using images is not one of the session offered but the library does provide information on this (this Tutorial is based on this information</a:t>
            </a:r>
          </a:p>
        </p:txBody>
      </p:sp>
    </p:spTree>
    <p:extLst>
      <p:ext uri="{BB962C8B-B14F-4D97-AF65-F5344CB8AC3E}">
        <p14:creationId xmlns:p14="http://schemas.microsoft.com/office/powerpoint/2010/main" val="2871023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8007-90FB-4908-99B7-E2DAA4DF0986}"/>
              </a:ext>
            </a:extLst>
          </p:cNvPr>
          <p:cNvSpPr>
            <a:spLocks noGrp="1"/>
          </p:cNvSpPr>
          <p:nvPr>
            <p:ph type="title"/>
          </p:nvPr>
        </p:nvSpPr>
        <p:spPr>
          <a:xfrm>
            <a:off x="457200" y="274638"/>
            <a:ext cx="8229600" cy="778098"/>
          </a:xfrm>
        </p:spPr>
        <p:txBody>
          <a:bodyPr>
            <a:normAutofit/>
          </a:bodyPr>
          <a:lstStyle/>
          <a:p>
            <a:r>
              <a:rPr lang="en-GB" sz="3600" b="1" dirty="0"/>
              <a:t>Using Images – Two Key Issues</a:t>
            </a:r>
          </a:p>
        </p:txBody>
      </p:sp>
      <p:sp>
        <p:nvSpPr>
          <p:cNvPr id="3" name="TextBox 2">
            <a:extLst>
              <a:ext uri="{FF2B5EF4-FFF2-40B4-BE49-F238E27FC236}">
                <a16:creationId xmlns:a16="http://schemas.microsoft.com/office/drawing/2014/main" id="{4702AB5B-A9FA-4EBC-92A3-4D60FD98B76A}"/>
              </a:ext>
            </a:extLst>
          </p:cNvPr>
          <p:cNvSpPr txBox="1"/>
          <p:nvPr/>
        </p:nvSpPr>
        <p:spPr>
          <a:xfrm>
            <a:off x="755576" y="2996952"/>
            <a:ext cx="8291264" cy="1261884"/>
          </a:xfrm>
          <a:prstGeom prst="rect">
            <a:avLst/>
          </a:prstGeom>
          <a:noFill/>
        </p:spPr>
        <p:txBody>
          <a:bodyPr wrap="square" rtlCol="0">
            <a:spAutoFit/>
          </a:bodyPr>
          <a:lstStyle/>
          <a:p>
            <a:pPr marL="514350" indent="-514350">
              <a:spcBef>
                <a:spcPts val="1200"/>
              </a:spcBef>
              <a:spcAft>
                <a:spcPts val="1200"/>
              </a:spcAft>
              <a:buFont typeface="+mj-lt"/>
              <a:buAutoNum type="arabicPeriod"/>
            </a:pPr>
            <a:r>
              <a:rPr lang="en-GB" sz="2800" dirty="0"/>
              <a:t>Copyright, ownership &amp; permissions</a:t>
            </a:r>
          </a:p>
          <a:p>
            <a:pPr marL="514350" indent="-514350">
              <a:spcBef>
                <a:spcPts val="1200"/>
              </a:spcBef>
              <a:spcAft>
                <a:spcPts val="1200"/>
              </a:spcAft>
              <a:buFont typeface="+mj-lt"/>
              <a:buAutoNum type="arabicPeriod"/>
            </a:pPr>
            <a:r>
              <a:rPr lang="en-GB" sz="2800" dirty="0"/>
              <a:t>Plagiarism and acknowledging your sources</a:t>
            </a:r>
          </a:p>
        </p:txBody>
      </p:sp>
      <p:sp>
        <p:nvSpPr>
          <p:cNvPr id="4" name="TextBox 3">
            <a:extLst>
              <a:ext uri="{FF2B5EF4-FFF2-40B4-BE49-F238E27FC236}">
                <a16:creationId xmlns:a16="http://schemas.microsoft.com/office/drawing/2014/main" id="{27DF8873-AD05-45C0-AFDB-84B0155BA56B}"/>
              </a:ext>
            </a:extLst>
          </p:cNvPr>
          <p:cNvSpPr txBox="1"/>
          <p:nvPr/>
        </p:nvSpPr>
        <p:spPr>
          <a:xfrm>
            <a:off x="251520" y="1196752"/>
            <a:ext cx="8136904" cy="954107"/>
          </a:xfrm>
          <a:prstGeom prst="rect">
            <a:avLst/>
          </a:prstGeom>
          <a:noFill/>
        </p:spPr>
        <p:txBody>
          <a:bodyPr wrap="square" rtlCol="0">
            <a:spAutoFit/>
          </a:bodyPr>
          <a:lstStyle/>
          <a:p>
            <a:r>
              <a:rPr lang="en-GB" sz="2800" dirty="0"/>
              <a:t>There are two important aspects of the use of images in your </a:t>
            </a:r>
            <a:r>
              <a:rPr lang="en-GB" sz="2800" u="sng" dirty="0"/>
              <a:t>academic</a:t>
            </a:r>
            <a:r>
              <a:rPr lang="en-GB" sz="2800" dirty="0"/>
              <a:t> work</a:t>
            </a:r>
          </a:p>
        </p:txBody>
      </p:sp>
    </p:spTree>
    <p:extLst>
      <p:ext uri="{BB962C8B-B14F-4D97-AF65-F5344CB8AC3E}">
        <p14:creationId xmlns:p14="http://schemas.microsoft.com/office/powerpoint/2010/main" val="374138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8007-90FB-4908-99B7-E2DAA4DF0986}"/>
              </a:ext>
            </a:extLst>
          </p:cNvPr>
          <p:cNvSpPr>
            <a:spLocks noGrp="1"/>
          </p:cNvSpPr>
          <p:nvPr>
            <p:ph type="title"/>
          </p:nvPr>
        </p:nvSpPr>
        <p:spPr>
          <a:xfrm>
            <a:off x="457200" y="274638"/>
            <a:ext cx="8229600" cy="778098"/>
          </a:xfrm>
        </p:spPr>
        <p:txBody>
          <a:bodyPr>
            <a:normAutofit/>
          </a:bodyPr>
          <a:lstStyle/>
          <a:p>
            <a:r>
              <a:rPr lang="en-GB" sz="3600" b="1" dirty="0"/>
              <a:t>Copyright, ownership &amp; permissions</a:t>
            </a:r>
          </a:p>
        </p:txBody>
      </p:sp>
      <p:sp>
        <p:nvSpPr>
          <p:cNvPr id="4" name="TextBox 3">
            <a:extLst>
              <a:ext uri="{FF2B5EF4-FFF2-40B4-BE49-F238E27FC236}">
                <a16:creationId xmlns:a16="http://schemas.microsoft.com/office/drawing/2014/main" id="{27DF8873-AD05-45C0-AFDB-84B0155BA56B}"/>
              </a:ext>
            </a:extLst>
          </p:cNvPr>
          <p:cNvSpPr txBox="1"/>
          <p:nvPr/>
        </p:nvSpPr>
        <p:spPr>
          <a:xfrm>
            <a:off x="251520" y="1428452"/>
            <a:ext cx="8435280" cy="40010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Like all other intellectual property (IP), for example books, articles, music, videos etc. images are usually created and owned by an individual or organisation</a:t>
            </a:r>
          </a:p>
          <a:p>
            <a:pPr marL="457200" indent="-457200">
              <a:spcBef>
                <a:spcPts val="600"/>
              </a:spcBef>
              <a:spcAft>
                <a:spcPts val="600"/>
              </a:spcAft>
              <a:buFont typeface="Arial" panose="020B0604020202020204" pitchFamily="34" charset="0"/>
              <a:buChar char="•"/>
            </a:pPr>
            <a:r>
              <a:rPr lang="en-GB" sz="2800" dirty="0"/>
              <a:t>This is known as ‘copyright’</a:t>
            </a:r>
          </a:p>
          <a:p>
            <a:pPr marL="457200" indent="-457200">
              <a:spcBef>
                <a:spcPts val="600"/>
              </a:spcBef>
              <a:spcAft>
                <a:spcPts val="600"/>
              </a:spcAft>
              <a:buFont typeface="Arial" panose="020B0604020202020204" pitchFamily="34" charset="0"/>
              <a:buChar char="•"/>
            </a:pPr>
            <a:r>
              <a:rPr lang="en-GB" sz="2800" dirty="0"/>
              <a:t>Using images without permission in your everyday or professional life can be a breach of copyright</a:t>
            </a:r>
          </a:p>
          <a:p>
            <a:pPr marL="457200" indent="-457200">
              <a:spcBef>
                <a:spcPts val="600"/>
              </a:spcBef>
              <a:spcAft>
                <a:spcPts val="600"/>
              </a:spcAft>
              <a:buFont typeface="Arial" panose="020B0604020202020204" pitchFamily="34" charset="0"/>
              <a:buChar char="•"/>
            </a:pPr>
            <a:r>
              <a:rPr lang="en-GB" sz="2800" dirty="0"/>
              <a:t>However, as teachers and students we do have some dispensations</a:t>
            </a:r>
          </a:p>
        </p:txBody>
      </p:sp>
    </p:spTree>
    <p:extLst>
      <p:ext uri="{BB962C8B-B14F-4D97-AF65-F5344CB8AC3E}">
        <p14:creationId xmlns:p14="http://schemas.microsoft.com/office/powerpoint/2010/main" val="410841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Copyright licenses</a:t>
            </a:r>
          </a:p>
        </p:txBody>
      </p:sp>
      <p:sp>
        <p:nvSpPr>
          <p:cNvPr id="3" name="Content Placeholder 2"/>
          <p:cNvSpPr>
            <a:spLocks noGrp="1"/>
          </p:cNvSpPr>
          <p:nvPr>
            <p:ph sz="quarter" idx="10"/>
          </p:nvPr>
        </p:nvSpPr>
        <p:spPr/>
        <p:txBody>
          <a:bodyPr>
            <a:normAutofit lnSpcReduction="10000"/>
          </a:bodyPr>
          <a:lstStyle/>
          <a:p>
            <a:r>
              <a:rPr lang="en-GB" dirty="0"/>
              <a:t>Copyright legislation and licenses enable you to use text, images, film etc for teaching without having to seek permission from the copyright holders</a:t>
            </a:r>
          </a:p>
          <a:p>
            <a:r>
              <a:rPr lang="en-GB" dirty="0"/>
              <a:t>The University provides access to electronic content through licensing arrangements with publishers</a:t>
            </a:r>
          </a:p>
          <a:p>
            <a:r>
              <a:rPr lang="en-GB" dirty="0"/>
              <a:t>We also hold a licence with the CLA (Copyright Licensing Agency), which allows us to scan and distribute book extracts and journal articles. </a:t>
            </a:r>
          </a:p>
          <a:p>
            <a:r>
              <a:rPr lang="en-GB" dirty="0"/>
              <a:t>We hold similar licences with the ERA (Educational Recording Agency) which allows us to use extracts from UK terrestrial TV and radio</a:t>
            </a:r>
          </a:p>
        </p:txBody>
      </p:sp>
    </p:spTree>
    <p:extLst>
      <p:ext uri="{BB962C8B-B14F-4D97-AF65-F5344CB8AC3E}">
        <p14:creationId xmlns:p14="http://schemas.microsoft.com/office/powerpoint/2010/main" val="468218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0FAC9-70E8-471D-997C-9EC981D318E7}"/>
              </a:ext>
            </a:extLst>
          </p:cNvPr>
          <p:cNvSpPr>
            <a:spLocks noGrp="1"/>
          </p:cNvSpPr>
          <p:nvPr>
            <p:ph type="title"/>
          </p:nvPr>
        </p:nvSpPr>
        <p:spPr>
          <a:xfrm>
            <a:off x="457200" y="260648"/>
            <a:ext cx="8229600" cy="778098"/>
          </a:xfrm>
        </p:spPr>
        <p:txBody>
          <a:bodyPr>
            <a:normAutofit/>
          </a:bodyPr>
          <a:lstStyle/>
          <a:p>
            <a:r>
              <a:rPr lang="en-GB" sz="3600" b="1" dirty="0"/>
              <a:t>UWTSD Library Copyright Hub</a:t>
            </a:r>
          </a:p>
        </p:txBody>
      </p:sp>
      <p:sp>
        <p:nvSpPr>
          <p:cNvPr id="3" name="TextBox 2">
            <a:extLst>
              <a:ext uri="{FF2B5EF4-FFF2-40B4-BE49-F238E27FC236}">
                <a16:creationId xmlns:a16="http://schemas.microsoft.com/office/drawing/2014/main" id="{FE80558C-643F-44B3-ACA2-6F8E1BFDB4DF}"/>
              </a:ext>
            </a:extLst>
          </p:cNvPr>
          <p:cNvSpPr txBox="1"/>
          <p:nvPr/>
        </p:nvSpPr>
        <p:spPr>
          <a:xfrm>
            <a:off x="311686" y="1124744"/>
            <a:ext cx="8568952" cy="283154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If you have any queries on copyright then the best place to go is the Library </a:t>
            </a:r>
            <a:r>
              <a:rPr lang="en-GB" sz="2800" dirty="0">
                <a:hlinkClick r:id="rId2"/>
              </a:rPr>
              <a:t>library@uwtsd.ac.uk</a:t>
            </a:r>
            <a:r>
              <a:rPr lang="en-GB" sz="2800" dirty="0"/>
              <a:t> </a:t>
            </a:r>
          </a:p>
          <a:p>
            <a:pPr marL="285750" indent="-285750">
              <a:spcBef>
                <a:spcPts val="600"/>
              </a:spcBef>
              <a:spcAft>
                <a:spcPts val="600"/>
              </a:spcAft>
              <a:buFont typeface="Arial" panose="020B0604020202020204" pitchFamily="34" charset="0"/>
              <a:buChar char="•"/>
            </a:pPr>
            <a:r>
              <a:rPr lang="en-GB" sz="2800" dirty="0"/>
              <a:t>The Library also provides an online resource for staff called the Copyright Hub and we will take a moment to look at the section on Images as this has some important messages for us</a:t>
            </a:r>
          </a:p>
        </p:txBody>
      </p:sp>
      <p:pic>
        <p:nvPicPr>
          <p:cNvPr id="5" name="Picture 4" descr="Icon&#10;&#10;Description automatically generated">
            <a:hlinkClick r:id="rId3"/>
            <a:extLst>
              <a:ext uri="{FF2B5EF4-FFF2-40B4-BE49-F238E27FC236}">
                <a16:creationId xmlns:a16="http://schemas.microsoft.com/office/drawing/2014/main" id="{85EC477D-41D1-44C8-B0CD-5BA8CFD0E2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92559" y="4149080"/>
            <a:ext cx="1358881" cy="1358881"/>
          </a:xfrm>
          <a:prstGeom prst="rect">
            <a:avLst/>
          </a:prstGeom>
        </p:spPr>
      </p:pic>
    </p:spTree>
    <p:extLst>
      <p:ext uri="{BB962C8B-B14F-4D97-AF65-F5344CB8AC3E}">
        <p14:creationId xmlns:p14="http://schemas.microsoft.com/office/powerpoint/2010/main" val="370607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8007-90FB-4908-99B7-E2DAA4DF0986}"/>
              </a:ext>
            </a:extLst>
          </p:cNvPr>
          <p:cNvSpPr>
            <a:spLocks noGrp="1"/>
          </p:cNvSpPr>
          <p:nvPr>
            <p:ph type="title"/>
          </p:nvPr>
        </p:nvSpPr>
        <p:spPr>
          <a:xfrm>
            <a:off x="457200" y="274638"/>
            <a:ext cx="8229600" cy="778098"/>
          </a:xfrm>
        </p:spPr>
        <p:txBody>
          <a:bodyPr>
            <a:normAutofit/>
          </a:bodyPr>
          <a:lstStyle/>
          <a:p>
            <a:r>
              <a:rPr lang="en-GB" sz="3600" b="1" dirty="0"/>
              <a:t>Plagiarism and acknowledging sources</a:t>
            </a:r>
          </a:p>
        </p:txBody>
      </p:sp>
      <p:sp>
        <p:nvSpPr>
          <p:cNvPr id="5" name="TextBox 4">
            <a:extLst>
              <a:ext uri="{FF2B5EF4-FFF2-40B4-BE49-F238E27FC236}">
                <a16:creationId xmlns:a16="http://schemas.microsoft.com/office/drawing/2014/main" id="{B42AB152-2F72-4104-B819-0BC4169492C1}"/>
              </a:ext>
            </a:extLst>
          </p:cNvPr>
          <p:cNvSpPr txBox="1"/>
          <p:nvPr/>
        </p:nvSpPr>
        <p:spPr>
          <a:xfrm>
            <a:off x="215516" y="1268760"/>
            <a:ext cx="8712968" cy="51398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Section 32 of the copyright legislation (‘illustration for instruction’) can be used to show images for educational purposes.  However if images are being used for decorative or marketing purposes it is preferable to search for copyright free or relevant Creative Commons images (UWSTD Library, No Date)</a:t>
            </a:r>
          </a:p>
          <a:p>
            <a:pPr marL="342900" indent="-342900">
              <a:spcBef>
                <a:spcPts val="600"/>
              </a:spcBef>
              <a:spcAft>
                <a:spcPts val="600"/>
              </a:spcAft>
              <a:buFont typeface="Arial" panose="020B0604020202020204" pitchFamily="34" charset="0"/>
              <a:buChar char="•"/>
            </a:pPr>
            <a:r>
              <a:rPr lang="en-GB" sz="2400" dirty="0"/>
              <a:t>However, if you are using images you still need to ensure that you acknowledge a source for the image</a:t>
            </a:r>
          </a:p>
          <a:p>
            <a:pPr marL="342900" indent="-342900">
              <a:spcBef>
                <a:spcPts val="600"/>
              </a:spcBef>
              <a:spcAft>
                <a:spcPts val="600"/>
              </a:spcAft>
              <a:buFont typeface="Arial" panose="020B0604020202020204" pitchFamily="34" charset="0"/>
              <a:buChar char="•"/>
            </a:pPr>
            <a:r>
              <a:rPr lang="en-GB" sz="2400" dirty="0"/>
              <a:t>Ideally this should be the original source/ IP owner</a:t>
            </a:r>
          </a:p>
          <a:p>
            <a:pPr marL="342900" indent="-342900">
              <a:spcBef>
                <a:spcPts val="600"/>
              </a:spcBef>
              <a:spcAft>
                <a:spcPts val="600"/>
              </a:spcAft>
              <a:buFont typeface="Arial" panose="020B0604020202020204" pitchFamily="34" charset="0"/>
              <a:buChar char="•"/>
            </a:pPr>
            <a:r>
              <a:rPr lang="en-GB" sz="2400" dirty="0"/>
              <a:t>In terms of your reference list, you should provide a URL for the location that you found the image (N.B. this may not be the original source – we will cover this in the next few slides)</a:t>
            </a:r>
          </a:p>
          <a:p>
            <a:pPr>
              <a:spcBef>
                <a:spcPts val="600"/>
              </a:spcBef>
              <a:spcAft>
                <a:spcPts val="600"/>
              </a:spcAft>
            </a:pPr>
            <a:endParaRPr lang="en-GB" sz="2400" dirty="0"/>
          </a:p>
        </p:txBody>
      </p:sp>
    </p:spTree>
    <p:extLst>
      <p:ext uri="{BB962C8B-B14F-4D97-AF65-F5344CB8AC3E}">
        <p14:creationId xmlns:p14="http://schemas.microsoft.com/office/powerpoint/2010/main" val="253852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116632"/>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Sources of Images</a:t>
            </a:r>
            <a:endParaRPr lang="en-US" b="1" dirty="0"/>
          </a:p>
        </p:txBody>
      </p:sp>
      <p:sp>
        <p:nvSpPr>
          <p:cNvPr id="5" name="TextBox 4"/>
          <p:cNvSpPr txBox="1"/>
          <p:nvPr/>
        </p:nvSpPr>
        <p:spPr>
          <a:xfrm>
            <a:off x="179512" y="980728"/>
            <a:ext cx="8784976" cy="4385816"/>
          </a:xfrm>
          <a:prstGeom prst="rect">
            <a:avLst/>
          </a:prstGeom>
          <a:noFill/>
        </p:spPr>
        <p:txBody>
          <a:bodyPr wrap="square" rtlCol="0">
            <a:spAutoFit/>
          </a:bodyPr>
          <a:lstStyle/>
          <a:p>
            <a:pPr fontAlgn="base"/>
            <a:r>
              <a:rPr lang="en-GB" b="1" i="1" dirty="0"/>
              <a:t>These sites, suggested by the library, are full of  copyright-free images to use in your assignments:</a:t>
            </a:r>
            <a:endParaRPr lang="en-GB" dirty="0"/>
          </a:p>
          <a:p>
            <a:pPr fontAlgn="base">
              <a:spcBef>
                <a:spcPts val="600"/>
              </a:spcBef>
              <a:spcAft>
                <a:spcPts val="600"/>
              </a:spcAft>
            </a:pPr>
            <a:r>
              <a:rPr lang="en-GB" dirty="0">
                <a:hlinkClick r:id="rId2" tooltip="Google Images"/>
              </a:rPr>
              <a:t>The </a:t>
            </a:r>
            <a:r>
              <a:rPr lang="en-GB" dirty="0">
                <a:hlinkClick r:id="rId3" tooltip="Creative Commons search"/>
              </a:rPr>
              <a:t>Creative Commons search</a:t>
            </a:r>
            <a:r>
              <a:rPr lang="en-GB" dirty="0"/>
              <a:t> allows you to search Google, Yahoo, Flickr and other sites for material that is licensed under the Creative Commons. Many of these allow you to use them without charge in a non-commercial context. Find out </a:t>
            </a:r>
            <a:r>
              <a:rPr lang="en-GB" dirty="0">
                <a:hlinkClick r:id="rId4"/>
              </a:rPr>
              <a:t>about creative commons licenses</a:t>
            </a:r>
            <a:r>
              <a:rPr lang="en-GB" dirty="0"/>
              <a:t>.</a:t>
            </a:r>
          </a:p>
          <a:p>
            <a:pPr fontAlgn="base">
              <a:spcBef>
                <a:spcPts val="600"/>
              </a:spcBef>
              <a:spcAft>
                <a:spcPts val="600"/>
              </a:spcAft>
            </a:pPr>
            <a:r>
              <a:rPr lang="en-GB" dirty="0">
                <a:hlinkClick r:id="rId2" tooltip="Google Images"/>
              </a:rPr>
              <a:t>Google Creative Commons Images</a:t>
            </a:r>
            <a:r>
              <a:rPr lang="en-GB" dirty="0"/>
              <a:t>. The advanced google search using the ‘usage rights’ filter at the bottom yields usable images as per creative commons licenses.</a:t>
            </a:r>
          </a:p>
          <a:p>
            <a:pPr fontAlgn="base">
              <a:spcBef>
                <a:spcPts val="600"/>
              </a:spcBef>
              <a:spcAft>
                <a:spcPts val="600"/>
              </a:spcAft>
            </a:pPr>
            <a:r>
              <a:rPr lang="en-GB" dirty="0">
                <a:hlinkClick r:id="rId5" tooltip="Flickr Creative Commons"/>
              </a:rPr>
              <a:t>Flickr Creative Commons</a:t>
            </a:r>
            <a:r>
              <a:rPr lang="en-GB" dirty="0"/>
              <a:t> – images for which the owner has specified a Creative Commons licence</a:t>
            </a:r>
          </a:p>
          <a:p>
            <a:pPr fontAlgn="base">
              <a:spcBef>
                <a:spcPts val="600"/>
              </a:spcBef>
              <a:spcAft>
                <a:spcPts val="600"/>
              </a:spcAft>
            </a:pPr>
            <a:r>
              <a:rPr lang="en-GB" dirty="0">
                <a:hlinkClick r:id="rId6" tooltip="Wikimedia Commons"/>
              </a:rPr>
              <a:t>Wikimedia Commons</a:t>
            </a:r>
            <a:r>
              <a:rPr lang="en-GB" dirty="0"/>
              <a:t> – archive of free multimedia content submitted by Wikipedia users.</a:t>
            </a:r>
          </a:p>
          <a:p>
            <a:pPr fontAlgn="base">
              <a:spcBef>
                <a:spcPts val="600"/>
              </a:spcBef>
              <a:spcAft>
                <a:spcPts val="600"/>
              </a:spcAft>
            </a:pPr>
            <a:r>
              <a:rPr lang="en-GB" dirty="0" err="1">
                <a:hlinkClick r:id="rId7" tooltip="MorgueFile"/>
              </a:rPr>
              <a:t>MorgueFile</a:t>
            </a:r>
            <a:r>
              <a:rPr lang="en-GB" dirty="0"/>
              <a:t> – probably the best single source of free high resolution digital stock photographs.</a:t>
            </a:r>
          </a:p>
        </p:txBody>
      </p:sp>
    </p:spTree>
    <p:extLst>
      <p:ext uri="{BB962C8B-B14F-4D97-AF65-F5344CB8AC3E}">
        <p14:creationId xmlns:p14="http://schemas.microsoft.com/office/powerpoint/2010/main" val="3282955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116632"/>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Sources of Images</a:t>
            </a:r>
            <a:endParaRPr lang="en-US" b="1" dirty="0"/>
          </a:p>
        </p:txBody>
      </p:sp>
      <p:sp>
        <p:nvSpPr>
          <p:cNvPr id="5" name="TextBox 4"/>
          <p:cNvSpPr txBox="1"/>
          <p:nvPr/>
        </p:nvSpPr>
        <p:spPr>
          <a:xfrm>
            <a:off x="251520" y="1340768"/>
            <a:ext cx="8784976" cy="3477875"/>
          </a:xfrm>
          <a:prstGeom prst="rect">
            <a:avLst/>
          </a:prstGeom>
          <a:noFill/>
        </p:spPr>
        <p:txBody>
          <a:bodyPr wrap="square" rtlCol="0">
            <a:spAutoFit/>
          </a:bodyPr>
          <a:lstStyle/>
          <a:p>
            <a:pPr fontAlgn="base"/>
            <a:r>
              <a:rPr lang="en-GB" b="1" i="1" dirty="0"/>
              <a:t>These sites , suggested by the library, are full of  copyright-free images to use in your assignments:</a:t>
            </a:r>
            <a:endParaRPr lang="en-GB" dirty="0"/>
          </a:p>
          <a:p>
            <a:pPr fontAlgn="base"/>
            <a:r>
              <a:rPr lang="en-GB" dirty="0" err="1">
                <a:hlinkClick r:id="rId2"/>
              </a:rPr>
              <a:t>MediaPlus</a:t>
            </a:r>
            <a:r>
              <a:rPr lang="en-GB" dirty="0"/>
              <a:t> – A service delivered to the UK higher and further education community in association with Jisc, bringing more than 100,000 videos, images, and sound recordings to your screen</a:t>
            </a:r>
          </a:p>
          <a:p>
            <a:pPr fontAlgn="base">
              <a:spcBef>
                <a:spcPts val="600"/>
              </a:spcBef>
              <a:spcAft>
                <a:spcPts val="600"/>
              </a:spcAft>
            </a:pPr>
            <a:r>
              <a:rPr lang="en-GB" dirty="0">
                <a:hlinkClick r:id="rId3" tooltip="FreeFoto.com"/>
              </a:rPr>
              <a:t>FreeFoto.com</a:t>
            </a:r>
            <a:r>
              <a:rPr lang="en-GB" dirty="0"/>
              <a:t>. A collection of free photographs for private non-commercial use.</a:t>
            </a:r>
          </a:p>
          <a:p>
            <a:pPr fontAlgn="base">
              <a:spcBef>
                <a:spcPts val="600"/>
              </a:spcBef>
              <a:spcAft>
                <a:spcPts val="600"/>
              </a:spcAft>
            </a:pPr>
            <a:r>
              <a:rPr lang="en-GB" dirty="0">
                <a:hlinkClick r:id="rId4" tooltip="Image*After"/>
              </a:rPr>
              <a:t>Image*After</a:t>
            </a:r>
            <a:r>
              <a:rPr lang="en-GB" dirty="0"/>
              <a:t> – large, free photo collection, with images free for any use.</a:t>
            </a:r>
          </a:p>
          <a:p>
            <a:pPr>
              <a:spcBef>
                <a:spcPts val="600"/>
              </a:spcBef>
              <a:spcAft>
                <a:spcPts val="600"/>
              </a:spcAft>
            </a:pPr>
            <a:r>
              <a:rPr lang="en-GB" dirty="0" err="1"/>
              <a:t>Unsplash</a:t>
            </a:r>
            <a:r>
              <a:rPr lang="en-GB" dirty="0"/>
              <a:t> </a:t>
            </a:r>
            <a:r>
              <a:rPr lang="en-GB" u="sng" dirty="0">
                <a:hlinkClick r:id="rId5"/>
              </a:rPr>
              <a:t>https://unsplash.com/</a:t>
            </a:r>
            <a:endParaRPr lang="en-GB" dirty="0"/>
          </a:p>
          <a:p>
            <a:pPr>
              <a:spcBef>
                <a:spcPts val="600"/>
              </a:spcBef>
              <a:spcAft>
                <a:spcPts val="600"/>
              </a:spcAft>
            </a:pPr>
            <a:r>
              <a:rPr lang="en-GB" dirty="0"/>
              <a:t>Pixabay </a:t>
            </a:r>
            <a:r>
              <a:rPr lang="en-GB" u="sng" dirty="0">
                <a:hlinkClick r:id="rId6"/>
              </a:rPr>
              <a:t>https://pixabay.com/</a:t>
            </a:r>
            <a:endParaRPr lang="en-GB" dirty="0"/>
          </a:p>
          <a:p>
            <a:pPr fontAlgn="base"/>
            <a:endParaRPr lang="en-GB" dirty="0"/>
          </a:p>
        </p:txBody>
      </p:sp>
    </p:spTree>
    <p:extLst>
      <p:ext uri="{BB962C8B-B14F-4D97-AF65-F5344CB8AC3E}">
        <p14:creationId xmlns:p14="http://schemas.microsoft.com/office/powerpoint/2010/main" val="3181090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0306C-0D39-4377-9845-664CCDA87382}"/>
              </a:ext>
            </a:extLst>
          </p:cNvPr>
          <p:cNvSpPr>
            <a:spLocks noGrp="1"/>
          </p:cNvSpPr>
          <p:nvPr>
            <p:ph type="title"/>
          </p:nvPr>
        </p:nvSpPr>
        <p:spPr>
          <a:xfrm>
            <a:off x="457200" y="274638"/>
            <a:ext cx="8229600" cy="994122"/>
          </a:xfrm>
        </p:spPr>
        <p:txBody>
          <a:bodyPr>
            <a:normAutofit/>
          </a:bodyPr>
          <a:lstStyle/>
          <a:p>
            <a:r>
              <a:rPr lang="en-GB" sz="3600" b="1" dirty="0"/>
              <a:t>Using Images – Critical Questions</a:t>
            </a:r>
          </a:p>
        </p:txBody>
      </p:sp>
      <p:sp>
        <p:nvSpPr>
          <p:cNvPr id="3" name="TextBox 2">
            <a:extLst>
              <a:ext uri="{FF2B5EF4-FFF2-40B4-BE49-F238E27FC236}">
                <a16:creationId xmlns:a16="http://schemas.microsoft.com/office/drawing/2014/main" id="{DDD763C3-A7D7-4E37-91C4-25AE7010CCD7}"/>
              </a:ext>
            </a:extLst>
          </p:cNvPr>
          <p:cNvSpPr txBox="1"/>
          <p:nvPr/>
        </p:nvSpPr>
        <p:spPr>
          <a:xfrm>
            <a:off x="251520" y="1268760"/>
            <a:ext cx="8496944" cy="329320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all cases you should not use images to ‘fill the space’ or because they ‘look nice’</a:t>
            </a:r>
          </a:p>
          <a:p>
            <a:pPr marL="457200" indent="-457200">
              <a:spcBef>
                <a:spcPts val="600"/>
              </a:spcBef>
              <a:spcAft>
                <a:spcPts val="600"/>
              </a:spcAft>
              <a:buFont typeface="Arial" panose="020B0604020202020204" pitchFamily="34" charset="0"/>
              <a:buChar char="•"/>
            </a:pPr>
            <a:r>
              <a:rPr lang="en-GB" sz="2800" dirty="0"/>
              <a:t>Images should only be used if;</a:t>
            </a:r>
          </a:p>
          <a:p>
            <a:pPr marL="457200" indent="-457200">
              <a:spcBef>
                <a:spcPts val="600"/>
              </a:spcBef>
              <a:spcAft>
                <a:spcPts val="600"/>
              </a:spcAft>
              <a:buFont typeface="Arial" panose="020B0604020202020204" pitchFamily="34" charset="0"/>
              <a:buChar char="•"/>
            </a:pPr>
            <a:r>
              <a:rPr lang="en-GB" sz="2800" dirty="0"/>
              <a:t>A) they are required by the assignment</a:t>
            </a:r>
            <a:r>
              <a:rPr lang="en-GB" sz="2800"/>
              <a:t>, and/or</a:t>
            </a:r>
            <a:endParaRPr lang="en-GB" sz="2800" dirty="0"/>
          </a:p>
          <a:p>
            <a:pPr marL="457200" indent="-457200">
              <a:spcBef>
                <a:spcPts val="600"/>
              </a:spcBef>
              <a:spcAft>
                <a:spcPts val="600"/>
              </a:spcAft>
              <a:buFont typeface="Arial" panose="020B0604020202020204" pitchFamily="34" charset="0"/>
              <a:buChar char="•"/>
            </a:pPr>
            <a:r>
              <a:rPr lang="en-GB" sz="2800" dirty="0"/>
              <a:t>B) they add information/value to your piece of work</a:t>
            </a:r>
          </a:p>
          <a:p>
            <a:pPr marL="457200" indent="-457200">
              <a:spcBef>
                <a:spcPts val="600"/>
              </a:spcBef>
              <a:spcAft>
                <a:spcPts val="600"/>
              </a:spcAft>
              <a:buFont typeface="Arial" panose="020B0604020202020204" pitchFamily="34" charset="0"/>
              <a:buChar char="•"/>
            </a:pPr>
            <a:r>
              <a:rPr lang="en-GB" sz="2800" dirty="0"/>
              <a:t>Therefore you need to ask yourself;</a:t>
            </a:r>
          </a:p>
        </p:txBody>
      </p:sp>
      <p:sp>
        <p:nvSpPr>
          <p:cNvPr id="4" name="TextBox 3">
            <a:extLst>
              <a:ext uri="{FF2B5EF4-FFF2-40B4-BE49-F238E27FC236}">
                <a16:creationId xmlns:a16="http://schemas.microsoft.com/office/drawing/2014/main" id="{ABF8C689-6A3A-4729-AACD-AE1DFA393051}"/>
              </a:ext>
            </a:extLst>
          </p:cNvPr>
          <p:cNvSpPr txBox="1"/>
          <p:nvPr/>
        </p:nvSpPr>
        <p:spPr>
          <a:xfrm>
            <a:off x="899592" y="4653136"/>
            <a:ext cx="7632848" cy="9848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What does this tell my audience?</a:t>
            </a:r>
          </a:p>
          <a:p>
            <a:pPr marL="342900" indent="-342900">
              <a:spcBef>
                <a:spcPts val="600"/>
              </a:spcBef>
              <a:spcAft>
                <a:spcPts val="600"/>
              </a:spcAft>
              <a:buFont typeface="Arial" panose="020B0604020202020204" pitchFamily="34" charset="0"/>
              <a:buChar char="•"/>
            </a:pPr>
            <a:r>
              <a:rPr lang="en-GB" sz="2400" dirty="0"/>
              <a:t>How does this enhance my presentation/poster/leaflet?</a:t>
            </a:r>
          </a:p>
        </p:txBody>
      </p:sp>
      <p:sp>
        <p:nvSpPr>
          <p:cNvPr id="5" name="TextBox 4">
            <a:extLst>
              <a:ext uri="{FF2B5EF4-FFF2-40B4-BE49-F238E27FC236}">
                <a16:creationId xmlns:a16="http://schemas.microsoft.com/office/drawing/2014/main" id="{29167097-B068-43F8-AA70-9F32F63C6E13}"/>
              </a:ext>
            </a:extLst>
          </p:cNvPr>
          <p:cNvSpPr txBox="1"/>
          <p:nvPr/>
        </p:nvSpPr>
        <p:spPr>
          <a:xfrm>
            <a:off x="2627784" y="5949280"/>
            <a:ext cx="6264696" cy="646331"/>
          </a:xfrm>
          <a:prstGeom prst="rect">
            <a:avLst/>
          </a:prstGeom>
          <a:noFill/>
        </p:spPr>
        <p:txBody>
          <a:bodyPr wrap="square" rtlCol="0">
            <a:spAutoFit/>
          </a:bodyPr>
          <a:lstStyle/>
          <a:p>
            <a:pPr algn="ctr"/>
            <a:r>
              <a:rPr lang="en-GB" sz="3600" b="1" dirty="0"/>
              <a:t>If in doubt – leave it out!</a:t>
            </a:r>
          </a:p>
        </p:txBody>
      </p:sp>
    </p:spTree>
    <p:extLst>
      <p:ext uri="{BB962C8B-B14F-4D97-AF65-F5344CB8AC3E}">
        <p14:creationId xmlns:p14="http://schemas.microsoft.com/office/powerpoint/2010/main" val="2769033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548</TotalTime>
  <Words>796</Words>
  <Application>Microsoft Office PowerPoint</Application>
  <PresentationFormat>On-screen Show (4:3)</PresentationFormat>
  <Paragraphs>51</Paragraphs>
  <Slides>10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Arial</vt:lpstr>
      <vt:lpstr>Calibri</vt:lpstr>
      <vt:lpstr>Calibri Light</vt:lpstr>
      <vt:lpstr>Lucida Sans</vt:lpstr>
      <vt:lpstr>Wingdings</vt:lpstr>
      <vt:lpstr>UWTSD PPT Template (lectures)</vt:lpstr>
      <vt:lpstr>Office Theme</vt:lpstr>
      <vt:lpstr>PowerPoint Presentation</vt:lpstr>
      <vt:lpstr>The UWTSD Library: Infoskills </vt:lpstr>
      <vt:lpstr>Using Images – Two Key Issues</vt:lpstr>
      <vt:lpstr>Copyright, ownership &amp; permissions</vt:lpstr>
      <vt:lpstr>Copyright licenses</vt:lpstr>
      <vt:lpstr>UWTSD Library Copyright Hub</vt:lpstr>
      <vt:lpstr>Plagiarism and acknowledging sources</vt:lpstr>
      <vt:lpstr>PowerPoint Presentation</vt:lpstr>
      <vt:lpstr>PowerPoint Presentation</vt:lpstr>
      <vt:lpstr>Using Images – Critical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Ken Dicks</cp:lastModifiedBy>
  <cp:revision>26</cp:revision>
  <cp:lastPrinted>2016-11-15T13:11:27Z</cp:lastPrinted>
  <dcterms:created xsi:type="dcterms:W3CDTF">2016-11-14T14:29:47Z</dcterms:created>
  <dcterms:modified xsi:type="dcterms:W3CDTF">2021-11-09T18:05:24Z</dcterms:modified>
</cp:coreProperties>
</file>