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handoutMasterIdLst>
    <p:handoutMasterId r:id="rId103"/>
  </p:handoutMasterIdLst>
  <p:sldIdLst>
    <p:sldId id="256" r:id="rId2"/>
    <p:sldId id="410" r:id="rId3"/>
    <p:sldId id="404" r:id="rId4"/>
    <p:sldId id="405" r:id="rId5"/>
    <p:sldId id="407" r:id="rId6"/>
    <p:sldId id="409" r:id="rId7"/>
    <p:sldId id="408" r:id="rId8"/>
    <p:sldId id="406" r:id="rId9"/>
    <p:sldId id="257" r:id="rId10"/>
    <p:sldId id="356" r:id="rId11"/>
    <p:sldId id="354" r:id="rId12"/>
    <p:sldId id="355" r:id="rId13"/>
    <p:sldId id="357" r:id="rId14"/>
    <p:sldId id="309" r:id="rId15"/>
    <p:sldId id="312" r:id="rId16"/>
    <p:sldId id="310" r:id="rId17"/>
    <p:sldId id="311" r:id="rId18"/>
    <p:sldId id="313" r:id="rId19"/>
    <p:sldId id="314" r:id="rId20"/>
    <p:sldId id="315" r:id="rId21"/>
    <p:sldId id="317" r:id="rId22"/>
    <p:sldId id="318" r:id="rId23"/>
    <p:sldId id="321" r:id="rId24"/>
    <p:sldId id="316" r:id="rId25"/>
    <p:sldId id="322" r:id="rId26"/>
    <p:sldId id="323" r:id="rId27"/>
    <p:sldId id="324" r:id="rId28"/>
    <p:sldId id="326" r:id="rId29"/>
    <p:sldId id="325" r:id="rId30"/>
    <p:sldId id="327" r:id="rId31"/>
    <p:sldId id="328" r:id="rId32"/>
    <p:sldId id="329" r:id="rId33"/>
    <p:sldId id="330" r:id="rId34"/>
    <p:sldId id="331" r:id="rId35"/>
    <p:sldId id="334" r:id="rId36"/>
    <p:sldId id="335" r:id="rId37"/>
    <p:sldId id="336" r:id="rId38"/>
    <p:sldId id="337" r:id="rId39"/>
    <p:sldId id="338" r:id="rId40"/>
    <p:sldId id="339" r:id="rId41"/>
    <p:sldId id="341" r:id="rId42"/>
    <p:sldId id="342" r:id="rId43"/>
    <p:sldId id="350" r:id="rId44"/>
    <p:sldId id="343" r:id="rId45"/>
    <p:sldId id="344" r:id="rId46"/>
    <p:sldId id="345" r:id="rId47"/>
    <p:sldId id="346" r:id="rId48"/>
    <p:sldId id="347" r:id="rId49"/>
    <p:sldId id="349" r:id="rId50"/>
    <p:sldId id="332" r:id="rId51"/>
    <p:sldId id="307" r:id="rId52"/>
    <p:sldId id="308" r:id="rId53"/>
    <p:sldId id="351" r:id="rId54"/>
    <p:sldId id="352" r:id="rId55"/>
    <p:sldId id="353" r:id="rId56"/>
    <p:sldId id="304" r:id="rId57"/>
    <p:sldId id="383" r:id="rId58"/>
    <p:sldId id="384" r:id="rId59"/>
    <p:sldId id="385" r:id="rId60"/>
    <p:sldId id="386" r:id="rId61"/>
    <p:sldId id="387" r:id="rId62"/>
    <p:sldId id="388" r:id="rId63"/>
    <p:sldId id="284" r:id="rId64"/>
    <p:sldId id="360" r:id="rId65"/>
    <p:sldId id="361" r:id="rId66"/>
    <p:sldId id="389" r:id="rId67"/>
    <p:sldId id="362" r:id="rId68"/>
    <p:sldId id="364" r:id="rId69"/>
    <p:sldId id="367" r:id="rId70"/>
    <p:sldId id="363" r:id="rId71"/>
    <p:sldId id="365" r:id="rId72"/>
    <p:sldId id="366" r:id="rId73"/>
    <p:sldId id="375" r:id="rId74"/>
    <p:sldId id="374" r:id="rId75"/>
    <p:sldId id="376" r:id="rId76"/>
    <p:sldId id="377" r:id="rId77"/>
    <p:sldId id="378" r:id="rId78"/>
    <p:sldId id="390" r:id="rId79"/>
    <p:sldId id="379" r:id="rId80"/>
    <p:sldId id="380" r:id="rId81"/>
    <p:sldId id="381" r:id="rId82"/>
    <p:sldId id="391" r:id="rId83"/>
    <p:sldId id="393" r:id="rId84"/>
    <p:sldId id="392" r:id="rId85"/>
    <p:sldId id="395" r:id="rId86"/>
    <p:sldId id="396" r:id="rId87"/>
    <p:sldId id="397" r:id="rId88"/>
    <p:sldId id="398" r:id="rId89"/>
    <p:sldId id="399" r:id="rId90"/>
    <p:sldId id="400" r:id="rId91"/>
    <p:sldId id="401" r:id="rId92"/>
    <p:sldId id="402" r:id="rId93"/>
    <p:sldId id="403" r:id="rId94"/>
    <p:sldId id="285" r:id="rId95"/>
    <p:sldId id="289" r:id="rId96"/>
    <p:sldId id="288" r:id="rId97"/>
    <p:sldId id="290" r:id="rId98"/>
    <p:sldId id="291" r:id="rId99"/>
    <p:sldId id="294" r:id="rId100"/>
    <p:sldId id="295" r:id="rId101"/>
    <p:sldId id="299" r:id="rId102"/>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6" autoAdjust="0"/>
    <p:restoredTop sz="94660"/>
  </p:normalViewPr>
  <p:slideViewPr>
    <p:cSldViewPr snapToGrid="0">
      <p:cViewPr varScale="1">
        <p:scale>
          <a:sx n="101" d="100"/>
          <a:sy n="101" d="100"/>
        </p:scale>
        <p:origin x="126"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tableStyles" Target="tableStyles.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2470591-617E-46EA-A599-F29DA0B2CD44}" type="datetimeFigureOut">
              <a:rPr lang="en-GB" smtClean="0"/>
              <a:t>24/09/2019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94CC93B-3502-41DC-9D7B-2CAD147CC505}" type="slidenum">
              <a:rPr lang="en-GB" smtClean="0"/>
              <a:t>‹#›</a:t>
            </a:fld>
            <a:endParaRPr lang="en-GB"/>
          </a:p>
        </p:txBody>
      </p:sp>
    </p:spTree>
    <p:extLst>
      <p:ext uri="{BB962C8B-B14F-4D97-AF65-F5344CB8AC3E}">
        <p14:creationId xmlns:p14="http://schemas.microsoft.com/office/powerpoint/2010/main" val="384198753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9334D819-9F07-4261-B09B-9E467E5D9002}" type="datetimeFigureOut">
              <a:rPr lang="en-US" smtClean="0"/>
              <a:pPr/>
              <a:t>9/24/2019</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4160682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1240494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34D819-9F07-4261-B09B-9E467E5D9002}" type="datetimeFigureOut">
              <a:rPr lang="en-US" smtClean="0"/>
              <a:pPr/>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1059174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smtClean="0"/>
              <a:t>9/24/2019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27105252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smtClean="0"/>
              <a:t>9/24/2019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63633195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smtClean="0"/>
              <a:t>9/24/2019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1444010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smtClean="0"/>
              <a:t>9/24/2019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2206941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smtClean="0"/>
              <a:t>Click to 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t>9/24/2019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71766878-3199-4EAB-94E7-2D6D11070E14}" type="slidenum">
              <a:rPr lang="en-US" smtClean="0"/>
              <a:t>‹#›</a:t>
            </a:fld>
            <a:endParaRPr lang="en-US" dirty="0"/>
          </a:p>
        </p:txBody>
      </p:sp>
    </p:spTree>
    <p:extLst>
      <p:ext uri="{BB962C8B-B14F-4D97-AF65-F5344CB8AC3E}">
        <p14:creationId xmlns:p14="http://schemas.microsoft.com/office/powerpoint/2010/main" val="345191966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9334D819-9F07-4261-B09B-9E467E5D9002}" type="datetimeFigureOut">
              <a:rPr lang="en-US" smtClean="0"/>
              <a:t>9/24/2019</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71766878-3199-4EAB-94E7-2D6D11070E14}" type="slidenum">
              <a:rPr lang="en-US" smtClean="0"/>
              <a:t>‹#›</a:t>
            </a:fld>
            <a:endParaRPr lang="en-US" dirty="0"/>
          </a:p>
        </p:txBody>
      </p:sp>
    </p:spTree>
    <p:extLst>
      <p:ext uri="{BB962C8B-B14F-4D97-AF65-F5344CB8AC3E}">
        <p14:creationId xmlns:p14="http://schemas.microsoft.com/office/powerpoint/2010/main" val="53612149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3268304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3687590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9334D819-9F07-4261-B09B-9E467E5D9002}" type="datetimeFigureOut">
              <a:rPr lang="en-US" smtClean="0"/>
              <a:pPr/>
              <a:t>9/24/2019</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16218273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en.wikipedia.org/wiki/Tourism_in_Turkey" TargetMode="External"/><Relationship Id="rId13" Type="http://schemas.openxmlformats.org/officeDocument/2006/relationships/image" Target="../media/image1.png"/><Relationship Id="rId18" Type="http://schemas.openxmlformats.org/officeDocument/2006/relationships/image" Target="../media/image6.png"/><Relationship Id="rId3" Type="http://schemas.openxmlformats.org/officeDocument/2006/relationships/hyperlink" Target="https://en.wikipedia.org/wiki/Tourism_in_France" TargetMode="External"/><Relationship Id="rId21" Type="http://schemas.openxmlformats.org/officeDocument/2006/relationships/image" Target="../media/image9.png"/><Relationship Id="rId7" Type="http://schemas.openxmlformats.org/officeDocument/2006/relationships/hyperlink" Target="https://en.wikipedia.org/wiki/Tourism_in_Italy" TargetMode="External"/><Relationship Id="rId12" Type="http://schemas.openxmlformats.org/officeDocument/2006/relationships/hyperlink" Target="https://en.wikipedia.org/wiki/Tourism_in_the_United_Kingdom" TargetMode="External"/><Relationship Id="rId17" Type="http://schemas.openxmlformats.org/officeDocument/2006/relationships/image" Target="../media/image5.png"/><Relationship Id="rId2" Type="http://schemas.openxmlformats.org/officeDocument/2006/relationships/hyperlink" Target="https://en.wikipedia.org/wiki/World_Tourism_rankings#cite_note-WTO_Tourism_Highlights_2019_Edition-1" TargetMode="External"/><Relationship Id="rId16" Type="http://schemas.openxmlformats.org/officeDocument/2006/relationships/image" Target="../media/image4.png"/><Relationship Id="rId20"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hyperlink" Target="https://en.wikipedia.org/wiki/Tourism_in_China" TargetMode="External"/><Relationship Id="rId11" Type="http://schemas.openxmlformats.org/officeDocument/2006/relationships/hyperlink" Target="https://en.wikipedia.org/wiki/Tourism_in_Thailand" TargetMode="External"/><Relationship Id="rId24" Type="http://schemas.openxmlformats.org/officeDocument/2006/relationships/image" Target="../media/image12.png"/><Relationship Id="rId5" Type="http://schemas.openxmlformats.org/officeDocument/2006/relationships/hyperlink" Target="https://en.wikipedia.org/wiki/Tourism_in_the_United_States" TargetMode="External"/><Relationship Id="rId15" Type="http://schemas.openxmlformats.org/officeDocument/2006/relationships/image" Target="../media/image3.png"/><Relationship Id="rId23" Type="http://schemas.openxmlformats.org/officeDocument/2006/relationships/image" Target="../media/image11.png"/><Relationship Id="rId10" Type="http://schemas.openxmlformats.org/officeDocument/2006/relationships/hyperlink" Target="https://en.wikipedia.org/wiki/Tourism_in_Germany" TargetMode="External"/><Relationship Id="rId19" Type="http://schemas.openxmlformats.org/officeDocument/2006/relationships/image" Target="../media/image7.png"/><Relationship Id="rId4" Type="http://schemas.openxmlformats.org/officeDocument/2006/relationships/hyperlink" Target="https://en.wikipedia.org/wiki/Tourism_in_Spain" TargetMode="External"/><Relationship Id="rId9" Type="http://schemas.openxmlformats.org/officeDocument/2006/relationships/hyperlink" Target="https://en.wikipedia.org/wiki/Tourism_in_Mexico" TargetMode="External"/><Relationship Id="rId14" Type="http://schemas.openxmlformats.org/officeDocument/2006/relationships/image" Target="../media/image2.png"/><Relationship Id="rId22"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rainybackpackers.com/why-is-sustainable-tourism-important/" TargetMode="External"/><Relationship Id="rId2" Type="http://schemas.openxmlformats.org/officeDocument/2006/relationships/hyperlink" Target="https://goodtourismblog.com/2017/10/successful-sustainable-tourism-not-environment-society-economy/"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ec.europa.eu/clima/policies/ets_en" TargetMode="External"/><Relationship Id="rId2" Type="http://schemas.openxmlformats.org/officeDocument/2006/relationships/hyperlink" Target="https://www.theguardian.com/environment/2011/jun/07/ets-emissions-tradin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hyperlink" Target="https://www.thetravelfoundation.org.uk/"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researchgate.net/profile/Orie_Berezan/publication/272150000_Sustainable_Hotel_Practices_and_Guest_Satisfaction_Levels/links/568c7b9a08ae153299b66902.pdf" TargetMode="External"/><Relationship Id="rId2" Type="http://schemas.openxmlformats.org/officeDocument/2006/relationships/hyperlink" Target="https://www.iberostar.com/en/inspiration-guide/lifestyle/sustainable-tourism-current-trends-hotel-sustainability/" TargetMode="External"/><Relationship Id="rId1" Type="http://schemas.openxmlformats.org/officeDocument/2006/relationships/slideLayout" Target="../slideLayouts/slideLayout2.xml"/><Relationship Id="rId4" Type="http://schemas.openxmlformats.org/officeDocument/2006/relationships/hyperlink" Target="https://journals.sagepub.com/doi/pdf/10.1177/0047287516678089" TargetMode="External"/></Relationships>
</file>

<file path=ppt/slides/_rels/slide5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hyperlink" Target="https://www.youtube.com/watch?v=llZjdA12CQg"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www.un.org/sustainabledevelopment" TargetMode="External"/><Relationship Id="rId2" Type="http://schemas.openxmlformats.org/officeDocument/2006/relationships/hyperlink" Target="https://www.youtube.com/watch?v=3WODX8fyRHA"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3" Type="http://schemas.openxmlformats.org/officeDocument/2006/relationships/hyperlink" Target="https://www.youtube.com/watch?v=7X1u7OdwYyE" TargetMode="External"/><Relationship Id="rId2" Type="http://schemas.openxmlformats.org/officeDocument/2006/relationships/hyperlink" Target="https://www.youtube.com/watch?v=jfp2c2fbEeA" TargetMode="Externa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hyperlink" Target="https://youtu.be/8OXqdHSOIxI"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Sustainable </a:t>
            </a:r>
            <a:r>
              <a:rPr lang="en-GB" dirty="0" smtClean="0"/>
              <a:t>Development Part1</a:t>
            </a:r>
            <a:endParaRPr lang="en-GB" sz="2000" dirty="0"/>
          </a:p>
        </p:txBody>
      </p:sp>
      <p:sp>
        <p:nvSpPr>
          <p:cNvPr id="4" name="Subtitle 3"/>
          <p:cNvSpPr>
            <a:spLocks noGrp="1"/>
          </p:cNvSpPr>
          <p:nvPr>
            <p:ph type="subTitle" idx="1"/>
          </p:nvPr>
        </p:nvSpPr>
        <p:spPr/>
        <p:txBody>
          <a:bodyPr/>
          <a:lstStyle/>
          <a:p>
            <a:r>
              <a:rPr lang="en-GB" dirty="0" smtClean="0"/>
              <a:t>Dr Caroline Jawad 2019</a:t>
            </a:r>
            <a:endParaRPr lang="en-GB" dirty="0"/>
          </a:p>
        </p:txBody>
      </p:sp>
    </p:spTree>
    <p:extLst>
      <p:ext uri="{BB962C8B-B14F-4D97-AF65-F5344CB8AC3E}">
        <p14:creationId xmlns:p14="http://schemas.microsoft.com/office/powerpoint/2010/main" val="3498473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Important info</a:t>
            </a:r>
            <a:endParaRPr lang="en-GB" dirty="0"/>
          </a:p>
        </p:txBody>
      </p:sp>
      <p:sp>
        <p:nvSpPr>
          <p:cNvPr id="5" name="Content Placeholder 4"/>
          <p:cNvSpPr>
            <a:spLocks noGrp="1"/>
          </p:cNvSpPr>
          <p:nvPr>
            <p:ph idx="1"/>
          </p:nvPr>
        </p:nvSpPr>
        <p:spPr/>
        <p:txBody>
          <a:bodyPr/>
          <a:lstStyle/>
          <a:p>
            <a:r>
              <a:rPr lang="en-GB" dirty="0" smtClean="0"/>
              <a:t>Handouts</a:t>
            </a:r>
          </a:p>
          <a:p>
            <a:r>
              <a:rPr lang="en-GB" dirty="0" smtClean="0"/>
              <a:t>Communication</a:t>
            </a:r>
          </a:p>
          <a:p>
            <a:r>
              <a:rPr lang="en-GB" dirty="0" smtClean="0"/>
              <a:t>Assignments</a:t>
            </a:r>
            <a:endParaRPr lang="en-GB" dirty="0"/>
          </a:p>
        </p:txBody>
      </p:sp>
    </p:spTree>
    <p:extLst>
      <p:ext uri="{BB962C8B-B14F-4D97-AF65-F5344CB8AC3E}">
        <p14:creationId xmlns:p14="http://schemas.microsoft.com/office/powerpoint/2010/main" val="4061109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br>
              <a:rPr lang="en-GB" dirty="0" smtClean="0"/>
            </a:br>
            <a:endParaRPr lang="en-GB" dirty="0"/>
          </a:p>
        </p:txBody>
      </p:sp>
      <p:sp>
        <p:nvSpPr>
          <p:cNvPr id="3" name="Content Placeholder 2"/>
          <p:cNvSpPr>
            <a:spLocks noGrp="1"/>
          </p:cNvSpPr>
          <p:nvPr>
            <p:ph idx="1"/>
          </p:nvPr>
        </p:nvSpPr>
        <p:spPr/>
        <p:txBody>
          <a:bodyPr/>
          <a:lstStyle/>
          <a:p>
            <a:r>
              <a:rPr lang="en-GB" dirty="0" smtClean="0"/>
              <a:t>Top 10 countries visited by international tourists</a:t>
            </a:r>
            <a:endParaRPr lang="en-GB" dirty="0"/>
          </a:p>
        </p:txBody>
      </p:sp>
    </p:spTree>
    <p:extLst>
      <p:ext uri="{BB962C8B-B14F-4D97-AF65-F5344CB8AC3E}">
        <p14:creationId xmlns:p14="http://schemas.microsoft.com/office/powerpoint/2010/main" val="383412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1253364859"/>
              </p:ext>
            </p:extLst>
          </p:nvPr>
        </p:nvGraphicFramePr>
        <p:xfrm>
          <a:off x="1000121" y="542928"/>
          <a:ext cx="9534528" cy="5876921"/>
        </p:xfrm>
        <a:graphic>
          <a:graphicData uri="http://schemas.openxmlformats.org/drawingml/2006/table">
            <a:tbl>
              <a:tblPr/>
              <a:tblGrid>
                <a:gridCol w="1589088"/>
                <a:gridCol w="1589088"/>
                <a:gridCol w="1589088"/>
                <a:gridCol w="1589088"/>
                <a:gridCol w="1589088"/>
                <a:gridCol w="1589088"/>
              </a:tblGrid>
              <a:tr h="1441621">
                <a:tc>
                  <a:txBody>
                    <a:bodyPr/>
                    <a:lstStyle/>
                    <a:p>
                      <a:r>
                        <a:rPr lang="en-GB" sz="1400"/>
                        <a:t>Rank </a:t>
                      </a:r>
                    </a:p>
                  </a:txBody>
                  <a:tcPr marL="71078" marR="71078" marT="35539" marB="35539" anchor="ctr">
                    <a:lnL>
                      <a:noFill/>
                    </a:lnL>
                    <a:lnR>
                      <a:noFill/>
                    </a:lnR>
                    <a:lnT>
                      <a:noFill/>
                    </a:lnT>
                    <a:lnB>
                      <a:noFill/>
                    </a:lnB>
                  </a:tcPr>
                </a:tc>
                <a:tc>
                  <a:txBody>
                    <a:bodyPr/>
                    <a:lstStyle/>
                    <a:p>
                      <a:r>
                        <a:rPr lang="en-GB" sz="1400"/>
                        <a:t>Destination </a:t>
                      </a:r>
                    </a:p>
                  </a:txBody>
                  <a:tcPr marL="71078" marR="71078" marT="35539" marB="35539" anchor="ctr">
                    <a:lnL>
                      <a:noFill/>
                    </a:lnL>
                    <a:lnR>
                      <a:noFill/>
                    </a:lnR>
                    <a:lnT>
                      <a:noFill/>
                    </a:lnT>
                    <a:lnB>
                      <a:noFill/>
                    </a:lnB>
                  </a:tcPr>
                </a:tc>
                <a:tc>
                  <a:txBody>
                    <a:bodyPr/>
                    <a:lstStyle/>
                    <a:p>
                      <a:r>
                        <a:rPr lang="fr-FR" sz="1400"/>
                        <a:t>International</a:t>
                      </a:r>
                      <a:br>
                        <a:rPr lang="fr-FR" sz="1400"/>
                      </a:br>
                      <a:r>
                        <a:rPr lang="fr-FR" sz="1400"/>
                        <a:t>tourist</a:t>
                      </a:r>
                      <a:br>
                        <a:rPr lang="fr-FR" sz="1400"/>
                      </a:br>
                      <a:r>
                        <a:rPr lang="fr-FR" sz="1400"/>
                        <a:t>arrivals</a:t>
                      </a:r>
                      <a:br>
                        <a:rPr lang="fr-FR" sz="1400"/>
                      </a:br>
                      <a:r>
                        <a:rPr lang="fr-FR" sz="1400"/>
                        <a:t>(2018)</a:t>
                      </a:r>
                      <a:r>
                        <a:rPr lang="fr-FR" sz="1400" baseline="30000">
                          <a:hlinkClick r:id="rId2"/>
                        </a:rPr>
                        <a:t>[1]</a:t>
                      </a:r>
                      <a:r>
                        <a:rPr lang="fr-FR" sz="1400"/>
                        <a:t> </a:t>
                      </a:r>
                    </a:p>
                  </a:txBody>
                  <a:tcPr marL="71078" marR="71078" marT="35539" marB="35539" anchor="ctr">
                    <a:lnL>
                      <a:noFill/>
                    </a:lnL>
                    <a:lnR>
                      <a:noFill/>
                    </a:lnR>
                    <a:lnT>
                      <a:noFill/>
                    </a:lnT>
                    <a:lnB>
                      <a:noFill/>
                    </a:lnB>
                  </a:tcPr>
                </a:tc>
                <a:tc>
                  <a:txBody>
                    <a:bodyPr/>
                    <a:lstStyle/>
                    <a:p>
                      <a:r>
                        <a:rPr lang="fr-FR" sz="1400"/>
                        <a:t>International</a:t>
                      </a:r>
                      <a:br>
                        <a:rPr lang="fr-FR" sz="1400"/>
                      </a:br>
                      <a:r>
                        <a:rPr lang="fr-FR" sz="1400"/>
                        <a:t>tourist</a:t>
                      </a:r>
                      <a:br>
                        <a:rPr lang="fr-FR" sz="1400"/>
                      </a:br>
                      <a:r>
                        <a:rPr lang="fr-FR" sz="1400"/>
                        <a:t>arrivals</a:t>
                      </a:r>
                      <a:br>
                        <a:rPr lang="fr-FR" sz="1400"/>
                      </a:br>
                      <a:r>
                        <a:rPr lang="fr-FR" sz="1400"/>
                        <a:t>(2017)</a:t>
                      </a:r>
                      <a:r>
                        <a:rPr lang="fr-FR" sz="1400" baseline="30000">
                          <a:hlinkClick r:id="rId2"/>
                        </a:rPr>
                        <a:t>[1]</a:t>
                      </a:r>
                      <a:endParaRPr lang="fr-FR" sz="1400"/>
                    </a:p>
                  </a:txBody>
                  <a:tcPr marL="71078" marR="71078" marT="35539" marB="35539" anchor="ctr">
                    <a:lnL>
                      <a:noFill/>
                    </a:lnL>
                    <a:lnR>
                      <a:noFill/>
                    </a:lnR>
                    <a:lnT>
                      <a:noFill/>
                    </a:lnT>
                    <a:lnB>
                      <a:noFill/>
                    </a:lnB>
                  </a:tcPr>
                </a:tc>
                <a:tc>
                  <a:txBody>
                    <a:bodyPr/>
                    <a:lstStyle/>
                    <a:p>
                      <a:r>
                        <a:rPr lang="en-GB" sz="1400"/>
                        <a:t>Change</a:t>
                      </a:r>
                      <a:br>
                        <a:rPr lang="en-GB" sz="1400"/>
                      </a:br>
                      <a:r>
                        <a:rPr lang="en-GB" sz="1400"/>
                        <a:t>(2017 to</a:t>
                      </a:r>
                      <a:br>
                        <a:rPr lang="en-GB" sz="1400"/>
                      </a:br>
                      <a:r>
                        <a:rPr lang="en-GB" sz="1400"/>
                        <a:t>2018)</a:t>
                      </a:r>
                      <a:br>
                        <a:rPr lang="en-GB" sz="1400"/>
                      </a:br>
                      <a:r>
                        <a:rPr lang="en-GB" sz="1400"/>
                        <a:t>(%)</a:t>
                      </a:r>
                    </a:p>
                  </a:txBody>
                  <a:tcPr marL="71078" marR="71078" marT="35539" marB="35539" anchor="ctr">
                    <a:lnL>
                      <a:noFill/>
                    </a:lnL>
                    <a:lnR>
                      <a:noFill/>
                    </a:lnR>
                    <a:lnT>
                      <a:noFill/>
                    </a:lnT>
                    <a:lnB>
                      <a:noFill/>
                    </a:lnB>
                  </a:tcPr>
                </a:tc>
                <a:tc>
                  <a:txBody>
                    <a:bodyPr/>
                    <a:lstStyle/>
                    <a:p>
                      <a:r>
                        <a:rPr lang="en-GB" sz="1400"/>
                        <a:t>Change</a:t>
                      </a:r>
                      <a:br>
                        <a:rPr lang="en-GB" sz="1400"/>
                      </a:br>
                      <a:r>
                        <a:rPr lang="en-GB" sz="1400"/>
                        <a:t>(2016 to</a:t>
                      </a:r>
                      <a:br>
                        <a:rPr lang="en-GB" sz="1400"/>
                      </a:br>
                      <a:r>
                        <a:rPr lang="en-GB" sz="1400"/>
                        <a:t>2017)</a:t>
                      </a:r>
                      <a:br>
                        <a:rPr lang="en-GB" sz="1400"/>
                      </a:br>
                      <a:r>
                        <a:rPr lang="en-GB" sz="1400"/>
                        <a:t>(%) </a:t>
                      </a:r>
                    </a:p>
                  </a:txBody>
                  <a:tcPr marL="71078" marR="71078" marT="35539" marB="35539" anchor="ctr">
                    <a:lnL>
                      <a:noFill/>
                    </a:lnL>
                    <a:lnR>
                      <a:noFill/>
                    </a:lnR>
                    <a:lnT>
                      <a:noFill/>
                    </a:lnT>
                    <a:lnB>
                      <a:noFill/>
                    </a:lnB>
                  </a:tcPr>
                </a:tc>
              </a:tr>
              <a:tr h="443530">
                <a:tc>
                  <a:txBody>
                    <a:bodyPr/>
                    <a:lstStyle/>
                    <a:p>
                      <a:pPr algn="ctr"/>
                      <a:r>
                        <a:rPr lang="en-GB" sz="1400"/>
                        <a:t>1</a:t>
                      </a:r>
                    </a:p>
                  </a:txBody>
                  <a:tcPr marL="71078" marR="71078" marT="35539" marB="35539" anchor="ctr">
                    <a:lnL>
                      <a:noFill/>
                    </a:lnL>
                    <a:lnR>
                      <a:noFill/>
                    </a:lnR>
                    <a:lnT>
                      <a:noFill/>
                    </a:lnT>
                    <a:lnB>
                      <a:noFill/>
                    </a:lnB>
                  </a:tcPr>
                </a:tc>
                <a:tc>
                  <a:txBody>
                    <a:bodyPr/>
                    <a:lstStyle/>
                    <a:p>
                      <a:pPr algn="l"/>
                      <a:r>
                        <a:rPr lang="en-GB" sz="1400">
                          <a:hlinkClick r:id="rId3" tooltip="Tourism in France"/>
                        </a:rPr>
                        <a:t>France</a:t>
                      </a:r>
                      <a:endParaRPr lang="en-GB" sz="1400"/>
                    </a:p>
                  </a:txBody>
                  <a:tcPr marL="71078" marR="71078" marT="35539" marB="35539" anchor="ctr">
                    <a:lnL>
                      <a:noFill/>
                    </a:lnL>
                    <a:lnR>
                      <a:noFill/>
                    </a:lnR>
                    <a:lnT>
                      <a:noFill/>
                    </a:lnT>
                    <a:lnB>
                      <a:noFill/>
                    </a:lnB>
                  </a:tcPr>
                </a:tc>
                <a:tc>
                  <a:txBody>
                    <a:bodyPr/>
                    <a:lstStyle/>
                    <a:p>
                      <a:pPr algn="ctr"/>
                      <a:r>
                        <a:rPr lang="en-GB" sz="1400"/>
                        <a:t>89.4 million</a:t>
                      </a:r>
                    </a:p>
                  </a:txBody>
                  <a:tcPr marL="71078" marR="71078" marT="35539" marB="35539" anchor="ctr">
                    <a:lnL>
                      <a:noFill/>
                    </a:lnL>
                    <a:lnR>
                      <a:noFill/>
                    </a:lnR>
                    <a:lnT>
                      <a:noFill/>
                    </a:lnT>
                    <a:lnB>
                      <a:noFill/>
                    </a:lnB>
                  </a:tcPr>
                </a:tc>
                <a:tc>
                  <a:txBody>
                    <a:bodyPr/>
                    <a:lstStyle/>
                    <a:p>
                      <a:pPr algn="ctr"/>
                      <a:r>
                        <a:rPr lang="en-GB" sz="1400"/>
                        <a:t>86.9 million</a:t>
                      </a:r>
                    </a:p>
                  </a:txBody>
                  <a:tcPr marL="71078" marR="71078" marT="35539" marB="35539" anchor="ctr">
                    <a:lnL>
                      <a:noFill/>
                    </a:lnL>
                    <a:lnR>
                      <a:noFill/>
                    </a:lnR>
                    <a:lnT>
                      <a:noFill/>
                    </a:lnT>
                    <a:lnB>
                      <a:noFill/>
                    </a:lnB>
                  </a:tcPr>
                </a:tc>
                <a:tc>
                  <a:txBody>
                    <a:bodyPr/>
                    <a:lstStyle/>
                    <a:p>
                      <a:pPr algn="l"/>
                      <a:r>
                        <a:rPr lang="en-GB" sz="1400"/>
                        <a:t>2.9</a:t>
                      </a:r>
                    </a:p>
                  </a:txBody>
                  <a:tcPr marL="71078" marR="71078" marT="35539" marB="35539" anchor="ctr">
                    <a:lnL>
                      <a:noFill/>
                    </a:lnL>
                    <a:lnR>
                      <a:noFill/>
                    </a:lnR>
                    <a:lnT>
                      <a:noFill/>
                    </a:lnT>
                    <a:lnB>
                      <a:noFill/>
                    </a:lnB>
                  </a:tcPr>
                </a:tc>
                <a:tc>
                  <a:txBody>
                    <a:bodyPr/>
                    <a:lstStyle/>
                    <a:p>
                      <a:pPr algn="l"/>
                      <a:r>
                        <a:rPr lang="en-GB" sz="1400"/>
                        <a:t>5.1 </a:t>
                      </a:r>
                    </a:p>
                  </a:txBody>
                  <a:tcPr marL="71078" marR="71078" marT="35539" marB="35539" anchor="ctr">
                    <a:lnL>
                      <a:noFill/>
                    </a:lnL>
                    <a:lnR>
                      <a:noFill/>
                    </a:lnR>
                    <a:lnT>
                      <a:noFill/>
                    </a:lnT>
                    <a:lnB>
                      <a:noFill/>
                    </a:lnB>
                  </a:tcPr>
                </a:tc>
              </a:tr>
              <a:tr h="443530">
                <a:tc>
                  <a:txBody>
                    <a:bodyPr/>
                    <a:lstStyle/>
                    <a:p>
                      <a:pPr algn="ctr"/>
                      <a:r>
                        <a:rPr lang="en-GB" sz="1400"/>
                        <a:t>2</a:t>
                      </a:r>
                    </a:p>
                  </a:txBody>
                  <a:tcPr marL="71078" marR="71078" marT="35539" marB="35539" anchor="ctr">
                    <a:lnL>
                      <a:noFill/>
                    </a:lnL>
                    <a:lnR>
                      <a:noFill/>
                    </a:lnR>
                    <a:lnT>
                      <a:noFill/>
                    </a:lnT>
                    <a:lnB>
                      <a:noFill/>
                    </a:lnB>
                  </a:tcPr>
                </a:tc>
                <a:tc>
                  <a:txBody>
                    <a:bodyPr/>
                    <a:lstStyle/>
                    <a:p>
                      <a:pPr algn="l"/>
                      <a:r>
                        <a:rPr lang="en-GB" sz="1400">
                          <a:hlinkClick r:id="rId4" tooltip="Tourism in Spain"/>
                        </a:rPr>
                        <a:t>Spain</a:t>
                      </a:r>
                      <a:endParaRPr lang="en-GB" sz="1400"/>
                    </a:p>
                  </a:txBody>
                  <a:tcPr marL="71078" marR="71078" marT="35539" marB="35539" anchor="ctr">
                    <a:lnL>
                      <a:noFill/>
                    </a:lnL>
                    <a:lnR>
                      <a:noFill/>
                    </a:lnR>
                    <a:lnT>
                      <a:noFill/>
                    </a:lnT>
                    <a:lnB>
                      <a:noFill/>
                    </a:lnB>
                  </a:tcPr>
                </a:tc>
                <a:tc>
                  <a:txBody>
                    <a:bodyPr/>
                    <a:lstStyle/>
                    <a:p>
                      <a:pPr algn="ctr"/>
                      <a:r>
                        <a:rPr lang="en-GB" sz="1400"/>
                        <a:t>82.8 million</a:t>
                      </a:r>
                    </a:p>
                  </a:txBody>
                  <a:tcPr marL="71078" marR="71078" marT="35539" marB="35539" anchor="ctr">
                    <a:lnL>
                      <a:noFill/>
                    </a:lnL>
                    <a:lnR>
                      <a:noFill/>
                    </a:lnR>
                    <a:lnT>
                      <a:noFill/>
                    </a:lnT>
                    <a:lnB>
                      <a:noFill/>
                    </a:lnB>
                  </a:tcPr>
                </a:tc>
                <a:tc>
                  <a:txBody>
                    <a:bodyPr/>
                    <a:lstStyle/>
                    <a:p>
                      <a:pPr algn="ctr"/>
                      <a:r>
                        <a:rPr lang="en-GB" sz="1400"/>
                        <a:t>81.9 million</a:t>
                      </a:r>
                    </a:p>
                  </a:txBody>
                  <a:tcPr marL="71078" marR="71078" marT="35539" marB="35539" anchor="ctr">
                    <a:lnL>
                      <a:noFill/>
                    </a:lnL>
                    <a:lnR>
                      <a:noFill/>
                    </a:lnR>
                    <a:lnT>
                      <a:noFill/>
                    </a:lnT>
                    <a:lnB>
                      <a:noFill/>
                    </a:lnB>
                  </a:tcPr>
                </a:tc>
                <a:tc>
                  <a:txBody>
                    <a:bodyPr/>
                    <a:lstStyle/>
                    <a:p>
                      <a:pPr algn="l"/>
                      <a:r>
                        <a:rPr lang="en-GB" sz="1400"/>
                        <a:t>1.1</a:t>
                      </a:r>
                    </a:p>
                  </a:txBody>
                  <a:tcPr marL="71078" marR="71078" marT="35539" marB="35539" anchor="ctr">
                    <a:lnL>
                      <a:noFill/>
                    </a:lnL>
                    <a:lnR>
                      <a:noFill/>
                    </a:lnR>
                    <a:lnT>
                      <a:noFill/>
                    </a:lnT>
                    <a:lnB>
                      <a:noFill/>
                    </a:lnB>
                  </a:tcPr>
                </a:tc>
                <a:tc>
                  <a:txBody>
                    <a:bodyPr/>
                    <a:lstStyle/>
                    <a:p>
                      <a:pPr algn="l"/>
                      <a:r>
                        <a:rPr lang="en-GB" sz="1400"/>
                        <a:t>8.7 </a:t>
                      </a:r>
                    </a:p>
                  </a:txBody>
                  <a:tcPr marL="71078" marR="71078" marT="35539" marB="35539" anchor="ctr">
                    <a:lnL>
                      <a:noFill/>
                    </a:lnL>
                    <a:lnR>
                      <a:noFill/>
                    </a:lnR>
                    <a:lnT>
                      <a:noFill/>
                    </a:lnT>
                    <a:lnB>
                      <a:noFill/>
                    </a:lnB>
                  </a:tcPr>
                </a:tc>
              </a:tr>
              <a:tr h="443530">
                <a:tc>
                  <a:txBody>
                    <a:bodyPr/>
                    <a:lstStyle/>
                    <a:p>
                      <a:pPr algn="ctr"/>
                      <a:r>
                        <a:rPr lang="en-GB" sz="1400"/>
                        <a:t>3</a:t>
                      </a:r>
                    </a:p>
                  </a:txBody>
                  <a:tcPr marL="71078" marR="71078" marT="35539" marB="35539" anchor="ctr">
                    <a:lnL>
                      <a:noFill/>
                    </a:lnL>
                    <a:lnR>
                      <a:noFill/>
                    </a:lnR>
                    <a:lnT>
                      <a:noFill/>
                    </a:lnT>
                    <a:lnB>
                      <a:noFill/>
                    </a:lnB>
                  </a:tcPr>
                </a:tc>
                <a:tc>
                  <a:txBody>
                    <a:bodyPr/>
                    <a:lstStyle/>
                    <a:p>
                      <a:pPr algn="l"/>
                      <a:r>
                        <a:rPr lang="en-GB" sz="1400">
                          <a:hlinkClick r:id="rId5" tooltip="Tourism in the United States"/>
                        </a:rPr>
                        <a:t>United States</a:t>
                      </a:r>
                      <a:endParaRPr lang="en-GB" sz="1400"/>
                    </a:p>
                  </a:txBody>
                  <a:tcPr marL="71078" marR="71078" marT="35539" marB="35539" anchor="ctr">
                    <a:lnL>
                      <a:noFill/>
                    </a:lnL>
                    <a:lnR>
                      <a:noFill/>
                    </a:lnR>
                    <a:lnT>
                      <a:noFill/>
                    </a:lnT>
                    <a:lnB>
                      <a:noFill/>
                    </a:lnB>
                  </a:tcPr>
                </a:tc>
                <a:tc>
                  <a:txBody>
                    <a:bodyPr/>
                    <a:lstStyle/>
                    <a:p>
                      <a:pPr algn="ctr"/>
                      <a:r>
                        <a:rPr lang="en-GB" sz="1400"/>
                        <a:t>79.6 million</a:t>
                      </a:r>
                    </a:p>
                  </a:txBody>
                  <a:tcPr marL="71078" marR="71078" marT="35539" marB="35539" anchor="ctr">
                    <a:lnL>
                      <a:noFill/>
                    </a:lnL>
                    <a:lnR>
                      <a:noFill/>
                    </a:lnR>
                    <a:lnT>
                      <a:noFill/>
                    </a:lnT>
                    <a:lnB>
                      <a:noFill/>
                    </a:lnB>
                  </a:tcPr>
                </a:tc>
                <a:tc>
                  <a:txBody>
                    <a:bodyPr/>
                    <a:lstStyle/>
                    <a:p>
                      <a:pPr algn="ctr"/>
                      <a:r>
                        <a:rPr lang="en-GB" sz="1400"/>
                        <a:t>76.9 million</a:t>
                      </a:r>
                    </a:p>
                  </a:txBody>
                  <a:tcPr marL="71078" marR="71078" marT="35539" marB="35539" anchor="ctr">
                    <a:lnL>
                      <a:noFill/>
                    </a:lnL>
                    <a:lnR>
                      <a:noFill/>
                    </a:lnR>
                    <a:lnT>
                      <a:noFill/>
                    </a:lnT>
                    <a:lnB>
                      <a:noFill/>
                    </a:lnB>
                  </a:tcPr>
                </a:tc>
                <a:tc>
                  <a:txBody>
                    <a:bodyPr/>
                    <a:lstStyle/>
                    <a:p>
                      <a:pPr algn="l"/>
                      <a:r>
                        <a:rPr lang="en-GB" sz="1400"/>
                        <a:t>3.5</a:t>
                      </a:r>
                    </a:p>
                  </a:txBody>
                  <a:tcPr marL="71078" marR="71078" marT="35539" marB="35539" anchor="ctr">
                    <a:lnL>
                      <a:noFill/>
                    </a:lnL>
                    <a:lnR>
                      <a:noFill/>
                    </a:lnR>
                    <a:lnT>
                      <a:noFill/>
                    </a:lnT>
                    <a:lnB>
                      <a:noFill/>
                    </a:lnB>
                  </a:tcPr>
                </a:tc>
                <a:tc>
                  <a:txBody>
                    <a:bodyPr/>
                    <a:lstStyle/>
                    <a:p>
                      <a:pPr algn="l"/>
                      <a:r>
                        <a:rPr lang="en-GB" sz="1400"/>
                        <a:t>0.7 </a:t>
                      </a:r>
                    </a:p>
                  </a:txBody>
                  <a:tcPr marL="71078" marR="71078" marT="35539" marB="35539" anchor="ctr">
                    <a:lnL>
                      <a:noFill/>
                    </a:lnL>
                    <a:lnR>
                      <a:noFill/>
                    </a:lnR>
                    <a:lnT>
                      <a:noFill/>
                    </a:lnT>
                    <a:lnB>
                      <a:noFill/>
                    </a:lnB>
                  </a:tcPr>
                </a:tc>
              </a:tr>
              <a:tr h="443530">
                <a:tc>
                  <a:txBody>
                    <a:bodyPr/>
                    <a:lstStyle/>
                    <a:p>
                      <a:pPr algn="ctr"/>
                      <a:r>
                        <a:rPr lang="en-GB" sz="1400"/>
                        <a:t>4</a:t>
                      </a:r>
                    </a:p>
                  </a:txBody>
                  <a:tcPr marL="71078" marR="71078" marT="35539" marB="35539" anchor="ctr">
                    <a:lnL>
                      <a:noFill/>
                    </a:lnL>
                    <a:lnR>
                      <a:noFill/>
                    </a:lnR>
                    <a:lnT>
                      <a:noFill/>
                    </a:lnT>
                    <a:lnB>
                      <a:noFill/>
                    </a:lnB>
                  </a:tcPr>
                </a:tc>
                <a:tc>
                  <a:txBody>
                    <a:bodyPr/>
                    <a:lstStyle/>
                    <a:p>
                      <a:pPr algn="l"/>
                      <a:r>
                        <a:rPr lang="en-GB" sz="1400">
                          <a:hlinkClick r:id="rId6" tooltip="Tourism in China"/>
                        </a:rPr>
                        <a:t>China</a:t>
                      </a:r>
                      <a:endParaRPr lang="en-GB" sz="1400"/>
                    </a:p>
                  </a:txBody>
                  <a:tcPr marL="71078" marR="71078" marT="35539" marB="35539" anchor="ctr">
                    <a:lnL>
                      <a:noFill/>
                    </a:lnL>
                    <a:lnR>
                      <a:noFill/>
                    </a:lnR>
                    <a:lnT>
                      <a:noFill/>
                    </a:lnT>
                    <a:lnB>
                      <a:noFill/>
                    </a:lnB>
                  </a:tcPr>
                </a:tc>
                <a:tc>
                  <a:txBody>
                    <a:bodyPr/>
                    <a:lstStyle/>
                    <a:p>
                      <a:pPr algn="ctr"/>
                      <a:r>
                        <a:rPr lang="en-GB" sz="1400"/>
                        <a:t>62.9 million</a:t>
                      </a:r>
                    </a:p>
                  </a:txBody>
                  <a:tcPr marL="71078" marR="71078" marT="35539" marB="35539" anchor="ctr">
                    <a:lnL>
                      <a:noFill/>
                    </a:lnL>
                    <a:lnR>
                      <a:noFill/>
                    </a:lnR>
                    <a:lnT>
                      <a:noFill/>
                    </a:lnT>
                    <a:lnB>
                      <a:noFill/>
                    </a:lnB>
                  </a:tcPr>
                </a:tc>
                <a:tc>
                  <a:txBody>
                    <a:bodyPr/>
                    <a:lstStyle/>
                    <a:p>
                      <a:pPr algn="ctr"/>
                      <a:r>
                        <a:rPr lang="en-GB" sz="1400"/>
                        <a:t>60.7 million</a:t>
                      </a:r>
                    </a:p>
                  </a:txBody>
                  <a:tcPr marL="71078" marR="71078" marT="35539" marB="35539" anchor="ctr">
                    <a:lnL>
                      <a:noFill/>
                    </a:lnL>
                    <a:lnR>
                      <a:noFill/>
                    </a:lnR>
                    <a:lnT>
                      <a:noFill/>
                    </a:lnT>
                    <a:lnB>
                      <a:noFill/>
                    </a:lnB>
                  </a:tcPr>
                </a:tc>
                <a:tc>
                  <a:txBody>
                    <a:bodyPr/>
                    <a:lstStyle/>
                    <a:p>
                      <a:pPr algn="l"/>
                      <a:r>
                        <a:rPr lang="en-GB" sz="1400"/>
                        <a:t>3.6</a:t>
                      </a:r>
                    </a:p>
                  </a:txBody>
                  <a:tcPr marL="71078" marR="71078" marT="35539" marB="35539" anchor="ctr">
                    <a:lnL>
                      <a:noFill/>
                    </a:lnL>
                    <a:lnR>
                      <a:noFill/>
                    </a:lnR>
                    <a:lnT>
                      <a:noFill/>
                    </a:lnT>
                    <a:lnB>
                      <a:noFill/>
                    </a:lnB>
                  </a:tcPr>
                </a:tc>
                <a:tc>
                  <a:txBody>
                    <a:bodyPr/>
                    <a:lstStyle/>
                    <a:p>
                      <a:pPr algn="l"/>
                      <a:r>
                        <a:rPr lang="en-GB" sz="1400"/>
                        <a:t>2.5 </a:t>
                      </a:r>
                    </a:p>
                  </a:txBody>
                  <a:tcPr marL="71078" marR="71078" marT="35539" marB="35539" anchor="ctr">
                    <a:lnL>
                      <a:noFill/>
                    </a:lnL>
                    <a:lnR>
                      <a:noFill/>
                    </a:lnR>
                    <a:lnT>
                      <a:noFill/>
                    </a:lnT>
                    <a:lnB>
                      <a:noFill/>
                    </a:lnB>
                  </a:tcPr>
                </a:tc>
              </a:tr>
              <a:tr h="443530">
                <a:tc>
                  <a:txBody>
                    <a:bodyPr/>
                    <a:lstStyle/>
                    <a:p>
                      <a:pPr algn="ctr"/>
                      <a:r>
                        <a:rPr lang="en-GB" sz="1400"/>
                        <a:t>5</a:t>
                      </a:r>
                    </a:p>
                  </a:txBody>
                  <a:tcPr marL="71078" marR="71078" marT="35539" marB="35539" anchor="ctr">
                    <a:lnL>
                      <a:noFill/>
                    </a:lnL>
                    <a:lnR>
                      <a:noFill/>
                    </a:lnR>
                    <a:lnT>
                      <a:noFill/>
                    </a:lnT>
                    <a:lnB>
                      <a:noFill/>
                    </a:lnB>
                  </a:tcPr>
                </a:tc>
                <a:tc>
                  <a:txBody>
                    <a:bodyPr/>
                    <a:lstStyle/>
                    <a:p>
                      <a:pPr algn="l"/>
                      <a:r>
                        <a:rPr lang="en-GB" sz="1400">
                          <a:hlinkClick r:id="rId7" tooltip="Tourism in Italy"/>
                        </a:rPr>
                        <a:t>Italy</a:t>
                      </a:r>
                      <a:endParaRPr lang="en-GB" sz="1400"/>
                    </a:p>
                  </a:txBody>
                  <a:tcPr marL="71078" marR="71078" marT="35539" marB="35539" anchor="ctr">
                    <a:lnL>
                      <a:noFill/>
                    </a:lnL>
                    <a:lnR>
                      <a:noFill/>
                    </a:lnR>
                    <a:lnT>
                      <a:noFill/>
                    </a:lnT>
                    <a:lnB>
                      <a:noFill/>
                    </a:lnB>
                  </a:tcPr>
                </a:tc>
                <a:tc>
                  <a:txBody>
                    <a:bodyPr/>
                    <a:lstStyle/>
                    <a:p>
                      <a:pPr algn="ctr"/>
                      <a:r>
                        <a:rPr lang="en-GB" sz="1400"/>
                        <a:t>62.1 million</a:t>
                      </a:r>
                    </a:p>
                  </a:txBody>
                  <a:tcPr marL="71078" marR="71078" marT="35539" marB="35539" anchor="ctr">
                    <a:lnL>
                      <a:noFill/>
                    </a:lnL>
                    <a:lnR>
                      <a:noFill/>
                    </a:lnR>
                    <a:lnT>
                      <a:noFill/>
                    </a:lnT>
                    <a:lnB>
                      <a:noFill/>
                    </a:lnB>
                  </a:tcPr>
                </a:tc>
                <a:tc>
                  <a:txBody>
                    <a:bodyPr/>
                    <a:lstStyle/>
                    <a:p>
                      <a:pPr algn="ctr"/>
                      <a:r>
                        <a:rPr lang="en-GB" sz="1400"/>
                        <a:t>58.2 million</a:t>
                      </a:r>
                    </a:p>
                  </a:txBody>
                  <a:tcPr marL="71078" marR="71078" marT="35539" marB="35539" anchor="ctr">
                    <a:lnL>
                      <a:noFill/>
                    </a:lnL>
                    <a:lnR>
                      <a:noFill/>
                    </a:lnR>
                    <a:lnT>
                      <a:noFill/>
                    </a:lnT>
                    <a:lnB>
                      <a:noFill/>
                    </a:lnB>
                  </a:tcPr>
                </a:tc>
                <a:tc>
                  <a:txBody>
                    <a:bodyPr/>
                    <a:lstStyle/>
                    <a:p>
                      <a:pPr algn="l"/>
                      <a:r>
                        <a:rPr lang="en-GB" sz="1400"/>
                        <a:t>6.7</a:t>
                      </a:r>
                    </a:p>
                  </a:txBody>
                  <a:tcPr marL="71078" marR="71078" marT="35539" marB="35539" anchor="ctr">
                    <a:lnL>
                      <a:noFill/>
                    </a:lnL>
                    <a:lnR>
                      <a:noFill/>
                    </a:lnR>
                    <a:lnT>
                      <a:noFill/>
                    </a:lnT>
                    <a:lnB>
                      <a:noFill/>
                    </a:lnB>
                  </a:tcPr>
                </a:tc>
                <a:tc>
                  <a:txBody>
                    <a:bodyPr/>
                    <a:lstStyle/>
                    <a:p>
                      <a:pPr algn="l"/>
                      <a:r>
                        <a:rPr lang="en-GB" sz="1400"/>
                        <a:t>11.2 </a:t>
                      </a:r>
                    </a:p>
                  </a:txBody>
                  <a:tcPr marL="71078" marR="71078" marT="35539" marB="35539" anchor="ctr">
                    <a:lnL>
                      <a:noFill/>
                    </a:lnL>
                    <a:lnR>
                      <a:noFill/>
                    </a:lnR>
                    <a:lnT>
                      <a:noFill/>
                    </a:lnT>
                    <a:lnB>
                      <a:noFill/>
                    </a:lnB>
                  </a:tcPr>
                </a:tc>
              </a:tr>
              <a:tr h="443530">
                <a:tc>
                  <a:txBody>
                    <a:bodyPr/>
                    <a:lstStyle/>
                    <a:p>
                      <a:pPr algn="ctr"/>
                      <a:r>
                        <a:rPr lang="en-GB" sz="1400"/>
                        <a:t>6</a:t>
                      </a:r>
                    </a:p>
                  </a:txBody>
                  <a:tcPr marL="71078" marR="71078" marT="35539" marB="35539" anchor="ctr">
                    <a:lnL>
                      <a:noFill/>
                    </a:lnL>
                    <a:lnR>
                      <a:noFill/>
                    </a:lnR>
                    <a:lnT>
                      <a:noFill/>
                    </a:lnT>
                    <a:lnB>
                      <a:noFill/>
                    </a:lnB>
                  </a:tcPr>
                </a:tc>
                <a:tc>
                  <a:txBody>
                    <a:bodyPr/>
                    <a:lstStyle/>
                    <a:p>
                      <a:pPr algn="l"/>
                      <a:r>
                        <a:rPr lang="en-GB" sz="1400">
                          <a:hlinkClick r:id="rId8" tooltip="Tourism in Turkey"/>
                        </a:rPr>
                        <a:t>Turkey</a:t>
                      </a:r>
                      <a:endParaRPr lang="en-GB" sz="1400"/>
                    </a:p>
                  </a:txBody>
                  <a:tcPr marL="71078" marR="71078" marT="35539" marB="35539" anchor="ctr">
                    <a:lnL>
                      <a:noFill/>
                    </a:lnL>
                    <a:lnR>
                      <a:noFill/>
                    </a:lnR>
                    <a:lnT>
                      <a:noFill/>
                    </a:lnT>
                    <a:lnB>
                      <a:noFill/>
                    </a:lnB>
                  </a:tcPr>
                </a:tc>
                <a:tc>
                  <a:txBody>
                    <a:bodyPr/>
                    <a:lstStyle/>
                    <a:p>
                      <a:pPr algn="ctr"/>
                      <a:r>
                        <a:rPr lang="en-GB" sz="1400"/>
                        <a:t>45.8 million</a:t>
                      </a:r>
                    </a:p>
                  </a:txBody>
                  <a:tcPr marL="71078" marR="71078" marT="35539" marB="35539" anchor="ctr">
                    <a:lnL>
                      <a:noFill/>
                    </a:lnL>
                    <a:lnR>
                      <a:noFill/>
                    </a:lnR>
                    <a:lnT>
                      <a:noFill/>
                    </a:lnT>
                    <a:lnB>
                      <a:noFill/>
                    </a:lnB>
                  </a:tcPr>
                </a:tc>
                <a:tc>
                  <a:txBody>
                    <a:bodyPr/>
                    <a:lstStyle/>
                    <a:p>
                      <a:pPr algn="ctr"/>
                      <a:r>
                        <a:rPr lang="en-GB" sz="1400"/>
                        <a:t>37.6 million</a:t>
                      </a:r>
                    </a:p>
                  </a:txBody>
                  <a:tcPr marL="71078" marR="71078" marT="35539" marB="35539" anchor="ctr">
                    <a:lnL>
                      <a:noFill/>
                    </a:lnL>
                    <a:lnR>
                      <a:noFill/>
                    </a:lnR>
                    <a:lnT>
                      <a:noFill/>
                    </a:lnT>
                    <a:lnB>
                      <a:noFill/>
                    </a:lnB>
                  </a:tcPr>
                </a:tc>
                <a:tc>
                  <a:txBody>
                    <a:bodyPr/>
                    <a:lstStyle/>
                    <a:p>
                      <a:pPr algn="l"/>
                      <a:r>
                        <a:rPr lang="en-GB" sz="1400"/>
                        <a:t>21.7</a:t>
                      </a:r>
                    </a:p>
                  </a:txBody>
                  <a:tcPr marL="71078" marR="71078" marT="35539" marB="35539" anchor="ctr">
                    <a:lnL>
                      <a:noFill/>
                    </a:lnL>
                    <a:lnR>
                      <a:noFill/>
                    </a:lnR>
                    <a:lnT>
                      <a:noFill/>
                    </a:lnT>
                    <a:lnB>
                      <a:noFill/>
                    </a:lnB>
                  </a:tcPr>
                </a:tc>
                <a:tc>
                  <a:txBody>
                    <a:bodyPr/>
                    <a:lstStyle/>
                    <a:p>
                      <a:pPr algn="l"/>
                      <a:r>
                        <a:rPr lang="en-GB" sz="1400"/>
                        <a:t>24.1 </a:t>
                      </a:r>
                    </a:p>
                  </a:txBody>
                  <a:tcPr marL="71078" marR="71078" marT="35539" marB="35539" anchor="ctr">
                    <a:lnL>
                      <a:noFill/>
                    </a:lnL>
                    <a:lnR>
                      <a:noFill/>
                    </a:lnR>
                    <a:lnT>
                      <a:noFill/>
                    </a:lnT>
                    <a:lnB>
                      <a:noFill/>
                    </a:lnB>
                  </a:tcPr>
                </a:tc>
              </a:tr>
              <a:tr h="443530">
                <a:tc>
                  <a:txBody>
                    <a:bodyPr/>
                    <a:lstStyle/>
                    <a:p>
                      <a:pPr algn="ctr"/>
                      <a:r>
                        <a:rPr lang="en-GB" sz="1400"/>
                        <a:t>7</a:t>
                      </a:r>
                    </a:p>
                  </a:txBody>
                  <a:tcPr marL="71078" marR="71078" marT="35539" marB="35539" anchor="ctr">
                    <a:lnL>
                      <a:noFill/>
                    </a:lnL>
                    <a:lnR>
                      <a:noFill/>
                    </a:lnR>
                    <a:lnT>
                      <a:noFill/>
                    </a:lnT>
                    <a:lnB>
                      <a:noFill/>
                    </a:lnB>
                  </a:tcPr>
                </a:tc>
                <a:tc>
                  <a:txBody>
                    <a:bodyPr/>
                    <a:lstStyle/>
                    <a:p>
                      <a:pPr algn="l"/>
                      <a:r>
                        <a:rPr lang="en-GB" sz="1400">
                          <a:hlinkClick r:id="rId9" tooltip="Tourism in Mexico"/>
                        </a:rPr>
                        <a:t>Mexico</a:t>
                      </a:r>
                      <a:endParaRPr lang="en-GB" sz="1400"/>
                    </a:p>
                  </a:txBody>
                  <a:tcPr marL="71078" marR="71078" marT="35539" marB="35539" anchor="ctr">
                    <a:lnL>
                      <a:noFill/>
                    </a:lnL>
                    <a:lnR>
                      <a:noFill/>
                    </a:lnR>
                    <a:lnT>
                      <a:noFill/>
                    </a:lnT>
                    <a:lnB>
                      <a:noFill/>
                    </a:lnB>
                  </a:tcPr>
                </a:tc>
                <a:tc>
                  <a:txBody>
                    <a:bodyPr/>
                    <a:lstStyle/>
                    <a:p>
                      <a:pPr algn="ctr"/>
                      <a:r>
                        <a:rPr lang="en-GB" sz="1400"/>
                        <a:t>41.4 million</a:t>
                      </a:r>
                    </a:p>
                  </a:txBody>
                  <a:tcPr marL="71078" marR="71078" marT="35539" marB="35539" anchor="ctr">
                    <a:lnL>
                      <a:noFill/>
                    </a:lnL>
                    <a:lnR>
                      <a:noFill/>
                    </a:lnR>
                    <a:lnT>
                      <a:noFill/>
                    </a:lnT>
                    <a:lnB>
                      <a:noFill/>
                    </a:lnB>
                  </a:tcPr>
                </a:tc>
                <a:tc>
                  <a:txBody>
                    <a:bodyPr/>
                    <a:lstStyle/>
                    <a:p>
                      <a:pPr algn="ctr"/>
                      <a:r>
                        <a:rPr lang="en-GB" sz="1400"/>
                        <a:t>39.3 million</a:t>
                      </a:r>
                    </a:p>
                  </a:txBody>
                  <a:tcPr marL="71078" marR="71078" marT="35539" marB="35539" anchor="ctr">
                    <a:lnL>
                      <a:noFill/>
                    </a:lnL>
                    <a:lnR>
                      <a:noFill/>
                    </a:lnR>
                    <a:lnT>
                      <a:noFill/>
                    </a:lnT>
                    <a:lnB>
                      <a:noFill/>
                    </a:lnB>
                  </a:tcPr>
                </a:tc>
                <a:tc>
                  <a:txBody>
                    <a:bodyPr/>
                    <a:lstStyle/>
                    <a:p>
                      <a:pPr algn="l"/>
                      <a:r>
                        <a:rPr lang="en-GB" sz="1400"/>
                        <a:t>5.5</a:t>
                      </a:r>
                    </a:p>
                  </a:txBody>
                  <a:tcPr marL="71078" marR="71078" marT="35539" marB="35539" anchor="ctr">
                    <a:lnL>
                      <a:noFill/>
                    </a:lnL>
                    <a:lnR>
                      <a:noFill/>
                    </a:lnR>
                    <a:lnT>
                      <a:noFill/>
                    </a:lnT>
                    <a:lnB>
                      <a:noFill/>
                    </a:lnB>
                  </a:tcPr>
                </a:tc>
                <a:tc>
                  <a:txBody>
                    <a:bodyPr/>
                    <a:lstStyle/>
                    <a:p>
                      <a:pPr algn="l"/>
                      <a:r>
                        <a:rPr lang="en-GB" sz="1400"/>
                        <a:t>12.0 </a:t>
                      </a:r>
                    </a:p>
                  </a:txBody>
                  <a:tcPr marL="71078" marR="71078" marT="35539" marB="35539" anchor="ctr">
                    <a:lnL>
                      <a:noFill/>
                    </a:lnL>
                    <a:lnR>
                      <a:noFill/>
                    </a:lnR>
                    <a:lnT>
                      <a:noFill/>
                    </a:lnT>
                    <a:lnB>
                      <a:noFill/>
                    </a:lnB>
                  </a:tcPr>
                </a:tc>
              </a:tr>
              <a:tr h="443530">
                <a:tc>
                  <a:txBody>
                    <a:bodyPr/>
                    <a:lstStyle/>
                    <a:p>
                      <a:pPr algn="ctr"/>
                      <a:r>
                        <a:rPr lang="en-GB" sz="1400"/>
                        <a:t>8</a:t>
                      </a:r>
                    </a:p>
                  </a:txBody>
                  <a:tcPr marL="71078" marR="71078" marT="35539" marB="35539" anchor="ctr">
                    <a:lnL>
                      <a:noFill/>
                    </a:lnL>
                    <a:lnR>
                      <a:noFill/>
                    </a:lnR>
                    <a:lnT>
                      <a:noFill/>
                    </a:lnT>
                    <a:lnB>
                      <a:noFill/>
                    </a:lnB>
                  </a:tcPr>
                </a:tc>
                <a:tc>
                  <a:txBody>
                    <a:bodyPr/>
                    <a:lstStyle/>
                    <a:p>
                      <a:pPr algn="l"/>
                      <a:r>
                        <a:rPr lang="en-GB" sz="1400">
                          <a:hlinkClick r:id="rId10" tooltip="Tourism in Germany"/>
                        </a:rPr>
                        <a:t>Germany</a:t>
                      </a:r>
                      <a:endParaRPr lang="en-GB" sz="1400"/>
                    </a:p>
                  </a:txBody>
                  <a:tcPr marL="71078" marR="71078" marT="35539" marB="35539" anchor="ctr">
                    <a:lnL>
                      <a:noFill/>
                    </a:lnL>
                    <a:lnR>
                      <a:noFill/>
                    </a:lnR>
                    <a:lnT>
                      <a:noFill/>
                    </a:lnT>
                    <a:lnB>
                      <a:noFill/>
                    </a:lnB>
                  </a:tcPr>
                </a:tc>
                <a:tc>
                  <a:txBody>
                    <a:bodyPr/>
                    <a:lstStyle/>
                    <a:p>
                      <a:pPr algn="ctr"/>
                      <a:r>
                        <a:rPr lang="en-GB" sz="1400"/>
                        <a:t>38.9 million</a:t>
                      </a:r>
                    </a:p>
                  </a:txBody>
                  <a:tcPr marL="71078" marR="71078" marT="35539" marB="35539" anchor="ctr">
                    <a:lnL>
                      <a:noFill/>
                    </a:lnL>
                    <a:lnR>
                      <a:noFill/>
                    </a:lnR>
                    <a:lnT>
                      <a:noFill/>
                    </a:lnT>
                    <a:lnB>
                      <a:noFill/>
                    </a:lnB>
                  </a:tcPr>
                </a:tc>
                <a:tc>
                  <a:txBody>
                    <a:bodyPr/>
                    <a:lstStyle/>
                    <a:p>
                      <a:pPr algn="ctr"/>
                      <a:r>
                        <a:rPr lang="en-GB" sz="1400"/>
                        <a:t>37.5 million</a:t>
                      </a:r>
                    </a:p>
                  </a:txBody>
                  <a:tcPr marL="71078" marR="71078" marT="35539" marB="35539" anchor="ctr">
                    <a:lnL>
                      <a:noFill/>
                    </a:lnL>
                    <a:lnR>
                      <a:noFill/>
                    </a:lnR>
                    <a:lnT>
                      <a:noFill/>
                    </a:lnT>
                    <a:lnB>
                      <a:noFill/>
                    </a:lnB>
                  </a:tcPr>
                </a:tc>
                <a:tc>
                  <a:txBody>
                    <a:bodyPr/>
                    <a:lstStyle/>
                    <a:p>
                      <a:pPr algn="l"/>
                      <a:r>
                        <a:rPr lang="en-GB" sz="1400"/>
                        <a:t>3.8</a:t>
                      </a:r>
                    </a:p>
                  </a:txBody>
                  <a:tcPr marL="71078" marR="71078" marT="35539" marB="35539" anchor="ctr">
                    <a:lnL>
                      <a:noFill/>
                    </a:lnL>
                    <a:lnR>
                      <a:noFill/>
                    </a:lnR>
                    <a:lnT>
                      <a:noFill/>
                    </a:lnT>
                    <a:lnB>
                      <a:noFill/>
                    </a:lnB>
                  </a:tcPr>
                </a:tc>
                <a:tc>
                  <a:txBody>
                    <a:bodyPr/>
                    <a:lstStyle/>
                    <a:p>
                      <a:pPr algn="l"/>
                      <a:r>
                        <a:rPr lang="en-GB" sz="1400"/>
                        <a:t>5.2 </a:t>
                      </a:r>
                    </a:p>
                  </a:txBody>
                  <a:tcPr marL="71078" marR="71078" marT="35539" marB="35539" anchor="ctr">
                    <a:lnL>
                      <a:noFill/>
                    </a:lnL>
                    <a:lnR>
                      <a:noFill/>
                    </a:lnR>
                    <a:lnT>
                      <a:noFill/>
                    </a:lnT>
                    <a:lnB>
                      <a:noFill/>
                    </a:lnB>
                  </a:tcPr>
                </a:tc>
              </a:tr>
              <a:tr h="443530">
                <a:tc>
                  <a:txBody>
                    <a:bodyPr/>
                    <a:lstStyle/>
                    <a:p>
                      <a:pPr algn="ctr"/>
                      <a:r>
                        <a:rPr lang="en-GB" sz="1400"/>
                        <a:t>9</a:t>
                      </a:r>
                    </a:p>
                  </a:txBody>
                  <a:tcPr marL="71078" marR="71078" marT="35539" marB="35539" anchor="ctr">
                    <a:lnL>
                      <a:noFill/>
                    </a:lnL>
                    <a:lnR>
                      <a:noFill/>
                    </a:lnR>
                    <a:lnT>
                      <a:noFill/>
                    </a:lnT>
                    <a:lnB>
                      <a:noFill/>
                    </a:lnB>
                  </a:tcPr>
                </a:tc>
                <a:tc>
                  <a:txBody>
                    <a:bodyPr/>
                    <a:lstStyle/>
                    <a:p>
                      <a:pPr algn="l"/>
                      <a:r>
                        <a:rPr lang="en-GB" sz="1400">
                          <a:hlinkClick r:id="rId11" tooltip="Tourism in Thailand"/>
                        </a:rPr>
                        <a:t>Thailand</a:t>
                      </a:r>
                      <a:endParaRPr lang="en-GB" sz="1400"/>
                    </a:p>
                  </a:txBody>
                  <a:tcPr marL="71078" marR="71078" marT="35539" marB="35539" anchor="ctr">
                    <a:lnL>
                      <a:noFill/>
                    </a:lnL>
                    <a:lnR>
                      <a:noFill/>
                    </a:lnR>
                    <a:lnT>
                      <a:noFill/>
                    </a:lnT>
                    <a:lnB>
                      <a:noFill/>
                    </a:lnB>
                  </a:tcPr>
                </a:tc>
                <a:tc>
                  <a:txBody>
                    <a:bodyPr/>
                    <a:lstStyle/>
                    <a:p>
                      <a:pPr algn="ctr"/>
                      <a:r>
                        <a:rPr lang="en-GB" sz="1400"/>
                        <a:t>38.3 million</a:t>
                      </a:r>
                    </a:p>
                  </a:txBody>
                  <a:tcPr marL="71078" marR="71078" marT="35539" marB="35539" anchor="ctr">
                    <a:lnL>
                      <a:noFill/>
                    </a:lnL>
                    <a:lnR>
                      <a:noFill/>
                    </a:lnR>
                    <a:lnT>
                      <a:noFill/>
                    </a:lnT>
                    <a:lnB>
                      <a:noFill/>
                    </a:lnB>
                  </a:tcPr>
                </a:tc>
                <a:tc>
                  <a:txBody>
                    <a:bodyPr/>
                    <a:lstStyle/>
                    <a:p>
                      <a:pPr algn="ctr"/>
                      <a:r>
                        <a:rPr lang="en-GB" sz="1400"/>
                        <a:t>35.5 million</a:t>
                      </a:r>
                    </a:p>
                  </a:txBody>
                  <a:tcPr marL="71078" marR="71078" marT="35539" marB="35539" anchor="ctr">
                    <a:lnL>
                      <a:noFill/>
                    </a:lnL>
                    <a:lnR>
                      <a:noFill/>
                    </a:lnR>
                    <a:lnT>
                      <a:noFill/>
                    </a:lnT>
                    <a:lnB>
                      <a:noFill/>
                    </a:lnB>
                  </a:tcPr>
                </a:tc>
                <a:tc>
                  <a:txBody>
                    <a:bodyPr/>
                    <a:lstStyle/>
                    <a:p>
                      <a:pPr algn="l"/>
                      <a:r>
                        <a:rPr lang="en-GB" sz="1400"/>
                        <a:t>7.9</a:t>
                      </a:r>
                    </a:p>
                  </a:txBody>
                  <a:tcPr marL="71078" marR="71078" marT="35539" marB="35539" anchor="ctr">
                    <a:lnL>
                      <a:noFill/>
                    </a:lnL>
                    <a:lnR>
                      <a:noFill/>
                    </a:lnR>
                    <a:lnT>
                      <a:noFill/>
                    </a:lnT>
                    <a:lnB>
                      <a:noFill/>
                    </a:lnB>
                  </a:tcPr>
                </a:tc>
                <a:tc>
                  <a:txBody>
                    <a:bodyPr/>
                    <a:lstStyle/>
                    <a:p>
                      <a:pPr algn="l"/>
                      <a:r>
                        <a:rPr lang="en-GB" sz="1400"/>
                        <a:t>9.1 </a:t>
                      </a:r>
                    </a:p>
                  </a:txBody>
                  <a:tcPr marL="71078" marR="71078" marT="35539" marB="35539" anchor="ctr">
                    <a:lnL>
                      <a:noFill/>
                    </a:lnL>
                    <a:lnR>
                      <a:noFill/>
                    </a:lnR>
                    <a:lnT>
                      <a:noFill/>
                    </a:lnT>
                    <a:lnB>
                      <a:noFill/>
                    </a:lnB>
                  </a:tcPr>
                </a:tc>
              </a:tr>
              <a:tr h="443530">
                <a:tc>
                  <a:txBody>
                    <a:bodyPr/>
                    <a:lstStyle/>
                    <a:p>
                      <a:pPr algn="ctr"/>
                      <a:r>
                        <a:rPr lang="en-GB" sz="1400"/>
                        <a:t>10</a:t>
                      </a:r>
                    </a:p>
                  </a:txBody>
                  <a:tcPr marL="71078" marR="71078" marT="35539" marB="35539" anchor="ctr">
                    <a:lnL>
                      <a:noFill/>
                    </a:lnL>
                    <a:lnR>
                      <a:noFill/>
                    </a:lnR>
                    <a:lnT>
                      <a:noFill/>
                    </a:lnT>
                    <a:lnB>
                      <a:noFill/>
                    </a:lnB>
                  </a:tcPr>
                </a:tc>
                <a:tc>
                  <a:txBody>
                    <a:bodyPr/>
                    <a:lstStyle/>
                    <a:p>
                      <a:pPr algn="l"/>
                      <a:r>
                        <a:rPr lang="en-GB" sz="1400">
                          <a:hlinkClick r:id="rId12" tooltip="Tourism in the United Kingdom"/>
                        </a:rPr>
                        <a:t>United Kingdom</a:t>
                      </a:r>
                      <a:endParaRPr lang="en-GB" sz="1400"/>
                    </a:p>
                  </a:txBody>
                  <a:tcPr marL="71078" marR="71078" marT="35539" marB="35539" anchor="ctr">
                    <a:lnL>
                      <a:noFill/>
                    </a:lnL>
                    <a:lnR>
                      <a:noFill/>
                    </a:lnR>
                    <a:lnT>
                      <a:noFill/>
                    </a:lnT>
                    <a:lnB>
                      <a:noFill/>
                    </a:lnB>
                  </a:tcPr>
                </a:tc>
                <a:tc>
                  <a:txBody>
                    <a:bodyPr/>
                    <a:lstStyle/>
                    <a:p>
                      <a:pPr algn="ctr"/>
                      <a:r>
                        <a:rPr lang="en-GB" sz="1400"/>
                        <a:t>36.3 million</a:t>
                      </a:r>
                    </a:p>
                  </a:txBody>
                  <a:tcPr marL="71078" marR="71078" marT="35539" marB="35539" anchor="ctr">
                    <a:lnL>
                      <a:noFill/>
                    </a:lnL>
                    <a:lnR>
                      <a:noFill/>
                    </a:lnR>
                    <a:lnT>
                      <a:noFill/>
                    </a:lnT>
                    <a:lnB>
                      <a:noFill/>
                    </a:lnB>
                  </a:tcPr>
                </a:tc>
                <a:tc>
                  <a:txBody>
                    <a:bodyPr/>
                    <a:lstStyle/>
                    <a:p>
                      <a:pPr algn="ctr"/>
                      <a:r>
                        <a:rPr lang="en-GB" sz="1400"/>
                        <a:t>37.6 million</a:t>
                      </a:r>
                    </a:p>
                  </a:txBody>
                  <a:tcPr marL="71078" marR="71078" marT="35539" marB="35539" anchor="ctr">
                    <a:lnL>
                      <a:noFill/>
                    </a:lnL>
                    <a:lnR>
                      <a:noFill/>
                    </a:lnR>
                    <a:lnT>
                      <a:noFill/>
                    </a:lnT>
                    <a:lnB>
                      <a:noFill/>
                    </a:lnB>
                  </a:tcPr>
                </a:tc>
                <a:tc>
                  <a:txBody>
                    <a:bodyPr/>
                    <a:lstStyle/>
                    <a:p>
                      <a:pPr algn="l"/>
                      <a:r>
                        <a:rPr lang="en-GB" sz="1400"/>
                        <a:t>3.5</a:t>
                      </a:r>
                    </a:p>
                  </a:txBody>
                  <a:tcPr marL="71078" marR="71078" marT="35539" marB="35539" anchor="ctr">
                    <a:lnL>
                      <a:noFill/>
                    </a:lnL>
                    <a:lnR>
                      <a:noFill/>
                    </a:lnR>
                    <a:lnT>
                      <a:noFill/>
                    </a:lnT>
                    <a:lnB>
                      <a:noFill/>
                    </a:lnB>
                  </a:tcPr>
                </a:tc>
                <a:tc>
                  <a:txBody>
                    <a:bodyPr/>
                    <a:lstStyle/>
                    <a:p>
                      <a:pPr algn="l"/>
                      <a:r>
                        <a:rPr lang="en-GB" sz="1400" dirty="0"/>
                        <a:t>5.1</a:t>
                      </a:r>
                    </a:p>
                  </a:txBody>
                  <a:tcPr marL="71078" marR="71078" marT="35539" marB="35539" anchor="ctr">
                    <a:lnL>
                      <a:noFill/>
                    </a:lnL>
                    <a:lnR>
                      <a:noFill/>
                    </a:lnR>
                    <a:lnT>
                      <a:noFill/>
                    </a:lnT>
                    <a:lnB>
                      <a:noFill/>
                    </a:lnB>
                  </a:tcPr>
                </a:tc>
              </a:tr>
            </a:tbl>
          </a:graphicData>
        </a:graphic>
      </p:graphicFrame>
      <p:pic>
        <p:nvPicPr>
          <p:cNvPr id="1086" name="Picture 62" descr="https://upload.wikimedia.org/wikipedia/en/thumb/c/c3/Flag_of_France.svg/23px-Flag_of_France.svg.pn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787945" y="1954141"/>
            <a:ext cx="341609" cy="222789"/>
          </a:xfrm>
          <a:prstGeom prst="rect">
            <a:avLst/>
          </a:prstGeom>
          <a:noFill/>
          <a:extLst>
            <a:ext uri="{909E8E84-426E-40DD-AFC4-6F175D3DCCD1}">
              <a14:hiddenFill xmlns:a14="http://schemas.microsoft.com/office/drawing/2010/main">
                <a:solidFill>
                  <a:srgbClr val="FFFFFF"/>
                </a:solidFill>
              </a14:hiddenFill>
            </a:ext>
          </a:extLst>
        </p:spPr>
      </p:pic>
      <p:pic>
        <p:nvPicPr>
          <p:cNvPr id="1087" name="Picture 63"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088" name="Picture 64"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089" name="Picture 65" descr="https://upload.wikimedia.org/wikipedia/en/thumb/9/9a/Flag_of_Spain.svg/23px-Flag_of_Spain.svg.png"/>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787945" y="1954141"/>
            <a:ext cx="341609" cy="222789"/>
          </a:xfrm>
          <a:prstGeom prst="rect">
            <a:avLst/>
          </a:prstGeom>
          <a:noFill/>
          <a:extLst>
            <a:ext uri="{909E8E84-426E-40DD-AFC4-6F175D3DCCD1}">
              <a14:hiddenFill xmlns:a14="http://schemas.microsoft.com/office/drawing/2010/main">
                <a:solidFill>
                  <a:srgbClr val="FFFFFF"/>
                </a:solidFill>
              </a14:hiddenFill>
            </a:ext>
          </a:extLst>
        </p:spPr>
      </p:pic>
      <p:pic>
        <p:nvPicPr>
          <p:cNvPr id="1090" name="Picture 66"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091" name="Picture 67"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092" name="Picture 68" descr="https://upload.wikimedia.org/wikipedia/en/thumb/a/a4/Flag_of_the_United_States.svg/23px-Flag_of_the_United_States.svg.png"/>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787945" y="1965268"/>
            <a:ext cx="341609" cy="178231"/>
          </a:xfrm>
          <a:prstGeom prst="rect">
            <a:avLst/>
          </a:prstGeom>
          <a:noFill/>
          <a:extLst>
            <a:ext uri="{909E8E84-426E-40DD-AFC4-6F175D3DCCD1}">
              <a14:hiddenFill xmlns:a14="http://schemas.microsoft.com/office/drawing/2010/main">
                <a:solidFill>
                  <a:srgbClr val="FFFFFF"/>
                </a:solidFill>
              </a14:hiddenFill>
            </a:ext>
          </a:extLst>
        </p:spPr>
      </p:pic>
      <p:pic>
        <p:nvPicPr>
          <p:cNvPr id="1093" name="Picture 69"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094" name="Picture 70"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095" name="Picture 71" descr="https://upload.wikimedia.org/wikipedia/commons/thumb/f/fa/Flag_of_the_People%27s_Republic_of_China.svg/23px-Flag_of_the_People%27s_Republic_of_China.svg.png"/>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787945" y="1954141"/>
            <a:ext cx="341609" cy="222789"/>
          </a:xfrm>
          <a:prstGeom prst="rect">
            <a:avLst/>
          </a:prstGeom>
          <a:noFill/>
          <a:extLst>
            <a:ext uri="{909E8E84-426E-40DD-AFC4-6F175D3DCCD1}">
              <a14:hiddenFill xmlns:a14="http://schemas.microsoft.com/office/drawing/2010/main">
                <a:solidFill>
                  <a:srgbClr val="FFFFFF"/>
                </a:solidFill>
              </a14:hiddenFill>
            </a:ext>
          </a:extLst>
        </p:spPr>
      </p:pic>
      <p:pic>
        <p:nvPicPr>
          <p:cNvPr id="1096" name="Picture 72"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097" name="Picture 73"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098" name="Picture 74" descr="https://upload.wikimedia.org/wikipedia/en/thumb/0/03/Flag_of_Italy.svg/23px-Flag_of_Italy.svg.png"/>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787945" y="1954141"/>
            <a:ext cx="341609" cy="222789"/>
          </a:xfrm>
          <a:prstGeom prst="rect">
            <a:avLst/>
          </a:prstGeom>
          <a:noFill/>
          <a:extLst>
            <a:ext uri="{909E8E84-426E-40DD-AFC4-6F175D3DCCD1}">
              <a14:hiddenFill xmlns:a14="http://schemas.microsoft.com/office/drawing/2010/main">
                <a:solidFill>
                  <a:srgbClr val="FFFFFF"/>
                </a:solidFill>
              </a14:hiddenFill>
            </a:ext>
          </a:extLst>
        </p:spPr>
      </p:pic>
      <p:pic>
        <p:nvPicPr>
          <p:cNvPr id="1099" name="Picture 75"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00" name="Picture 76"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01" name="Picture 77" descr="https://upload.wikimedia.org/wikipedia/commons/thumb/b/b4/Flag_of_Turkey.svg/23px-Flag_of_Turkey.svg.png"/>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787945" y="1954141"/>
            <a:ext cx="341609" cy="222789"/>
          </a:xfrm>
          <a:prstGeom prst="rect">
            <a:avLst/>
          </a:prstGeom>
          <a:noFill/>
          <a:extLst>
            <a:ext uri="{909E8E84-426E-40DD-AFC4-6F175D3DCCD1}">
              <a14:hiddenFill xmlns:a14="http://schemas.microsoft.com/office/drawing/2010/main">
                <a:solidFill>
                  <a:srgbClr val="FFFFFF"/>
                </a:solidFill>
              </a14:hiddenFill>
            </a:ext>
          </a:extLst>
        </p:spPr>
      </p:pic>
      <p:pic>
        <p:nvPicPr>
          <p:cNvPr id="1102" name="Picture 78"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03" name="Picture 79"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04" name="Picture 80" descr="https://upload.wikimedia.org/wikipedia/commons/thumb/f/fc/Flag_of_Mexico.svg/23px-Flag_of_Mexico.svg.png"/>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1787946" y="1961559"/>
            <a:ext cx="341608" cy="193083"/>
          </a:xfrm>
          <a:prstGeom prst="rect">
            <a:avLst/>
          </a:prstGeom>
          <a:noFill/>
          <a:extLst>
            <a:ext uri="{909E8E84-426E-40DD-AFC4-6F175D3DCCD1}">
              <a14:hiddenFill xmlns:a14="http://schemas.microsoft.com/office/drawing/2010/main">
                <a:solidFill>
                  <a:srgbClr val="FFFFFF"/>
                </a:solidFill>
              </a14:hiddenFill>
            </a:ext>
          </a:extLst>
        </p:spPr>
      </p:pic>
      <p:pic>
        <p:nvPicPr>
          <p:cNvPr id="1105" name="Picture 81"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06" name="Picture 82"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07" name="Picture 83" descr="https://upload.wikimedia.org/wikipedia/en/thumb/b/ba/Flag_of_Germany.svg/23px-Flag_of_Germany.svg.png"/>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787945" y="1957850"/>
            <a:ext cx="341609" cy="207936"/>
          </a:xfrm>
          <a:prstGeom prst="rect">
            <a:avLst/>
          </a:prstGeom>
          <a:noFill/>
          <a:extLst>
            <a:ext uri="{909E8E84-426E-40DD-AFC4-6F175D3DCCD1}">
              <a14:hiddenFill xmlns:a14="http://schemas.microsoft.com/office/drawing/2010/main">
                <a:solidFill>
                  <a:srgbClr val="FFFFFF"/>
                </a:solidFill>
              </a14:hiddenFill>
            </a:ext>
          </a:extLst>
        </p:spPr>
      </p:pic>
      <p:pic>
        <p:nvPicPr>
          <p:cNvPr id="1108" name="Picture 84"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09" name="Picture 85"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10" name="Picture 86" descr="https://upload.wikimedia.org/wikipedia/commons/thumb/a/a9/Flag_of_Thailand.svg/23px-Flag_of_Thailand.svg.png"/>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1787945" y="1954141"/>
            <a:ext cx="341609" cy="222789"/>
          </a:xfrm>
          <a:prstGeom prst="rect">
            <a:avLst/>
          </a:prstGeom>
          <a:noFill/>
          <a:extLst>
            <a:ext uri="{909E8E84-426E-40DD-AFC4-6F175D3DCCD1}">
              <a14:hiddenFill xmlns:a14="http://schemas.microsoft.com/office/drawing/2010/main">
                <a:solidFill>
                  <a:srgbClr val="FFFFFF"/>
                </a:solidFill>
              </a14:hiddenFill>
            </a:ext>
          </a:extLst>
        </p:spPr>
      </p:pic>
      <p:pic>
        <p:nvPicPr>
          <p:cNvPr id="1111" name="Picture 87"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12" name="Picture 88"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13" name="Picture 89" descr="https://upload.wikimedia.org/wikipedia/en/thumb/a/ae/Flag_of_the_United_Kingdom.svg/23px-Flag_of_the_United_Kingdom.svg.png"/>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787945" y="1965268"/>
            <a:ext cx="341609" cy="178231"/>
          </a:xfrm>
          <a:prstGeom prst="rect">
            <a:avLst/>
          </a:prstGeom>
          <a:noFill/>
          <a:extLst>
            <a:ext uri="{909E8E84-426E-40DD-AFC4-6F175D3DCCD1}">
              <a14:hiddenFill xmlns:a14="http://schemas.microsoft.com/office/drawing/2010/main">
                <a:solidFill>
                  <a:srgbClr val="FFFFFF"/>
                </a:solidFill>
              </a14:hiddenFill>
            </a:ext>
          </a:extLst>
        </p:spPr>
      </p:pic>
      <p:pic>
        <p:nvPicPr>
          <p:cNvPr id="1114" name="Picture 90" descr="Decrease"/>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pic>
        <p:nvPicPr>
          <p:cNvPr id="1115" name="Picture 91" descr="Increas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32452" y="1968977"/>
            <a:ext cx="163378" cy="163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3433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br>
              <a:rPr lang="en-GB" dirty="0" smtClean="0"/>
            </a:br>
            <a:endParaRPr lang="en-GB" dirty="0"/>
          </a:p>
        </p:txBody>
      </p:sp>
      <p:sp>
        <p:nvSpPr>
          <p:cNvPr id="3" name="Content Placeholder 2"/>
          <p:cNvSpPr>
            <a:spLocks noGrp="1"/>
          </p:cNvSpPr>
          <p:nvPr>
            <p:ph idx="1"/>
          </p:nvPr>
        </p:nvSpPr>
        <p:spPr/>
        <p:txBody>
          <a:bodyPr/>
          <a:lstStyle/>
          <a:p>
            <a:r>
              <a:rPr lang="en-GB" dirty="0" smtClean="0"/>
              <a:t>Top 100 sustainable tourist destinations</a:t>
            </a:r>
            <a:endParaRPr lang="en-GB" dirty="0"/>
          </a:p>
        </p:txBody>
      </p:sp>
    </p:spTree>
    <p:extLst>
      <p:ext uri="{BB962C8B-B14F-4D97-AF65-F5344CB8AC3E}">
        <p14:creationId xmlns:p14="http://schemas.microsoft.com/office/powerpoint/2010/main" val="3025801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sort of</a:t>
            </a:r>
            <a:endParaRPr lang="en-GB" dirty="0"/>
          </a:p>
        </p:txBody>
      </p:sp>
      <p:sp>
        <p:nvSpPr>
          <p:cNvPr id="3" name="Content Placeholder 2"/>
          <p:cNvSpPr>
            <a:spLocks noGrp="1"/>
          </p:cNvSpPr>
          <p:nvPr>
            <p:ph sz="half" idx="1"/>
          </p:nvPr>
        </p:nvSpPr>
        <p:spPr/>
        <p:txBody>
          <a:bodyPr/>
          <a:lstStyle/>
          <a:p>
            <a:r>
              <a:rPr lang="en-GB" dirty="0" smtClean="0"/>
              <a:t>Best of nature </a:t>
            </a:r>
          </a:p>
          <a:p>
            <a:r>
              <a:rPr lang="en-GB" dirty="0" smtClean="0"/>
              <a:t>Best city </a:t>
            </a:r>
          </a:p>
          <a:p>
            <a:r>
              <a:rPr lang="en-GB" dirty="0" smtClean="0"/>
              <a:t>Best community and culture </a:t>
            </a:r>
          </a:p>
          <a:p>
            <a:r>
              <a:rPr lang="en-GB" dirty="0" smtClean="0"/>
              <a:t>Best </a:t>
            </a:r>
            <a:r>
              <a:rPr lang="en-GB" dirty="0"/>
              <a:t>seaside </a:t>
            </a:r>
            <a:endParaRPr lang="en-GB" dirty="0" smtClean="0"/>
          </a:p>
          <a:p>
            <a:r>
              <a:rPr lang="en-GB" dirty="0" smtClean="0"/>
              <a:t>Best of nature </a:t>
            </a:r>
          </a:p>
          <a:p>
            <a:r>
              <a:rPr lang="en-GB" dirty="0" smtClean="0"/>
              <a:t>ITB Earth Award</a:t>
            </a:r>
          </a:p>
          <a:p>
            <a:endParaRPr lang="en-GB" dirty="0"/>
          </a:p>
        </p:txBody>
      </p:sp>
      <p:sp>
        <p:nvSpPr>
          <p:cNvPr id="4" name="Content Placeholder 3"/>
          <p:cNvSpPr>
            <a:spLocks noGrp="1"/>
          </p:cNvSpPr>
          <p:nvPr>
            <p:ph sz="half" idx="2"/>
          </p:nvPr>
        </p:nvSpPr>
        <p:spPr/>
        <p:txBody>
          <a:bodyPr/>
          <a:lstStyle/>
          <a:p>
            <a:r>
              <a:rPr lang="en-GB" dirty="0" smtClean="0"/>
              <a:t>Best of Africa </a:t>
            </a:r>
          </a:p>
          <a:p>
            <a:r>
              <a:rPr lang="en-GB" dirty="0" smtClean="0"/>
              <a:t>Best of the Americas </a:t>
            </a:r>
          </a:p>
          <a:p>
            <a:r>
              <a:rPr lang="en-GB" dirty="0" smtClean="0"/>
              <a:t>Best of Asia-Pacific</a:t>
            </a:r>
          </a:p>
          <a:p>
            <a:r>
              <a:rPr lang="en-GB" dirty="0" smtClean="0"/>
              <a:t>Best of Europe</a:t>
            </a:r>
            <a:endParaRPr lang="en-GB" dirty="0"/>
          </a:p>
        </p:txBody>
      </p:sp>
    </p:spTree>
    <p:extLst>
      <p:ext uri="{BB962C8B-B14F-4D97-AF65-F5344CB8AC3E}">
        <p14:creationId xmlns:p14="http://schemas.microsoft.com/office/powerpoint/2010/main" val="2935154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sort of</a:t>
            </a:r>
            <a:endParaRPr lang="en-GB" dirty="0"/>
          </a:p>
        </p:txBody>
      </p:sp>
      <p:sp>
        <p:nvSpPr>
          <p:cNvPr id="3" name="Content Placeholder 2"/>
          <p:cNvSpPr>
            <a:spLocks noGrp="1"/>
          </p:cNvSpPr>
          <p:nvPr>
            <p:ph sz="half" idx="1"/>
          </p:nvPr>
        </p:nvSpPr>
        <p:spPr/>
        <p:txBody>
          <a:bodyPr/>
          <a:lstStyle/>
          <a:p>
            <a:r>
              <a:rPr lang="en-GB" dirty="0" smtClean="0"/>
              <a:t>Best of nature </a:t>
            </a:r>
            <a:r>
              <a:rPr lang="en-GB" b="1" dirty="0" smtClean="0">
                <a:solidFill>
                  <a:srgbClr val="FF0000"/>
                </a:solidFill>
              </a:rPr>
              <a:t>Dutch </a:t>
            </a:r>
            <a:r>
              <a:rPr lang="en-GB" b="1" dirty="0" err="1" smtClean="0">
                <a:solidFill>
                  <a:srgbClr val="FF0000"/>
                </a:solidFill>
              </a:rPr>
              <a:t>QualityCoast</a:t>
            </a:r>
            <a:r>
              <a:rPr lang="en-GB" b="1" dirty="0" smtClean="0">
                <a:solidFill>
                  <a:srgbClr val="FF0000"/>
                </a:solidFill>
              </a:rPr>
              <a:t> Delta</a:t>
            </a:r>
          </a:p>
          <a:p>
            <a:r>
              <a:rPr lang="en-GB" dirty="0" smtClean="0"/>
              <a:t>Best city </a:t>
            </a:r>
            <a:r>
              <a:rPr lang="en-GB" b="1" dirty="0" smtClean="0">
                <a:solidFill>
                  <a:srgbClr val="FF0000"/>
                </a:solidFill>
              </a:rPr>
              <a:t>Ljubljana, Slovenia</a:t>
            </a:r>
          </a:p>
          <a:p>
            <a:r>
              <a:rPr lang="en-GB" dirty="0" smtClean="0"/>
              <a:t>Best community and culture </a:t>
            </a:r>
            <a:r>
              <a:rPr lang="en-GB" b="1" dirty="0" smtClean="0">
                <a:solidFill>
                  <a:srgbClr val="FF0000"/>
                </a:solidFill>
              </a:rPr>
              <a:t>Malta</a:t>
            </a:r>
          </a:p>
          <a:p>
            <a:r>
              <a:rPr lang="en-GB" dirty="0"/>
              <a:t>Best seaside </a:t>
            </a:r>
            <a:r>
              <a:rPr lang="en-GB" b="1" dirty="0" err="1">
                <a:solidFill>
                  <a:srgbClr val="FF0000"/>
                </a:solidFill>
              </a:rPr>
              <a:t>Torroella</a:t>
            </a:r>
            <a:r>
              <a:rPr lang="en-GB" b="1" dirty="0">
                <a:solidFill>
                  <a:srgbClr val="FF0000"/>
                </a:solidFill>
              </a:rPr>
              <a:t> de </a:t>
            </a:r>
            <a:r>
              <a:rPr lang="en-GB" b="1" dirty="0" err="1">
                <a:solidFill>
                  <a:srgbClr val="FF0000"/>
                </a:solidFill>
              </a:rPr>
              <a:t>Montgrí</a:t>
            </a:r>
            <a:r>
              <a:rPr lang="en-GB" b="1" dirty="0">
                <a:solidFill>
                  <a:srgbClr val="FF0000"/>
                </a:solidFill>
              </a:rPr>
              <a:t> </a:t>
            </a:r>
            <a:r>
              <a:rPr lang="en-GB" b="1" dirty="0" err="1" smtClean="0">
                <a:solidFill>
                  <a:srgbClr val="FF0000"/>
                </a:solidFill>
              </a:rPr>
              <a:t>L’Estartit</a:t>
            </a:r>
            <a:endParaRPr lang="en-GB" b="1" dirty="0" smtClean="0">
              <a:solidFill>
                <a:srgbClr val="FF0000"/>
              </a:solidFill>
            </a:endParaRPr>
          </a:p>
          <a:p>
            <a:r>
              <a:rPr lang="en-GB" dirty="0" smtClean="0"/>
              <a:t>Best of nature </a:t>
            </a:r>
            <a:r>
              <a:rPr lang="en-GB" b="1" dirty="0" smtClean="0">
                <a:solidFill>
                  <a:srgbClr val="FF0000"/>
                </a:solidFill>
              </a:rPr>
              <a:t>Guyana</a:t>
            </a:r>
          </a:p>
          <a:p>
            <a:r>
              <a:rPr lang="en-GB" dirty="0" smtClean="0"/>
              <a:t>ITB Earth Award </a:t>
            </a:r>
            <a:r>
              <a:rPr lang="en-GB" b="1" dirty="0" smtClean="0">
                <a:solidFill>
                  <a:srgbClr val="FF0000"/>
                </a:solidFill>
              </a:rPr>
              <a:t>Republic of Palau</a:t>
            </a:r>
          </a:p>
          <a:p>
            <a:endParaRPr lang="en-GB" dirty="0"/>
          </a:p>
        </p:txBody>
      </p:sp>
      <p:sp>
        <p:nvSpPr>
          <p:cNvPr id="4" name="Content Placeholder 3"/>
          <p:cNvSpPr>
            <a:spLocks noGrp="1"/>
          </p:cNvSpPr>
          <p:nvPr>
            <p:ph sz="half" idx="2"/>
          </p:nvPr>
        </p:nvSpPr>
        <p:spPr/>
        <p:txBody>
          <a:bodyPr/>
          <a:lstStyle/>
          <a:p>
            <a:r>
              <a:rPr lang="en-GB" dirty="0" smtClean="0"/>
              <a:t>Best of Africa </a:t>
            </a:r>
            <a:r>
              <a:rPr lang="en-GB" b="1" dirty="0" err="1" smtClean="0">
                <a:solidFill>
                  <a:srgbClr val="FF0000"/>
                </a:solidFill>
              </a:rPr>
              <a:t>Chumbe</a:t>
            </a:r>
            <a:r>
              <a:rPr lang="en-GB" b="1" dirty="0" smtClean="0">
                <a:solidFill>
                  <a:srgbClr val="FF0000"/>
                </a:solidFill>
              </a:rPr>
              <a:t> Island, Tanzania</a:t>
            </a:r>
          </a:p>
          <a:p>
            <a:r>
              <a:rPr lang="en-GB" dirty="0" smtClean="0"/>
              <a:t>Best of the Americas </a:t>
            </a:r>
            <a:r>
              <a:rPr lang="en-GB" b="1" dirty="0" smtClean="0">
                <a:solidFill>
                  <a:srgbClr val="FF0000"/>
                </a:solidFill>
              </a:rPr>
              <a:t>Galapagos National Park (Ecuador)</a:t>
            </a:r>
          </a:p>
          <a:p>
            <a:r>
              <a:rPr lang="en-GB" dirty="0" smtClean="0"/>
              <a:t>Best of Asia-Pacific </a:t>
            </a:r>
            <a:r>
              <a:rPr lang="en-GB" b="1" dirty="0" err="1" smtClean="0">
                <a:solidFill>
                  <a:srgbClr val="FF0000"/>
                </a:solidFill>
              </a:rPr>
              <a:t>Bardia</a:t>
            </a:r>
            <a:r>
              <a:rPr lang="en-GB" b="1" dirty="0" smtClean="0">
                <a:solidFill>
                  <a:srgbClr val="FF0000"/>
                </a:solidFill>
              </a:rPr>
              <a:t> National park Nepal</a:t>
            </a:r>
          </a:p>
          <a:p>
            <a:r>
              <a:rPr lang="en-GB" dirty="0" smtClean="0"/>
              <a:t>Best of Europe </a:t>
            </a:r>
            <a:r>
              <a:rPr lang="en-GB" b="1" dirty="0" smtClean="0">
                <a:solidFill>
                  <a:srgbClr val="FF0000"/>
                </a:solidFill>
              </a:rPr>
              <a:t>Portugal</a:t>
            </a:r>
            <a:endParaRPr lang="en-GB" b="1" dirty="0">
              <a:solidFill>
                <a:srgbClr val="FF0000"/>
              </a:solidFill>
            </a:endParaRPr>
          </a:p>
        </p:txBody>
      </p:sp>
    </p:spTree>
    <p:extLst>
      <p:ext uri="{BB962C8B-B14F-4D97-AF65-F5344CB8AC3E}">
        <p14:creationId xmlns:p14="http://schemas.microsoft.com/office/powerpoint/2010/main" val="1059512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http://sustainabletop100.org/</a:t>
            </a:r>
          </a:p>
        </p:txBody>
      </p:sp>
    </p:spTree>
    <p:extLst>
      <p:ext uri="{BB962C8B-B14F-4D97-AF65-F5344CB8AC3E}">
        <p14:creationId xmlns:p14="http://schemas.microsoft.com/office/powerpoint/2010/main" val="2046438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Overview</a:t>
            </a:r>
            <a:endParaRPr lang="en-GB" dirty="0"/>
          </a:p>
        </p:txBody>
      </p:sp>
      <p:sp>
        <p:nvSpPr>
          <p:cNvPr id="3" name="Content Placeholder 2"/>
          <p:cNvSpPr>
            <a:spLocks noGrp="1"/>
          </p:cNvSpPr>
          <p:nvPr>
            <p:ph idx="1"/>
          </p:nvPr>
        </p:nvSpPr>
        <p:spPr/>
        <p:txBody>
          <a:bodyPr>
            <a:normAutofit/>
          </a:bodyPr>
          <a:lstStyle/>
          <a:p>
            <a:pPr>
              <a:buFontTx/>
              <a:buChar char="-"/>
            </a:pPr>
            <a:r>
              <a:rPr lang="en-GB" sz="2800" dirty="0">
                <a:latin typeface="Arial" panose="020B0604020202020204" pitchFamily="34" charset="0"/>
                <a:cs typeface="Arial" panose="020B0604020202020204" pitchFamily="34" charset="0"/>
              </a:rPr>
              <a:t>Understand what is meant by </a:t>
            </a:r>
            <a:r>
              <a:rPr lang="en-GB" sz="2800" dirty="0">
                <a:solidFill>
                  <a:prstClr val="black">
                    <a:lumMod val="85000"/>
                    <a:lumOff val="15000"/>
                  </a:prstClr>
                </a:solidFill>
                <a:latin typeface="Arial" panose="020B0604020202020204" pitchFamily="34" charset="0"/>
                <a:cs typeface="Arial" panose="020B0604020202020204" pitchFamily="34" charset="0"/>
              </a:rPr>
              <a:t>sustainable tourism </a:t>
            </a:r>
            <a:endParaRPr lang="en-GB" sz="2800" dirty="0" smtClean="0">
              <a:solidFill>
                <a:prstClr val="black">
                  <a:lumMod val="85000"/>
                  <a:lumOff val="15000"/>
                </a:prstClr>
              </a:solidFill>
              <a:latin typeface="Arial" panose="020B0604020202020204" pitchFamily="34" charset="0"/>
              <a:cs typeface="Arial" panose="020B0604020202020204" pitchFamily="34" charset="0"/>
            </a:endParaRPr>
          </a:p>
          <a:p>
            <a:pPr>
              <a:buFontTx/>
              <a:buChar char="-"/>
            </a:pPr>
            <a:r>
              <a:rPr lang="en-GB" sz="2800" dirty="0" smtClean="0">
                <a:latin typeface="Arial" panose="020B0604020202020204" pitchFamily="34" charset="0"/>
                <a:cs typeface="Arial" panose="020B0604020202020204" pitchFamily="34" charset="0"/>
              </a:rPr>
              <a:t>Identify </a:t>
            </a:r>
            <a:r>
              <a:rPr lang="en-GB" sz="2800" dirty="0">
                <a:latin typeface="Arial" panose="020B0604020202020204" pitchFamily="34" charset="0"/>
                <a:cs typeface="Arial" panose="020B0604020202020204" pitchFamily="34" charset="0"/>
              </a:rPr>
              <a:t>the different prerequisites of </a:t>
            </a:r>
            <a:r>
              <a:rPr lang="en-GB" sz="2800" dirty="0">
                <a:latin typeface="Arial" panose="020B0604020202020204" pitchFamily="34" charset="0"/>
                <a:cs typeface="Arial" panose="020B0604020202020204" pitchFamily="34" charset="0"/>
              </a:rPr>
              <a:t>sustainable tourism </a:t>
            </a:r>
            <a:endParaRPr lang="en-GB" sz="2800" dirty="0" smtClean="0">
              <a:latin typeface="Arial" panose="020B0604020202020204" pitchFamily="34" charset="0"/>
              <a:cs typeface="Arial" panose="020B0604020202020204" pitchFamily="34" charset="0"/>
            </a:endParaRPr>
          </a:p>
          <a:p>
            <a:pPr>
              <a:buFontTx/>
              <a:buChar char="-"/>
            </a:pPr>
            <a:r>
              <a:rPr lang="en-GB" sz="2800" dirty="0" smtClean="0">
                <a:latin typeface="Arial" panose="020B0604020202020204" pitchFamily="34" charset="0"/>
                <a:cs typeface="Arial" panose="020B0604020202020204" pitchFamily="34" charset="0"/>
              </a:rPr>
              <a:t>Analyse </a:t>
            </a:r>
            <a:r>
              <a:rPr lang="en-GB" sz="2800" dirty="0">
                <a:latin typeface="Arial" panose="020B0604020202020204" pitchFamily="34" charset="0"/>
                <a:cs typeface="Arial" panose="020B0604020202020204" pitchFamily="34" charset="0"/>
              </a:rPr>
              <a:t>the global issues and the role of various stakeholders in </a:t>
            </a:r>
            <a:r>
              <a:rPr lang="en-GB" sz="2800" dirty="0">
                <a:latin typeface="Arial" panose="020B0604020202020204" pitchFamily="34" charset="0"/>
                <a:cs typeface="Arial" panose="020B0604020202020204" pitchFamily="34" charset="0"/>
              </a:rPr>
              <a:t>sustainable tourism </a:t>
            </a:r>
            <a:endParaRPr lang="en-GB" sz="2800" dirty="0" smtClean="0">
              <a:latin typeface="Arial" panose="020B0604020202020204" pitchFamily="34" charset="0"/>
              <a:cs typeface="Arial" panose="020B0604020202020204" pitchFamily="34" charset="0"/>
            </a:endParaRPr>
          </a:p>
          <a:p>
            <a:pPr>
              <a:buFontTx/>
              <a:buChar char="-"/>
            </a:pPr>
            <a:r>
              <a:rPr lang="en-GB" sz="2800" dirty="0" smtClean="0">
                <a:latin typeface="Arial" panose="020B0604020202020204" pitchFamily="34" charset="0"/>
                <a:cs typeface="Arial" panose="020B0604020202020204" pitchFamily="34" charset="0"/>
              </a:rPr>
              <a:t>Provide </a:t>
            </a:r>
            <a:r>
              <a:rPr lang="en-GB" sz="2800" dirty="0">
                <a:latin typeface="Arial" panose="020B0604020202020204" pitchFamily="34" charset="0"/>
                <a:cs typeface="Arial" panose="020B0604020202020204" pitchFamily="34" charset="0"/>
              </a:rPr>
              <a:t>a context for the study of sustainable tourism</a:t>
            </a:r>
          </a:p>
        </p:txBody>
      </p:sp>
    </p:spTree>
    <p:extLst>
      <p:ext uri="{BB962C8B-B14F-4D97-AF65-F5344CB8AC3E}">
        <p14:creationId xmlns:p14="http://schemas.microsoft.com/office/powerpoint/2010/main" val="1578302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Terms</a:t>
            </a:r>
            <a:endParaRPr lang="en-GB" dirty="0"/>
          </a:p>
        </p:txBody>
      </p:sp>
      <p:sp>
        <p:nvSpPr>
          <p:cNvPr id="3" name="Content Placeholder 2"/>
          <p:cNvSpPr>
            <a:spLocks noGrp="1"/>
          </p:cNvSpPr>
          <p:nvPr>
            <p:ph idx="1"/>
          </p:nvPr>
        </p:nvSpPr>
        <p:spPr/>
        <p:txBody>
          <a:bodyPr/>
          <a:lstStyle/>
          <a:p>
            <a:r>
              <a:rPr lang="en-GB" dirty="0" smtClean="0"/>
              <a:t>Sustainable development</a:t>
            </a:r>
          </a:p>
          <a:p>
            <a:r>
              <a:rPr lang="en-GB" dirty="0" smtClean="0"/>
              <a:t>Sustainable tourism</a:t>
            </a:r>
          </a:p>
          <a:p>
            <a:r>
              <a:rPr lang="en-GB" dirty="0" smtClean="0"/>
              <a:t>Sustainability</a:t>
            </a:r>
          </a:p>
          <a:p>
            <a:r>
              <a:rPr lang="en-GB" dirty="0" smtClean="0"/>
              <a:t>Responsible tourism</a:t>
            </a:r>
          </a:p>
          <a:p>
            <a:r>
              <a:rPr lang="en-GB" dirty="0" smtClean="0"/>
              <a:t>CSR</a:t>
            </a:r>
          </a:p>
          <a:p>
            <a:endParaRPr lang="en-GB" dirty="0"/>
          </a:p>
        </p:txBody>
      </p:sp>
    </p:spTree>
    <p:extLst>
      <p:ext uri="{BB962C8B-B14F-4D97-AF65-F5344CB8AC3E}">
        <p14:creationId xmlns:p14="http://schemas.microsoft.com/office/powerpoint/2010/main" val="2945660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What is responsible tourism ?</a:t>
            </a:r>
            <a:endParaRPr lang="en-GB" dirty="0"/>
          </a:p>
        </p:txBody>
      </p:sp>
    </p:spTree>
    <p:extLst>
      <p:ext uri="{BB962C8B-B14F-4D97-AF65-F5344CB8AC3E}">
        <p14:creationId xmlns:p14="http://schemas.microsoft.com/office/powerpoint/2010/main" val="2454544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GB" dirty="0"/>
              <a:t>Tourism that recognises the impacts of tourism on a destination and seeks to maximise the positive impacts and minimise the negative </a:t>
            </a:r>
            <a:r>
              <a:rPr lang="en-GB" dirty="0" smtClean="0"/>
              <a:t>impacts.</a:t>
            </a:r>
            <a:endParaRPr lang="en-GB" dirty="0"/>
          </a:p>
          <a:p>
            <a:endParaRPr lang="en-GB" dirty="0"/>
          </a:p>
        </p:txBody>
      </p:sp>
    </p:spTree>
    <p:extLst>
      <p:ext uri="{BB962C8B-B14F-4D97-AF65-F5344CB8AC3E}">
        <p14:creationId xmlns:p14="http://schemas.microsoft.com/office/powerpoint/2010/main" val="3881386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See Handout</a:t>
            </a:r>
            <a:endParaRPr lang="en-GB" dirty="0"/>
          </a:p>
        </p:txBody>
      </p:sp>
      <p:sp>
        <p:nvSpPr>
          <p:cNvPr id="6" name="Content Placeholder 5"/>
          <p:cNvSpPr>
            <a:spLocks noGrp="1"/>
          </p:cNvSpPr>
          <p:nvPr>
            <p:ph idx="1"/>
          </p:nvPr>
        </p:nvSpPr>
        <p:spPr/>
        <p:txBody>
          <a:bodyPr/>
          <a:lstStyle/>
          <a:p>
            <a:r>
              <a:rPr lang="en-GB" dirty="0">
                <a:hlinkClick r:id="rId2"/>
              </a:rPr>
              <a:t>https://goodtourismblog.com/2017/10/successful-sustainable-tourism-not-environment-society-economy</a:t>
            </a:r>
            <a:r>
              <a:rPr lang="en-GB" dirty="0" smtClean="0">
                <a:hlinkClick r:id="rId2"/>
              </a:rPr>
              <a:t>/</a:t>
            </a:r>
            <a:endParaRPr lang="en-GB" dirty="0"/>
          </a:p>
          <a:p>
            <a:r>
              <a:rPr lang="en-GB" dirty="0">
                <a:hlinkClick r:id="rId3"/>
              </a:rPr>
              <a:t>https://brainybackpackers.com/why-is-sustainable-tourism-important</a:t>
            </a:r>
            <a:r>
              <a:rPr lang="en-GB" dirty="0" smtClean="0">
                <a:hlinkClick r:id="rId3"/>
              </a:rPr>
              <a:t>/</a:t>
            </a:r>
            <a:endParaRPr lang="en-GB" dirty="0" smtClean="0"/>
          </a:p>
          <a:p>
            <a:endParaRPr lang="en-GB" dirty="0"/>
          </a:p>
        </p:txBody>
      </p:sp>
    </p:spTree>
    <p:extLst>
      <p:ext uri="{BB962C8B-B14F-4D97-AF65-F5344CB8AC3E}">
        <p14:creationId xmlns:p14="http://schemas.microsoft.com/office/powerpoint/2010/main" val="2597585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0045" y="643622"/>
            <a:ext cx="7112000" cy="5570756"/>
          </a:xfrm>
          <a:prstGeom prst="rect">
            <a:avLst/>
          </a:prstGeom>
        </p:spPr>
        <p:txBody>
          <a:bodyPr wrap="square">
            <a:spAutoFit/>
          </a:bodyPr>
          <a:lstStyle/>
          <a:p>
            <a:pPr algn="ctr"/>
            <a:r>
              <a:rPr lang="en-GB" sz="4400" dirty="0">
                <a:solidFill>
                  <a:srgbClr val="3B3835"/>
                </a:solidFill>
                <a:latin typeface="Arial" panose="020B0604020202020204" pitchFamily="34" charset="0"/>
                <a:cs typeface="Arial" panose="020B0604020202020204" pitchFamily="34" charset="0"/>
              </a:rPr>
              <a:t>Sustainable development is progress that meets the needs of the present without compromising the ability of the future to meet their own needs</a:t>
            </a:r>
          </a:p>
          <a:p>
            <a:pPr algn="ctr"/>
            <a:r>
              <a:rPr lang="en-GB" sz="4400" dirty="0">
                <a:solidFill>
                  <a:srgbClr val="3B3835"/>
                </a:solidFill>
                <a:latin typeface="Arial" panose="020B0604020202020204" pitchFamily="34" charset="0"/>
                <a:cs typeface="Arial" panose="020B0604020202020204" pitchFamily="34" charset="0"/>
              </a:rPr>
              <a:t> (UN WCED, 1987).</a:t>
            </a:r>
          </a:p>
          <a:p>
            <a:pPr algn="ctr"/>
            <a:r>
              <a:rPr lang="en-GB" sz="2000" dirty="0">
                <a:latin typeface="Arial" panose="020B0604020202020204" pitchFamily="34" charset="0"/>
                <a:cs typeface="Arial" panose="020B0604020202020204" pitchFamily="34" charset="0"/>
              </a:rPr>
              <a:t>UN World Commission on Environment and Development ‘Our Common Future’ - Brundtland Report</a:t>
            </a:r>
          </a:p>
        </p:txBody>
      </p:sp>
    </p:spTree>
    <p:extLst>
      <p:ext uri="{BB962C8B-B14F-4D97-AF65-F5344CB8AC3E}">
        <p14:creationId xmlns:p14="http://schemas.microsoft.com/office/powerpoint/2010/main" val="3798718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81337" y="1300162"/>
            <a:ext cx="6029325" cy="4257675"/>
          </a:xfrm>
          <a:prstGeom prst="rect">
            <a:avLst/>
          </a:prstGeom>
        </p:spPr>
      </p:pic>
    </p:spTree>
    <p:extLst>
      <p:ext uri="{BB962C8B-B14F-4D97-AF65-F5344CB8AC3E}">
        <p14:creationId xmlns:p14="http://schemas.microsoft.com/office/powerpoint/2010/main" val="3797711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76575" y="823912"/>
            <a:ext cx="6038850" cy="5210175"/>
          </a:xfrm>
          <a:prstGeom prst="rect">
            <a:avLst/>
          </a:prstGeom>
        </p:spPr>
      </p:pic>
    </p:spTree>
    <p:extLst>
      <p:ext uri="{BB962C8B-B14F-4D97-AF65-F5344CB8AC3E}">
        <p14:creationId xmlns:p14="http://schemas.microsoft.com/office/powerpoint/2010/main" val="3763066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76575" y="1176337"/>
            <a:ext cx="6038850" cy="4505325"/>
          </a:xfrm>
          <a:prstGeom prst="rect">
            <a:avLst/>
          </a:prstGeom>
        </p:spPr>
      </p:pic>
    </p:spTree>
    <p:extLst>
      <p:ext uri="{BB962C8B-B14F-4D97-AF65-F5344CB8AC3E}">
        <p14:creationId xmlns:p14="http://schemas.microsoft.com/office/powerpoint/2010/main" val="4075190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travel ….</a:t>
            </a:r>
            <a:endParaRPr lang="en-GB" dirty="0"/>
          </a:p>
        </p:txBody>
      </p:sp>
      <p:sp>
        <p:nvSpPr>
          <p:cNvPr id="3" name="Content Placeholder 2"/>
          <p:cNvSpPr>
            <a:spLocks noGrp="1"/>
          </p:cNvSpPr>
          <p:nvPr>
            <p:ph idx="1"/>
          </p:nvPr>
        </p:nvSpPr>
        <p:spPr/>
        <p:txBody>
          <a:bodyPr/>
          <a:lstStyle/>
          <a:p>
            <a:endParaRPr lang="en-GB" dirty="0"/>
          </a:p>
          <a:p>
            <a:r>
              <a:rPr lang="en-GB" dirty="0"/>
              <a:t>Prince Harry launches sustainable travel initiative </a:t>
            </a:r>
            <a:r>
              <a:rPr lang="en-GB" dirty="0" err="1" smtClean="0"/>
              <a:t>Travalyst</a:t>
            </a:r>
            <a:endParaRPr lang="en-GB" dirty="0"/>
          </a:p>
          <a:p>
            <a:r>
              <a:rPr lang="en-GB" dirty="0"/>
              <a:t>Amid questions over his eco-credentials, Harry has joined forces with travel industry firms to look at improving conservation and benefitting local communities</a:t>
            </a:r>
          </a:p>
          <a:p>
            <a:endParaRPr lang="en-GB" dirty="0"/>
          </a:p>
        </p:txBody>
      </p:sp>
    </p:spTree>
    <p:extLst>
      <p:ext uri="{BB962C8B-B14F-4D97-AF65-F5344CB8AC3E}">
        <p14:creationId xmlns:p14="http://schemas.microsoft.com/office/powerpoint/2010/main" val="3156683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2"/>
            <a:ext cx="10772775" cy="1805517"/>
          </a:xfrm>
        </p:spPr>
        <p:txBody>
          <a:bodyPr/>
          <a:lstStyle/>
          <a:p>
            <a:r>
              <a:rPr lang="en-GB" dirty="0" smtClean="0"/>
              <a:t>Continued - </a:t>
            </a:r>
            <a:r>
              <a:rPr lang="en-GB" dirty="0"/>
              <a:t>What is it?</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endParaRPr lang="en-GB" dirty="0"/>
          </a:p>
          <a:p>
            <a:r>
              <a:rPr lang="en-GB" dirty="0"/>
              <a:t>Prince Harry’s new charitable foundation, Sussex Royal, has helped launch an initiative to raise awareness of, and promote, sustainable travel. </a:t>
            </a:r>
            <a:r>
              <a:rPr lang="en-GB" dirty="0" err="1"/>
              <a:t>Travalyst</a:t>
            </a:r>
            <a:r>
              <a:rPr lang="en-GB" dirty="0"/>
              <a:t> is a collaboration between five companies – Booking.com, </a:t>
            </a:r>
            <a:r>
              <a:rPr lang="en-GB" dirty="0" err="1"/>
              <a:t>Ctrip</a:t>
            </a:r>
            <a:r>
              <a:rPr lang="en-GB" dirty="0"/>
              <a:t>, </a:t>
            </a:r>
            <a:r>
              <a:rPr lang="en-GB" dirty="0" err="1"/>
              <a:t>Skyscanner</a:t>
            </a:r>
            <a:r>
              <a:rPr lang="en-GB" dirty="0"/>
              <a:t>, TripAdvisor and Visa – aimed at improving conservation efforts, protecting the environment and helping develop the economies of communities involved in the tourist industry</a:t>
            </a:r>
            <a:r>
              <a:rPr lang="en-GB" dirty="0" smtClean="0"/>
              <a:t>.</a:t>
            </a:r>
            <a:endParaRPr lang="en-GB" dirty="0"/>
          </a:p>
          <a:p>
            <a:r>
              <a:rPr lang="en-GB" dirty="0"/>
              <a:t>Speaking at the launch in Amsterdam, Harry said the project was partly inspired by a seven-year-old boy he met on a working trip to the Caribbean, who told him: “Because of your country, my country’s coral reef is dying</a:t>
            </a:r>
            <a:r>
              <a:rPr lang="en-GB" dirty="0" smtClean="0"/>
              <a:t>.”</a:t>
            </a:r>
            <a:endParaRPr lang="en-GB" dirty="0"/>
          </a:p>
          <a:p>
            <a:r>
              <a:rPr lang="en-GB" dirty="0"/>
              <a:t>The initiative has been in the planning for around two years but with the prince making headlines in recent weeks over his use of private jets the timing of the launch has been criticised, with some accusations of hypocrisy. The companies involved were unable to share concrete plans, saying only that further announcements could be expected within the next 18 months.</a:t>
            </a:r>
          </a:p>
        </p:txBody>
      </p:sp>
    </p:spTree>
    <p:extLst>
      <p:ext uri="{BB962C8B-B14F-4D97-AF65-F5344CB8AC3E}">
        <p14:creationId xmlns:p14="http://schemas.microsoft.com/office/powerpoint/2010/main" val="470928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5000" t="28518" r="17109"/>
          <a:stretch/>
        </p:blipFill>
        <p:spPr>
          <a:xfrm>
            <a:off x="638176" y="0"/>
            <a:ext cx="8991600" cy="7207551"/>
          </a:xfrm>
          <a:prstGeom prst="rect">
            <a:avLst/>
          </a:prstGeom>
        </p:spPr>
      </p:pic>
    </p:spTree>
    <p:extLst>
      <p:ext uri="{BB962C8B-B14F-4D97-AF65-F5344CB8AC3E}">
        <p14:creationId xmlns:p14="http://schemas.microsoft.com/office/powerpoint/2010/main" val="37578316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600" y="771525"/>
            <a:ext cx="9448800" cy="5314950"/>
          </a:xfrm>
          <a:prstGeom prst="rect">
            <a:avLst/>
          </a:prstGeom>
        </p:spPr>
      </p:pic>
    </p:spTree>
    <p:extLst>
      <p:ext uri="{BB962C8B-B14F-4D97-AF65-F5344CB8AC3E}">
        <p14:creationId xmlns:p14="http://schemas.microsoft.com/office/powerpoint/2010/main" val="3047361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https://www.theguardian.com/environment/video/2019/aug/29/greta-thunberg-reaches-new-york-after-two-week-sailing-journey-across-atlantic-video</a:t>
            </a:r>
          </a:p>
        </p:txBody>
      </p:sp>
    </p:spTree>
    <p:extLst>
      <p:ext uri="{BB962C8B-B14F-4D97-AF65-F5344CB8AC3E}">
        <p14:creationId xmlns:p14="http://schemas.microsoft.com/office/powerpoint/2010/main" val="35965483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98523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Sir Elton John has defended the Duke and Duchess of Sussex over their use of private jets, revealing that he had paid for a flight for them and their son Archie to “maintain a high level of much-needed protection</a:t>
            </a:r>
            <a:r>
              <a:rPr lang="en-GB" dirty="0" smtClean="0"/>
              <a:t>”.</a:t>
            </a:r>
            <a:endParaRPr lang="en-GB" dirty="0"/>
          </a:p>
          <a:p>
            <a:r>
              <a:rPr lang="en-GB" dirty="0"/>
              <a:t>The singer hit back at what he called “these relentless and untrue assassinations on their character”, after Prince Harry and Meghan faced mounting criticism for reportedly taking four private jet journeys in 11 days, rather than opting for commercial flights, despite speaking out on environmental issues. Buckingham Palace declined to comment</a:t>
            </a:r>
            <a:r>
              <a:rPr lang="en-GB" dirty="0" smtClean="0"/>
              <a:t>.</a:t>
            </a:r>
            <a:endParaRPr lang="en-GB" dirty="0"/>
          </a:p>
          <a:p>
            <a:r>
              <a:rPr lang="en-GB" dirty="0"/>
              <a:t>John </a:t>
            </a:r>
            <a:r>
              <a:rPr lang="en-GB" dirty="0" smtClean="0"/>
              <a:t>tweeted </a:t>
            </a:r>
            <a:r>
              <a:rPr lang="en-GB" dirty="0"/>
              <a:t>that he had made sure the flight was carbon neutral by making the “appropriate contribution” to a carbon footprint fund.</a:t>
            </a:r>
          </a:p>
        </p:txBody>
      </p:sp>
    </p:spTree>
    <p:extLst>
      <p:ext uri="{BB962C8B-B14F-4D97-AF65-F5344CB8AC3E}">
        <p14:creationId xmlns:p14="http://schemas.microsoft.com/office/powerpoint/2010/main" val="26069394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 sustainable </a:t>
            </a:r>
            <a:r>
              <a:rPr lang="en-GB" dirty="0"/>
              <a:t>tourism </a:t>
            </a:r>
            <a:r>
              <a:rPr lang="en-GB" dirty="0" smtClean="0"/>
              <a:t>the </a:t>
            </a:r>
            <a:r>
              <a:rPr lang="en-GB" dirty="0"/>
              <a:t>travel industry's </a:t>
            </a:r>
            <a:r>
              <a:rPr lang="en-GB" dirty="0" smtClean="0"/>
              <a:t>duty? Is it? Maybe it isn’t?</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How </a:t>
            </a:r>
            <a:r>
              <a:rPr lang="en-GB" dirty="0"/>
              <a:t>can tourists, travel companies and destination managers work together to promote emissions reductions and ensure the preservation – even the betterment – of holiday destinations? </a:t>
            </a:r>
          </a:p>
        </p:txBody>
      </p:sp>
    </p:spTree>
    <p:extLst>
      <p:ext uri="{BB962C8B-B14F-4D97-AF65-F5344CB8AC3E}">
        <p14:creationId xmlns:p14="http://schemas.microsoft.com/office/powerpoint/2010/main" val="1670101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global </a:t>
            </a:r>
            <a:r>
              <a:rPr lang="en-GB" dirty="0"/>
              <a:t>tourism industry </a:t>
            </a:r>
          </a:p>
        </p:txBody>
      </p:sp>
      <p:sp>
        <p:nvSpPr>
          <p:cNvPr id="3" name="Content Placeholder 2"/>
          <p:cNvSpPr>
            <a:spLocks noGrp="1"/>
          </p:cNvSpPr>
          <p:nvPr>
            <p:ph idx="1"/>
          </p:nvPr>
        </p:nvSpPr>
        <p:spPr/>
        <p:txBody>
          <a:bodyPr/>
          <a:lstStyle/>
          <a:p>
            <a:r>
              <a:rPr lang="en-GB" dirty="0" smtClean="0"/>
              <a:t>Reached </a:t>
            </a:r>
            <a:r>
              <a:rPr lang="en-GB" dirty="0"/>
              <a:t>an unprecedented level of demand. </a:t>
            </a:r>
            <a:endParaRPr lang="en-GB" dirty="0" smtClean="0"/>
          </a:p>
          <a:p>
            <a:r>
              <a:rPr lang="en-GB" dirty="0" smtClean="0"/>
              <a:t>2012 - first </a:t>
            </a:r>
            <a:r>
              <a:rPr lang="en-GB" dirty="0"/>
              <a:t>time in history, the number of tourists crossing international borders in a single year reached over one billion in 2012, according to the United Nations World Tourism Organisation (UNWTO). </a:t>
            </a:r>
            <a:endParaRPr lang="en-GB" dirty="0" smtClean="0"/>
          </a:p>
          <a:p>
            <a:r>
              <a:rPr lang="en-GB" dirty="0" smtClean="0"/>
              <a:t>While </a:t>
            </a:r>
            <a:r>
              <a:rPr lang="en-GB" dirty="0"/>
              <a:t>just over 50% of these tourist arrivals were from Europe, much of this demand is being fuelled by rising household incomes in emerging economies – not only the Brics (Brazil, Russia, India and China) but increasingly across the rest of south-east Asia and Latin America. </a:t>
            </a:r>
            <a:endParaRPr lang="en-GB" dirty="0" smtClean="0"/>
          </a:p>
          <a:p>
            <a:r>
              <a:rPr lang="en-GB" dirty="0" smtClean="0"/>
              <a:t>In </a:t>
            </a:r>
            <a:r>
              <a:rPr lang="en-GB" dirty="0"/>
              <a:t>addition to increasing levels of international travel, it is estimated that another five to six billion people travel in their own country every year.</a:t>
            </a:r>
          </a:p>
        </p:txBody>
      </p:sp>
    </p:spTree>
    <p:extLst>
      <p:ext uri="{BB962C8B-B14F-4D97-AF65-F5344CB8AC3E}">
        <p14:creationId xmlns:p14="http://schemas.microsoft.com/office/powerpoint/2010/main" val="39676273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tourism </a:t>
            </a:r>
            <a:r>
              <a:rPr lang="en-GB" dirty="0" smtClean="0"/>
              <a:t>is one </a:t>
            </a:r>
            <a:r>
              <a:rPr lang="en-GB" dirty="0"/>
              <a:t>of the world's fastest-growing </a:t>
            </a:r>
            <a:r>
              <a:rPr lang="en-GB" dirty="0" smtClean="0"/>
              <a:t>industries …</a:t>
            </a:r>
            <a:endParaRPr lang="en-GB" dirty="0"/>
          </a:p>
        </p:txBody>
      </p:sp>
      <p:sp>
        <p:nvSpPr>
          <p:cNvPr id="3" name="Content Placeholder 2"/>
          <p:cNvSpPr>
            <a:spLocks noGrp="1"/>
          </p:cNvSpPr>
          <p:nvPr>
            <p:ph idx="1"/>
          </p:nvPr>
        </p:nvSpPr>
        <p:spPr/>
        <p:txBody>
          <a:bodyPr/>
          <a:lstStyle/>
          <a:p>
            <a:endParaRPr lang="en-GB" dirty="0" smtClean="0"/>
          </a:p>
          <a:p>
            <a:r>
              <a:rPr lang="en-GB" dirty="0" smtClean="0"/>
              <a:t>Positives </a:t>
            </a:r>
            <a:r>
              <a:rPr lang="en-GB" dirty="0"/>
              <a:t>are often widely broadcast – tourism currently accounts for 9% of world GDP, $1.3tn in exports and 6% of world trade, as well as bringing economic benefits to local communities and encouraging greater global </a:t>
            </a:r>
            <a:r>
              <a:rPr lang="en-GB" dirty="0" smtClean="0"/>
              <a:t>connectivity.</a:t>
            </a:r>
          </a:p>
          <a:p>
            <a:r>
              <a:rPr lang="en-GB" b="1" dirty="0" smtClean="0">
                <a:solidFill>
                  <a:srgbClr val="FF0000"/>
                </a:solidFill>
              </a:rPr>
              <a:t>Student Update?? </a:t>
            </a:r>
          </a:p>
          <a:p>
            <a:r>
              <a:rPr lang="en-GB" dirty="0"/>
              <a:t>N</a:t>
            </a:r>
            <a:r>
              <a:rPr lang="en-GB" dirty="0" smtClean="0"/>
              <a:t>egatives </a:t>
            </a:r>
            <a:r>
              <a:rPr lang="en-GB" dirty="0"/>
              <a:t>are less likely to be discussed, including greenhouse gas emissions, water consumption and waste </a:t>
            </a:r>
            <a:r>
              <a:rPr lang="en-GB" dirty="0" smtClean="0"/>
              <a:t>management.</a:t>
            </a:r>
          </a:p>
          <a:p>
            <a:r>
              <a:rPr lang="en-GB" b="1" dirty="0">
                <a:solidFill>
                  <a:srgbClr val="FF0000"/>
                </a:solidFill>
              </a:rPr>
              <a:t>Student Update?? </a:t>
            </a:r>
          </a:p>
        </p:txBody>
      </p:sp>
    </p:spTree>
    <p:extLst>
      <p:ext uri="{BB962C8B-B14F-4D97-AF65-F5344CB8AC3E}">
        <p14:creationId xmlns:p14="http://schemas.microsoft.com/office/powerpoint/2010/main" val="9712551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a:t>
            </a:r>
            <a:endParaRPr lang="en-GB" dirty="0"/>
          </a:p>
        </p:txBody>
      </p:sp>
      <p:sp>
        <p:nvSpPr>
          <p:cNvPr id="3" name="Content Placeholder 2"/>
          <p:cNvSpPr>
            <a:spLocks noGrp="1"/>
          </p:cNvSpPr>
          <p:nvPr>
            <p:ph idx="1"/>
          </p:nvPr>
        </p:nvSpPr>
        <p:spPr/>
        <p:txBody>
          <a:bodyPr/>
          <a:lstStyle/>
          <a:p>
            <a:r>
              <a:rPr lang="en-GB" dirty="0" smtClean="0"/>
              <a:t>What do you suggest to make the tourist industry sustainable?</a:t>
            </a:r>
            <a:endParaRPr lang="en-GB" dirty="0"/>
          </a:p>
        </p:txBody>
      </p:sp>
    </p:spTree>
    <p:extLst>
      <p:ext uri="{BB962C8B-B14F-4D97-AF65-F5344CB8AC3E}">
        <p14:creationId xmlns:p14="http://schemas.microsoft.com/office/powerpoint/2010/main" val="42170344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solutions?</a:t>
            </a:r>
            <a:endParaRPr lang="en-GB" dirty="0"/>
          </a:p>
        </p:txBody>
      </p:sp>
      <p:sp>
        <p:nvSpPr>
          <p:cNvPr id="3" name="Content Placeholder 2"/>
          <p:cNvSpPr>
            <a:spLocks noGrp="1"/>
          </p:cNvSpPr>
          <p:nvPr>
            <p:ph idx="1"/>
          </p:nvPr>
        </p:nvSpPr>
        <p:spPr/>
        <p:txBody>
          <a:bodyPr>
            <a:normAutofit/>
          </a:bodyPr>
          <a:lstStyle/>
          <a:p>
            <a:r>
              <a:rPr lang="en-GB" dirty="0" smtClean="0"/>
              <a:t>Less carbon emissions - with </a:t>
            </a:r>
            <a:r>
              <a:rPr lang="en-GB" dirty="0"/>
              <a:t>an internationally agreed emissions trading scheme (ETS), to reduce net CO2 emissions to 50% of 2005 levels by 2050</a:t>
            </a:r>
            <a:r>
              <a:rPr lang="en-GB" dirty="0" smtClean="0"/>
              <a:t>.</a:t>
            </a:r>
          </a:p>
          <a:p>
            <a:r>
              <a:rPr lang="en-GB" dirty="0" smtClean="0"/>
              <a:t>Or</a:t>
            </a:r>
            <a:endParaRPr lang="en-GB" dirty="0"/>
          </a:p>
          <a:p>
            <a:r>
              <a:rPr lang="en-GB" dirty="0" smtClean="0"/>
              <a:t>More radically to strip </a:t>
            </a:r>
            <a:r>
              <a:rPr lang="en-GB" dirty="0"/>
              <a:t>carbon out of the economy </a:t>
            </a:r>
            <a:r>
              <a:rPr lang="en-GB" dirty="0" smtClean="0"/>
              <a:t>completely.</a:t>
            </a:r>
          </a:p>
          <a:p>
            <a:endParaRPr lang="en-GB" dirty="0"/>
          </a:p>
        </p:txBody>
      </p:sp>
    </p:spTree>
    <p:extLst>
      <p:ext uri="{BB962C8B-B14F-4D97-AF65-F5344CB8AC3E}">
        <p14:creationId xmlns:p14="http://schemas.microsoft.com/office/powerpoint/2010/main" val="26830245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ETS </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www.theguardian.com/environment/2011/jun/07/ets-emissions-trading</a:t>
            </a:r>
            <a:endParaRPr lang="en-GB" dirty="0" smtClean="0"/>
          </a:p>
          <a:p>
            <a:endParaRPr lang="en-GB" dirty="0"/>
          </a:p>
          <a:p>
            <a:r>
              <a:rPr lang="en-GB" dirty="0">
                <a:hlinkClick r:id="rId3"/>
              </a:rPr>
              <a:t>https://</a:t>
            </a:r>
            <a:r>
              <a:rPr lang="en-GB" dirty="0" smtClean="0">
                <a:hlinkClick r:id="rId3"/>
              </a:rPr>
              <a:t>ec.europa.eu/clima/policies/ets_en</a:t>
            </a:r>
            <a:endParaRPr lang="en-GB" dirty="0" smtClean="0"/>
          </a:p>
          <a:p>
            <a:endParaRPr lang="en-GB" dirty="0"/>
          </a:p>
          <a:p>
            <a:r>
              <a:rPr lang="en-GB" dirty="0"/>
              <a:t>The EU ETS - also known as the European Union Emissions Trading Scheme - puts a cap on the carbon dioxide (CO2) emitted by business and creates a market and price for carbon allowances. It covers 45% of EU emissions, including energy intensive sectors and approximately 12,000 </a:t>
            </a:r>
            <a:r>
              <a:rPr lang="en-GB" dirty="0" smtClean="0"/>
              <a:t>installations.</a:t>
            </a:r>
          </a:p>
          <a:p>
            <a:r>
              <a:rPr lang="en-GB" dirty="0" smtClean="0"/>
              <a:t>Fines/waivered.</a:t>
            </a:r>
            <a:endParaRPr lang="en-GB" dirty="0"/>
          </a:p>
        </p:txBody>
      </p:sp>
    </p:spTree>
    <p:extLst>
      <p:ext uri="{BB962C8B-B14F-4D97-AF65-F5344CB8AC3E}">
        <p14:creationId xmlns:p14="http://schemas.microsoft.com/office/powerpoint/2010/main" val="39858287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possibilities</a:t>
            </a:r>
            <a:endParaRPr lang="en-GB" dirty="0"/>
          </a:p>
        </p:txBody>
      </p:sp>
      <p:sp>
        <p:nvSpPr>
          <p:cNvPr id="3" name="Content Placeholder 2"/>
          <p:cNvSpPr>
            <a:spLocks noGrp="1"/>
          </p:cNvSpPr>
          <p:nvPr>
            <p:ph idx="1"/>
          </p:nvPr>
        </p:nvSpPr>
        <p:spPr/>
        <p:txBody>
          <a:bodyPr>
            <a:normAutofit lnSpcReduction="10000"/>
          </a:bodyPr>
          <a:lstStyle/>
          <a:p>
            <a:r>
              <a:rPr lang="en-GB" dirty="0" smtClean="0"/>
              <a:t>Hotel Carbon Measurement Initiative</a:t>
            </a:r>
          </a:p>
          <a:p>
            <a:r>
              <a:rPr lang="en-GB" dirty="0" smtClean="0"/>
              <a:t>Measurement of </a:t>
            </a:r>
            <a:r>
              <a:rPr lang="en-GB" dirty="0"/>
              <a:t>impact of tourism at destination management </a:t>
            </a:r>
            <a:r>
              <a:rPr lang="en-GB" dirty="0" smtClean="0"/>
              <a:t>level</a:t>
            </a:r>
          </a:p>
          <a:p>
            <a:r>
              <a:rPr lang="en-GB" dirty="0" smtClean="0"/>
              <a:t>More </a:t>
            </a:r>
            <a:r>
              <a:rPr lang="en-GB" dirty="0"/>
              <a:t>data </a:t>
            </a:r>
            <a:r>
              <a:rPr lang="en-GB" dirty="0" smtClean="0"/>
              <a:t>required from </a:t>
            </a:r>
            <a:r>
              <a:rPr lang="en-GB" dirty="0"/>
              <a:t>local authorities; TUI had found this was a particular issue with regard to assessing water resources. </a:t>
            </a:r>
            <a:endParaRPr lang="en-GB" dirty="0" smtClean="0"/>
          </a:p>
          <a:p>
            <a:r>
              <a:rPr lang="en-GB" dirty="0" smtClean="0"/>
              <a:t>Industry </a:t>
            </a:r>
            <a:r>
              <a:rPr lang="en-GB" dirty="0"/>
              <a:t>should be looking at tools that focus on the benefits of tourism. </a:t>
            </a:r>
            <a:r>
              <a:rPr lang="en-GB" dirty="0" smtClean="0"/>
              <a:t>The </a:t>
            </a:r>
            <a:r>
              <a:rPr lang="en-GB" dirty="0"/>
              <a:t>idea of doing least harm is not the answer</a:t>
            </a:r>
            <a:r>
              <a:rPr lang="en-GB" dirty="0" smtClean="0"/>
              <a:t>, the </a:t>
            </a:r>
            <a:r>
              <a:rPr lang="en-GB" dirty="0"/>
              <a:t>tourism industry should be focusing on the measurable benefits of tourism. </a:t>
            </a:r>
            <a:endParaRPr lang="en-GB" dirty="0" smtClean="0"/>
          </a:p>
          <a:p>
            <a:r>
              <a:rPr lang="en-GB" dirty="0"/>
              <a:t>If </a:t>
            </a:r>
            <a:r>
              <a:rPr lang="en-GB" dirty="0" smtClean="0"/>
              <a:t>‘you’ are </a:t>
            </a:r>
            <a:r>
              <a:rPr lang="en-GB" dirty="0"/>
              <a:t>taking people to a destination, </a:t>
            </a:r>
            <a:r>
              <a:rPr lang="en-GB" dirty="0" smtClean="0"/>
              <a:t>you </a:t>
            </a:r>
            <a:r>
              <a:rPr lang="en-GB" dirty="0"/>
              <a:t>should be having a positive impact on that society, because anything less is not sustainable. If the industry </a:t>
            </a:r>
            <a:r>
              <a:rPr lang="en-GB" dirty="0" smtClean="0"/>
              <a:t>should demonstrate </a:t>
            </a:r>
            <a:r>
              <a:rPr lang="en-GB" dirty="0"/>
              <a:t>net positive </a:t>
            </a:r>
            <a:r>
              <a:rPr lang="en-GB" dirty="0" smtClean="0"/>
              <a:t>impact.</a:t>
            </a:r>
          </a:p>
          <a:p>
            <a:endParaRPr lang="en-GB" dirty="0" smtClean="0"/>
          </a:p>
        </p:txBody>
      </p:sp>
    </p:spTree>
    <p:extLst>
      <p:ext uri="{BB962C8B-B14F-4D97-AF65-F5344CB8AC3E}">
        <p14:creationId xmlns:p14="http://schemas.microsoft.com/office/powerpoint/2010/main" val="26764153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a:bodyPr>
          <a:lstStyle/>
          <a:p>
            <a:r>
              <a:rPr lang="en-GB" dirty="0"/>
              <a:t>Social, economic and environmental impacts </a:t>
            </a:r>
            <a:r>
              <a:rPr lang="en-GB" dirty="0" smtClean="0"/>
              <a:t>must </a:t>
            </a:r>
            <a:r>
              <a:rPr lang="en-GB" dirty="0"/>
              <a:t>be assessed. The industry could then request this information from local destination managers and compare performance. This is not possible at present, as there aren't the right tools available in the tourism trade. That the tourism industry is "behind the </a:t>
            </a:r>
            <a:r>
              <a:rPr lang="en-GB" dirty="0" smtClean="0"/>
              <a:t>curve“ partly </a:t>
            </a:r>
            <a:r>
              <a:rPr lang="en-GB" dirty="0"/>
              <a:t>because it is such a fragmented industry. </a:t>
            </a:r>
          </a:p>
          <a:p>
            <a:r>
              <a:rPr lang="en-GB" dirty="0"/>
              <a:t>One of the most important indices that should be measured is the economic contribution tourists make to their destination. </a:t>
            </a:r>
            <a:endParaRPr lang="en-GB" dirty="0" smtClean="0"/>
          </a:p>
          <a:p>
            <a:r>
              <a:rPr lang="en-GB" dirty="0"/>
              <a:t>T</a:t>
            </a:r>
            <a:r>
              <a:rPr lang="en-GB" dirty="0" smtClean="0"/>
              <a:t>oo </a:t>
            </a:r>
            <a:r>
              <a:rPr lang="en-GB" dirty="0"/>
              <a:t>often judged purely on arrivals numbers and bed nights, rather than actual tourism yield. But while he welcomed the call for better tools for the trade, he said sustainable tourism has to have buy-in from local </a:t>
            </a:r>
            <a:r>
              <a:rPr lang="en-GB" dirty="0" smtClean="0"/>
              <a:t>government.</a:t>
            </a:r>
          </a:p>
          <a:p>
            <a:r>
              <a:rPr lang="en-GB" dirty="0" smtClean="0"/>
              <a:t>Travel </a:t>
            </a:r>
            <a:r>
              <a:rPr lang="en-GB" dirty="0"/>
              <a:t>companies </a:t>
            </a:r>
            <a:r>
              <a:rPr lang="en-GB" dirty="0" smtClean="0"/>
              <a:t>and airlines can make the difference  </a:t>
            </a:r>
            <a:r>
              <a:rPr lang="en-GB" dirty="0"/>
              <a:t>but, </a:t>
            </a:r>
            <a:r>
              <a:rPr lang="en-GB" dirty="0" smtClean="0"/>
              <a:t>responsibility for destination </a:t>
            </a:r>
            <a:r>
              <a:rPr lang="en-GB" dirty="0"/>
              <a:t>management </a:t>
            </a:r>
            <a:r>
              <a:rPr lang="en-GB" dirty="0" smtClean="0"/>
              <a:t>reside </a:t>
            </a:r>
            <a:r>
              <a:rPr lang="en-GB" dirty="0"/>
              <a:t>with local </a:t>
            </a:r>
            <a:r>
              <a:rPr lang="en-GB" dirty="0" smtClean="0"/>
              <a:t>government.</a:t>
            </a:r>
            <a:endParaRPr lang="en-GB" dirty="0"/>
          </a:p>
        </p:txBody>
      </p:sp>
    </p:spTree>
    <p:extLst>
      <p:ext uri="{BB962C8B-B14F-4D97-AF65-F5344CB8AC3E}">
        <p14:creationId xmlns:p14="http://schemas.microsoft.com/office/powerpoint/2010/main" val="27581805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681" y="-176742"/>
            <a:ext cx="10772775" cy="1658198"/>
          </a:xfrm>
        </p:spPr>
        <p:txBody>
          <a:bodyPr/>
          <a:lstStyle/>
          <a:p>
            <a:r>
              <a:rPr lang="en-GB" dirty="0" smtClean="0"/>
              <a:t>Finally</a:t>
            </a:r>
            <a:endParaRPr lang="en-GB" dirty="0"/>
          </a:p>
        </p:txBody>
      </p:sp>
      <p:pic>
        <p:nvPicPr>
          <p:cNvPr id="4" name="Content Placeholder 3"/>
          <p:cNvPicPr>
            <a:picLocks noGrp="1" noChangeAspect="1"/>
          </p:cNvPicPr>
          <p:nvPr>
            <p:ph idx="1"/>
          </p:nvPr>
        </p:nvPicPr>
        <p:blipFill>
          <a:blip r:embed="rId2"/>
          <a:stretch>
            <a:fillRect/>
          </a:stretch>
        </p:blipFill>
        <p:spPr>
          <a:xfrm>
            <a:off x="0" y="3606664"/>
            <a:ext cx="4572000" cy="2857500"/>
          </a:xfrm>
          <a:prstGeom prst="rect">
            <a:avLst/>
          </a:prstGeom>
        </p:spPr>
      </p:pic>
      <p:pic>
        <p:nvPicPr>
          <p:cNvPr id="5" name="Picture 4"/>
          <p:cNvPicPr>
            <a:picLocks noChangeAspect="1"/>
          </p:cNvPicPr>
          <p:nvPr/>
        </p:nvPicPr>
        <p:blipFill>
          <a:blip r:embed="rId3"/>
          <a:stretch>
            <a:fillRect/>
          </a:stretch>
        </p:blipFill>
        <p:spPr>
          <a:xfrm>
            <a:off x="0" y="58035"/>
            <a:ext cx="5905500" cy="3314700"/>
          </a:xfrm>
          <a:prstGeom prst="rect">
            <a:avLst/>
          </a:prstGeom>
        </p:spPr>
      </p:pic>
      <p:pic>
        <p:nvPicPr>
          <p:cNvPr id="6" name="Picture 5"/>
          <p:cNvPicPr>
            <a:picLocks noChangeAspect="1"/>
          </p:cNvPicPr>
          <p:nvPr/>
        </p:nvPicPr>
        <p:blipFill>
          <a:blip r:embed="rId4"/>
          <a:stretch>
            <a:fillRect/>
          </a:stretch>
        </p:blipFill>
        <p:spPr>
          <a:xfrm>
            <a:off x="4505325" y="4000500"/>
            <a:ext cx="7620000" cy="2857500"/>
          </a:xfrm>
          <a:prstGeom prst="rect">
            <a:avLst/>
          </a:prstGeom>
        </p:spPr>
      </p:pic>
      <p:pic>
        <p:nvPicPr>
          <p:cNvPr id="8" name="Picture 7"/>
          <p:cNvPicPr>
            <a:picLocks noChangeAspect="1"/>
          </p:cNvPicPr>
          <p:nvPr/>
        </p:nvPicPr>
        <p:blipFill>
          <a:blip r:embed="rId5"/>
          <a:stretch>
            <a:fillRect/>
          </a:stretch>
        </p:blipFill>
        <p:spPr>
          <a:xfrm>
            <a:off x="5943600" y="0"/>
            <a:ext cx="6029325" cy="3766571"/>
          </a:xfrm>
          <a:prstGeom prst="rect">
            <a:avLst/>
          </a:prstGeom>
        </p:spPr>
      </p:pic>
    </p:spTree>
    <p:extLst>
      <p:ext uri="{BB962C8B-B14F-4D97-AF65-F5344CB8AC3E}">
        <p14:creationId xmlns:p14="http://schemas.microsoft.com/office/powerpoint/2010/main" val="32107564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 tourists</a:t>
            </a:r>
            <a:endParaRPr lang="en-GB" dirty="0"/>
          </a:p>
        </p:txBody>
      </p:sp>
      <p:sp>
        <p:nvSpPr>
          <p:cNvPr id="3" name="Content Placeholder 2"/>
          <p:cNvSpPr>
            <a:spLocks noGrp="1"/>
          </p:cNvSpPr>
          <p:nvPr>
            <p:ph idx="1"/>
          </p:nvPr>
        </p:nvSpPr>
        <p:spPr/>
        <p:txBody>
          <a:bodyPr>
            <a:normAutofit/>
          </a:bodyPr>
          <a:lstStyle/>
          <a:p>
            <a:r>
              <a:rPr lang="en-GB" dirty="0" smtClean="0"/>
              <a:t>People </a:t>
            </a:r>
            <a:r>
              <a:rPr lang="en-GB" dirty="0"/>
              <a:t>adopt green habits at home – for fear of facing penalties for mixing up their recycling, for example – </a:t>
            </a:r>
            <a:r>
              <a:rPr lang="en-GB" dirty="0" smtClean="0"/>
              <a:t>but how to </a:t>
            </a:r>
            <a:r>
              <a:rPr lang="en-GB" dirty="0"/>
              <a:t>encourage environmentally sound habits </a:t>
            </a:r>
            <a:r>
              <a:rPr lang="en-GB" dirty="0" smtClean="0"/>
              <a:t>when on </a:t>
            </a:r>
            <a:r>
              <a:rPr lang="en-GB" dirty="0"/>
              <a:t>holiday</a:t>
            </a:r>
            <a:r>
              <a:rPr lang="en-GB" dirty="0" smtClean="0"/>
              <a:t>.</a:t>
            </a:r>
          </a:p>
          <a:p>
            <a:r>
              <a:rPr lang="en-GB" dirty="0" smtClean="0"/>
              <a:t>Examples to follow.</a:t>
            </a:r>
            <a:endParaRPr lang="en-GB" dirty="0"/>
          </a:p>
        </p:txBody>
      </p:sp>
    </p:spTree>
    <p:extLst>
      <p:ext uri="{BB962C8B-B14F-4D97-AF65-F5344CB8AC3E}">
        <p14:creationId xmlns:p14="http://schemas.microsoft.com/office/powerpoint/2010/main" val="5301039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076325"/>
            <a:ext cx="5676900" cy="4257675"/>
          </a:xfrm>
          <a:prstGeom prst="rect">
            <a:avLst/>
          </a:prstGeom>
        </p:spPr>
      </p:pic>
      <p:pic>
        <p:nvPicPr>
          <p:cNvPr id="5" name="Picture 4"/>
          <p:cNvPicPr>
            <a:picLocks noChangeAspect="1"/>
          </p:cNvPicPr>
          <p:nvPr/>
        </p:nvPicPr>
        <p:blipFill>
          <a:blip r:embed="rId3"/>
          <a:stretch>
            <a:fillRect/>
          </a:stretch>
        </p:blipFill>
        <p:spPr>
          <a:xfrm>
            <a:off x="6115050" y="442912"/>
            <a:ext cx="5715000" cy="6124575"/>
          </a:xfrm>
          <a:prstGeom prst="rect">
            <a:avLst/>
          </a:prstGeom>
        </p:spPr>
      </p:pic>
    </p:spTree>
    <p:extLst>
      <p:ext uri="{BB962C8B-B14F-4D97-AF65-F5344CB8AC3E}">
        <p14:creationId xmlns:p14="http://schemas.microsoft.com/office/powerpoint/2010/main" val="27510412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2425" y="1452562"/>
            <a:ext cx="5905500" cy="3438525"/>
          </a:xfrm>
          <a:prstGeom prst="rect">
            <a:avLst/>
          </a:prstGeom>
        </p:spPr>
      </p:pic>
      <p:pic>
        <p:nvPicPr>
          <p:cNvPr id="4" name="Picture 3"/>
          <p:cNvPicPr>
            <a:picLocks noChangeAspect="1"/>
          </p:cNvPicPr>
          <p:nvPr/>
        </p:nvPicPr>
        <p:blipFill>
          <a:blip r:embed="rId3"/>
          <a:stretch>
            <a:fillRect/>
          </a:stretch>
        </p:blipFill>
        <p:spPr>
          <a:xfrm>
            <a:off x="6967537" y="238125"/>
            <a:ext cx="4619625" cy="6496050"/>
          </a:xfrm>
          <a:prstGeom prst="rect">
            <a:avLst/>
          </a:prstGeom>
        </p:spPr>
      </p:pic>
    </p:spTree>
    <p:extLst>
      <p:ext uri="{BB962C8B-B14F-4D97-AF65-F5344CB8AC3E}">
        <p14:creationId xmlns:p14="http://schemas.microsoft.com/office/powerpoint/2010/main" val="5989638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8958" t="17361"/>
          <a:stretch/>
        </p:blipFill>
        <p:spPr>
          <a:xfrm>
            <a:off x="914400" y="147255"/>
            <a:ext cx="10039350" cy="6834569"/>
          </a:xfrm>
          <a:prstGeom prst="rect">
            <a:avLst/>
          </a:prstGeom>
        </p:spPr>
      </p:pic>
    </p:spTree>
    <p:extLst>
      <p:ext uri="{BB962C8B-B14F-4D97-AF65-F5344CB8AC3E}">
        <p14:creationId xmlns:p14="http://schemas.microsoft.com/office/powerpoint/2010/main" val="24527934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7292" t="15417"/>
          <a:stretch/>
        </p:blipFill>
        <p:spPr>
          <a:xfrm>
            <a:off x="571593" y="-268766"/>
            <a:ext cx="10582181" cy="7241066"/>
          </a:xfrm>
          <a:prstGeom prst="rect">
            <a:avLst/>
          </a:prstGeom>
        </p:spPr>
      </p:pic>
    </p:spTree>
    <p:extLst>
      <p:ext uri="{BB962C8B-B14F-4D97-AF65-F5344CB8AC3E}">
        <p14:creationId xmlns:p14="http://schemas.microsoft.com/office/powerpoint/2010/main" val="66374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8333" t="15556" b="8195"/>
          <a:stretch/>
        </p:blipFill>
        <p:spPr>
          <a:xfrm>
            <a:off x="704850" y="-342228"/>
            <a:ext cx="11068050" cy="6904954"/>
          </a:xfrm>
          <a:prstGeom prst="rect">
            <a:avLst/>
          </a:prstGeom>
        </p:spPr>
      </p:pic>
    </p:spTree>
    <p:extLst>
      <p:ext uri="{BB962C8B-B14F-4D97-AF65-F5344CB8AC3E}">
        <p14:creationId xmlns:p14="http://schemas.microsoft.com/office/powerpoint/2010/main" val="38738307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8646" t="15207" b="1"/>
          <a:stretch/>
        </p:blipFill>
        <p:spPr>
          <a:xfrm>
            <a:off x="1114424" y="114300"/>
            <a:ext cx="10029562" cy="6981825"/>
          </a:xfrm>
          <a:prstGeom prst="rect">
            <a:avLst/>
          </a:prstGeom>
        </p:spPr>
      </p:pic>
    </p:spTree>
    <p:extLst>
      <p:ext uri="{BB962C8B-B14F-4D97-AF65-F5344CB8AC3E}">
        <p14:creationId xmlns:p14="http://schemas.microsoft.com/office/powerpoint/2010/main" val="27227356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comments?</a:t>
            </a:r>
            <a:endParaRPr lang="en-GB" dirty="0"/>
          </a:p>
        </p:txBody>
      </p:sp>
    </p:spTree>
    <p:extLst>
      <p:ext uri="{BB962C8B-B14F-4D97-AF65-F5344CB8AC3E}">
        <p14:creationId xmlns:p14="http://schemas.microsoft.com/office/powerpoint/2010/main" val="42155433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One huge misconception - is that companies adopt green practices to save money. </a:t>
            </a:r>
          </a:p>
        </p:txBody>
      </p:sp>
    </p:spTree>
    <p:extLst>
      <p:ext uri="{BB962C8B-B14F-4D97-AF65-F5344CB8AC3E}">
        <p14:creationId xmlns:p14="http://schemas.microsoft.com/office/powerpoint/2010/main" val="18002540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 – interesting or …</a:t>
            </a:r>
            <a:endParaRPr lang="en-GB" dirty="0"/>
          </a:p>
        </p:txBody>
      </p:sp>
      <p:sp>
        <p:nvSpPr>
          <p:cNvPr id="3" name="Content Placeholder 2"/>
          <p:cNvSpPr>
            <a:spLocks noGrp="1"/>
          </p:cNvSpPr>
          <p:nvPr>
            <p:ph idx="1"/>
          </p:nvPr>
        </p:nvSpPr>
        <p:spPr/>
        <p:txBody>
          <a:bodyPr>
            <a:normAutofit/>
          </a:bodyPr>
          <a:lstStyle/>
          <a:p>
            <a:r>
              <a:rPr lang="en-GB" dirty="0" smtClean="0"/>
              <a:t>Hotels ask </a:t>
            </a:r>
            <a:r>
              <a:rPr lang="en-GB" dirty="0"/>
              <a:t>guests to hang up their towels to be re-used (rather than put them out for daily collection, thereby cutting down the hotel's use of water, energy and detergents</a:t>
            </a:r>
            <a:r>
              <a:rPr lang="en-GB" dirty="0" smtClean="0"/>
              <a:t>) along </a:t>
            </a:r>
            <a:r>
              <a:rPr lang="en-GB" dirty="0" err="1" smtClean="0"/>
              <a:t>with"For</a:t>
            </a:r>
            <a:r>
              <a:rPr lang="en-GB" dirty="0" smtClean="0"/>
              <a:t> </a:t>
            </a:r>
            <a:r>
              <a:rPr lang="en-GB" dirty="0"/>
              <a:t>every towel you don't put out, we will plant a tree." </a:t>
            </a:r>
          </a:p>
          <a:p>
            <a:r>
              <a:rPr lang="en-GB" dirty="0"/>
              <a:t>Fiona Jeffrey, founder of Just a Drop, suggested the influx of tourists to the UK from India and China could be a catalyst for change. "If we started to feel that we were inundated by tourists coming into this country and being stretched in the way that destinations are overseas – whether that's through waste or water resources – that personal experience might affect how we see the issue," she said .</a:t>
            </a:r>
          </a:p>
          <a:p>
            <a:r>
              <a:rPr lang="en-GB" dirty="0"/>
              <a:t>Do local destinations want to use tourism to benefit their local community, or do they want to be used by tourism?</a:t>
            </a:r>
          </a:p>
          <a:p>
            <a:endParaRPr lang="en-GB" dirty="0"/>
          </a:p>
        </p:txBody>
      </p:sp>
    </p:spTree>
    <p:extLst>
      <p:ext uri="{BB962C8B-B14F-4D97-AF65-F5344CB8AC3E}">
        <p14:creationId xmlns:p14="http://schemas.microsoft.com/office/powerpoint/2010/main" val="1251988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8230" t="18472"/>
          <a:stretch/>
        </p:blipFill>
        <p:spPr>
          <a:xfrm>
            <a:off x="908560" y="85725"/>
            <a:ext cx="10292840" cy="6857999"/>
          </a:xfrm>
          <a:prstGeom prst="rect">
            <a:avLst/>
          </a:prstGeom>
        </p:spPr>
      </p:pic>
    </p:spTree>
    <p:extLst>
      <p:ext uri="{BB962C8B-B14F-4D97-AF65-F5344CB8AC3E}">
        <p14:creationId xmlns:p14="http://schemas.microsoft.com/office/powerpoint/2010/main" val="35049913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8750" t="16528" b="7778"/>
          <a:stretch/>
        </p:blipFill>
        <p:spPr>
          <a:xfrm>
            <a:off x="676275" y="158271"/>
            <a:ext cx="10401300" cy="6471130"/>
          </a:xfrm>
          <a:prstGeom prst="rect">
            <a:avLst/>
          </a:prstGeom>
        </p:spPr>
      </p:pic>
    </p:spTree>
    <p:extLst>
      <p:ext uri="{BB962C8B-B14F-4D97-AF65-F5344CB8AC3E}">
        <p14:creationId xmlns:p14="http://schemas.microsoft.com/office/powerpoint/2010/main" val="16180084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8750" t="15833"/>
          <a:stretch/>
        </p:blipFill>
        <p:spPr>
          <a:xfrm>
            <a:off x="1084907" y="228599"/>
            <a:ext cx="10154593" cy="7024753"/>
          </a:xfrm>
          <a:prstGeom prst="rect">
            <a:avLst/>
          </a:prstGeom>
        </p:spPr>
      </p:pic>
    </p:spTree>
    <p:extLst>
      <p:ext uri="{BB962C8B-B14F-4D97-AF65-F5344CB8AC3E}">
        <p14:creationId xmlns:p14="http://schemas.microsoft.com/office/powerpoint/2010/main" val="27395218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 https://serve360.marriott.com/sustain/</a:t>
            </a:r>
          </a:p>
        </p:txBody>
      </p:sp>
    </p:spTree>
    <p:extLst>
      <p:ext uri="{BB962C8B-B14F-4D97-AF65-F5344CB8AC3E}">
        <p14:creationId xmlns:p14="http://schemas.microsoft.com/office/powerpoint/2010/main" val="10725547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0625" t="17500"/>
          <a:stretch/>
        </p:blipFill>
        <p:spPr>
          <a:xfrm>
            <a:off x="914400" y="-145073"/>
            <a:ext cx="10115550" cy="7003073"/>
          </a:xfrm>
          <a:prstGeom prst="rect">
            <a:avLst/>
          </a:prstGeom>
        </p:spPr>
      </p:pic>
    </p:spTree>
    <p:extLst>
      <p:ext uri="{BB962C8B-B14F-4D97-AF65-F5344CB8AC3E}">
        <p14:creationId xmlns:p14="http://schemas.microsoft.com/office/powerpoint/2010/main" val="37360341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61802" y="0"/>
            <a:ext cx="9868395" cy="6858000"/>
          </a:xfrm>
          <a:prstGeom prst="rect">
            <a:avLst/>
          </a:prstGeom>
        </p:spPr>
      </p:pic>
    </p:spTree>
    <p:extLst>
      <p:ext uri="{BB962C8B-B14F-4D97-AF65-F5344CB8AC3E}">
        <p14:creationId xmlns:p14="http://schemas.microsoft.com/office/powerpoint/2010/main" val="38136362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hlinkClick r:id="rId2"/>
              </a:rPr>
              <a:t>https://www.thetravelfoundation.org.uk</a:t>
            </a:r>
            <a:r>
              <a:rPr lang="en-GB" dirty="0" smtClean="0">
                <a:hlinkClick r:id="rId2"/>
              </a:rPr>
              <a:t>/</a:t>
            </a:r>
            <a:endParaRPr lang="en-GB" dirty="0" smtClean="0"/>
          </a:p>
          <a:p>
            <a:r>
              <a:rPr lang="en-GB" dirty="0"/>
              <a:t>https://www.thetravelfoundation.org.uk/resources-categories/what-is-sustainable-tourism/</a:t>
            </a:r>
          </a:p>
        </p:txBody>
      </p:sp>
    </p:spTree>
    <p:extLst>
      <p:ext uri="{BB962C8B-B14F-4D97-AF65-F5344CB8AC3E}">
        <p14:creationId xmlns:p14="http://schemas.microsoft.com/office/powerpoint/2010/main" val="26119555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Tourism for Development</a:t>
            </a:r>
          </a:p>
        </p:txBody>
      </p:sp>
      <p:sp>
        <p:nvSpPr>
          <p:cNvPr id="3" name="Content Placeholder 2"/>
          <p:cNvSpPr>
            <a:spLocks noGrp="1"/>
          </p:cNvSpPr>
          <p:nvPr>
            <p:ph idx="1"/>
          </p:nvPr>
        </p:nvSpPr>
        <p:spPr/>
        <p:txBody>
          <a:bodyPr>
            <a:normAutofit/>
          </a:bodyPr>
          <a:lstStyle/>
          <a:p>
            <a:r>
              <a:rPr lang="en-GB" dirty="0" smtClean="0"/>
              <a:t>United </a:t>
            </a:r>
            <a:r>
              <a:rPr lang="en-GB" dirty="0"/>
              <a:t>Nations General Assembly declared 2017 the Year for Sustainable Tourism for </a:t>
            </a:r>
            <a:r>
              <a:rPr lang="en-GB" dirty="0" smtClean="0"/>
              <a:t>Development - marking </a:t>
            </a:r>
            <a:r>
              <a:rPr lang="en-GB" dirty="0"/>
              <a:t>the beginning of an ambitious long-term agenda to build a more responsible and socially conscious tourism sector. </a:t>
            </a:r>
            <a:endParaRPr lang="en-GB" dirty="0" smtClean="0"/>
          </a:p>
          <a:p>
            <a:r>
              <a:rPr lang="en-GB" dirty="0" smtClean="0"/>
              <a:t>The </a:t>
            </a:r>
            <a:r>
              <a:rPr lang="en-GB" dirty="0"/>
              <a:t>potential is enormous. With one in eleven of the world´s jobs, and 10% of the world´s GDP, the tourism industry looks to be a leader on the world stage, particularly regarding the environment. </a:t>
            </a:r>
            <a:endParaRPr lang="en-GB" dirty="0" smtClean="0"/>
          </a:p>
          <a:p>
            <a:r>
              <a:rPr lang="en-GB" dirty="0" smtClean="0"/>
              <a:t>In </a:t>
            </a:r>
            <a:r>
              <a:rPr lang="en-GB" dirty="0"/>
              <a:t>the context of hotel sustainability, environmental issues have grown in importance, moving beyond a fringe social cause and into the realm of sound business </a:t>
            </a:r>
            <a:r>
              <a:rPr lang="en-GB" dirty="0" smtClean="0"/>
              <a:t>practices.</a:t>
            </a:r>
          </a:p>
          <a:p>
            <a:r>
              <a:rPr lang="en-GB" dirty="0" smtClean="0"/>
              <a:t>And energy use is at the forefront of these environmental concerns, especially in the hotel industry.</a:t>
            </a:r>
            <a:endParaRPr lang="en-GB" dirty="0"/>
          </a:p>
        </p:txBody>
      </p:sp>
    </p:spTree>
    <p:extLst>
      <p:ext uri="{BB962C8B-B14F-4D97-AF65-F5344CB8AC3E}">
        <p14:creationId xmlns:p14="http://schemas.microsoft.com/office/powerpoint/2010/main" val="3525687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hlinkClick r:id="rId2"/>
              </a:rPr>
              <a:t>https://www.iberostar.com/en/inspiration-guide/lifestyle/sustainable-tourism-current-trends-hotel-sustainability</a:t>
            </a:r>
            <a:r>
              <a:rPr lang="en-GB" dirty="0" smtClean="0">
                <a:hlinkClick r:id="rId2"/>
              </a:rPr>
              <a:t>/</a:t>
            </a:r>
            <a:endParaRPr lang="en-GB" dirty="0" smtClean="0"/>
          </a:p>
          <a:p>
            <a:r>
              <a:rPr lang="en-GB" dirty="0" smtClean="0"/>
              <a:t>Articles</a:t>
            </a:r>
          </a:p>
          <a:p>
            <a:r>
              <a:rPr lang="en-GB" dirty="0">
                <a:hlinkClick r:id="rId3"/>
              </a:rPr>
              <a:t>https://</a:t>
            </a:r>
            <a:r>
              <a:rPr lang="en-GB" dirty="0" smtClean="0">
                <a:hlinkClick r:id="rId3"/>
              </a:rPr>
              <a:t>www.researchgate.net/profile/Orie_Berezan/publication/272150000_Sustainable_Hotel_Practices_and_Guest_Satisfaction_Levels/links/568c7b9a08ae153299b66902.pdf</a:t>
            </a:r>
            <a:endParaRPr lang="en-GB" dirty="0" smtClean="0"/>
          </a:p>
          <a:p>
            <a:r>
              <a:rPr lang="en-GB" dirty="0">
                <a:hlinkClick r:id="rId4"/>
              </a:rPr>
              <a:t>https://</a:t>
            </a:r>
            <a:r>
              <a:rPr lang="en-GB" dirty="0" smtClean="0">
                <a:hlinkClick r:id="rId4"/>
              </a:rPr>
              <a:t>journals.sagepub.com/doi/pdf/10.1177/0047287516678089</a:t>
            </a:r>
            <a:endParaRPr lang="en-GB" dirty="0" smtClean="0"/>
          </a:p>
          <a:p>
            <a:endParaRPr lang="en-GB" dirty="0"/>
          </a:p>
        </p:txBody>
      </p:sp>
    </p:spTree>
    <p:extLst>
      <p:ext uri="{BB962C8B-B14F-4D97-AF65-F5344CB8AC3E}">
        <p14:creationId xmlns:p14="http://schemas.microsoft.com/office/powerpoint/2010/main" val="29538280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674" y="-81492"/>
            <a:ext cx="10772775" cy="1658198"/>
          </a:xfrm>
        </p:spPr>
        <p:txBody>
          <a:bodyPr/>
          <a:lstStyle/>
          <a:p>
            <a:r>
              <a:rPr lang="en-GB" dirty="0" smtClean="0"/>
              <a:t>Activity</a:t>
            </a:r>
            <a:endParaRPr lang="en-GB" dirty="0"/>
          </a:p>
        </p:txBody>
      </p:sp>
      <p:pic>
        <p:nvPicPr>
          <p:cNvPr id="6" name="Picture 5"/>
          <p:cNvPicPr>
            <a:picLocks noChangeAspect="1"/>
          </p:cNvPicPr>
          <p:nvPr/>
        </p:nvPicPr>
        <p:blipFill>
          <a:blip r:embed="rId2"/>
          <a:stretch>
            <a:fillRect/>
          </a:stretch>
        </p:blipFill>
        <p:spPr>
          <a:xfrm>
            <a:off x="1304925" y="1141911"/>
            <a:ext cx="9525000" cy="5347607"/>
          </a:xfrm>
          <a:prstGeom prst="rect">
            <a:avLst/>
          </a:prstGeom>
        </p:spPr>
      </p:pic>
    </p:spTree>
    <p:extLst>
      <p:ext uri="{BB962C8B-B14F-4D97-AF65-F5344CB8AC3E}">
        <p14:creationId xmlns:p14="http://schemas.microsoft.com/office/powerpoint/2010/main" val="35479186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Activity</a:t>
            </a:r>
            <a:endParaRPr lang="en-GB" dirty="0"/>
          </a:p>
        </p:txBody>
      </p:sp>
      <p:sp>
        <p:nvSpPr>
          <p:cNvPr id="4" name="Content Placeholder 3"/>
          <p:cNvSpPr>
            <a:spLocks noGrp="1"/>
          </p:cNvSpPr>
          <p:nvPr>
            <p:ph idx="1"/>
          </p:nvPr>
        </p:nvSpPr>
        <p:spPr/>
        <p:txBody>
          <a:bodyPr>
            <a:normAutofit fontScale="92500"/>
          </a:bodyPr>
          <a:lstStyle/>
          <a:p>
            <a:endParaRPr lang="en-GB" dirty="0"/>
          </a:p>
          <a:p>
            <a:r>
              <a:rPr lang="en-GB" sz="3800" dirty="0" smtClean="0"/>
              <a:t>We will watch </a:t>
            </a:r>
            <a:r>
              <a:rPr lang="en-GB" sz="3800" dirty="0"/>
              <a:t>the following </a:t>
            </a:r>
            <a:r>
              <a:rPr lang="en-GB" sz="3800" dirty="0" smtClean="0"/>
              <a:t>video </a:t>
            </a:r>
            <a:r>
              <a:rPr lang="en-GB" sz="3800" dirty="0"/>
              <a:t>Daintree </a:t>
            </a:r>
            <a:r>
              <a:rPr lang="en-GB" sz="3800" dirty="0">
                <a:hlinkClick r:id="rId2"/>
              </a:rPr>
              <a:t>https://</a:t>
            </a:r>
            <a:r>
              <a:rPr lang="en-GB" sz="3800" dirty="0" smtClean="0">
                <a:hlinkClick r:id="rId2"/>
              </a:rPr>
              <a:t>www.youtube.com/watch?v=llZjdA12CQg</a:t>
            </a:r>
            <a:r>
              <a:rPr lang="en-GB" sz="3800" dirty="0"/>
              <a:t> </a:t>
            </a:r>
            <a:r>
              <a:rPr lang="en-GB" sz="3800" dirty="0" smtClean="0"/>
              <a:t>taking </a:t>
            </a:r>
            <a:r>
              <a:rPr lang="en-GB" sz="3800" dirty="0"/>
              <a:t>notes as you go to answer the following </a:t>
            </a:r>
            <a:r>
              <a:rPr lang="en-GB" sz="3800" dirty="0" smtClean="0"/>
              <a:t>questions</a:t>
            </a:r>
            <a:endParaRPr lang="en-GB" sz="3800" dirty="0"/>
          </a:p>
          <a:p>
            <a:pPr marL="0" indent="0">
              <a:buNone/>
            </a:pPr>
            <a:endParaRPr lang="en-GB" sz="3800" dirty="0"/>
          </a:p>
          <a:p>
            <a:r>
              <a:rPr lang="en-GB" sz="3800" b="1" dirty="0" smtClean="0"/>
              <a:t>What </a:t>
            </a:r>
            <a:r>
              <a:rPr lang="en-GB" sz="3800" b="1" dirty="0"/>
              <a:t>are some of the sustainable features you </a:t>
            </a:r>
            <a:r>
              <a:rPr lang="en-GB" sz="3800" b="1" dirty="0" smtClean="0"/>
              <a:t>can identify? And </a:t>
            </a:r>
            <a:r>
              <a:rPr lang="en-GB" sz="3800" b="1" dirty="0"/>
              <a:t>what makes them sustainable?</a:t>
            </a:r>
          </a:p>
          <a:p>
            <a:endParaRPr lang="en-GB" sz="3800" dirty="0"/>
          </a:p>
          <a:p>
            <a:endParaRPr lang="en-GB" dirty="0"/>
          </a:p>
        </p:txBody>
      </p:sp>
    </p:spTree>
    <p:extLst>
      <p:ext uri="{BB962C8B-B14F-4D97-AF65-F5344CB8AC3E}">
        <p14:creationId xmlns:p14="http://schemas.microsoft.com/office/powerpoint/2010/main" val="22342524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World Heritage site (rainforest), natural setting (eco lodge), cultural walk, aerial walkway (protects plants), educational (audio interpretation), ice cream (local products used), close to </a:t>
            </a:r>
            <a:r>
              <a:rPr lang="en-GB" dirty="0" smtClean="0"/>
              <a:t>wildlife</a:t>
            </a:r>
            <a:endParaRPr lang="en-GB" dirty="0"/>
          </a:p>
          <a:p>
            <a:pPr marL="0" indent="0">
              <a:buNone/>
            </a:pPr>
            <a:r>
              <a:rPr lang="en-GB" dirty="0"/>
              <a:t> Daintree Lodge </a:t>
            </a:r>
            <a:r>
              <a:rPr lang="en-GB" dirty="0" smtClean="0"/>
              <a:t>site</a:t>
            </a:r>
            <a:endParaRPr lang="en-GB" dirty="0"/>
          </a:p>
          <a:p>
            <a:r>
              <a:rPr lang="en-GB" dirty="0" smtClean="0"/>
              <a:t>Stretching activity - Find </a:t>
            </a:r>
            <a:r>
              <a:rPr lang="en-GB" dirty="0"/>
              <a:t>me two more resources like the Daintree video and put the link up onto </a:t>
            </a:r>
            <a:r>
              <a:rPr lang="en-GB" dirty="0" smtClean="0"/>
              <a:t>Moodle with </a:t>
            </a:r>
            <a:r>
              <a:rPr lang="en-GB" dirty="0"/>
              <a:t>a two-four sentence </a:t>
            </a:r>
            <a:r>
              <a:rPr lang="en-GB" dirty="0" smtClean="0"/>
              <a:t>explanation.</a:t>
            </a:r>
            <a:endParaRPr lang="en-GB" dirty="0"/>
          </a:p>
          <a:p>
            <a:endParaRPr lang="en-GB" dirty="0"/>
          </a:p>
        </p:txBody>
      </p:sp>
    </p:spTree>
    <p:extLst>
      <p:ext uri="{BB962C8B-B14F-4D97-AF65-F5344CB8AC3E}">
        <p14:creationId xmlns:p14="http://schemas.microsoft.com/office/powerpoint/2010/main" val="34250243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D9C60E9-6C9B-4974-9DEE-D9A3E19B839E}"/>
              </a:ext>
            </a:extLst>
          </p:cNvPr>
          <p:cNvSpPr>
            <a:spLocks noGrp="1"/>
          </p:cNvSpPr>
          <p:nvPr>
            <p:ph type="title"/>
          </p:nvPr>
        </p:nvSpPr>
        <p:spPr/>
        <p:txBody>
          <a:bodyPr>
            <a:normAutofit/>
          </a:bodyPr>
          <a:lstStyle/>
          <a:p>
            <a:r>
              <a:rPr lang="en-GB" sz="4000" dirty="0"/>
              <a:t>So </a:t>
            </a:r>
            <a:r>
              <a:rPr lang="en-GB" sz="4000" dirty="0" smtClean="0"/>
              <a:t>what </a:t>
            </a:r>
            <a:r>
              <a:rPr lang="en-GB" sz="4000" dirty="0"/>
              <a:t>is sustainable development?</a:t>
            </a:r>
          </a:p>
        </p:txBody>
      </p:sp>
      <p:sp>
        <p:nvSpPr>
          <p:cNvPr id="3" name="Content Placeholder 2">
            <a:extLst>
              <a:ext uri="{FF2B5EF4-FFF2-40B4-BE49-F238E27FC236}">
                <a16:creationId xmlns="" xmlns:a16="http://schemas.microsoft.com/office/drawing/2014/main" id="{B351AD68-FB51-46FE-82D9-2510715AB8E1}"/>
              </a:ext>
            </a:extLst>
          </p:cNvPr>
          <p:cNvSpPr>
            <a:spLocks noGrp="1"/>
          </p:cNvSpPr>
          <p:nvPr>
            <p:ph idx="1"/>
          </p:nvPr>
        </p:nvSpPr>
        <p:spPr/>
        <p:txBody>
          <a:bodyPr>
            <a:normAutofit/>
          </a:bodyPr>
          <a:lstStyle/>
          <a:p>
            <a:r>
              <a:rPr lang="en-GB" sz="2800" dirty="0">
                <a:hlinkClick r:id="rId2"/>
              </a:rPr>
              <a:t>https://www.youtube.com/watch?v=3WODX8fyRHA</a:t>
            </a:r>
            <a:r>
              <a:rPr lang="en-GB" sz="2800" dirty="0"/>
              <a:t> </a:t>
            </a:r>
            <a:endParaRPr lang="en-GB" sz="2800" dirty="0" smtClean="0"/>
          </a:p>
          <a:p>
            <a:r>
              <a:rPr lang="en-GB" sz="2800" dirty="0" smtClean="0"/>
              <a:t>Overview</a:t>
            </a:r>
            <a:r>
              <a:rPr lang="en-GB" sz="2800" dirty="0"/>
              <a:t> </a:t>
            </a:r>
            <a:r>
              <a:rPr lang="en-GB" sz="2800" dirty="0" smtClean="0"/>
              <a:t>- </a:t>
            </a:r>
            <a:r>
              <a:rPr lang="en-GB" sz="2800" dirty="0" smtClean="0"/>
              <a:t>United </a:t>
            </a:r>
            <a:r>
              <a:rPr lang="en-GB" sz="2800" dirty="0"/>
              <a:t>Nations 17 Sustainable Development Goals (SDG) – what is the current situation?</a:t>
            </a:r>
          </a:p>
          <a:p>
            <a:r>
              <a:rPr lang="en-GB" sz="2800" dirty="0">
                <a:hlinkClick r:id="rId3"/>
              </a:rPr>
              <a:t>www.un.org/sustainabledevelopment</a:t>
            </a:r>
            <a:r>
              <a:rPr lang="en-GB" sz="2800" dirty="0"/>
              <a:t> </a:t>
            </a:r>
            <a:endParaRPr lang="en-GB" sz="2800" dirty="0" smtClean="0"/>
          </a:p>
          <a:p>
            <a:r>
              <a:rPr lang="en-GB" sz="2800" dirty="0" smtClean="0"/>
              <a:t>What </a:t>
            </a:r>
            <a:r>
              <a:rPr lang="en-GB" sz="2800" dirty="0"/>
              <a:t>are the </a:t>
            </a:r>
            <a:r>
              <a:rPr lang="en-GB" sz="2800" dirty="0" smtClean="0"/>
              <a:t>goals? What </a:t>
            </a:r>
            <a:r>
              <a:rPr lang="en-GB" sz="2800" dirty="0"/>
              <a:t>impacts do they </a:t>
            </a:r>
            <a:r>
              <a:rPr lang="en-GB" sz="2800" dirty="0" smtClean="0"/>
              <a:t>have? How </a:t>
            </a:r>
            <a:r>
              <a:rPr lang="en-GB" sz="2800" dirty="0"/>
              <a:t>international politics can change things (WTO/Brexit) </a:t>
            </a:r>
          </a:p>
          <a:p>
            <a:pPr marL="0" indent="0">
              <a:buNone/>
            </a:pPr>
            <a:endParaRPr lang="en-GB" dirty="0"/>
          </a:p>
        </p:txBody>
      </p:sp>
    </p:spTree>
    <p:extLst>
      <p:ext uri="{BB962C8B-B14F-4D97-AF65-F5344CB8AC3E}">
        <p14:creationId xmlns:p14="http://schemas.microsoft.com/office/powerpoint/2010/main" val="15202238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What is sustainable tourism? (Not a definition)</a:t>
            </a:r>
          </a:p>
          <a:p>
            <a:r>
              <a:rPr lang="en-GB" dirty="0" smtClean="0"/>
              <a:t>What does it look like?</a:t>
            </a:r>
          </a:p>
          <a:p>
            <a:r>
              <a:rPr lang="en-GB" dirty="0" smtClean="0"/>
              <a:t>Who is a sustainable tourist?</a:t>
            </a:r>
          </a:p>
          <a:p>
            <a:endParaRPr lang="en-GB" dirty="0"/>
          </a:p>
        </p:txBody>
      </p:sp>
    </p:spTree>
    <p:extLst>
      <p:ext uri="{BB962C8B-B14F-4D97-AF65-F5344CB8AC3E}">
        <p14:creationId xmlns:p14="http://schemas.microsoft.com/office/powerpoint/2010/main" val="39776506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01893" y="0"/>
            <a:ext cx="7388213" cy="6858000"/>
          </a:xfrm>
          <a:prstGeom prst="rect">
            <a:avLst/>
          </a:prstGeom>
        </p:spPr>
      </p:pic>
    </p:spTree>
    <p:extLst>
      <p:ext uri="{BB962C8B-B14F-4D97-AF65-F5344CB8AC3E}">
        <p14:creationId xmlns:p14="http://schemas.microsoft.com/office/powerpoint/2010/main" val="146072124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What drives the destination choice of sustainable tourists?</a:t>
            </a:r>
          </a:p>
          <a:p>
            <a:endParaRPr lang="en-GB" dirty="0"/>
          </a:p>
        </p:txBody>
      </p:sp>
    </p:spTree>
    <p:extLst>
      <p:ext uri="{BB962C8B-B14F-4D97-AF65-F5344CB8AC3E}">
        <p14:creationId xmlns:p14="http://schemas.microsoft.com/office/powerpoint/2010/main" val="12738738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88962" y="0"/>
            <a:ext cx="7814075" cy="6858000"/>
          </a:xfrm>
          <a:prstGeom prst="rect">
            <a:avLst/>
          </a:prstGeom>
        </p:spPr>
      </p:pic>
    </p:spTree>
    <p:extLst>
      <p:ext uri="{BB962C8B-B14F-4D97-AF65-F5344CB8AC3E}">
        <p14:creationId xmlns:p14="http://schemas.microsoft.com/office/powerpoint/2010/main" val="19348766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What do sustainable tourists want?</a:t>
            </a:r>
            <a:endParaRPr lang="en-GB" dirty="0"/>
          </a:p>
        </p:txBody>
      </p:sp>
    </p:spTree>
    <p:extLst>
      <p:ext uri="{BB962C8B-B14F-4D97-AF65-F5344CB8AC3E}">
        <p14:creationId xmlns:p14="http://schemas.microsoft.com/office/powerpoint/2010/main" val="23777576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47875" y="104775"/>
            <a:ext cx="8096250" cy="6648450"/>
          </a:xfrm>
          <a:prstGeom prst="rect">
            <a:avLst/>
          </a:prstGeom>
        </p:spPr>
      </p:pic>
    </p:spTree>
    <p:extLst>
      <p:ext uri="{BB962C8B-B14F-4D97-AF65-F5344CB8AC3E}">
        <p14:creationId xmlns:p14="http://schemas.microsoft.com/office/powerpoint/2010/main" val="15757259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players</a:t>
            </a:r>
          </a:p>
        </p:txBody>
      </p:sp>
    </p:spTree>
    <p:extLst>
      <p:ext uri="{BB962C8B-B14F-4D97-AF65-F5344CB8AC3E}">
        <p14:creationId xmlns:p14="http://schemas.microsoft.com/office/powerpoint/2010/main" val="96215756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Stakeholders</a:t>
            </a:r>
            <a:endParaRPr lang="en-GB" dirty="0"/>
          </a:p>
        </p:txBody>
      </p:sp>
      <p:sp>
        <p:nvSpPr>
          <p:cNvPr id="4" name="Content Placeholder 3"/>
          <p:cNvSpPr>
            <a:spLocks noGrp="1"/>
          </p:cNvSpPr>
          <p:nvPr>
            <p:ph idx="1"/>
          </p:nvPr>
        </p:nvSpPr>
        <p:spPr/>
        <p:txBody>
          <a:bodyPr/>
          <a:lstStyle/>
          <a:p>
            <a:r>
              <a:rPr lang="en-GB" dirty="0"/>
              <a:t>Private </a:t>
            </a:r>
            <a:r>
              <a:rPr lang="en-GB" dirty="0" smtClean="0"/>
              <a:t>sector</a:t>
            </a:r>
            <a:endParaRPr lang="en-GB" dirty="0"/>
          </a:p>
          <a:p>
            <a:r>
              <a:rPr lang="en-GB" dirty="0"/>
              <a:t>Government </a:t>
            </a:r>
            <a:r>
              <a:rPr lang="en-GB" dirty="0" smtClean="0"/>
              <a:t>sector </a:t>
            </a:r>
            <a:endParaRPr lang="en-GB" dirty="0"/>
          </a:p>
          <a:p>
            <a:r>
              <a:rPr lang="en-GB" dirty="0"/>
              <a:t>National level </a:t>
            </a:r>
          </a:p>
          <a:p>
            <a:r>
              <a:rPr lang="en-GB" dirty="0"/>
              <a:t>Regional level &amp; </a:t>
            </a:r>
            <a:r>
              <a:rPr lang="en-GB" dirty="0" smtClean="0"/>
              <a:t>local </a:t>
            </a:r>
            <a:r>
              <a:rPr lang="en-GB" dirty="0"/>
              <a:t>level </a:t>
            </a:r>
          </a:p>
          <a:p>
            <a:r>
              <a:rPr lang="en-GB" dirty="0"/>
              <a:t>NGOs </a:t>
            </a:r>
            <a:endParaRPr lang="en-GB" dirty="0" smtClean="0"/>
          </a:p>
          <a:p>
            <a:r>
              <a:rPr lang="en-GB" dirty="0" smtClean="0"/>
              <a:t>Customers</a:t>
            </a:r>
          </a:p>
          <a:p>
            <a:r>
              <a:rPr lang="en-GB" dirty="0" smtClean="0"/>
              <a:t>Greta …..</a:t>
            </a:r>
            <a:endParaRPr lang="en-GB" dirty="0"/>
          </a:p>
          <a:p>
            <a:endParaRPr lang="en-GB" dirty="0"/>
          </a:p>
        </p:txBody>
      </p:sp>
    </p:spTree>
    <p:extLst>
      <p:ext uri="{BB962C8B-B14F-4D97-AF65-F5344CB8AC3E}">
        <p14:creationId xmlns:p14="http://schemas.microsoft.com/office/powerpoint/2010/main" val="1224580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a:t>
            </a:r>
            <a:endParaRPr lang="en-GB" dirty="0"/>
          </a:p>
        </p:txBody>
      </p:sp>
      <p:sp>
        <p:nvSpPr>
          <p:cNvPr id="3" name="Content Placeholder 2"/>
          <p:cNvSpPr>
            <a:spLocks noGrp="1"/>
          </p:cNvSpPr>
          <p:nvPr>
            <p:ph idx="1"/>
          </p:nvPr>
        </p:nvSpPr>
        <p:spPr/>
        <p:txBody>
          <a:bodyPr/>
          <a:lstStyle/>
          <a:p>
            <a:r>
              <a:rPr lang="en-GB" dirty="0" smtClean="0"/>
              <a:t>Tourists</a:t>
            </a:r>
          </a:p>
          <a:p>
            <a:r>
              <a:rPr lang="en-GB" dirty="0" smtClean="0"/>
              <a:t>Tourism operators</a:t>
            </a:r>
          </a:p>
          <a:p>
            <a:r>
              <a:rPr lang="en-GB" dirty="0" smtClean="0"/>
              <a:t>Local communities</a:t>
            </a:r>
          </a:p>
          <a:p>
            <a:endParaRPr lang="en-GB" dirty="0"/>
          </a:p>
          <a:p>
            <a:endParaRPr lang="en-GB" dirty="0"/>
          </a:p>
        </p:txBody>
      </p:sp>
    </p:spTree>
    <p:extLst>
      <p:ext uri="{BB962C8B-B14F-4D97-AF65-F5344CB8AC3E}">
        <p14:creationId xmlns:p14="http://schemas.microsoft.com/office/powerpoint/2010/main" val="160023684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groups </a:t>
            </a:r>
            <a:r>
              <a:rPr lang="en-GB" dirty="0" err="1" smtClean="0"/>
              <a:t>ish</a:t>
            </a:r>
            <a:endParaRPr lang="en-GB" dirty="0"/>
          </a:p>
        </p:txBody>
      </p:sp>
      <p:sp>
        <p:nvSpPr>
          <p:cNvPr id="3" name="Content Placeholder 2"/>
          <p:cNvSpPr>
            <a:spLocks noGrp="1"/>
          </p:cNvSpPr>
          <p:nvPr>
            <p:ph idx="1"/>
          </p:nvPr>
        </p:nvSpPr>
        <p:spPr/>
        <p:txBody>
          <a:bodyPr/>
          <a:lstStyle/>
          <a:p>
            <a:r>
              <a:rPr lang="en-GB" dirty="0" smtClean="0"/>
              <a:t>What can tourists do?</a:t>
            </a:r>
          </a:p>
          <a:p>
            <a:r>
              <a:rPr lang="en-GB" dirty="0" smtClean="0"/>
              <a:t>What can operators do?</a:t>
            </a:r>
          </a:p>
          <a:p>
            <a:r>
              <a:rPr lang="en-GB" dirty="0" smtClean="0"/>
              <a:t>What can local communities do?</a:t>
            </a:r>
            <a:endParaRPr lang="en-GB" dirty="0"/>
          </a:p>
        </p:txBody>
      </p:sp>
    </p:spTree>
    <p:extLst>
      <p:ext uri="{BB962C8B-B14F-4D97-AF65-F5344CB8AC3E}">
        <p14:creationId xmlns:p14="http://schemas.microsoft.com/office/powerpoint/2010/main" val="69627775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19275" y="1343025"/>
            <a:ext cx="8553450" cy="4171950"/>
          </a:xfrm>
          <a:prstGeom prst="rect">
            <a:avLst/>
          </a:prstGeom>
        </p:spPr>
      </p:pic>
    </p:spTree>
    <p:extLst>
      <p:ext uri="{BB962C8B-B14F-4D97-AF65-F5344CB8AC3E}">
        <p14:creationId xmlns:p14="http://schemas.microsoft.com/office/powerpoint/2010/main" val="418869955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19200" y="176212"/>
            <a:ext cx="9753600" cy="6505575"/>
          </a:xfrm>
          <a:prstGeom prst="rect">
            <a:avLst/>
          </a:prstGeom>
        </p:spPr>
      </p:pic>
    </p:spTree>
    <p:extLst>
      <p:ext uri="{BB962C8B-B14F-4D97-AF65-F5344CB8AC3E}">
        <p14:creationId xmlns:p14="http://schemas.microsoft.com/office/powerpoint/2010/main" val="141443961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think tourists can do ?</a:t>
            </a:r>
            <a:endParaRPr lang="en-GB" dirty="0"/>
          </a:p>
        </p:txBody>
      </p:sp>
    </p:spTree>
    <p:extLst>
      <p:ext uri="{BB962C8B-B14F-4D97-AF65-F5344CB8AC3E}">
        <p14:creationId xmlns:p14="http://schemas.microsoft.com/office/powerpoint/2010/main" val="234120103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the tourist the ultimate ‘actor’ in making sustainable tourism a reality?</a:t>
            </a:r>
            <a:endParaRPr lang="en-GB" dirty="0"/>
          </a:p>
        </p:txBody>
      </p:sp>
      <p:sp>
        <p:nvSpPr>
          <p:cNvPr id="3" name="Content Placeholder 2"/>
          <p:cNvSpPr>
            <a:spLocks noGrp="1"/>
          </p:cNvSpPr>
          <p:nvPr>
            <p:ph idx="1"/>
          </p:nvPr>
        </p:nvSpPr>
        <p:spPr/>
        <p:txBody>
          <a:bodyPr>
            <a:normAutofit fontScale="92500" lnSpcReduction="10000"/>
          </a:bodyPr>
          <a:lstStyle/>
          <a:p>
            <a:endParaRPr lang="en-GB" dirty="0"/>
          </a:p>
          <a:p>
            <a:r>
              <a:rPr lang="en-GB" b="1" dirty="0" smtClean="0"/>
              <a:t>If </a:t>
            </a:r>
            <a:r>
              <a:rPr lang="en-GB" b="1" dirty="0"/>
              <a:t>tourists do not choose to come to the tourism destination, or are not willing to pay fees to support sustainable tourism, the project will fail.</a:t>
            </a:r>
            <a:endParaRPr lang="en-GB" dirty="0"/>
          </a:p>
          <a:p>
            <a:r>
              <a:rPr lang="en-GB" dirty="0" smtClean="0"/>
              <a:t>Encouraging </a:t>
            </a:r>
            <a:r>
              <a:rPr lang="en-GB" dirty="0"/>
              <a:t>in patronize sustainable tourism rather than conventional tourism. </a:t>
            </a:r>
          </a:p>
          <a:p>
            <a:r>
              <a:rPr lang="en-GB" dirty="0" smtClean="0"/>
              <a:t>The </a:t>
            </a:r>
            <a:r>
              <a:rPr lang="en-GB" dirty="0"/>
              <a:t>tourist may need to be willing to pay higher fees to visit a site that is sustainable, rather than attending a similar tourism experience elsewhere that is less environmentally friendly. </a:t>
            </a:r>
          </a:p>
          <a:p>
            <a:r>
              <a:rPr lang="en-GB" dirty="0" smtClean="0"/>
              <a:t>Several </a:t>
            </a:r>
            <a:r>
              <a:rPr lang="en-GB" dirty="0"/>
              <a:t>European surveys indicate that tourists are willing to pay up to 5% more (of their entire trip budget), e.g. for such extra costs such as entrance fees, if they know that the extra money will support the local environment and the community. </a:t>
            </a:r>
          </a:p>
          <a:p>
            <a:r>
              <a:rPr lang="en-GB" dirty="0" smtClean="0"/>
              <a:t>However</a:t>
            </a:r>
            <a:r>
              <a:rPr lang="en-GB" dirty="0"/>
              <a:t>, tourists, like everybody, have limited budgets, and there does come a point past which an excessively high fee will turn tourists away.</a:t>
            </a:r>
          </a:p>
          <a:p>
            <a:endParaRPr lang="en-GB" dirty="0"/>
          </a:p>
        </p:txBody>
      </p:sp>
    </p:spTree>
    <p:extLst>
      <p:ext uri="{BB962C8B-B14F-4D97-AF65-F5344CB8AC3E}">
        <p14:creationId xmlns:p14="http://schemas.microsoft.com/office/powerpoint/2010/main" val="370637394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540273" y="0"/>
            <a:ext cx="5111454" cy="6858000"/>
          </a:xfrm>
          <a:prstGeom prst="rect">
            <a:avLst/>
          </a:prstGeom>
        </p:spPr>
      </p:pic>
    </p:spTree>
    <p:extLst>
      <p:ext uri="{BB962C8B-B14F-4D97-AF65-F5344CB8AC3E}">
        <p14:creationId xmlns:p14="http://schemas.microsoft.com/office/powerpoint/2010/main" val="299572640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Tourists</a:t>
            </a:r>
            <a:endParaRPr lang="en-GB" dirty="0"/>
          </a:p>
        </p:txBody>
      </p:sp>
      <p:sp>
        <p:nvSpPr>
          <p:cNvPr id="3" name="Content Placeholder 2"/>
          <p:cNvSpPr>
            <a:spLocks noGrp="1"/>
          </p:cNvSpPr>
          <p:nvPr>
            <p:ph idx="1"/>
          </p:nvPr>
        </p:nvSpPr>
        <p:spPr/>
        <p:txBody>
          <a:bodyPr/>
          <a:lstStyle/>
          <a:p>
            <a:r>
              <a:rPr lang="en-GB" dirty="0" smtClean="0"/>
              <a:t>When travelling, tourists and visitors should not commit any criminal act or any act considered criminal by the laws of the country visited and abstain from any conduct felt to be offensive or injurious by the local populations, or likely to damage the local environment</a:t>
            </a:r>
            <a:r>
              <a:rPr lang="en-GB" dirty="0"/>
              <a:t>;</a:t>
            </a:r>
          </a:p>
          <a:p>
            <a:r>
              <a:rPr lang="en-GB" dirty="0" smtClean="0"/>
              <a:t>Refrain from all trafficking in illicit drugs, arms, antiques, protected species and products and substances that are dangerous or prohibited by national regulations</a:t>
            </a:r>
            <a:r>
              <a:rPr lang="en-GB" dirty="0"/>
              <a:t>;</a:t>
            </a:r>
          </a:p>
          <a:p>
            <a:r>
              <a:rPr lang="en-GB" dirty="0" smtClean="0"/>
              <a:t>Enjoy the diverse natural and cultural heritage and help us to protect and preserve it</a:t>
            </a:r>
            <a:r>
              <a:rPr lang="en-GB" dirty="0"/>
              <a:t>.</a:t>
            </a:r>
          </a:p>
        </p:txBody>
      </p:sp>
    </p:spTree>
    <p:extLst>
      <p:ext uri="{BB962C8B-B14F-4D97-AF65-F5344CB8AC3E}">
        <p14:creationId xmlns:p14="http://schemas.microsoft.com/office/powerpoint/2010/main" val="51835300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14168" y="0"/>
            <a:ext cx="10963664" cy="6858000"/>
          </a:xfrm>
          <a:prstGeom prst="rect">
            <a:avLst/>
          </a:prstGeom>
        </p:spPr>
      </p:pic>
    </p:spTree>
    <p:extLst>
      <p:ext uri="{BB962C8B-B14F-4D97-AF65-F5344CB8AC3E}">
        <p14:creationId xmlns:p14="http://schemas.microsoft.com/office/powerpoint/2010/main" val="333327552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Operators</a:t>
            </a:r>
            <a:endParaRPr lang="en-GB" dirty="0"/>
          </a:p>
        </p:txBody>
      </p:sp>
      <p:sp>
        <p:nvSpPr>
          <p:cNvPr id="3" name="Content Placeholder 2"/>
          <p:cNvSpPr>
            <a:spLocks noGrp="1"/>
          </p:cNvSpPr>
          <p:nvPr>
            <p:ph idx="1"/>
          </p:nvPr>
        </p:nvSpPr>
        <p:spPr/>
        <p:txBody>
          <a:bodyPr/>
          <a:lstStyle/>
          <a:p>
            <a:r>
              <a:rPr lang="en-GB" dirty="0"/>
              <a:t>Tour operators play a central role in the tourism industry. As intermediaries between tourists and tourism service suppliers, tour operators can influence the choices of consumers, the practices of suppliers and the development patterns of destinations.</a:t>
            </a:r>
          </a:p>
          <a:p>
            <a:r>
              <a:rPr lang="en-GB" dirty="0" smtClean="0"/>
              <a:t>This </a:t>
            </a:r>
            <a:r>
              <a:rPr lang="en-GB" dirty="0"/>
              <a:t>unique role means that tour operators can make an important contribution to furthering the goals of sustainable tourism development and protecting the environmental and cultural resources on which the tourism industry depends for its survival and growth.</a:t>
            </a:r>
          </a:p>
        </p:txBody>
      </p:sp>
    </p:spTree>
    <p:extLst>
      <p:ext uri="{BB962C8B-B14F-4D97-AF65-F5344CB8AC3E}">
        <p14:creationId xmlns:p14="http://schemas.microsoft.com/office/powerpoint/2010/main" val="28934299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how operators can contribute to sustainable tourism</a:t>
            </a:r>
            <a:endParaRPr lang="en-GB" dirty="0"/>
          </a:p>
        </p:txBody>
      </p:sp>
      <p:sp>
        <p:nvSpPr>
          <p:cNvPr id="4" name="Content Placeholder 3"/>
          <p:cNvSpPr>
            <a:spLocks noGrp="1"/>
          </p:cNvSpPr>
          <p:nvPr>
            <p:ph idx="1"/>
          </p:nvPr>
        </p:nvSpPr>
        <p:spPr/>
        <p:txBody>
          <a:bodyPr/>
          <a:lstStyle/>
          <a:p>
            <a:r>
              <a:rPr lang="en-GB" dirty="0" smtClean="0"/>
              <a:t>Over to you?</a:t>
            </a:r>
            <a:endParaRPr lang="en-GB" dirty="0"/>
          </a:p>
        </p:txBody>
      </p:sp>
    </p:spTree>
    <p:extLst>
      <p:ext uri="{BB962C8B-B14F-4D97-AF65-F5344CB8AC3E}">
        <p14:creationId xmlns:p14="http://schemas.microsoft.com/office/powerpoint/2010/main" val="228460560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operators do?</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In their itineraries give customers information about the natural and cultural features of visited sites and their roles in the conservation of local ecosystems</a:t>
            </a:r>
            <a:endParaRPr lang="en-GB" dirty="0"/>
          </a:p>
          <a:p>
            <a:r>
              <a:rPr lang="en-GB" dirty="0" smtClean="0"/>
              <a:t>Limiting the size of their groups, or dividing large groups into smaller ones when visiting protected areas</a:t>
            </a:r>
            <a:endParaRPr lang="en-GB" dirty="0"/>
          </a:p>
          <a:p>
            <a:r>
              <a:rPr lang="en-GB" dirty="0" smtClean="0"/>
              <a:t>Informing protected area managers of visits ahead of time and discussing ways to reduce visitor impacts</a:t>
            </a:r>
            <a:endParaRPr lang="en-GB" dirty="0"/>
          </a:p>
          <a:p>
            <a:r>
              <a:rPr lang="en-GB" dirty="0" smtClean="0"/>
              <a:t>Integrating sustainability principles into the selection criteria and service agreements of their suppliers, and choosing locally owned and operated suppliers</a:t>
            </a:r>
            <a:endParaRPr lang="en-GB" dirty="0"/>
          </a:p>
          <a:p>
            <a:r>
              <a:rPr lang="en-GB" dirty="0" smtClean="0"/>
              <a:t>Making financial contributions to conservation and development projects</a:t>
            </a:r>
            <a:endParaRPr lang="en-GB" dirty="0"/>
          </a:p>
          <a:p>
            <a:r>
              <a:rPr lang="en-GB" dirty="0" smtClean="0"/>
              <a:t>Providing customers with opportunities to proactively support protected areas</a:t>
            </a:r>
            <a:endParaRPr lang="en-GB" dirty="0"/>
          </a:p>
          <a:p>
            <a:r>
              <a:rPr lang="en-GB" dirty="0" smtClean="0"/>
              <a:t>Providing customers with guidelines on how to avoid negative impacts while visiting sensitive areas, for example by maintaining appropriate distances from wildlife, staying on trails to avoid trampling plants or causing erosion, and keeping water and energy use down to avoid related impacts on the environment</a:t>
            </a:r>
          </a:p>
          <a:p>
            <a:endParaRPr lang="en-GB" dirty="0"/>
          </a:p>
        </p:txBody>
      </p:sp>
    </p:spTree>
    <p:extLst>
      <p:ext uri="{BB962C8B-B14F-4D97-AF65-F5344CB8AC3E}">
        <p14:creationId xmlns:p14="http://schemas.microsoft.com/office/powerpoint/2010/main" val="16238155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Tourism activities that created should respect the equality of men and women</a:t>
            </a:r>
          </a:p>
          <a:p>
            <a:r>
              <a:rPr lang="en-GB" dirty="0" smtClean="0"/>
              <a:t>Encourage </a:t>
            </a:r>
            <a:r>
              <a:rPr lang="en-GB" dirty="0"/>
              <a:t>travel for purposes of religion, health, education and cultural or linguistic exchanges.</a:t>
            </a:r>
          </a:p>
          <a:p>
            <a:r>
              <a:rPr lang="en-GB" dirty="0" smtClean="0"/>
              <a:t>Safeguard </a:t>
            </a:r>
            <a:r>
              <a:rPr lang="en-GB" dirty="0"/>
              <a:t>the natural environment</a:t>
            </a:r>
          </a:p>
          <a:p>
            <a:r>
              <a:rPr lang="en-GB" dirty="0" smtClean="0"/>
              <a:t>Build </a:t>
            </a:r>
            <a:r>
              <a:rPr lang="en-GB" dirty="0"/>
              <a:t>awareness and educate the tourist and visitors</a:t>
            </a:r>
          </a:p>
          <a:p>
            <a:r>
              <a:rPr lang="en-GB" dirty="0" smtClean="0"/>
              <a:t>Hire </a:t>
            </a:r>
            <a:r>
              <a:rPr lang="en-GB" dirty="0"/>
              <a:t>local guides, use local suppliers, and treat them fairly</a:t>
            </a:r>
          </a:p>
        </p:txBody>
      </p:sp>
    </p:spTree>
    <p:extLst>
      <p:ext uri="{BB962C8B-B14F-4D97-AF65-F5344CB8AC3E}">
        <p14:creationId xmlns:p14="http://schemas.microsoft.com/office/powerpoint/2010/main" val="7379350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43125" y="819149"/>
            <a:ext cx="7843838" cy="5229225"/>
          </a:xfrm>
          <a:prstGeom prst="rect">
            <a:avLst/>
          </a:prstGeom>
        </p:spPr>
      </p:pic>
    </p:spTree>
    <p:extLst>
      <p:ext uri="{BB962C8B-B14F-4D97-AF65-F5344CB8AC3E}">
        <p14:creationId xmlns:p14="http://schemas.microsoft.com/office/powerpoint/2010/main" val="191364477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local communities do?</a:t>
            </a:r>
            <a:endParaRPr lang="en-GB" dirty="0"/>
          </a:p>
        </p:txBody>
      </p:sp>
      <p:sp>
        <p:nvSpPr>
          <p:cNvPr id="3" name="Content Placeholder 2"/>
          <p:cNvSpPr>
            <a:spLocks noGrp="1"/>
          </p:cNvSpPr>
          <p:nvPr>
            <p:ph idx="1"/>
          </p:nvPr>
        </p:nvSpPr>
        <p:spPr/>
        <p:txBody>
          <a:bodyPr/>
          <a:lstStyle/>
          <a:p>
            <a:r>
              <a:rPr lang="en-GB" dirty="0" smtClean="0"/>
              <a:t>Examples? Over to you?</a:t>
            </a:r>
          </a:p>
          <a:p>
            <a:endParaRPr lang="en-GB" dirty="0"/>
          </a:p>
        </p:txBody>
      </p:sp>
    </p:spTree>
    <p:extLst>
      <p:ext uri="{BB962C8B-B14F-4D97-AF65-F5344CB8AC3E}">
        <p14:creationId xmlns:p14="http://schemas.microsoft.com/office/powerpoint/2010/main" val="242372187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lstStyle/>
          <a:p>
            <a:r>
              <a:rPr lang="en-GB" dirty="0"/>
              <a:t>Renting land for development</a:t>
            </a:r>
          </a:p>
          <a:p>
            <a:r>
              <a:rPr lang="en-GB" dirty="0" smtClean="0"/>
              <a:t>Working </a:t>
            </a:r>
            <a:r>
              <a:rPr lang="en-GB" dirty="0"/>
              <a:t>as occasional, part-time, or full-time staff for private tour operators</a:t>
            </a:r>
          </a:p>
          <a:p>
            <a:r>
              <a:rPr lang="en-GB" dirty="0" smtClean="0"/>
              <a:t>Providing </a:t>
            </a:r>
            <a:r>
              <a:rPr lang="en-GB" dirty="0"/>
              <a:t>services to private operators such as food, guides, transportation, lodging</a:t>
            </a:r>
          </a:p>
          <a:p>
            <a:r>
              <a:rPr lang="en-GB" dirty="0" smtClean="0"/>
              <a:t>Forming </a:t>
            </a:r>
            <a:r>
              <a:rPr lang="en-GB" dirty="0"/>
              <a:t>joint ventures with private tour operators, who usually provide marketing, logistics, and bilingual guides, while the community provides most services</a:t>
            </a:r>
          </a:p>
          <a:p>
            <a:r>
              <a:rPr lang="en-GB" dirty="0" smtClean="0"/>
              <a:t>Operating </a:t>
            </a:r>
            <a:r>
              <a:rPr lang="en-GB" dirty="0"/>
              <a:t>independent community-based tourism programs</a:t>
            </a:r>
          </a:p>
        </p:txBody>
      </p:sp>
    </p:spTree>
    <p:extLst>
      <p:ext uri="{BB962C8B-B14F-4D97-AF65-F5344CB8AC3E}">
        <p14:creationId xmlns:p14="http://schemas.microsoft.com/office/powerpoint/2010/main" val="12286115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a:bodyPr>
          <a:lstStyle/>
          <a:p>
            <a:r>
              <a:rPr lang="en-GB" dirty="0"/>
              <a:t>Respect the tourists who visit them and find out about their lifestyles, tastes and expectations; the education and training imparted to professionals contribute to a hospitable welcome;</a:t>
            </a:r>
          </a:p>
          <a:p>
            <a:r>
              <a:rPr lang="en-GB" dirty="0" smtClean="0"/>
              <a:t>Local </a:t>
            </a:r>
            <a:r>
              <a:rPr lang="en-GB" dirty="0"/>
              <a:t>populations should be associated with tourism activities</a:t>
            </a:r>
          </a:p>
          <a:p>
            <a:r>
              <a:rPr lang="en-GB" dirty="0"/>
              <a:t>S</a:t>
            </a:r>
            <a:r>
              <a:rPr lang="en-GB" dirty="0" smtClean="0"/>
              <a:t>hare </a:t>
            </a:r>
            <a:r>
              <a:rPr lang="en-GB" dirty="0"/>
              <a:t>equitably in the economic, social and cultural benefits they generate</a:t>
            </a:r>
          </a:p>
          <a:p>
            <a:r>
              <a:rPr lang="en-GB" dirty="0"/>
              <a:t>D</a:t>
            </a:r>
            <a:r>
              <a:rPr lang="en-GB" dirty="0" smtClean="0"/>
              <a:t>evelop </a:t>
            </a:r>
            <a:r>
              <a:rPr lang="en-GB" dirty="0"/>
              <a:t>rules and regulation for visiting certain places</a:t>
            </a:r>
          </a:p>
          <a:p>
            <a:r>
              <a:rPr lang="en-GB" dirty="0"/>
              <a:t>U</a:t>
            </a:r>
            <a:r>
              <a:rPr lang="en-GB" dirty="0" smtClean="0"/>
              <a:t>se </a:t>
            </a:r>
            <a:r>
              <a:rPr lang="en-GB" dirty="0"/>
              <a:t>resources wisely to promotes sustainable tourism development</a:t>
            </a:r>
          </a:p>
          <a:p>
            <a:r>
              <a:rPr lang="en-GB" dirty="0"/>
              <a:t>A</a:t>
            </a:r>
            <a:r>
              <a:rPr lang="en-GB" dirty="0" smtClean="0"/>
              <a:t>ssociated </a:t>
            </a:r>
            <a:r>
              <a:rPr lang="en-GB" dirty="0"/>
              <a:t>with tourism activities and share equitably in the economic, social and cultural.</a:t>
            </a:r>
          </a:p>
          <a:p>
            <a:r>
              <a:rPr lang="en-GB" dirty="0" smtClean="0"/>
              <a:t>Need </a:t>
            </a:r>
            <a:r>
              <a:rPr lang="en-GB" dirty="0"/>
              <a:t>to be active participants rather than passive observers.</a:t>
            </a:r>
          </a:p>
        </p:txBody>
      </p:sp>
    </p:spTree>
    <p:extLst>
      <p:ext uri="{BB962C8B-B14F-4D97-AF65-F5344CB8AC3E}">
        <p14:creationId xmlns:p14="http://schemas.microsoft.com/office/powerpoint/2010/main" val="363137504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Code of Ethics for tourism</a:t>
            </a:r>
            <a:endParaRPr lang="en-GB" dirty="0"/>
          </a:p>
        </p:txBody>
      </p:sp>
      <p:sp>
        <p:nvSpPr>
          <p:cNvPr id="3" name="Content Placeholder 2"/>
          <p:cNvSpPr>
            <a:spLocks noGrp="1"/>
          </p:cNvSpPr>
          <p:nvPr>
            <p:ph idx="1"/>
          </p:nvPr>
        </p:nvSpPr>
        <p:spPr/>
        <p:txBody>
          <a:bodyPr/>
          <a:lstStyle/>
          <a:p>
            <a:r>
              <a:rPr lang="en-GB" dirty="0"/>
              <a:t>http://ethics.unwto.org/en/content/global-code-ethics-tourism</a:t>
            </a:r>
          </a:p>
        </p:txBody>
      </p:sp>
    </p:spTree>
    <p:extLst>
      <p:ext uri="{BB962C8B-B14F-4D97-AF65-F5344CB8AC3E}">
        <p14:creationId xmlns:p14="http://schemas.microsoft.com/office/powerpoint/2010/main" val="74789239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Code’s 10 principles amply cover the economic, social, cultural and environmental components of travel and </a:t>
            </a:r>
            <a:r>
              <a:rPr lang="en-GB" dirty="0" smtClean="0"/>
              <a:t>tourism</a:t>
            </a:r>
            <a:r>
              <a:rPr lang="en-GB" dirty="0"/>
              <a:t/>
            </a:r>
            <a:br>
              <a:rPr lang="en-GB" dirty="0"/>
            </a:br>
            <a:endParaRPr lang="en-GB" dirty="0"/>
          </a:p>
        </p:txBody>
      </p:sp>
    </p:spTree>
    <p:extLst>
      <p:ext uri="{BB962C8B-B14F-4D97-AF65-F5344CB8AC3E}">
        <p14:creationId xmlns:p14="http://schemas.microsoft.com/office/powerpoint/2010/main" val="240387724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Code’s 10 principles amply cover the economic, social, cultural and environmental components of travel and tourism:</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Article </a:t>
            </a:r>
            <a:r>
              <a:rPr lang="en-GB" dirty="0"/>
              <a:t>1: Tourism's contribution to mutual understanding and respect between peoples and societies</a:t>
            </a:r>
          </a:p>
          <a:p>
            <a:r>
              <a:rPr lang="en-GB" dirty="0"/>
              <a:t>Article 2: Tourism as a vehicle for individual and collective fulfilment</a:t>
            </a:r>
          </a:p>
          <a:p>
            <a:r>
              <a:rPr lang="en-GB" dirty="0"/>
              <a:t>Article 3: Tourism, a factor of sustainable development</a:t>
            </a:r>
          </a:p>
          <a:p>
            <a:r>
              <a:rPr lang="en-GB" dirty="0"/>
              <a:t>Article 4: Tourism, a user of the cultural heritage of mankind and contributor to its enhancement</a:t>
            </a:r>
          </a:p>
          <a:p>
            <a:r>
              <a:rPr lang="en-GB" dirty="0"/>
              <a:t>Article 5: Tourism, a beneficial activity for host countries and communities</a:t>
            </a:r>
          </a:p>
          <a:p>
            <a:r>
              <a:rPr lang="en-GB" dirty="0"/>
              <a:t>Article 6: Obligations of stakeholders in tourism development</a:t>
            </a:r>
          </a:p>
          <a:p>
            <a:r>
              <a:rPr lang="en-GB" dirty="0"/>
              <a:t>Article 7: Right to tourism</a:t>
            </a:r>
          </a:p>
          <a:p>
            <a:r>
              <a:rPr lang="en-GB" dirty="0"/>
              <a:t>Article 8: Liberty of tourist movements</a:t>
            </a:r>
          </a:p>
          <a:p>
            <a:r>
              <a:rPr lang="en-GB" dirty="0"/>
              <a:t>Article 9: Rights of the workers and entrepreneurs in the tourism industry</a:t>
            </a:r>
          </a:p>
          <a:p>
            <a:r>
              <a:rPr lang="en-GB" dirty="0"/>
              <a:t>Article 10: Implementation of the principles of the Global Code of Ethics for Tourism</a:t>
            </a:r>
          </a:p>
        </p:txBody>
      </p:sp>
    </p:spTree>
    <p:extLst>
      <p:ext uri="{BB962C8B-B14F-4D97-AF65-F5344CB8AC3E}">
        <p14:creationId xmlns:p14="http://schemas.microsoft.com/office/powerpoint/2010/main" val="291718616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 for sustainable development </a:t>
            </a:r>
          </a:p>
        </p:txBody>
      </p:sp>
      <p:sp>
        <p:nvSpPr>
          <p:cNvPr id="3" name="Content Placeholder 2"/>
          <p:cNvSpPr>
            <a:spLocks noGrp="1"/>
          </p:cNvSpPr>
          <p:nvPr>
            <p:ph idx="1"/>
          </p:nvPr>
        </p:nvSpPr>
        <p:spPr/>
        <p:txBody>
          <a:bodyPr/>
          <a:lstStyle/>
          <a:p>
            <a:r>
              <a:rPr lang="en-GB" dirty="0"/>
              <a:t>https://aip.scitation.org/doi/pdf/10.1063/1.5042979</a:t>
            </a:r>
          </a:p>
        </p:txBody>
      </p:sp>
    </p:spTree>
    <p:extLst>
      <p:ext uri="{BB962C8B-B14F-4D97-AF65-F5344CB8AC3E}">
        <p14:creationId xmlns:p14="http://schemas.microsoft.com/office/powerpoint/2010/main" val="44585328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33599" y="372533"/>
            <a:ext cx="7653867" cy="6248399"/>
          </a:xfrm>
          <a:prstGeom prst="rect">
            <a:avLst/>
          </a:prstGeom>
        </p:spPr>
      </p:pic>
    </p:spTree>
    <p:extLst>
      <p:ext uri="{BB962C8B-B14F-4D97-AF65-F5344CB8AC3E}">
        <p14:creationId xmlns:p14="http://schemas.microsoft.com/office/powerpoint/2010/main" val="415830925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a:t>
            </a:r>
            <a:br>
              <a:rPr lang="en-GB" dirty="0"/>
            </a:br>
            <a:r>
              <a:rPr lang="en-GB" dirty="0"/>
              <a:t>Tourism Development</a:t>
            </a:r>
          </a:p>
        </p:txBody>
      </p:sp>
    </p:spTree>
    <p:extLst>
      <p:ext uri="{BB962C8B-B14F-4D97-AF65-F5344CB8AC3E}">
        <p14:creationId xmlns:p14="http://schemas.microsoft.com/office/powerpoint/2010/main" val="65322666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2017 International year of sustainable tourism </a:t>
            </a:r>
            <a:br>
              <a:rPr lang="en-GB" dirty="0"/>
            </a:br>
            <a:r>
              <a:rPr lang="en-GB" dirty="0"/>
              <a:t>for development </a:t>
            </a:r>
          </a:p>
        </p:txBody>
      </p:sp>
      <p:sp>
        <p:nvSpPr>
          <p:cNvPr id="3" name="Content Placeholder 2"/>
          <p:cNvSpPr>
            <a:spLocks noGrp="1"/>
          </p:cNvSpPr>
          <p:nvPr>
            <p:ph idx="1"/>
          </p:nvPr>
        </p:nvSpPr>
        <p:spPr/>
        <p:txBody>
          <a:bodyPr/>
          <a:lstStyle/>
          <a:p>
            <a:r>
              <a:rPr lang="en-GB" dirty="0">
                <a:hlinkClick r:id="rId2"/>
              </a:rPr>
              <a:t>https://www.youtube.com/watch?v=jfp2c2fbEeA</a:t>
            </a:r>
            <a:r>
              <a:rPr lang="en-GB" dirty="0"/>
              <a:t> </a:t>
            </a:r>
          </a:p>
          <a:p>
            <a:r>
              <a:rPr lang="en-GB" dirty="0">
                <a:hlinkClick r:id="rId3"/>
              </a:rPr>
              <a:t>https://www.youtube.com/watch?v=7X1u7OdwYyE</a:t>
            </a:r>
            <a:endParaRPr lang="en-GB" dirty="0"/>
          </a:p>
          <a:p>
            <a:r>
              <a:rPr lang="en-GB" dirty="0"/>
              <a:t>Two introductory videos, but what are they actually saying? </a:t>
            </a:r>
          </a:p>
          <a:p>
            <a:r>
              <a:rPr lang="en-GB" dirty="0"/>
              <a:t>What are the key messages and are they communicated effectively? </a:t>
            </a:r>
          </a:p>
        </p:txBody>
      </p:sp>
    </p:spTree>
    <p:extLst>
      <p:ext uri="{BB962C8B-B14F-4D97-AF65-F5344CB8AC3E}">
        <p14:creationId xmlns:p14="http://schemas.microsoft.com/office/powerpoint/2010/main" val="396267630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Island Solutions – sustainable tourism for secure livelihoods</a:t>
            </a:r>
          </a:p>
        </p:txBody>
      </p:sp>
      <p:sp>
        <p:nvSpPr>
          <p:cNvPr id="3" name="Content Placeholder 2"/>
          <p:cNvSpPr>
            <a:spLocks noGrp="1"/>
          </p:cNvSpPr>
          <p:nvPr>
            <p:ph idx="1"/>
          </p:nvPr>
        </p:nvSpPr>
        <p:spPr/>
        <p:txBody>
          <a:bodyPr/>
          <a:lstStyle/>
          <a:p>
            <a:r>
              <a:rPr lang="en-GB" dirty="0">
                <a:hlinkClick r:id="rId2"/>
              </a:rPr>
              <a:t>https://youtu.be/8OXqdHSOIxI</a:t>
            </a:r>
            <a:endParaRPr lang="en-GB" dirty="0"/>
          </a:p>
        </p:txBody>
      </p:sp>
    </p:spTree>
    <p:extLst>
      <p:ext uri="{BB962C8B-B14F-4D97-AF65-F5344CB8AC3E}">
        <p14:creationId xmlns:p14="http://schemas.microsoft.com/office/powerpoint/2010/main" val="386740353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Sustaining tourism </a:t>
            </a:r>
          </a:p>
        </p:txBody>
      </p:sp>
      <p:sp>
        <p:nvSpPr>
          <p:cNvPr id="3" name="Content Placeholder 2"/>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Tourism will never be completely sustainable as every industry has impacts, but it can work towards becoming more sustainable.</a:t>
            </a:r>
          </a:p>
          <a:p>
            <a:r>
              <a:rPr lang="en-GB" sz="2400" dirty="0">
                <a:latin typeface="Arial" panose="020B0604020202020204" pitchFamily="34" charset="0"/>
                <a:cs typeface="Arial" panose="020B0604020202020204" pitchFamily="34" charset="0"/>
              </a:rPr>
              <a:t>Impacts on natural resources</a:t>
            </a:r>
          </a:p>
          <a:p>
            <a:r>
              <a:rPr lang="en-GB" sz="2400" dirty="0">
                <a:latin typeface="Arial" panose="020B0604020202020204" pitchFamily="34" charset="0"/>
                <a:cs typeface="Arial" panose="020B0604020202020204" pitchFamily="34" charset="0"/>
              </a:rPr>
              <a:t>Sustainable Tourism Development guidelines and management practices</a:t>
            </a:r>
          </a:p>
          <a:p>
            <a:r>
              <a:rPr lang="en-GB" sz="2400" dirty="0">
                <a:latin typeface="Arial" panose="020B0604020202020204" pitchFamily="34" charset="0"/>
                <a:cs typeface="Arial" panose="020B0604020202020204" pitchFamily="34" charset="0"/>
              </a:rPr>
              <a:t>Sustainability principles</a:t>
            </a:r>
          </a:p>
        </p:txBody>
      </p:sp>
    </p:spTree>
    <p:extLst>
      <p:ext uri="{BB962C8B-B14F-4D97-AF65-F5344CB8AC3E}">
        <p14:creationId xmlns:p14="http://schemas.microsoft.com/office/powerpoint/2010/main" val="130899802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tourism should:</a:t>
            </a:r>
          </a:p>
        </p:txBody>
      </p:sp>
      <p:sp>
        <p:nvSpPr>
          <p:cNvPr id="3" name="Content Placeholder 2"/>
          <p:cNvSpPr>
            <a:spLocks noGrp="1"/>
          </p:cNvSpPr>
          <p:nvPr>
            <p:ph idx="1"/>
          </p:nvPr>
        </p:nvSpPr>
        <p:spPr/>
        <p:txBody>
          <a:bodyPr>
            <a:normAutofit lnSpcReduction="10000"/>
          </a:bodyPr>
          <a:lstStyle/>
          <a:p>
            <a:r>
              <a:rPr lang="en-GB" sz="2400" dirty="0">
                <a:latin typeface="Arial" panose="020B0604020202020204" pitchFamily="34" charset="0"/>
                <a:cs typeface="Arial" panose="020B0604020202020204" pitchFamily="34" charset="0"/>
              </a:rPr>
              <a:t>Make optimal use of environmental resources</a:t>
            </a:r>
          </a:p>
          <a:p>
            <a:r>
              <a:rPr lang="en-GB" sz="2400" dirty="0">
                <a:latin typeface="Arial" panose="020B0604020202020204" pitchFamily="34" charset="0"/>
                <a:cs typeface="Arial" panose="020B0604020202020204" pitchFamily="34" charset="0"/>
              </a:rPr>
              <a:t>Respect the socio-cultural authenticity of host communities</a:t>
            </a:r>
          </a:p>
          <a:p>
            <a:r>
              <a:rPr lang="en-GB" sz="2400" dirty="0">
                <a:latin typeface="Arial" panose="020B0604020202020204" pitchFamily="34" charset="0"/>
                <a:cs typeface="Arial" panose="020B0604020202020204" pitchFamily="34" charset="0"/>
              </a:rPr>
              <a:t>Ensure viable and long-term economic operations</a:t>
            </a:r>
          </a:p>
          <a:p>
            <a:r>
              <a:rPr lang="en-GB" sz="2400" dirty="0">
                <a:latin typeface="Arial" panose="020B0604020202020204" pitchFamily="34" charset="0"/>
                <a:cs typeface="Arial" panose="020B0604020202020204" pitchFamily="34" charset="0"/>
              </a:rPr>
              <a:t>Sustainable Tourism Development requires the informed participation of all relevant stakeholders</a:t>
            </a:r>
          </a:p>
          <a:p>
            <a:r>
              <a:rPr lang="en-GB" sz="2400" dirty="0">
                <a:latin typeface="Arial" panose="020B0604020202020204" pitchFamily="34" charset="0"/>
                <a:cs typeface="Arial" panose="020B0604020202020204" pitchFamily="34" charset="0"/>
              </a:rPr>
              <a:t>Strong political leadership</a:t>
            </a:r>
          </a:p>
          <a:p>
            <a:r>
              <a:rPr lang="en-GB" sz="2400" dirty="0">
                <a:latin typeface="Arial" panose="020B0604020202020204" pitchFamily="34" charset="0"/>
                <a:cs typeface="Arial" panose="020B0604020202020204" pitchFamily="34" charset="0"/>
              </a:rPr>
              <a:t>Achieving Sustainable Tourism is a continuous process </a:t>
            </a:r>
          </a:p>
          <a:p>
            <a:r>
              <a:rPr lang="en-GB" sz="2400" dirty="0">
                <a:latin typeface="Arial" panose="020B0604020202020204" pitchFamily="34" charset="0"/>
                <a:cs typeface="Arial" panose="020B0604020202020204" pitchFamily="34" charset="0"/>
              </a:rPr>
              <a:t>Sustainable Tourism should also maintain a high level of tourist satisfaction</a:t>
            </a:r>
            <a:r>
              <a:rPr lang="en-GB" dirty="0"/>
              <a:t/>
            </a:r>
            <a:br>
              <a:rPr lang="en-GB" dirty="0"/>
            </a:br>
            <a:endParaRPr lang="en-GB" dirty="0"/>
          </a:p>
        </p:txBody>
      </p:sp>
    </p:spTree>
    <p:extLst>
      <p:ext uri="{BB962C8B-B14F-4D97-AF65-F5344CB8AC3E}">
        <p14:creationId xmlns:p14="http://schemas.microsoft.com/office/powerpoint/2010/main" val="125847239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Tourism.. Sustainability means ….</a:t>
            </a:r>
          </a:p>
        </p:txBody>
      </p:sp>
      <p:sp>
        <p:nvSpPr>
          <p:cNvPr id="3" name="Content Placeholder 2"/>
          <p:cNvSpPr>
            <a:spLocks noGrp="1"/>
          </p:cNvSpPr>
          <p:nvPr>
            <p:ph idx="1"/>
          </p:nvPr>
        </p:nvSpPr>
        <p:spPr/>
        <p:txBody>
          <a:bodyPr>
            <a:noAutofit/>
          </a:bodyPr>
          <a:lstStyle/>
          <a:p>
            <a:r>
              <a:rPr lang="en-GB" sz="2400" dirty="0">
                <a:latin typeface="Arial" panose="020B0604020202020204" pitchFamily="34" charset="0"/>
                <a:cs typeface="Arial" panose="020B0604020202020204" pitchFamily="34" charset="0"/>
              </a:rPr>
              <a:t>Achieving quality growth</a:t>
            </a:r>
          </a:p>
          <a:p>
            <a:pPr marL="0" indent="0">
              <a:buNone/>
            </a:pPr>
            <a:r>
              <a:rPr lang="en-GB" sz="2400" dirty="0">
                <a:latin typeface="Arial" panose="020B0604020202020204" pitchFamily="34" charset="0"/>
                <a:cs typeface="Arial" panose="020B0604020202020204" pitchFamily="34" charset="0"/>
              </a:rPr>
              <a:t>• Achieving balance </a:t>
            </a:r>
          </a:p>
          <a:p>
            <a:pPr marL="0" indent="0">
              <a:buNone/>
            </a:pPr>
            <a:r>
              <a:rPr lang="en-GB" sz="2400" dirty="0">
                <a:latin typeface="Arial" panose="020B0604020202020204" pitchFamily="34" charset="0"/>
                <a:cs typeface="Arial" panose="020B0604020202020204" pitchFamily="34" charset="0"/>
              </a:rPr>
              <a:t>• Greatest interaction and enjoyment with the least destruction</a:t>
            </a:r>
          </a:p>
        </p:txBody>
      </p:sp>
    </p:spTree>
    <p:extLst>
      <p:ext uri="{BB962C8B-B14F-4D97-AF65-F5344CB8AC3E}">
        <p14:creationId xmlns:p14="http://schemas.microsoft.com/office/powerpoint/2010/main" val="207998799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Prerequisites to Sustainable Tourism Development</a:t>
            </a:r>
          </a:p>
        </p:txBody>
      </p:sp>
      <p:sp>
        <p:nvSpPr>
          <p:cNvPr id="3" name="Content Placeholder 2"/>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Carrying Capacity</a:t>
            </a:r>
          </a:p>
          <a:p>
            <a:r>
              <a:rPr lang="en-GB" sz="2800" dirty="0">
                <a:latin typeface="Arial" panose="020B0604020202020204" pitchFamily="34" charset="0"/>
                <a:cs typeface="Arial" panose="020B0604020202020204" pitchFamily="34" charset="0"/>
              </a:rPr>
              <a:t>High quality attractions </a:t>
            </a:r>
          </a:p>
          <a:p>
            <a:r>
              <a:rPr lang="en-GB" sz="2800" dirty="0">
                <a:latin typeface="Arial" panose="020B0604020202020204" pitchFamily="34" charset="0"/>
                <a:cs typeface="Arial" panose="020B0604020202020204" pitchFamily="34" charset="0"/>
              </a:rPr>
              <a:t>Tourism infrastructure </a:t>
            </a:r>
          </a:p>
          <a:p>
            <a:r>
              <a:rPr lang="en-GB" sz="2800" dirty="0">
                <a:latin typeface="Arial" panose="020B0604020202020204" pitchFamily="34" charset="0"/>
                <a:cs typeface="Arial" panose="020B0604020202020204" pitchFamily="34" charset="0"/>
              </a:rPr>
              <a:t>Community support and tolerance </a:t>
            </a:r>
          </a:p>
          <a:p>
            <a:r>
              <a:rPr lang="en-GB" sz="2800" dirty="0">
                <a:latin typeface="Arial" panose="020B0604020202020204" pitchFamily="34" charset="0"/>
                <a:cs typeface="Arial" panose="020B0604020202020204" pitchFamily="34" charset="0"/>
              </a:rPr>
              <a:t>Government assistance at all levels </a:t>
            </a:r>
          </a:p>
          <a:p>
            <a:r>
              <a:rPr lang="en-GB" sz="2800" dirty="0">
                <a:latin typeface="Arial" panose="020B0604020202020204" pitchFamily="34" charset="0"/>
                <a:cs typeface="Arial" panose="020B0604020202020204" pitchFamily="34" charset="0"/>
              </a:rPr>
              <a:t>Personal security and safety of tourists </a:t>
            </a:r>
          </a:p>
          <a:p>
            <a:r>
              <a:rPr lang="en-GB" sz="2800" dirty="0">
                <a:latin typeface="Arial" panose="020B0604020202020204" pitchFamily="34" charset="0"/>
                <a:cs typeface="Arial" panose="020B0604020202020204" pitchFamily="34" charset="0"/>
              </a:rPr>
              <a:t>Code of ethics and behaviour of tourists</a:t>
            </a:r>
          </a:p>
        </p:txBody>
      </p:sp>
    </p:spTree>
    <p:extLst>
      <p:ext uri="{BB962C8B-B14F-4D97-AF65-F5344CB8AC3E}">
        <p14:creationId xmlns:p14="http://schemas.microsoft.com/office/powerpoint/2010/main" val="390174179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Tourism infrastructure</a:t>
            </a:r>
          </a:p>
        </p:txBody>
      </p:sp>
      <p:sp>
        <p:nvSpPr>
          <p:cNvPr id="3" name="Content Placeholder 2"/>
          <p:cNvSpPr>
            <a:spLocks noGrp="1"/>
          </p:cNvSpPr>
          <p:nvPr>
            <p:ph idx="1"/>
          </p:nvPr>
        </p:nvSpPr>
        <p:spPr/>
        <p:txBody>
          <a:bodyPr/>
          <a:lstStyle/>
          <a:p>
            <a:pPr marL="0" indent="0" algn="ctr">
              <a:buNone/>
            </a:pPr>
            <a:r>
              <a:rPr lang="en-GB" sz="4000" i="1" dirty="0">
                <a:latin typeface="Arial" panose="020B0604020202020204" pitchFamily="34" charset="0"/>
                <a:cs typeface="Arial" panose="020B0604020202020204" pitchFamily="34" charset="0"/>
              </a:rPr>
              <a:t>The sum total of basic facilities, equipment and installations needed for a functioning tourism industry</a:t>
            </a:r>
            <a:r>
              <a:rPr lang="en-GB" sz="4000" i="1" dirty="0"/>
              <a:t>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675916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49714" y="406400"/>
            <a:ext cx="6081486" cy="25109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Mistakes are made when single purpose tourism infrastructures are narrowly conceived and rushed</a:t>
            </a:r>
            <a:endParaRPr lang="en-GB" sz="2400" dirty="0">
              <a:solidFill>
                <a:schemeClr val="tx1"/>
              </a:solidFill>
            </a:endParaRPr>
          </a:p>
        </p:txBody>
      </p:sp>
      <p:sp>
        <p:nvSpPr>
          <p:cNvPr id="5" name="Oval 4"/>
          <p:cNvSpPr/>
          <p:nvPr/>
        </p:nvSpPr>
        <p:spPr>
          <a:xfrm>
            <a:off x="1596571" y="3396343"/>
            <a:ext cx="9710058" cy="33382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Feasibility and Market Studies are required to evaluate the financial realism and the Environmental, Social and Economic Impacts of Tourism Development.</a:t>
            </a:r>
          </a:p>
        </p:txBody>
      </p:sp>
    </p:spTree>
    <p:extLst>
      <p:ext uri="{BB962C8B-B14F-4D97-AF65-F5344CB8AC3E}">
        <p14:creationId xmlns:p14="http://schemas.microsoft.com/office/powerpoint/2010/main" val="324619935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Support and Tolerance Culture</a:t>
            </a:r>
          </a:p>
        </p:txBody>
      </p:sp>
      <p:sp>
        <p:nvSpPr>
          <p:cNvPr id="3" name="Content Placeholder 2"/>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Has numerous and diverse traits. </a:t>
            </a:r>
          </a:p>
          <a:p>
            <a:r>
              <a:rPr lang="en-GB" sz="2800" dirty="0">
                <a:latin typeface="Arial" panose="020B0604020202020204" pitchFamily="34" charset="0"/>
                <a:cs typeface="Arial" panose="020B0604020202020204" pitchFamily="34" charset="0"/>
              </a:rPr>
              <a:t>A learned behaviour.</a:t>
            </a:r>
          </a:p>
          <a:p>
            <a:r>
              <a:rPr lang="en-GB" sz="2800" dirty="0">
                <a:latin typeface="Arial" panose="020B0604020202020204" pitchFamily="34" charset="0"/>
                <a:cs typeface="Arial" panose="020B0604020202020204" pitchFamily="34" charset="0"/>
              </a:rPr>
              <a:t>Creation of human mind and practice. </a:t>
            </a:r>
          </a:p>
          <a:p>
            <a:r>
              <a:rPr lang="en-GB" sz="2800" dirty="0">
                <a:latin typeface="Arial" panose="020B0604020202020204" pitchFamily="34" charset="0"/>
                <a:cs typeface="Arial" panose="020B0604020202020204" pitchFamily="34" charset="0"/>
              </a:rPr>
              <a:t>Spreads through communication. </a:t>
            </a:r>
          </a:p>
          <a:p>
            <a:r>
              <a:rPr lang="en-GB" sz="2800" dirty="0">
                <a:latin typeface="Arial" panose="020B0604020202020204" pitchFamily="34" charset="0"/>
                <a:cs typeface="Arial" panose="020B0604020202020204" pitchFamily="34" charset="0"/>
              </a:rPr>
              <a:t>Not limited to human acts, customs or material possessions. </a:t>
            </a:r>
          </a:p>
          <a:p>
            <a:r>
              <a:rPr lang="en-GB" sz="2800" dirty="0">
                <a:latin typeface="Arial" panose="020B0604020202020204" pitchFamily="34" charset="0"/>
                <a:cs typeface="Arial" panose="020B0604020202020204" pitchFamily="34" charset="0"/>
              </a:rPr>
              <a:t>Embraces a large field of human behaviour and creativity.</a:t>
            </a:r>
          </a:p>
        </p:txBody>
      </p:sp>
    </p:spTree>
    <p:extLst>
      <p:ext uri="{BB962C8B-B14F-4D97-AF65-F5344CB8AC3E}">
        <p14:creationId xmlns:p14="http://schemas.microsoft.com/office/powerpoint/2010/main" val="35108498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Support and Tolerance</a:t>
            </a:r>
          </a:p>
        </p:txBody>
      </p:sp>
      <p:sp>
        <p:nvSpPr>
          <p:cNvPr id="3" name="Content Placeholder 2"/>
          <p:cNvSpPr>
            <a:spLocks noGrp="1"/>
          </p:cNvSpPr>
          <p:nvPr>
            <p:ph idx="1"/>
          </p:nvPr>
        </p:nvSpPr>
        <p:spPr/>
        <p:txBody>
          <a:bodyPr>
            <a:noAutofit/>
          </a:bodyPr>
          <a:lstStyle/>
          <a:p>
            <a:r>
              <a:rPr lang="en-GB" sz="2800" dirty="0">
                <a:latin typeface="Arial" panose="020B0604020202020204" pitchFamily="34" charset="0"/>
                <a:cs typeface="Arial" panose="020B0604020202020204" pitchFamily="34" charset="0"/>
              </a:rPr>
              <a:t>Cultural harmony</a:t>
            </a:r>
          </a:p>
          <a:p>
            <a:r>
              <a:rPr lang="en-GB" sz="2800" dirty="0">
                <a:latin typeface="Arial" panose="020B0604020202020204" pitchFamily="34" charset="0"/>
                <a:cs typeface="Arial" panose="020B0604020202020204" pitchFamily="34" charset="0"/>
              </a:rPr>
              <a:t>Cultural diffusion</a:t>
            </a:r>
          </a:p>
          <a:p>
            <a:r>
              <a:rPr lang="en-GB" sz="2800" dirty="0">
                <a:latin typeface="Arial" panose="020B0604020202020204" pitchFamily="34" charset="0"/>
                <a:cs typeface="Arial" panose="020B0604020202020204" pitchFamily="34" charset="0"/>
              </a:rPr>
              <a:t>Transmitting culture. </a:t>
            </a:r>
          </a:p>
          <a:p>
            <a:r>
              <a:rPr lang="en-GB" sz="2800" dirty="0">
                <a:latin typeface="Arial" panose="020B0604020202020204" pitchFamily="34" charset="0"/>
                <a:cs typeface="Arial" panose="020B0604020202020204" pitchFamily="34" charset="0"/>
              </a:rPr>
              <a:t>Safe and Secure environment</a:t>
            </a:r>
          </a:p>
        </p:txBody>
      </p:sp>
    </p:spTree>
    <p:extLst>
      <p:ext uri="{BB962C8B-B14F-4D97-AF65-F5344CB8AC3E}">
        <p14:creationId xmlns:p14="http://schemas.microsoft.com/office/powerpoint/2010/main" val="420180822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Support and Tolerance</a:t>
            </a:r>
          </a:p>
        </p:txBody>
      </p:sp>
      <p:sp>
        <p:nvSpPr>
          <p:cNvPr id="3" name="Content Placeholder 2"/>
          <p:cNvSpPr>
            <a:spLocks noGrp="1"/>
          </p:cNvSpPr>
          <p:nvPr>
            <p:ph idx="1"/>
          </p:nvPr>
        </p:nvSpPr>
        <p:spPr/>
        <p:txBody>
          <a:bodyPr>
            <a:noAutofit/>
          </a:bodyPr>
          <a:lstStyle/>
          <a:p>
            <a:pPr marL="0" indent="0" algn="ctr">
              <a:buNone/>
            </a:pPr>
            <a:r>
              <a:rPr lang="en-GB" sz="2800" dirty="0">
                <a:latin typeface="Arial" panose="020B0604020202020204" pitchFamily="34" charset="0"/>
                <a:cs typeface="Arial" panose="020B0604020202020204" pitchFamily="34" charset="0"/>
              </a:rPr>
              <a:t>Harmony between traditional and foreign cultures must be established through demonstration and communication</a:t>
            </a:r>
            <a:r>
              <a:rPr lang="en-GB" sz="2800" dirty="0"/>
              <a:t>. </a:t>
            </a:r>
          </a:p>
          <a:p>
            <a:pPr marL="0" indent="0" algn="ctr">
              <a:buNone/>
            </a:pPr>
            <a:endParaRPr lang="en-GB" sz="2800" dirty="0"/>
          </a:p>
          <a:p>
            <a:r>
              <a:rPr lang="en-GB" sz="2800" dirty="0">
                <a:latin typeface="Arial" panose="020B0604020202020204" pitchFamily="34" charset="0"/>
                <a:cs typeface="Arial" panose="020B0604020202020204" pitchFamily="34" charset="0"/>
              </a:rPr>
              <a:t>Mutual respect can be gained </a:t>
            </a:r>
          </a:p>
          <a:p>
            <a:r>
              <a:rPr lang="en-GB" sz="2800" dirty="0">
                <a:latin typeface="Arial" panose="020B0604020202020204" pitchFamily="34" charset="0"/>
                <a:cs typeface="Arial" panose="020B0604020202020204" pitchFamily="34" charset="0"/>
              </a:rPr>
              <a:t>Acceptance of tourism and cultural changes can be achieved</a:t>
            </a:r>
          </a:p>
        </p:txBody>
      </p:sp>
    </p:spTree>
    <p:extLst>
      <p:ext uri="{BB962C8B-B14F-4D97-AF65-F5344CB8AC3E}">
        <p14:creationId xmlns:p14="http://schemas.microsoft.com/office/powerpoint/2010/main" val="342431621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Code of Ethics and Behaviour for Tourists</a:t>
            </a:r>
          </a:p>
        </p:txBody>
      </p:sp>
      <p:sp>
        <p:nvSpPr>
          <p:cNvPr id="3" name="Content Placeholder 2"/>
          <p:cNvSpPr>
            <a:spLocks noGrp="1"/>
          </p:cNvSpPr>
          <p:nvPr>
            <p:ph idx="1"/>
          </p:nvPr>
        </p:nvSpPr>
        <p:spPr/>
        <p:txBody>
          <a:bodyPr>
            <a:normAutofit/>
          </a:bodyPr>
          <a:lstStyle/>
          <a:p>
            <a:pPr marL="0" indent="0" algn="ctr">
              <a:buNone/>
            </a:pPr>
            <a:endParaRPr lang="en-GB" sz="3200" dirty="0">
              <a:latin typeface="Arial" panose="020B0604020202020204" pitchFamily="34" charset="0"/>
              <a:cs typeface="Arial" panose="020B0604020202020204" pitchFamily="34" charset="0"/>
            </a:endParaRPr>
          </a:p>
          <a:p>
            <a:pPr marL="0" indent="0" algn="ctr">
              <a:buNone/>
            </a:pPr>
            <a:endParaRPr lang="en-GB" sz="3200" dirty="0">
              <a:latin typeface="Arial" panose="020B0604020202020204" pitchFamily="34" charset="0"/>
              <a:cs typeface="Arial" panose="020B0604020202020204" pitchFamily="34" charset="0"/>
            </a:endParaRPr>
          </a:p>
          <a:p>
            <a:pPr marL="0" indent="0" algn="ctr">
              <a:buNone/>
            </a:pPr>
            <a:r>
              <a:rPr lang="en-GB" sz="3200" dirty="0">
                <a:latin typeface="Arial" panose="020B0604020202020204" pitchFamily="34" charset="0"/>
                <a:cs typeface="Arial" panose="020B0604020202020204" pitchFamily="34" charset="0"/>
              </a:rPr>
              <a:t>How should tourists behave?</a:t>
            </a:r>
          </a:p>
        </p:txBody>
      </p:sp>
    </p:spTree>
    <p:extLst>
      <p:ext uri="{BB962C8B-B14F-4D97-AF65-F5344CB8AC3E}">
        <p14:creationId xmlns:p14="http://schemas.microsoft.com/office/powerpoint/2010/main" val="351820348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But let’s not forget the Benefits of Sustainable Tourism Development…</a:t>
            </a:r>
          </a:p>
        </p:txBody>
      </p:sp>
      <p:sp>
        <p:nvSpPr>
          <p:cNvPr id="3" name="Content Placeholder 2"/>
          <p:cNvSpPr>
            <a:spLocks noGrp="1"/>
          </p:cNvSpPr>
          <p:nvPr>
            <p:ph idx="1"/>
          </p:nvPr>
        </p:nvSpPr>
        <p:spPr/>
        <p:txBody>
          <a:bodyPr>
            <a:normAutofit fontScale="92500" lnSpcReduction="10000"/>
          </a:bodyPr>
          <a:lstStyle/>
          <a:p>
            <a:r>
              <a:rPr lang="en-GB" sz="2400" dirty="0">
                <a:latin typeface="Arial" panose="020B0604020202020204" pitchFamily="34" charset="0"/>
                <a:cs typeface="Arial" panose="020B0604020202020204" pitchFamily="34" charset="0"/>
              </a:rPr>
              <a:t>Developing new businesses. </a:t>
            </a:r>
          </a:p>
          <a:p>
            <a:r>
              <a:rPr lang="en-GB" sz="2400" dirty="0">
                <a:latin typeface="Arial" panose="020B0604020202020204" pitchFamily="34" charset="0"/>
                <a:cs typeface="Arial" panose="020B0604020202020204" pitchFamily="34" charset="0"/>
              </a:rPr>
              <a:t>Expanding job opportunities.  </a:t>
            </a:r>
          </a:p>
          <a:p>
            <a:r>
              <a:rPr lang="en-GB" sz="2400" dirty="0">
                <a:latin typeface="Arial" panose="020B0604020202020204" pitchFamily="34" charset="0"/>
                <a:cs typeface="Arial" panose="020B0604020202020204" pitchFamily="34" charset="0"/>
              </a:rPr>
              <a:t>Increasing income. </a:t>
            </a:r>
          </a:p>
          <a:p>
            <a:r>
              <a:rPr lang="en-GB" sz="2400" dirty="0">
                <a:latin typeface="Arial" panose="020B0604020202020204" pitchFamily="34" charset="0"/>
                <a:cs typeface="Arial" panose="020B0604020202020204" pitchFamily="34" charset="0"/>
              </a:rPr>
              <a:t>Marketing new products. </a:t>
            </a:r>
          </a:p>
          <a:p>
            <a:r>
              <a:rPr lang="en-GB" sz="2400" dirty="0">
                <a:latin typeface="Arial" panose="020B0604020202020204" pitchFamily="34" charset="0"/>
                <a:cs typeface="Arial" panose="020B0604020202020204" pitchFamily="34" charset="0"/>
              </a:rPr>
              <a:t>Improving infrastructures.</a:t>
            </a:r>
          </a:p>
          <a:p>
            <a:r>
              <a:rPr lang="en-GB" sz="2400" dirty="0">
                <a:latin typeface="Arial" panose="020B0604020202020204" pitchFamily="34" charset="0"/>
                <a:cs typeface="Arial" panose="020B0604020202020204" pitchFamily="34" charset="0"/>
              </a:rPr>
              <a:t>Encouraging diversification. </a:t>
            </a:r>
          </a:p>
          <a:p>
            <a:r>
              <a:rPr lang="en-GB" sz="2400" dirty="0">
                <a:latin typeface="Arial" panose="020B0604020202020204" pitchFamily="34" charset="0"/>
                <a:cs typeface="Arial" panose="020B0604020202020204" pitchFamily="34" charset="0"/>
              </a:rPr>
              <a:t>Integrating local economy.</a:t>
            </a:r>
          </a:p>
          <a:p>
            <a:r>
              <a:rPr lang="en-GB" sz="2400" dirty="0">
                <a:latin typeface="Arial" panose="020B0604020202020204" pitchFamily="34" charset="0"/>
                <a:cs typeface="Arial" panose="020B0604020202020204" pitchFamily="34" charset="0"/>
              </a:rPr>
              <a:t>Promoting community pride.</a:t>
            </a:r>
          </a:p>
          <a:p>
            <a:r>
              <a:rPr lang="en-GB" sz="2400" dirty="0">
                <a:latin typeface="Arial" panose="020B0604020202020204" pitchFamily="34" charset="0"/>
                <a:cs typeface="Arial" panose="020B0604020202020204" pitchFamily="34" charset="0"/>
              </a:rPr>
              <a:t>Higher quality of life for local population.</a:t>
            </a:r>
          </a:p>
        </p:txBody>
      </p:sp>
    </p:spTree>
    <p:extLst>
      <p:ext uri="{BB962C8B-B14F-4D97-AF65-F5344CB8AC3E}">
        <p14:creationId xmlns:p14="http://schemas.microsoft.com/office/powerpoint/2010/main" val="198850774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solution? </a:t>
            </a:r>
          </a:p>
        </p:txBody>
      </p:sp>
      <p:sp>
        <p:nvSpPr>
          <p:cNvPr id="3" name="Content Placeholder 2"/>
          <p:cNvSpPr>
            <a:spLocks noGrp="1"/>
          </p:cNvSpPr>
          <p:nvPr>
            <p:ph idx="1"/>
          </p:nvPr>
        </p:nvSpPr>
        <p:spPr/>
        <p:txBody>
          <a:bodyPr>
            <a:normAutofit/>
          </a:bodyPr>
          <a:lstStyle/>
          <a:p>
            <a:pPr fontAlgn="base"/>
            <a:r>
              <a:rPr lang="en-GB" sz="2400" dirty="0">
                <a:latin typeface="Arial" panose="020B0604020202020204" pitchFamily="34" charset="0"/>
                <a:cs typeface="Arial" panose="020B0604020202020204" pitchFamily="34" charset="0"/>
              </a:rPr>
              <a:t>Sustainable tourism is about re-focusing and adapting </a:t>
            </a:r>
          </a:p>
          <a:p>
            <a:pPr fontAlgn="base"/>
            <a:r>
              <a:rPr lang="en-GB" sz="2400" dirty="0">
                <a:latin typeface="Arial" panose="020B0604020202020204" pitchFamily="34" charset="0"/>
                <a:cs typeface="Arial" panose="020B0604020202020204" pitchFamily="34" charset="0"/>
              </a:rPr>
              <a:t>Balance must be found between limits and usage</a:t>
            </a:r>
          </a:p>
          <a:p>
            <a:pPr fontAlgn="base"/>
            <a:r>
              <a:rPr lang="en-GB" sz="2400" dirty="0">
                <a:latin typeface="Arial" panose="020B0604020202020204" pitchFamily="34" charset="0"/>
                <a:cs typeface="Arial" panose="020B0604020202020204" pitchFamily="34" charset="0"/>
              </a:rPr>
              <a:t>This requires thinking long-term (10, 20+ years) </a:t>
            </a:r>
          </a:p>
          <a:p>
            <a:pPr fontAlgn="base"/>
            <a:r>
              <a:rPr lang="en-GB" sz="2400" dirty="0">
                <a:latin typeface="Arial" panose="020B0604020202020204" pitchFamily="34" charset="0"/>
                <a:cs typeface="Arial" panose="020B0604020202020204" pitchFamily="34" charset="0"/>
              </a:rPr>
              <a:t>Economic, social and environmental are the 3 pillars for sustainable development </a:t>
            </a:r>
          </a:p>
          <a:p>
            <a:pPr fontAlgn="base"/>
            <a:r>
              <a:rPr lang="en-GB" sz="2400" dirty="0">
                <a:latin typeface="Arial" panose="020B0604020202020204" pitchFamily="34" charset="0"/>
                <a:cs typeface="Arial" panose="020B0604020202020204" pitchFamily="34" charset="0"/>
              </a:rPr>
              <a:t>Must include the interests of all stakeholders including the local people and communities, visitors, industry and government.</a:t>
            </a:r>
          </a:p>
          <a:p>
            <a:endParaRPr lang="en-GB" dirty="0"/>
          </a:p>
        </p:txBody>
      </p:sp>
    </p:spTree>
    <p:extLst>
      <p:ext uri="{BB962C8B-B14F-4D97-AF65-F5344CB8AC3E}">
        <p14:creationId xmlns:p14="http://schemas.microsoft.com/office/powerpoint/2010/main" val="31084820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13603</TotalTime>
  <Words>3270</Words>
  <Application>Microsoft Office PowerPoint</Application>
  <PresentationFormat>Widescreen</PresentationFormat>
  <Paragraphs>372</Paragraphs>
  <Slides>101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101</vt:i4>
      </vt:variant>
    </vt:vector>
  </HeadingPairs>
  <TitlesOfParts>
    <vt:vector size="105" baseType="lpstr">
      <vt:lpstr>Arial</vt:lpstr>
      <vt:lpstr>Calibri</vt:lpstr>
      <vt:lpstr>Calibri Light</vt:lpstr>
      <vt:lpstr>Metropolitan</vt:lpstr>
      <vt:lpstr>Sustainable Development Part1</vt:lpstr>
      <vt:lpstr>Important info</vt:lpstr>
      <vt:lpstr>Question </vt:lpstr>
      <vt:lpstr>PowerPoint Presentation</vt:lpstr>
      <vt:lpstr>Question </vt:lpstr>
      <vt:lpstr>Answers sort of</vt:lpstr>
      <vt:lpstr>Answers sort of</vt:lpstr>
      <vt:lpstr>http://sustainabletop100.org/</vt:lpstr>
      <vt:lpstr>Overview</vt:lpstr>
      <vt:lpstr>Terms</vt:lpstr>
      <vt:lpstr>Activity</vt:lpstr>
      <vt:lpstr>Answer</vt:lpstr>
      <vt:lpstr>See Handout</vt:lpstr>
      <vt:lpstr>PowerPoint Presentation</vt:lpstr>
      <vt:lpstr>PowerPoint Presentation</vt:lpstr>
      <vt:lpstr>PowerPoint Presentation</vt:lpstr>
      <vt:lpstr>PowerPoint Presentation</vt:lpstr>
      <vt:lpstr>Sustainable travel ….</vt:lpstr>
      <vt:lpstr>Continued - What is it? </vt:lpstr>
      <vt:lpstr>PowerPoint Presentation</vt:lpstr>
      <vt:lpstr>PowerPoint Presentation</vt:lpstr>
      <vt:lpstr>https://www.theguardian.com/environment/video/2019/aug/29/greta-thunberg-reaches-new-york-after-two-week-sailing-journey-across-atlantic-video</vt:lpstr>
      <vt:lpstr>PowerPoint Presentation</vt:lpstr>
      <vt:lpstr>Continued</vt:lpstr>
      <vt:lpstr>Is sustainable tourism the travel industry's duty? Is it? Maybe it isn’t? </vt:lpstr>
      <vt:lpstr>The global tourism industry </vt:lpstr>
      <vt:lpstr>So tourism is one of the world's fastest-growing industries …</vt:lpstr>
      <vt:lpstr>Student task</vt:lpstr>
      <vt:lpstr>Potential solutions?</vt:lpstr>
      <vt:lpstr>ETS </vt:lpstr>
      <vt:lpstr>Other possibilities</vt:lpstr>
      <vt:lpstr>Continued</vt:lpstr>
      <vt:lpstr>Finally</vt:lpstr>
      <vt:lpstr>Finally, tourists</vt:lpstr>
      <vt:lpstr>PowerPoint Presentation</vt:lpstr>
      <vt:lpstr>PowerPoint Presentation</vt:lpstr>
      <vt:lpstr>PowerPoint Presentation</vt:lpstr>
      <vt:lpstr>PowerPoint Presentation</vt:lpstr>
      <vt:lpstr>PowerPoint Presentation</vt:lpstr>
      <vt:lpstr>PowerPoint Presentation</vt:lpstr>
      <vt:lpstr>Any comments?</vt:lpstr>
      <vt:lpstr>One huge misconception - is that companies adopt green practices to save money. </vt:lpstr>
      <vt:lpstr>Continued – interesting or …</vt:lpstr>
      <vt:lpstr>PowerPoint Presentation</vt:lpstr>
      <vt:lpstr>PowerPoint Presentation</vt:lpstr>
      <vt:lpstr>PowerPoint Presentation</vt:lpstr>
      <vt:lpstr>Link https://serve360.marriott.com/sustain/</vt:lpstr>
      <vt:lpstr>PowerPoint Presentation</vt:lpstr>
      <vt:lpstr>PowerPoint Presentation</vt:lpstr>
      <vt:lpstr>Link</vt:lpstr>
      <vt:lpstr>Sustainable Tourism for Development</vt:lpstr>
      <vt:lpstr>Link</vt:lpstr>
      <vt:lpstr>Activity</vt:lpstr>
      <vt:lpstr>Activity</vt:lpstr>
      <vt:lpstr>Continued</vt:lpstr>
      <vt:lpstr>So what is sustainable development?</vt:lpstr>
      <vt:lpstr>Activity</vt:lpstr>
      <vt:lpstr>PowerPoint Presentation</vt:lpstr>
      <vt:lpstr>Activity</vt:lpstr>
      <vt:lpstr>PowerPoint Presentation</vt:lpstr>
      <vt:lpstr>Activity</vt:lpstr>
      <vt:lpstr>PowerPoint Presentation</vt:lpstr>
      <vt:lpstr>Key players</vt:lpstr>
      <vt:lpstr>Stakeholders</vt:lpstr>
      <vt:lpstr>The role of</vt:lpstr>
      <vt:lpstr>Three groups ish</vt:lpstr>
      <vt:lpstr>PowerPoint Presentation</vt:lpstr>
      <vt:lpstr>PowerPoint Presentation</vt:lpstr>
      <vt:lpstr>What do you think tourists can do ?</vt:lpstr>
      <vt:lpstr>Is the tourist the ultimate ‘actor’ in making sustainable tourism a reality?</vt:lpstr>
      <vt:lpstr>PowerPoint Presentation</vt:lpstr>
      <vt:lpstr>Tourists</vt:lpstr>
      <vt:lpstr>PowerPoint Presentation</vt:lpstr>
      <vt:lpstr>Operators</vt:lpstr>
      <vt:lpstr>Examples of how operators can contribute to sustainable tourism</vt:lpstr>
      <vt:lpstr>What can operators do?</vt:lpstr>
      <vt:lpstr>Continued</vt:lpstr>
      <vt:lpstr>PowerPoint Presentation</vt:lpstr>
      <vt:lpstr>What can local communities do?</vt:lpstr>
      <vt:lpstr>Examples</vt:lpstr>
      <vt:lpstr>Continued</vt:lpstr>
      <vt:lpstr>Global Code of Ethics for tourism</vt:lpstr>
      <vt:lpstr>The Code’s 10 principles amply cover the economic, social, cultural and environmental components of travel and tourism </vt:lpstr>
      <vt:lpstr>The Code’s 10 principles amply cover the economic, social, cultural and environmental components of travel and tourism: </vt:lpstr>
      <vt:lpstr>Model for sustainable development </vt:lpstr>
      <vt:lpstr>PowerPoint Presentation</vt:lpstr>
      <vt:lpstr>Sustainable Tourism Development</vt:lpstr>
      <vt:lpstr>2017 International year of sustainable tourism  for development </vt:lpstr>
      <vt:lpstr>Island Solutions – sustainable tourism for secure livelihoods</vt:lpstr>
      <vt:lpstr>Sustaining tourism </vt:lpstr>
      <vt:lpstr>Sustainable tourism should:</vt:lpstr>
      <vt:lpstr>In Tourism.. Sustainability means ….</vt:lpstr>
      <vt:lpstr>Prerequisites to Sustainable Tourism Development</vt:lpstr>
      <vt:lpstr>Tourism infrastructure</vt:lpstr>
      <vt:lpstr>PowerPoint Presentation</vt:lpstr>
      <vt:lpstr>Community Support and Tolerance Culture</vt:lpstr>
      <vt:lpstr>Community Support and Tolerance</vt:lpstr>
      <vt:lpstr>Community Support and Tolerance</vt:lpstr>
      <vt:lpstr>Code of Ethics and Behaviour for Tourists</vt:lpstr>
      <vt:lpstr>But let’s not forget the Benefits of Sustainable Tourism Development…</vt:lpstr>
      <vt:lpstr>Sustainable solution?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dc:title>
  <dc:creator>Samantha Birdsell</dc:creator>
  <cp:lastModifiedBy>Administrator</cp:lastModifiedBy>
  <cp:revision>80</cp:revision>
  <cp:lastPrinted>2018-09-17T09:02:41Z</cp:lastPrinted>
  <dcterms:created xsi:type="dcterms:W3CDTF">2017-01-04T11:42:18Z</dcterms:created>
  <dcterms:modified xsi:type="dcterms:W3CDTF">2019-09-30T09:00:01Z</dcterms:modified>
</cp:coreProperties>
</file>