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0"/>
  </p:notesMasterIdLst>
  <p:sldIdLst>
    <p:sldId id="267" r:id="rId2"/>
    <p:sldId id="305" r:id="rId3"/>
    <p:sldId id="262" r:id="rId4"/>
    <p:sldId id="263" r:id="rId5"/>
    <p:sldId id="264" r:id="rId6"/>
    <p:sldId id="265" r:id="rId7"/>
    <p:sldId id="323" r:id="rId8"/>
    <p:sldId id="324" r:id="rId9"/>
    <p:sldId id="325" r:id="rId10"/>
    <p:sldId id="326" r:id="rId11"/>
    <p:sldId id="327" r:id="rId12"/>
    <p:sldId id="328" r:id="rId13"/>
    <p:sldId id="329" r:id="rId14"/>
    <p:sldId id="330" r:id="rId15"/>
    <p:sldId id="331" r:id="rId16"/>
    <p:sldId id="332" r:id="rId17"/>
    <p:sldId id="333" r:id="rId18"/>
    <p:sldId id="334" r:id="rId19"/>
    <p:sldId id="335" r:id="rId20"/>
    <p:sldId id="274" r:id="rId21"/>
    <p:sldId id="275" r:id="rId22"/>
    <p:sldId id="277" r:id="rId23"/>
    <p:sldId id="278" r:id="rId24"/>
    <p:sldId id="285" r:id="rId25"/>
    <p:sldId id="291" r:id="rId26"/>
    <p:sldId id="340" r:id="rId27"/>
    <p:sldId id="292" r:id="rId28"/>
    <p:sldId id="341"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68A548-E12F-43BD-B047-00FE1FCE67CA}" v="167" dt="2025-01-21T13:20:22.8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85820" autoAdjust="0"/>
  </p:normalViewPr>
  <p:slideViewPr>
    <p:cSldViewPr snapToGrid="0">
      <p:cViewPr varScale="1">
        <p:scale>
          <a:sx n="73" d="100"/>
          <a:sy n="73" d="100"/>
        </p:scale>
        <p:origin x="64" y="10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microsoft.com/office/2015/10/relationships/revisionInfo" Target="revisionInfo.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3A5743-A052-4AE9-8560-9D08EA9D50FA}" type="datetimeFigureOut">
              <a:rPr lang="en-GB" smtClean="0"/>
              <a:t>21/01/2025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F6DBFF-99F8-4404-A66C-0BFF7F447419}" type="slidenum">
              <a:rPr lang="en-GB" smtClean="0"/>
              <a:t>‹#›</a:t>
            </a:fld>
            <a:endParaRPr lang="en-GB"/>
          </a:p>
        </p:txBody>
      </p:sp>
    </p:spTree>
    <p:extLst>
      <p:ext uri="{BB962C8B-B14F-4D97-AF65-F5344CB8AC3E}">
        <p14:creationId xmlns:p14="http://schemas.microsoft.com/office/powerpoint/2010/main" val="1514685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F6DBFF-99F8-4404-A66C-0BFF7F447419}" type="slidenum">
              <a:rPr lang="en-GB" smtClean="0"/>
              <a:t>2</a:t>
            </a:fld>
            <a:endParaRPr lang="en-GB"/>
          </a:p>
        </p:txBody>
      </p:sp>
    </p:spTree>
    <p:extLst>
      <p:ext uri="{BB962C8B-B14F-4D97-AF65-F5344CB8AC3E}">
        <p14:creationId xmlns:p14="http://schemas.microsoft.com/office/powerpoint/2010/main" val="31085082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FF6F-16B0-4100-B71D-C2319F605E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800F3CD-1082-445D-9EE3-C87792CE5A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5871712-01AD-41D6-8B9F-EDAA58EF0EB9}"/>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21/01/2025</a:t>
            </a:fld>
            <a:endParaRPr lang="en-GB">
              <a:solidFill>
                <a:prstClr val="black">
                  <a:tint val="75000"/>
                </a:prstClr>
              </a:solidFill>
            </a:endParaRPr>
          </a:p>
        </p:txBody>
      </p:sp>
      <p:sp>
        <p:nvSpPr>
          <p:cNvPr id="5" name="Footer Placeholder 4">
            <a:extLst>
              <a:ext uri="{FF2B5EF4-FFF2-40B4-BE49-F238E27FC236}">
                <a16:creationId xmlns:a16="http://schemas.microsoft.com/office/drawing/2014/main" id="{61FC46D0-A01D-4B69-88CE-3EE884C0526C}"/>
              </a:ext>
            </a:extLst>
          </p:cNvPr>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a:extLst>
              <a:ext uri="{FF2B5EF4-FFF2-40B4-BE49-F238E27FC236}">
                <a16:creationId xmlns:a16="http://schemas.microsoft.com/office/drawing/2014/main" id="{E7BDAB04-2217-4C32-B0DB-990F661E416F}"/>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077388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00FAB-BC82-4DF3-A647-531F7326C34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19A9F55-501F-4C44-9B0F-984FE78636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E5B3CE-6AE7-407B-B398-92FA07B0E213}"/>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21/01/2025</a:t>
            </a:fld>
            <a:endParaRPr lang="en-GB">
              <a:solidFill>
                <a:prstClr val="black">
                  <a:tint val="75000"/>
                </a:prstClr>
              </a:solidFill>
            </a:endParaRPr>
          </a:p>
        </p:txBody>
      </p:sp>
      <p:sp>
        <p:nvSpPr>
          <p:cNvPr id="5" name="Footer Placeholder 4">
            <a:extLst>
              <a:ext uri="{FF2B5EF4-FFF2-40B4-BE49-F238E27FC236}">
                <a16:creationId xmlns:a16="http://schemas.microsoft.com/office/drawing/2014/main" id="{55C8A2DF-94EF-45F8-8A01-85899C0C003E}"/>
              </a:ext>
            </a:extLst>
          </p:cNvPr>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a:extLst>
              <a:ext uri="{FF2B5EF4-FFF2-40B4-BE49-F238E27FC236}">
                <a16:creationId xmlns:a16="http://schemas.microsoft.com/office/drawing/2014/main" id="{B445E503-E75C-404F-B6E3-7DBDF51596C0}"/>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521629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7366F-ED06-4A63-B434-1C01FDC1BF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00E853E-7B6C-4A43-AB50-220AED56F48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522B080-A1E6-4BF3-B56F-1431A6DADF8F}"/>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21/01/2025</a:t>
            </a:fld>
            <a:endParaRPr lang="en-GB">
              <a:solidFill>
                <a:prstClr val="black">
                  <a:tint val="75000"/>
                </a:prstClr>
              </a:solidFill>
            </a:endParaRPr>
          </a:p>
        </p:txBody>
      </p:sp>
      <p:sp>
        <p:nvSpPr>
          <p:cNvPr id="5" name="Footer Placeholder 4">
            <a:extLst>
              <a:ext uri="{FF2B5EF4-FFF2-40B4-BE49-F238E27FC236}">
                <a16:creationId xmlns:a16="http://schemas.microsoft.com/office/drawing/2014/main" id="{B0A8399E-7CF1-40FA-8586-8CC156416880}"/>
              </a:ext>
            </a:extLst>
          </p:cNvPr>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a:extLst>
              <a:ext uri="{FF2B5EF4-FFF2-40B4-BE49-F238E27FC236}">
                <a16:creationId xmlns:a16="http://schemas.microsoft.com/office/drawing/2014/main" id="{A6886D19-1289-4AC7-A6EF-BFE350D8E9BD}"/>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459983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16B46-2F9E-48D4-A405-7218580AD6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41BF4D-1F16-4457-873C-4F8BE5FB113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36F6468-4D50-40EB-8452-34487AE813A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99D9B32-0FB9-4BF8-A619-AD2626030D5C}"/>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21/01/2025</a:t>
            </a:fld>
            <a:endParaRPr lang="en-GB">
              <a:solidFill>
                <a:prstClr val="black">
                  <a:tint val="75000"/>
                </a:prstClr>
              </a:solidFill>
            </a:endParaRPr>
          </a:p>
        </p:txBody>
      </p:sp>
      <p:sp>
        <p:nvSpPr>
          <p:cNvPr id="6" name="Footer Placeholder 5">
            <a:extLst>
              <a:ext uri="{FF2B5EF4-FFF2-40B4-BE49-F238E27FC236}">
                <a16:creationId xmlns:a16="http://schemas.microsoft.com/office/drawing/2014/main" id="{6338B142-3B7E-4DFF-9342-30267977B960}"/>
              </a:ext>
            </a:extLst>
          </p:cNvPr>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a:extLst>
              <a:ext uri="{FF2B5EF4-FFF2-40B4-BE49-F238E27FC236}">
                <a16:creationId xmlns:a16="http://schemas.microsoft.com/office/drawing/2014/main" id="{6E346517-1B11-4E58-B5F9-28B86FB1ED87}"/>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66759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E0D0B-B8DF-4D0C-85CD-2A3E86D7A2E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B44F2BB-3936-4DDD-890D-DE4D20D7A07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E40519-8F65-4000-B244-CAB288080A2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CAA0EF0-E188-456B-A634-1376E4394B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A20BD05-AF2F-47EB-BB3C-A5CEAB958CF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E348461-4019-4FC8-B602-17663C1B7E9D}"/>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21/01/2025</a:t>
            </a:fld>
            <a:endParaRPr lang="en-GB">
              <a:solidFill>
                <a:prstClr val="black">
                  <a:tint val="75000"/>
                </a:prstClr>
              </a:solidFill>
            </a:endParaRPr>
          </a:p>
        </p:txBody>
      </p:sp>
      <p:sp>
        <p:nvSpPr>
          <p:cNvPr id="8" name="Footer Placeholder 7">
            <a:extLst>
              <a:ext uri="{FF2B5EF4-FFF2-40B4-BE49-F238E27FC236}">
                <a16:creationId xmlns:a16="http://schemas.microsoft.com/office/drawing/2014/main" id="{7D8F7DAC-96DE-427C-8AC0-83479DB1E302}"/>
              </a:ext>
            </a:extLst>
          </p:cNvPr>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a:extLst>
              <a:ext uri="{FF2B5EF4-FFF2-40B4-BE49-F238E27FC236}">
                <a16:creationId xmlns:a16="http://schemas.microsoft.com/office/drawing/2014/main" id="{93B1A7F6-D83F-4EE4-8384-018519232EF8}"/>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32517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5F15F-F2F8-404E-B4DE-152BA4B850D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5A76189-8B3A-4692-8A9E-E91BCF5A6E0B}"/>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21/01/2025</a:t>
            </a:fld>
            <a:endParaRPr lang="en-GB">
              <a:solidFill>
                <a:prstClr val="black">
                  <a:tint val="75000"/>
                </a:prstClr>
              </a:solidFill>
            </a:endParaRPr>
          </a:p>
        </p:txBody>
      </p:sp>
      <p:sp>
        <p:nvSpPr>
          <p:cNvPr id="4" name="Footer Placeholder 3">
            <a:extLst>
              <a:ext uri="{FF2B5EF4-FFF2-40B4-BE49-F238E27FC236}">
                <a16:creationId xmlns:a16="http://schemas.microsoft.com/office/drawing/2014/main" id="{5450BDAC-98F6-4132-BF97-53FA3DC9BFD8}"/>
              </a:ext>
            </a:extLst>
          </p:cNvPr>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a:extLst>
              <a:ext uri="{FF2B5EF4-FFF2-40B4-BE49-F238E27FC236}">
                <a16:creationId xmlns:a16="http://schemas.microsoft.com/office/drawing/2014/main" id="{787DA976-1200-48CF-93A2-762C8ED643C0}"/>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5182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BE5264-39F3-4A21-8082-556C2F2C401F}"/>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21/01/2025</a:t>
            </a:fld>
            <a:endParaRPr lang="en-GB">
              <a:solidFill>
                <a:prstClr val="black">
                  <a:tint val="75000"/>
                </a:prstClr>
              </a:solidFill>
            </a:endParaRPr>
          </a:p>
        </p:txBody>
      </p:sp>
      <p:sp>
        <p:nvSpPr>
          <p:cNvPr id="3" name="Footer Placeholder 2">
            <a:extLst>
              <a:ext uri="{FF2B5EF4-FFF2-40B4-BE49-F238E27FC236}">
                <a16:creationId xmlns:a16="http://schemas.microsoft.com/office/drawing/2014/main" id="{F84EAA38-60F4-40C3-9682-6EE4FD9A90D2}"/>
              </a:ext>
            </a:extLst>
          </p:cNvPr>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a:extLst>
              <a:ext uri="{FF2B5EF4-FFF2-40B4-BE49-F238E27FC236}">
                <a16:creationId xmlns:a16="http://schemas.microsoft.com/office/drawing/2014/main" id="{5683A3FC-A574-4D63-82FC-84A7AEC61604}"/>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3516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D28C1-9C3C-4370-B9EF-C2C910F6BB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C74D8D0-E7BD-43A4-A023-7024B487FCB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096D9ED-6440-4E4E-A59F-BC4ED2DF50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886F08-13F8-4721-B581-BE2156AE26AB}"/>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21/01/2025</a:t>
            </a:fld>
            <a:endParaRPr lang="en-GB">
              <a:solidFill>
                <a:prstClr val="black">
                  <a:tint val="75000"/>
                </a:prstClr>
              </a:solidFill>
            </a:endParaRPr>
          </a:p>
        </p:txBody>
      </p:sp>
      <p:sp>
        <p:nvSpPr>
          <p:cNvPr id="6" name="Footer Placeholder 5">
            <a:extLst>
              <a:ext uri="{FF2B5EF4-FFF2-40B4-BE49-F238E27FC236}">
                <a16:creationId xmlns:a16="http://schemas.microsoft.com/office/drawing/2014/main" id="{18D8423B-474F-4C7E-83B6-8873B61BA235}"/>
              </a:ext>
            </a:extLst>
          </p:cNvPr>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a:extLst>
              <a:ext uri="{FF2B5EF4-FFF2-40B4-BE49-F238E27FC236}">
                <a16:creationId xmlns:a16="http://schemas.microsoft.com/office/drawing/2014/main" id="{084E3DDE-DA51-4806-A1E7-542924DF41F2}"/>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695227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10F2A-0F5C-476C-990C-B95B43B3E4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4A471BD-7BAC-4410-B60D-AD504AC422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D17B149-FE72-404E-BD5E-C0478A381D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DD78BF6-B97A-44E9-8AA8-463E710089FC}"/>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21/01/2025</a:t>
            </a:fld>
            <a:endParaRPr lang="en-GB">
              <a:solidFill>
                <a:prstClr val="black">
                  <a:tint val="75000"/>
                </a:prstClr>
              </a:solidFill>
            </a:endParaRPr>
          </a:p>
        </p:txBody>
      </p:sp>
      <p:sp>
        <p:nvSpPr>
          <p:cNvPr id="6" name="Footer Placeholder 5">
            <a:extLst>
              <a:ext uri="{FF2B5EF4-FFF2-40B4-BE49-F238E27FC236}">
                <a16:creationId xmlns:a16="http://schemas.microsoft.com/office/drawing/2014/main" id="{0B267404-9C2D-43A2-B5AF-C2021EC8F237}"/>
              </a:ext>
            </a:extLst>
          </p:cNvPr>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a:extLst>
              <a:ext uri="{FF2B5EF4-FFF2-40B4-BE49-F238E27FC236}">
                <a16:creationId xmlns:a16="http://schemas.microsoft.com/office/drawing/2014/main" id="{FED0537F-9F12-469D-AACA-7760CEA7CCDF}"/>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049579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4CB23-1D94-4BB6-8539-7ED70E7C3DE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0869954-FEE3-4BA1-8A3E-EE35DD20EBD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DE4474-F1C9-4E6E-BCF0-70438BB473E6}"/>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21/01/2025</a:t>
            </a:fld>
            <a:endParaRPr lang="en-GB">
              <a:solidFill>
                <a:prstClr val="black">
                  <a:tint val="75000"/>
                </a:prstClr>
              </a:solidFill>
            </a:endParaRPr>
          </a:p>
        </p:txBody>
      </p:sp>
      <p:sp>
        <p:nvSpPr>
          <p:cNvPr id="5" name="Footer Placeholder 4">
            <a:extLst>
              <a:ext uri="{FF2B5EF4-FFF2-40B4-BE49-F238E27FC236}">
                <a16:creationId xmlns:a16="http://schemas.microsoft.com/office/drawing/2014/main" id="{A266751F-6046-40EA-B2A1-B9238E32B378}"/>
              </a:ext>
            </a:extLst>
          </p:cNvPr>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a:extLst>
              <a:ext uri="{FF2B5EF4-FFF2-40B4-BE49-F238E27FC236}">
                <a16:creationId xmlns:a16="http://schemas.microsoft.com/office/drawing/2014/main" id="{3734C257-8858-49E3-BFE7-06BF2BBA108A}"/>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60886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FCE9614-F7D8-4840-9072-AD2651F7954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2B12100-D901-4D7A-83BB-3C8D6FEFA0F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FA1060-55DA-4264-9370-3802186E7E1B}"/>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21/01/2025</a:t>
            </a:fld>
            <a:endParaRPr lang="en-GB">
              <a:solidFill>
                <a:prstClr val="black">
                  <a:tint val="75000"/>
                </a:prstClr>
              </a:solidFill>
            </a:endParaRPr>
          </a:p>
        </p:txBody>
      </p:sp>
      <p:sp>
        <p:nvSpPr>
          <p:cNvPr id="5" name="Footer Placeholder 4">
            <a:extLst>
              <a:ext uri="{FF2B5EF4-FFF2-40B4-BE49-F238E27FC236}">
                <a16:creationId xmlns:a16="http://schemas.microsoft.com/office/drawing/2014/main" id="{CA11BE88-B5B0-48FF-9922-AE5A12A09926}"/>
              </a:ext>
            </a:extLst>
          </p:cNvPr>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a:extLst>
              <a:ext uri="{FF2B5EF4-FFF2-40B4-BE49-F238E27FC236}">
                <a16:creationId xmlns:a16="http://schemas.microsoft.com/office/drawing/2014/main" id="{E1B231BD-5B6D-4456-871E-24A792873639}"/>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898635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alpha val="18000"/>
          </a:srgb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BACD96-E2D3-4A57-94AF-AF1E04E00B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ACC6108-CBB5-455A-8A73-7B5B5470462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7534DE-0BD9-4B7D-ABC2-4BDBD96740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94487B-2FB1-4121-BA67-2CA7817F12AC}" type="datetimeFigureOut">
              <a:rPr lang="en-GB" smtClean="0">
                <a:solidFill>
                  <a:prstClr val="black">
                    <a:tint val="75000"/>
                  </a:prstClr>
                </a:solidFill>
              </a:rPr>
              <a:pPr/>
              <a:t>21/01/2025</a:t>
            </a:fld>
            <a:endParaRPr lang="en-GB">
              <a:solidFill>
                <a:prstClr val="black">
                  <a:tint val="75000"/>
                </a:prstClr>
              </a:solidFill>
            </a:endParaRPr>
          </a:p>
        </p:txBody>
      </p:sp>
      <p:sp>
        <p:nvSpPr>
          <p:cNvPr id="5" name="Footer Placeholder 4">
            <a:extLst>
              <a:ext uri="{FF2B5EF4-FFF2-40B4-BE49-F238E27FC236}">
                <a16:creationId xmlns:a16="http://schemas.microsoft.com/office/drawing/2014/main" id="{ECA97ED4-1CD6-4C6E-A861-9871948955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a:extLst>
              <a:ext uri="{FF2B5EF4-FFF2-40B4-BE49-F238E27FC236}">
                <a16:creationId xmlns:a16="http://schemas.microsoft.com/office/drawing/2014/main" id="{27A5D8C4-1803-4B5C-AA0E-354455F9C64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6444797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ucl.ac.uk/news/2017/feb/provosts-view-wellbeing-ucl-and-removing-stigma-around-mental-ill-health"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positivepsychology.com/self-awareness-matters-how-you-can-be-more-self-aware/"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hyperlink" Target="http://www.amh.org.uk/services/menssana/healthy-me-2/" TargetMode="External"/><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s://ocw.tudelft.nl/courses/empirical-research-methods/" TargetMode="External"/><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clipart-library.com/student-reflection-cliparts.html" TargetMode="External"/><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s://webstockreview.net/explore/evaluation-clipart-evaluator/" TargetMode="External"/><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it.other.wiki/wiki/Circular_flow_of_income" TargetMode="External"/><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freepngimg.com/png/10709-brain-png-image" TargetMode="External"/><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loppw.org/cost-of-keeping-children-poor/"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s://estyn.gov.wales/improvement-resources/healthy-and-happy-school-impact-on-pupils-health-and-wellbeing/" TargetMode="External"/><Relationship Id="rId1" Type="http://schemas.openxmlformats.org/officeDocument/2006/relationships/slideLayout" Target="../slideLayouts/slideLayout2.xml"/><Relationship Id="rId4" Type="http://schemas.openxmlformats.org/officeDocument/2006/relationships/hyperlink" Target="https://www.estyn.llyw.cymru/adnoddau-gwella/iach-a-hapus-effaith-yr-ysgol-ar-iechyd-a-llesiant-disgyblion/" TargetMode="Externa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1">
            <a:extLst>
              <a:ext uri="{FF2B5EF4-FFF2-40B4-BE49-F238E27FC236}">
                <a16:creationId xmlns:a16="http://schemas.microsoft.com/office/drawing/2014/main" id="{1825AC39-5F85-4CAA-8A81-A1287086B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13">
            <a:extLst>
              <a:ext uri="{FF2B5EF4-FFF2-40B4-BE49-F238E27FC236}">
                <a16:creationId xmlns:a16="http://schemas.microsoft.com/office/drawing/2014/main" id="{95DA4D23-37FC-4B90-8188-F0377C5F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417162" cy="6858000"/>
          </a:xfrm>
          <a:custGeom>
            <a:avLst/>
            <a:gdLst>
              <a:gd name="connsiteX0" fmla="*/ 0 w 4417162"/>
              <a:gd name="connsiteY0" fmla="*/ 0 h 6858000"/>
              <a:gd name="connsiteX1" fmla="*/ 144378 w 4417162"/>
              <a:gd name="connsiteY1" fmla="*/ 0 h 6858000"/>
              <a:gd name="connsiteX2" fmla="*/ 2310062 w 4417162"/>
              <a:gd name="connsiteY2" fmla="*/ 0 h 6858000"/>
              <a:gd name="connsiteX3" fmla="*/ 4227367 w 4417162"/>
              <a:gd name="connsiteY3" fmla="*/ 0 h 6858000"/>
              <a:gd name="connsiteX4" fmla="*/ 4232407 w 4417162"/>
              <a:gd name="connsiteY4" fmla="*/ 66675 h 6858000"/>
              <a:gd name="connsiteX5" fmla="*/ 4240804 w 4417162"/>
              <a:gd name="connsiteY5" fmla="*/ 122237 h 6858000"/>
              <a:gd name="connsiteX6" fmla="*/ 4250882 w 4417162"/>
              <a:gd name="connsiteY6" fmla="*/ 174625 h 6858000"/>
              <a:gd name="connsiteX7" fmla="*/ 4267678 w 4417162"/>
              <a:gd name="connsiteY7" fmla="*/ 217487 h 6858000"/>
              <a:gd name="connsiteX8" fmla="*/ 4284474 w 4417162"/>
              <a:gd name="connsiteY8" fmla="*/ 260350 h 6858000"/>
              <a:gd name="connsiteX9" fmla="*/ 4304629 w 4417162"/>
              <a:gd name="connsiteY9" fmla="*/ 296862 h 6858000"/>
              <a:gd name="connsiteX10" fmla="*/ 4324784 w 4417162"/>
              <a:gd name="connsiteY10" fmla="*/ 334962 h 6858000"/>
              <a:gd name="connsiteX11" fmla="*/ 4343260 w 4417162"/>
              <a:gd name="connsiteY11" fmla="*/ 369887 h 6858000"/>
              <a:gd name="connsiteX12" fmla="*/ 4361735 w 4417162"/>
              <a:gd name="connsiteY12" fmla="*/ 409575 h 6858000"/>
              <a:gd name="connsiteX13" fmla="*/ 4378531 w 4417162"/>
              <a:gd name="connsiteY13" fmla="*/ 450850 h 6858000"/>
              <a:gd name="connsiteX14" fmla="*/ 4393648 w 4417162"/>
              <a:gd name="connsiteY14" fmla="*/ 496887 h 6858000"/>
              <a:gd name="connsiteX15" fmla="*/ 4405405 w 4417162"/>
              <a:gd name="connsiteY15" fmla="*/ 546100 h 6858000"/>
              <a:gd name="connsiteX16" fmla="*/ 4413803 w 4417162"/>
              <a:gd name="connsiteY16" fmla="*/ 606425 h 6858000"/>
              <a:gd name="connsiteX17" fmla="*/ 4417162 w 4417162"/>
              <a:gd name="connsiteY17" fmla="*/ 673100 h 6858000"/>
              <a:gd name="connsiteX18" fmla="*/ 4413803 w 4417162"/>
              <a:gd name="connsiteY18" fmla="*/ 744537 h 6858000"/>
              <a:gd name="connsiteX19" fmla="*/ 4405405 w 4417162"/>
              <a:gd name="connsiteY19" fmla="*/ 801687 h 6858000"/>
              <a:gd name="connsiteX20" fmla="*/ 4393648 w 4417162"/>
              <a:gd name="connsiteY20" fmla="*/ 854075 h 6858000"/>
              <a:gd name="connsiteX21" fmla="*/ 4378531 w 4417162"/>
              <a:gd name="connsiteY21" fmla="*/ 901700 h 6858000"/>
              <a:gd name="connsiteX22" fmla="*/ 4361735 w 4417162"/>
              <a:gd name="connsiteY22" fmla="*/ 942975 h 6858000"/>
              <a:gd name="connsiteX23" fmla="*/ 4341580 w 4417162"/>
              <a:gd name="connsiteY23" fmla="*/ 981075 h 6858000"/>
              <a:gd name="connsiteX24" fmla="*/ 4321425 w 4417162"/>
              <a:gd name="connsiteY24" fmla="*/ 1017587 h 6858000"/>
              <a:gd name="connsiteX25" fmla="*/ 4301270 w 4417162"/>
              <a:gd name="connsiteY25" fmla="*/ 1055687 h 6858000"/>
              <a:gd name="connsiteX26" fmla="*/ 4282794 w 4417162"/>
              <a:gd name="connsiteY26" fmla="*/ 1095375 h 6858000"/>
              <a:gd name="connsiteX27" fmla="*/ 4264318 w 4417162"/>
              <a:gd name="connsiteY27" fmla="*/ 1136650 h 6858000"/>
              <a:gd name="connsiteX28" fmla="*/ 4249203 w 4417162"/>
              <a:gd name="connsiteY28" fmla="*/ 1182687 h 6858000"/>
              <a:gd name="connsiteX29" fmla="*/ 4239125 w 4417162"/>
              <a:gd name="connsiteY29" fmla="*/ 1235075 h 6858000"/>
              <a:gd name="connsiteX30" fmla="*/ 4229047 w 4417162"/>
              <a:gd name="connsiteY30" fmla="*/ 1295400 h 6858000"/>
              <a:gd name="connsiteX31" fmla="*/ 4227367 w 4417162"/>
              <a:gd name="connsiteY31" fmla="*/ 1363662 h 6858000"/>
              <a:gd name="connsiteX32" fmla="*/ 4229047 w 4417162"/>
              <a:gd name="connsiteY32" fmla="*/ 1431925 h 6858000"/>
              <a:gd name="connsiteX33" fmla="*/ 4239125 w 4417162"/>
              <a:gd name="connsiteY33" fmla="*/ 1492250 h 6858000"/>
              <a:gd name="connsiteX34" fmla="*/ 4249203 w 4417162"/>
              <a:gd name="connsiteY34" fmla="*/ 1544637 h 6858000"/>
              <a:gd name="connsiteX35" fmla="*/ 4264318 w 4417162"/>
              <a:gd name="connsiteY35" fmla="*/ 1589087 h 6858000"/>
              <a:gd name="connsiteX36" fmla="*/ 4282794 w 4417162"/>
              <a:gd name="connsiteY36" fmla="*/ 1631950 h 6858000"/>
              <a:gd name="connsiteX37" fmla="*/ 4301270 w 4417162"/>
              <a:gd name="connsiteY37" fmla="*/ 1671637 h 6858000"/>
              <a:gd name="connsiteX38" fmla="*/ 4321425 w 4417162"/>
              <a:gd name="connsiteY38" fmla="*/ 1708150 h 6858000"/>
              <a:gd name="connsiteX39" fmla="*/ 4341580 w 4417162"/>
              <a:gd name="connsiteY39" fmla="*/ 1743075 h 6858000"/>
              <a:gd name="connsiteX40" fmla="*/ 4361735 w 4417162"/>
              <a:gd name="connsiteY40" fmla="*/ 1782762 h 6858000"/>
              <a:gd name="connsiteX41" fmla="*/ 4378531 w 4417162"/>
              <a:gd name="connsiteY41" fmla="*/ 1824037 h 6858000"/>
              <a:gd name="connsiteX42" fmla="*/ 4393648 w 4417162"/>
              <a:gd name="connsiteY42" fmla="*/ 1870075 h 6858000"/>
              <a:gd name="connsiteX43" fmla="*/ 4405405 w 4417162"/>
              <a:gd name="connsiteY43" fmla="*/ 1922462 h 6858000"/>
              <a:gd name="connsiteX44" fmla="*/ 4413803 w 4417162"/>
              <a:gd name="connsiteY44" fmla="*/ 1982787 h 6858000"/>
              <a:gd name="connsiteX45" fmla="*/ 4417162 w 4417162"/>
              <a:gd name="connsiteY45" fmla="*/ 2051050 h 6858000"/>
              <a:gd name="connsiteX46" fmla="*/ 4413803 w 4417162"/>
              <a:gd name="connsiteY46" fmla="*/ 2119312 h 6858000"/>
              <a:gd name="connsiteX47" fmla="*/ 4405405 w 4417162"/>
              <a:gd name="connsiteY47" fmla="*/ 2179637 h 6858000"/>
              <a:gd name="connsiteX48" fmla="*/ 4393648 w 4417162"/>
              <a:gd name="connsiteY48" fmla="*/ 2232025 h 6858000"/>
              <a:gd name="connsiteX49" fmla="*/ 4378531 w 4417162"/>
              <a:gd name="connsiteY49" fmla="*/ 2278062 h 6858000"/>
              <a:gd name="connsiteX50" fmla="*/ 4361735 w 4417162"/>
              <a:gd name="connsiteY50" fmla="*/ 2319337 h 6858000"/>
              <a:gd name="connsiteX51" fmla="*/ 4341580 w 4417162"/>
              <a:gd name="connsiteY51" fmla="*/ 2359025 h 6858000"/>
              <a:gd name="connsiteX52" fmla="*/ 4321425 w 4417162"/>
              <a:gd name="connsiteY52" fmla="*/ 2395537 h 6858000"/>
              <a:gd name="connsiteX53" fmla="*/ 4301270 w 4417162"/>
              <a:gd name="connsiteY53" fmla="*/ 2433637 h 6858000"/>
              <a:gd name="connsiteX54" fmla="*/ 4282794 w 4417162"/>
              <a:gd name="connsiteY54" fmla="*/ 2471737 h 6858000"/>
              <a:gd name="connsiteX55" fmla="*/ 4264318 w 4417162"/>
              <a:gd name="connsiteY55" fmla="*/ 2513012 h 6858000"/>
              <a:gd name="connsiteX56" fmla="*/ 4249203 w 4417162"/>
              <a:gd name="connsiteY56" fmla="*/ 2560637 h 6858000"/>
              <a:gd name="connsiteX57" fmla="*/ 4239125 w 4417162"/>
              <a:gd name="connsiteY57" fmla="*/ 2613025 h 6858000"/>
              <a:gd name="connsiteX58" fmla="*/ 4229047 w 4417162"/>
              <a:gd name="connsiteY58" fmla="*/ 2671762 h 6858000"/>
              <a:gd name="connsiteX59" fmla="*/ 4227367 w 4417162"/>
              <a:gd name="connsiteY59" fmla="*/ 2741612 h 6858000"/>
              <a:gd name="connsiteX60" fmla="*/ 4229047 w 4417162"/>
              <a:gd name="connsiteY60" fmla="*/ 2809875 h 6858000"/>
              <a:gd name="connsiteX61" fmla="*/ 4239125 w 4417162"/>
              <a:gd name="connsiteY61" fmla="*/ 2868612 h 6858000"/>
              <a:gd name="connsiteX62" fmla="*/ 4249203 w 4417162"/>
              <a:gd name="connsiteY62" fmla="*/ 2922587 h 6858000"/>
              <a:gd name="connsiteX63" fmla="*/ 4264318 w 4417162"/>
              <a:gd name="connsiteY63" fmla="*/ 2967037 h 6858000"/>
              <a:gd name="connsiteX64" fmla="*/ 4282794 w 4417162"/>
              <a:gd name="connsiteY64" fmla="*/ 3009900 h 6858000"/>
              <a:gd name="connsiteX65" fmla="*/ 4301270 w 4417162"/>
              <a:gd name="connsiteY65" fmla="*/ 3046412 h 6858000"/>
              <a:gd name="connsiteX66" fmla="*/ 4321425 w 4417162"/>
              <a:gd name="connsiteY66" fmla="*/ 3084512 h 6858000"/>
              <a:gd name="connsiteX67" fmla="*/ 4341580 w 4417162"/>
              <a:gd name="connsiteY67" fmla="*/ 3121025 h 6858000"/>
              <a:gd name="connsiteX68" fmla="*/ 4361735 w 4417162"/>
              <a:gd name="connsiteY68" fmla="*/ 3160712 h 6858000"/>
              <a:gd name="connsiteX69" fmla="*/ 4378531 w 4417162"/>
              <a:gd name="connsiteY69" fmla="*/ 3201987 h 6858000"/>
              <a:gd name="connsiteX70" fmla="*/ 4393648 w 4417162"/>
              <a:gd name="connsiteY70" fmla="*/ 3248025 h 6858000"/>
              <a:gd name="connsiteX71" fmla="*/ 4405405 w 4417162"/>
              <a:gd name="connsiteY71" fmla="*/ 3300412 h 6858000"/>
              <a:gd name="connsiteX72" fmla="*/ 4413803 w 4417162"/>
              <a:gd name="connsiteY72" fmla="*/ 3360737 h 6858000"/>
              <a:gd name="connsiteX73" fmla="*/ 4417162 w 4417162"/>
              <a:gd name="connsiteY73" fmla="*/ 3427412 h 6858000"/>
              <a:gd name="connsiteX74" fmla="*/ 4413803 w 4417162"/>
              <a:gd name="connsiteY74" fmla="*/ 3497262 h 6858000"/>
              <a:gd name="connsiteX75" fmla="*/ 4405405 w 4417162"/>
              <a:gd name="connsiteY75" fmla="*/ 3557587 h 6858000"/>
              <a:gd name="connsiteX76" fmla="*/ 4393648 w 4417162"/>
              <a:gd name="connsiteY76" fmla="*/ 3609975 h 6858000"/>
              <a:gd name="connsiteX77" fmla="*/ 4378531 w 4417162"/>
              <a:gd name="connsiteY77" fmla="*/ 3656012 h 6858000"/>
              <a:gd name="connsiteX78" fmla="*/ 4361735 w 4417162"/>
              <a:gd name="connsiteY78" fmla="*/ 3697287 h 6858000"/>
              <a:gd name="connsiteX79" fmla="*/ 4341580 w 4417162"/>
              <a:gd name="connsiteY79" fmla="*/ 3736975 h 6858000"/>
              <a:gd name="connsiteX80" fmla="*/ 4301270 w 4417162"/>
              <a:gd name="connsiteY80" fmla="*/ 3811587 h 6858000"/>
              <a:gd name="connsiteX81" fmla="*/ 4282794 w 4417162"/>
              <a:gd name="connsiteY81" fmla="*/ 3848100 h 6858000"/>
              <a:gd name="connsiteX82" fmla="*/ 4264318 w 4417162"/>
              <a:gd name="connsiteY82" fmla="*/ 3890962 h 6858000"/>
              <a:gd name="connsiteX83" fmla="*/ 4249203 w 4417162"/>
              <a:gd name="connsiteY83" fmla="*/ 3935412 h 6858000"/>
              <a:gd name="connsiteX84" fmla="*/ 4239125 w 4417162"/>
              <a:gd name="connsiteY84" fmla="*/ 3987800 h 6858000"/>
              <a:gd name="connsiteX85" fmla="*/ 4229047 w 4417162"/>
              <a:gd name="connsiteY85" fmla="*/ 4048125 h 6858000"/>
              <a:gd name="connsiteX86" fmla="*/ 4227367 w 4417162"/>
              <a:gd name="connsiteY86" fmla="*/ 4116387 h 6858000"/>
              <a:gd name="connsiteX87" fmla="*/ 4229047 w 4417162"/>
              <a:gd name="connsiteY87" fmla="*/ 4186237 h 6858000"/>
              <a:gd name="connsiteX88" fmla="*/ 4239125 w 4417162"/>
              <a:gd name="connsiteY88" fmla="*/ 4244975 h 6858000"/>
              <a:gd name="connsiteX89" fmla="*/ 4249203 w 4417162"/>
              <a:gd name="connsiteY89" fmla="*/ 4297362 h 6858000"/>
              <a:gd name="connsiteX90" fmla="*/ 4264318 w 4417162"/>
              <a:gd name="connsiteY90" fmla="*/ 4343400 h 6858000"/>
              <a:gd name="connsiteX91" fmla="*/ 4282794 w 4417162"/>
              <a:gd name="connsiteY91" fmla="*/ 4386262 h 6858000"/>
              <a:gd name="connsiteX92" fmla="*/ 4301270 w 4417162"/>
              <a:gd name="connsiteY92" fmla="*/ 4424362 h 6858000"/>
              <a:gd name="connsiteX93" fmla="*/ 4341580 w 4417162"/>
              <a:gd name="connsiteY93" fmla="*/ 4498975 h 6858000"/>
              <a:gd name="connsiteX94" fmla="*/ 4361735 w 4417162"/>
              <a:gd name="connsiteY94" fmla="*/ 4537075 h 6858000"/>
              <a:gd name="connsiteX95" fmla="*/ 4378531 w 4417162"/>
              <a:gd name="connsiteY95" fmla="*/ 4579937 h 6858000"/>
              <a:gd name="connsiteX96" fmla="*/ 4393648 w 4417162"/>
              <a:gd name="connsiteY96" fmla="*/ 4625975 h 6858000"/>
              <a:gd name="connsiteX97" fmla="*/ 4405405 w 4417162"/>
              <a:gd name="connsiteY97" fmla="*/ 4678362 h 6858000"/>
              <a:gd name="connsiteX98" fmla="*/ 4413803 w 4417162"/>
              <a:gd name="connsiteY98" fmla="*/ 4738687 h 6858000"/>
              <a:gd name="connsiteX99" fmla="*/ 4417162 w 4417162"/>
              <a:gd name="connsiteY99" fmla="*/ 4806950 h 6858000"/>
              <a:gd name="connsiteX100" fmla="*/ 4413803 w 4417162"/>
              <a:gd name="connsiteY100" fmla="*/ 4875212 h 6858000"/>
              <a:gd name="connsiteX101" fmla="*/ 4405405 w 4417162"/>
              <a:gd name="connsiteY101" fmla="*/ 4935537 h 6858000"/>
              <a:gd name="connsiteX102" fmla="*/ 4393648 w 4417162"/>
              <a:gd name="connsiteY102" fmla="*/ 4987925 h 6858000"/>
              <a:gd name="connsiteX103" fmla="*/ 4378531 w 4417162"/>
              <a:gd name="connsiteY103" fmla="*/ 5033962 h 6858000"/>
              <a:gd name="connsiteX104" fmla="*/ 4361735 w 4417162"/>
              <a:gd name="connsiteY104" fmla="*/ 5075237 h 6858000"/>
              <a:gd name="connsiteX105" fmla="*/ 4341580 w 4417162"/>
              <a:gd name="connsiteY105" fmla="*/ 5114925 h 6858000"/>
              <a:gd name="connsiteX106" fmla="*/ 4321425 w 4417162"/>
              <a:gd name="connsiteY106" fmla="*/ 5149850 h 6858000"/>
              <a:gd name="connsiteX107" fmla="*/ 4301270 w 4417162"/>
              <a:gd name="connsiteY107" fmla="*/ 5186362 h 6858000"/>
              <a:gd name="connsiteX108" fmla="*/ 4282794 w 4417162"/>
              <a:gd name="connsiteY108" fmla="*/ 5226050 h 6858000"/>
              <a:gd name="connsiteX109" fmla="*/ 4264318 w 4417162"/>
              <a:gd name="connsiteY109" fmla="*/ 5268912 h 6858000"/>
              <a:gd name="connsiteX110" fmla="*/ 4249203 w 4417162"/>
              <a:gd name="connsiteY110" fmla="*/ 5313362 h 6858000"/>
              <a:gd name="connsiteX111" fmla="*/ 4239125 w 4417162"/>
              <a:gd name="connsiteY111" fmla="*/ 5365750 h 6858000"/>
              <a:gd name="connsiteX112" fmla="*/ 4229047 w 4417162"/>
              <a:gd name="connsiteY112" fmla="*/ 5426075 h 6858000"/>
              <a:gd name="connsiteX113" fmla="*/ 4227367 w 4417162"/>
              <a:gd name="connsiteY113" fmla="*/ 5494337 h 6858000"/>
              <a:gd name="connsiteX114" fmla="*/ 4229047 w 4417162"/>
              <a:gd name="connsiteY114" fmla="*/ 5562600 h 6858000"/>
              <a:gd name="connsiteX115" fmla="*/ 4239125 w 4417162"/>
              <a:gd name="connsiteY115" fmla="*/ 5622925 h 6858000"/>
              <a:gd name="connsiteX116" fmla="*/ 4249203 w 4417162"/>
              <a:gd name="connsiteY116" fmla="*/ 5675312 h 6858000"/>
              <a:gd name="connsiteX117" fmla="*/ 4264318 w 4417162"/>
              <a:gd name="connsiteY117" fmla="*/ 5721350 h 6858000"/>
              <a:gd name="connsiteX118" fmla="*/ 4282794 w 4417162"/>
              <a:gd name="connsiteY118" fmla="*/ 5762625 h 6858000"/>
              <a:gd name="connsiteX119" fmla="*/ 4301270 w 4417162"/>
              <a:gd name="connsiteY119" fmla="*/ 5802312 h 6858000"/>
              <a:gd name="connsiteX120" fmla="*/ 4321425 w 4417162"/>
              <a:gd name="connsiteY120" fmla="*/ 5840412 h 6858000"/>
              <a:gd name="connsiteX121" fmla="*/ 4341580 w 4417162"/>
              <a:gd name="connsiteY121" fmla="*/ 5876925 h 6858000"/>
              <a:gd name="connsiteX122" fmla="*/ 4361735 w 4417162"/>
              <a:gd name="connsiteY122" fmla="*/ 5915025 h 6858000"/>
              <a:gd name="connsiteX123" fmla="*/ 4378531 w 4417162"/>
              <a:gd name="connsiteY123" fmla="*/ 5956300 h 6858000"/>
              <a:gd name="connsiteX124" fmla="*/ 4393648 w 4417162"/>
              <a:gd name="connsiteY124" fmla="*/ 6003925 h 6858000"/>
              <a:gd name="connsiteX125" fmla="*/ 4405405 w 4417162"/>
              <a:gd name="connsiteY125" fmla="*/ 6056312 h 6858000"/>
              <a:gd name="connsiteX126" fmla="*/ 4413803 w 4417162"/>
              <a:gd name="connsiteY126" fmla="*/ 6113462 h 6858000"/>
              <a:gd name="connsiteX127" fmla="*/ 4417162 w 4417162"/>
              <a:gd name="connsiteY127" fmla="*/ 6183312 h 6858000"/>
              <a:gd name="connsiteX128" fmla="*/ 4413803 w 4417162"/>
              <a:gd name="connsiteY128" fmla="*/ 6251575 h 6858000"/>
              <a:gd name="connsiteX129" fmla="*/ 4405405 w 4417162"/>
              <a:gd name="connsiteY129" fmla="*/ 6311900 h 6858000"/>
              <a:gd name="connsiteX130" fmla="*/ 4393648 w 4417162"/>
              <a:gd name="connsiteY130" fmla="*/ 6361112 h 6858000"/>
              <a:gd name="connsiteX131" fmla="*/ 4378531 w 4417162"/>
              <a:gd name="connsiteY131" fmla="*/ 6407150 h 6858000"/>
              <a:gd name="connsiteX132" fmla="*/ 4361735 w 4417162"/>
              <a:gd name="connsiteY132" fmla="*/ 6448425 h 6858000"/>
              <a:gd name="connsiteX133" fmla="*/ 4343260 w 4417162"/>
              <a:gd name="connsiteY133" fmla="*/ 6488112 h 6858000"/>
              <a:gd name="connsiteX134" fmla="*/ 4324784 w 4417162"/>
              <a:gd name="connsiteY134" fmla="*/ 6523037 h 6858000"/>
              <a:gd name="connsiteX135" fmla="*/ 4304629 w 4417162"/>
              <a:gd name="connsiteY135" fmla="*/ 6561137 h 6858000"/>
              <a:gd name="connsiteX136" fmla="*/ 4284474 w 4417162"/>
              <a:gd name="connsiteY136" fmla="*/ 6597650 h 6858000"/>
              <a:gd name="connsiteX137" fmla="*/ 4267678 w 4417162"/>
              <a:gd name="connsiteY137" fmla="*/ 6640512 h 6858000"/>
              <a:gd name="connsiteX138" fmla="*/ 4250882 w 4417162"/>
              <a:gd name="connsiteY138" fmla="*/ 6683375 h 6858000"/>
              <a:gd name="connsiteX139" fmla="*/ 4240804 w 4417162"/>
              <a:gd name="connsiteY139" fmla="*/ 6735762 h 6858000"/>
              <a:gd name="connsiteX140" fmla="*/ 4232407 w 4417162"/>
              <a:gd name="connsiteY140" fmla="*/ 6791325 h 6858000"/>
              <a:gd name="connsiteX141" fmla="*/ 4227367 w 4417162"/>
              <a:gd name="connsiteY141" fmla="*/ 6858000 h 6858000"/>
              <a:gd name="connsiteX142" fmla="*/ 2310062 w 4417162"/>
              <a:gd name="connsiteY142" fmla="*/ 6858000 h 6858000"/>
              <a:gd name="connsiteX143" fmla="*/ 144378 w 4417162"/>
              <a:gd name="connsiteY143" fmla="*/ 6858000 h 6858000"/>
              <a:gd name="connsiteX144" fmla="*/ 0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0" y="0"/>
                </a:moveTo>
                <a:lnTo>
                  <a:pt x="144378" y="0"/>
                </a:lnTo>
                <a:lnTo>
                  <a:pt x="2310062" y="0"/>
                </a:lnTo>
                <a:lnTo>
                  <a:pt x="4227367" y="0"/>
                </a:lnTo>
                <a:lnTo>
                  <a:pt x="4232407" y="66675"/>
                </a:lnTo>
                <a:lnTo>
                  <a:pt x="4240804" y="122237"/>
                </a:lnTo>
                <a:lnTo>
                  <a:pt x="4250882" y="174625"/>
                </a:lnTo>
                <a:lnTo>
                  <a:pt x="4267678" y="217487"/>
                </a:lnTo>
                <a:lnTo>
                  <a:pt x="4284474" y="260350"/>
                </a:lnTo>
                <a:lnTo>
                  <a:pt x="4304629" y="296862"/>
                </a:lnTo>
                <a:lnTo>
                  <a:pt x="4324784" y="334962"/>
                </a:lnTo>
                <a:lnTo>
                  <a:pt x="4343260" y="369887"/>
                </a:lnTo>
                <a:lnTo>
                  <a:pt x="4361735" y="409575"/>
                </a:lnTo>
                <a:lnTo>
                  <a:pt x="4378531" y="450850"/>
                </a:lnTo>
                <a:lnTo>
                  <a:pt x="4393648" y="496887"/>
                </a:lnTo>
                <a:lnTo>
                  <a:pt x="4405405" y="546100"/>
                </a:lnTo>
                <a:lnTo>
                  <a:pt x="4413803" y="606425"/>
                </a:lnTo>
                <a:lnTo>
                  <a:pt x="4417162" y="673100"/>
                </a:lnTo>
                <a:lnTo>
                  <a:pt x="4413803" y="744537"/>
                </a:lnTo>
                <a:lnTo>
                  <a:pt x="4405405" y="801687"/>
                </a:lnTo>
                <a:lnTo>
                  <a:pt x="4393648" y="854075"/>
                </a:lnTo>
                <a:lnTo>
                  <a:pt x="4378531" y="901700"/>
                </a:lnTo>
                <a:lnTo>
                  <a:pt x="4361735" y="942975"/>
                </a:lnTo>
                <a:lnTo>
                  <a:pt x="4341580" y="981075"/>
                </a:lnTo>
                <a:lnTo>
                  <a:pt x="4321425" y="1017587"/>
                </a:lnTo>
                <a:lnTo>
                  <a:pt x="4301270" y="1055687"/>
                </a:lnTo>
                <a:lnTo>
                  <a:pt x="4282794" y="1095375"/>
                </a:lnTo>
                <a:lnTo>
                  <a:pt x="4264318" y="1136650"/>
                </a:lnTo>
                <a:lnTo>
                  <a:pt x="4249203" y="1182687"/>
                </a:lnTo>
                <a:lnTo>
                  <a:pt x="4239125" y="1235075"/>
                </a:lnTo>
                <a:lnTo>
                  <a:pt x="4229047" y="1295400"/>
                </a:lnTo>
                <a:lnTo>
                  <a:pt x="4227367" y="1363662"/>
                </a:lnTo>
                <a:lnTo>
                  <a:pt x="4229047" y="1431925"/>
                </a:lnTo>
                <a:lnTo>
                  <a:pt x="4239125" y="1492250"/>
                </a:lnTo>
                <a:lnTo>
                  <a:pt x="4249203" y="1544637"/>
                </a:lnTo>
                <a:lnTo>
                  <a:pt x="4264318" y="1589087"/>
                </a:lnTo>
                <a:lnTo>
                  <a:pt x="4282794" y="1631950"/>
                </a:lnTo>
                <a:lnTo>
                  <a:pt x="4301270" y="1671637"/>
                </a:lnTo>
                <a:lnTo>
                  <a:pt x="4321425" y="1708150"/>
                </a:lnTo>
                <a:lnTo>
                  <a:pt x="4341580" y="1743075"/>
                </a:lnTo>
                <a:lnTo>
                  <a:pt x="4361735" y="1782762"/>
                </a:lnTo>
                <a:lnTo>
                  <a:pt x="4378531" y="1824037"/>
                </a:lnTo>
                <a:lnTo>
                  <a:pt x="4393648" y="1870075"/>
                </a:lnTo>
                <a:lnTo>
                  <a:pt x="4405405" y="1922462"/>
                </a:lnTo>
                <a:lnTo>
                  <a:pt x="4413803" y="1982787"/>
                </a:lnTo>
                <a:lnTo>
                  <a:pt x="4417162" y="2051050"/>
                </a:lnTo>
                <a:lnTo>
                  <a:pt x="4413803" y="2119312"/>
                </a:lnTo>
                <a:lnTo>
                  <a:pt x="4405405" y="2179637"/>
                </a:lnTo>
                <a:lnTo>
                  <a:pt x="4393648" y="2232025"/>
                </a:lnTo>
                <a:lnTo>
                  <a:pt x="4378531" y="2278062"/>
                </a:lnTo>
                <a:lnTo>
                  <a:pt x="4361735" y="2319337"/>
                </a:lnTo>
                <a:lnTo>
                  <a:pt x="4341580" y="2359025"/>
                </a:lnTo>
                <a:lnTo>
                  <a:pt x="4321425" y="2395537"/>
                </a:lnTo>
                <a:lnTo>
                  <a:pt x="4301270" y="2433637"/>
                </a:lnTo>
                <a:lnTo>
                  <a:pt x="4282794" y="2471737"/>
                </a:lnTo>
                <a:lnTo>
                  <a:pt x="4264318" y="2513012"/>
                </a:lnTo>
                <a:lnTo>
                  <a:pt x="4249203" y="2560637"/>
                </a:lnTo>
                <a:lnTo>
                  <a:pt x="4239125" y="2613025"/>
                </a:lnTo>
                <a:lnTo>
                  <a:pt x="4229047" y="2671762"/>
                </a:lnTo>
                <a:lnTo>
                  <a:pt x="4227367" y="2741612"/>
                </a:lnTo>
                <a:lnTo>
                  <a:pt x="4229047" y="2809875"/>
                </a:lnTo>
                <a:lnTo>
                  <a:pt x="4239125" y="2868612"/>
                </a:lnTo>
                <a:lnTo>
                  <a:pt x="4249203" y="2922587"/>
                </a:lnTo>
                <a:lnTo>
                  <a:pt x="4264318" y="2967037"/>
                </a:lnTo>
                <a:lnTo>
                  <a:pt x="4282794" y="3009900"/>
                </a:lnTo>
                <a:lnTo>
                  <a:pt x="4301270" y="3046412"/>
                </a:lnTo>
                <a:lnTo>
                  <a:pt x="4321425" y="3084512"/>
                </a:lnTo>
                <a:lnTo>
                  <a:pt x="4341580" y="3121025"/>
                </a:lnTo>
                <a:lnTo>
                  <a:pt x="4361735" y="3160712"/>
                </a:lnTo>
                <a:lnTo>
                  <a:pt x="4378531" y="3201987"/>
                </a:lnTo>
                <a:lnTo>
                  <a:pt x="4393648" y="3248025"/>
                </a:lnTo>
                <a:lnTo>
                  <a:pt x="4405405" y="3300412"/>
                </a:lnTo>
                <a:lnTo>
                  <a:pt x="4413803" y="3360737"/>
                </a:lnTo>
                <a:lnTo>
                  <a:pt x="4417162" y="3427412"/>
                </a:lnTo>
                <a:lnTo>
                  <a:pt x="4413803" y="3497262"/>
                </a:lnTo>
                <a:lnTo>
                  <a:pt x="4405405" y="3557587"/>
                </a:lnTo>
                <a:lnTo>
                  <a:pt x="4393648" y="3609975"/>
                </a:lnTo>
                <a:lnTo>
                  <a:pt x="4378531" y="3656012"/>
                </a:lnTo>
                <a:lnTo>
                  <a:pt x="4361735" y="3697287"/>
                </a:lnTo>
                <a:lnTo>
                  <a:pt x="4341580" y="3736975"/>
                </a:lnTo>
                <a:lnTo>
                  <a:pt x="4301270" y="3811587"/>
                </a:lnTo>
                <a:lnTo>
                  <a:pt x="4282794" y="3848100"/>
                </a:lnTo>
                <a:lnTo>
                  <a:pt x="4264318" y="3890962"/>
                </a:lnTo>
                <a:lnTo>
                  <a:pt x="4249203" y="3935412"/>
                </a:lnTo>
                <a:lnTo>
                  <a:pt x="4239125" y="3987800"/>
                </a:lnTo>
                <a:lnTo>
                  <a:pt x="4229047" y="4048125"/>
                </a:lnTo>
                <a:lnTo>
                  <a:pt x="4227367" y="4116387"/>
                </a:lnTo>
                <a:lnTo>
                  <a:pt x="4229047" y="4186237"/>
                </a:lnTo>
                <a:lnTo>
                  <a:pt x="4239125" y="4244975"/>
                </a:lnTo>
                <a:lnTo>
                  <a:pt x="4249203" y="4297362"/>
                </a:lnTo>
                <a:lnTo>
                  <a:pt x="4264318" y="4343400"/>
                </a:lnTo>
                <a:lnTo>
                  <a:pt x="4282794" y="4386262"/>
                </a:lnTo>
                <a:lnTo>
                  <a:pt x="4301270" y="4424362"/>
                </a:lnTo>
                <a:lnTo>
                  <a:pt x="4341580" y="4498975"/>
                </a:lnTo>
                <a:lnTo>
                  <a:pt x="4361735" y="4537075"/>
                </a:lnTo>
                <a:lnTo>
                  <a:pt x="4378531" y="4579937"/>
                </a:lnTo>
                <a:lnTo>
                  <a:pt x="4393648" y="4625975"/>
                </a:lnTo>
                <a:lnTo>
                  <a:pt x="4405405" y="4678362"/>
                </a:lnTo>
                <a:lnTo>
                  <a:pt x="4413803" y="4738687"/>
                </a:lnTo>
                <a:lnTo>
                  <a:pt x="4417162" y="4806950"/>
                </a:lnTo>
                <a:lnTo>
                  <a:pt x="4413803" y="4875212"/>
                </a:lnTo>
                <a:lnTo>
                  <a:pt x="4405405" y="4935537"/>
                </a:lnTo>
                <a:lnTo>
                  <a:pt x="4393648" y="4987925"/>
                </a:lnTo>
                <a:lnTo>
                  <a:pt x="4378531" y="5033962"/>
                </a:lnTo>
                <a:lnTo>
                  <a:pt x="4361735" y="5075237"/>
                </a:lnTo>
                <a:lnTo>
                  <a:pt x="4341580" y="5114925"/>
                </a:lnTo>
                <a:lnTo>
                  <a:pt x="4321425" y="5149850"/>
                </a:lnTo>
                <a:lnTo>
                  <a:pt x="4301270" y="5186362"/>
                </a:lnTo>
                <a:lnTo>
                  <a:pt x="4282794" y="5226050"/>
                </a:lnTo>
                <a:lnTo>
                  <a:pt x="4264318" y="5268912"/>
                </a:lnTo>
                <a:lnTo>
                  <a:pt x="4249203" y="5313362"/>
                </a:lnTo>
                <a:lnTo>
                  <a:pt x="4239125" y="5365750"/>
                </a:lnTo>
                <a:lnTo>
                  <a:pt x="4229047" y="5426075"/>
                </a:lnTo>
                <a:lnTo>
                  <a:pt x="4227367" y="5494337"/>
                </a:lnTo>
                <a:lnTo>
                  <a:pt x="4229047" y="5562600"/>
                </a:lnTo>
                <a:lnTo>
                  <a:pt x="4239125" y="5622925"/>
                </a:lnTo>
                <a:lnTo>
                  <a:pt x="4249203" y="5675312"/>
                </a:lnTo>
                <a:lnTo>
                  <a:pt x="4264318" y="5721350"/>
                </a:lnTo>
                <a:lnTo>
                  <a:pt x="4282794" y="5762625"/>
                </a:lnTo>
                <a:lnTo>
                  <a:pt x="4301270" y="5802312"/>
                </a:lnTo>
                <a:lnTo>
                  <a:pt x="4321425" y="5840412"/>
                </a:lnTo>
                <a:lnTo>
                  <a:pt x="4341580" y="5876925"/>
                </a:lnTo>
                <a:lnTo>
                  <a:pt x="4361735" y="5915025"/>
                </a:lnTo>
                <a:lnTo>
                  <a:pt x="4378531" y="5956300"/>
                </a:lnTo>
                <a:lnTo>
                  <a:pt x="4393648" y="6003925"/>
                </a:lnTo>
                <a:lnTo>
                  <a:pt x="4405405" y="6056312"/>
                </a:lnTo>
                <a:lnTo>
                  <a:pt x="4413803" y="6113462"/>
                </a:lnTo>
                <a:lnTo>
                  <a:pt x="4417162" y="6183312"/>
                </a:lnTo>
                <a:lnTo>
                  <a:pt x="4413803" y="6251575"/>
                </a:lnTo>
                <a:lnTo>
                  <a:pt x="4405405" y="6311900"/>
                </a:lnTo>
                <a:lnTo>
                  <a:pt x="4393648" y="6361112"/>
                </a:lnTo>
                <a:lnTo>
                  <a:pt x="4378531" y="6407150"/>
                </a:lnTo>
                <a:lnTo>
                  <a:pt x="4361735" y="6448425"/>
                </a:lnTo>
                <a:lnTo>
                  <a:pt x="4343260" y="6488112"/>
                </a:lnTo>
                <a:lnTo>
                  <a:pt x="4324784" y="6523037"/>
                </a:lnTo>
                <a:lnTo>
                  <a:pt x="4304629" y="6561137"/>
                </a:lnTo>
                <a:lnTo>
                  <a:pt x="4284474" y="6597650"/>
                </a:lnTo>
                <a:lnTo>
                  <a:pt x="4267678" y="6640512"/>
                </a:lnTo>
                <a:lnTo>
                  <a:pt x="4250882" y="6683375"/>
                </a:lnTo>
                <a:lnTo>
                  <a:pt x="4240804" y="6735762"/>
                </a:lnTo>
                <a:lnTo>
                  <a:pt x="4232407" y="6791325"/>
                </a:lnTo>
                <a:lnTo>
                  <a:pt x="4227367" y="6858000"/>
                </a:lnTo>
                <a:lnTo>
                  <a:pt x="2310062" y="6858000"/>
                </a:lnTo>
                <a:lnTo>
                  <a:pt x="144378" y="6858000"/>
                </a:lnTo>
                <a:lnTo>
                  <a:pt x="0" y="6858000"/>
                </a:lnTo>
                <a:close/>
              </a:path>
            </a:pathLst>
          </a:custGeom>
          <a:solidFill>
            <a:srgbClr val="FFFFFF"/>
          </a:solidFill>
          <a:ln w="0">
            <a:noFill/>
            <a:prstDash val="solid"/>
            <a:round/>
            <a:headEnd/>
            <a:tailEnd/>
          </a:ln>
        </p:spPr>
        <p:txBody>
          <a:bodyPr/>
          <a:lstStyle/>
          <a:p>
            <a:endParaRPr lang="en-GB"/>
          </a:p>
        </p:txBody>
      </p:sp>
      <p:sp useBgFill="1">
        <p:nvSpPr>
          <p:cNvPr id="11" name="Freeform: Shape 15">
            <a:extLst>
              <a:ext uri="{FF2B5EF4-FFF2-40B4-BE49-F238E27FC236}">
                <a16:creationId xmlns:a16="http://schemas.microsoft.com/office/drawing/2014/main" id="{A7A4B465-FBCC-4CD4-89A1-82992A7B47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272784" cy="6858000"/>
          </a:xfrm>
          <a:custGeom>
            <a:avLst/>
            <a:gdLst>
              <a:gd name="connsiteX0" fmla="*/ 0 w 4272784"/>
              <a:gd name="connsiteY0" fmla="*/ 0 h 6858000"/>
              <a:gd name="connsiteX1" fmla="*/ 4082989 w 4272784"/>
              <a:gd name="connsiteY1" fmla="*/ 0 h 6858000"/>
              <a:gd name="connsiteX2" fmla="*/ 4088029 w 4272784"/>
              <a:gd name="connsiteY2" fmla="*/ 66675 h 6858000"/>
              <a:gd name="connsiteX3" fmla="*/ 4096426 w 4272784"/>
              <a:gd name="connsiteY3" fmla="*/ 122237 h 6858000"/>
              <a:gd name="connsiteX4" fmla="*/ 4106504 w 4272784"/>
              <a:gd name="connsiteY4" fmla="*/ 174625 h 6858000"/>
              <a:gd name="connsiteX5" fmla="*/ 4123300 w 4272784"/>
              <a:gd name="connsiteY5" fmla="*/ 217487 h 6858000"/>
              <a:gd name="connsiteX6" fmla="*/ 4140096 w 4272784"/>
              <a:gd name="connsiteY6" fmla="*/ 260350 h 6858000"/>
              <a:gd name="connsiteX7" fmla="*/ 4160251 w 4272784"/>
              <a:gd name="connsiteY7" fmla="*/ 296862 h 6858000"/>
              <a:gd name="connsiteX8" fmla="*/ 4180406 w 4272784"/>
              <a:gd name="connsiteY8" fmla="*/ 334962 h 6858000"/>
              <a:gd name="connsiteX9" fmla="*/ 4198882 w 4272784"/>
              <a:gd name="connsiteY9" fmla="*/ 369887 h 6858000"/>
              <a:gd name="connsiteX10" fmla="*/ 4217357 w 4272784"/>
              <a:gd name="connsiteY10" fmla="*/ 409575 h 6858000"/>
              <a:gd name="connsiteX11" fmla="*/ 4234153 w 4272784"/>
              <a:gd name="connsiteY11" fmla="*/ 450850 h 6858000"/>
              <a:gd name="connsiteX12" fmla="*/ 4249270 w 4272784"/>
              <a:gd name="connsiteY12" fmla="*/ 496887 h 6858000"/>
              <a:gd name="connsiteX13" fmla="*/ 4261027 w 4272784"/>
              <a:gd name="connsiteY13" fmla="*/ 546100 h 6858000"/>
              <a:gd name="connsiteX14" fmla="*/ 4269425 w 4272784"/>
              <a:gd name="connsiteY14" fmla="*/ 606425 h 6858000"/>
              <a:gd name="connsiteX15" fmla="*/ 4272784 w 4272784"/>
              <a:gd name="connsiteY15" fmla="*/ 673100 h 6858000"/>
              <a:gd name="connsiteX16" fmla="*/ 4269425 w 4272784"/>
              <a:gd name="connsiteY16" fmla="*/ 744537 h 6858000"/>
              <a:gd name="connsiteX17" fmla="*/ 4261027 w 4272784"/>
              <a:gd name="connsiteY17" fmla="*/ 801687 h 6858000"/>
              <a:gd name="connsiteX18" fmla="*/ 4249270 w 4272784"/>
              <a:gd name="connsiteY18" fmla="*/ 854075 h 6858000"/>
              <a:gd name="connsiteX19" fmla="*/ 4234153 w 4272784"/>
              <a:gd name="connsiteY19" fmla="*/ 901700 h 6858000"/>
              <a:gd name="connsiteX20" fmla="*/ 4217357 w 4272784"/>
              <a:gd name="connsiteY20" fmla="*/ 942975 h 6858000"/>
              <a:gd name="connsiteX21" fmla="*/ 4197202 w 4272784"/>
              <a:gd name="connsiteY21" fmla="*/ 981075 h 6858000"/>
              <a:gd name="connsiteX22" fmla="*/ 4177047 w 4272784"/>
              <a:gd name="connsiteY22" fmla="*/ 1017587 h 6858000"/>
              <a:gd name="connsiteX23" fmla="*/ 4156892 w 4272784"/>
              <a:gd name="connsiteY23" fmla="*/ 1055687 h 6858000"/>
              <a:gd name="connsiteX24" fmla="*/ 4138416 w 4272784"/>
              <a:gd name="connsiteY24" fmla="*/ 1095375 h 6858000"/>
              <a:gd name="connsiteX25" fmla="*/ 4119940 w 4272784"/>
              <a:gd name="connsiteY25" fmla="*/ 1136650 h 6858000"/>
              <a:gd name="connsiteX26" fmla="*/ 4104825 w 4272784"/>
              <a:gd name="connsiteY26" fmla="*/ 1182687 h 6858000"/>
              <a:gd name="connsiteX27" fmla="*/ 4094747 w 4272784"/>
              <a:gd name="connsiteY27" fmla="*/ 1235075 h 6858000"/>
              <a:gd name="connsiteX28" fmla="*/ 4084669 w 4272784"/>
              <a:gd name="connsiteY28" fmla="*/ 1295400 h 6858000"/>
              <a:gd name="connsiteX29" fmla="*/ 4082989 w 4272784"/>
              <a:gd name="connsiteY29" fmla="*/ 1363662 h 6858000"/>
              <a:gd name="connsiteX30" fmla="*/ 4084669 w 4272784"/>
              <a:gd name="connsiteY30" fmla="*/ 1431925 h 6858000"/>
              <a:gd name="connsiteX31" fmla="*/ 4094747 w 4272784"/>
              <a:gd name="connsiteY31" fmla="*/ 1492250 h 6858000"/>
              <a:gd name="connsiteX32" fmla="*/ 4104825 w 4272784"/>
              <a:gd name="connsiteY32" fmla="*/ 1544637 h 6858000"/>
              <a:gd name="connsiteX33" fmla="*/ 4119940 w 4272784"/>
              <a:gd name="connsiteY33" fmla="*/ 1589087 h 6858000"/>
              <a:gd name="connsiteX34" fmla="*/ 4138416 w 4272784"/>
              <a:gd name="connsiteY34" fmla="*/ 1631950 h 6858000"/>
              <a:gd name="connsiteX35" fmla="*/ 4156892 w 4272784"/>
              <a:gd name="connsiteY35" fmla="*/ 1671637 h 6858000"/>
              <a:gd name="connsiteX36" fmla="*/ 4177047 w 4272784"/>
              <a:gd name="connsiteY36" fmla="*/ 1708150 h 6858000"/>
              <a:gd name="connsiteX37" fmla="*/ 4197202 w 4272784"/>
              <a:gd name="connsiteY37" fmla="*/ 1743075 h 6858000"/>
              <a:gd name="connsiteX38" fmla="*/ 4217357 w 4272784"/>
              <a:gd name="connsiteY38" fmla="*/ 1782762 h 6858000"/>
              <a:gd name="connsiteX39" fmla="*/ 4234153 w 4272784"/>
              <a:gd name="connsiteY39" fmla="*/ 1824037 h 6858000"/>
              <a:gd name="connsiteX40" fmla="*/ 4249270 w 4272784"/>
              <a:gd name="connsiteY40" fmla="*/ 1870075 h 6858000"/>
              <a:gd name="connsiteX41" fmla="*/ 4261027 w 4272784"/>
              <a:gd name="connsiteY41" fmla="*/ 1922462 h 6858000"/>
              <a:gd name="connsiteX42" fmla="*/ 4269425 w 4272784"/>
              <a:gd name="connsiteY42" fmla="*/ 1982787 h 6858000"/>
              <a:gd name="connsiteX43" fmla="*/ 4272784 w 4272784"/>
              <a:gd name="connsiteY43" fmla="*/ 2051050 h 6858000"/>
              <a:gd name="connsiteX44" fmla="*/ 4269425 w 4272784"/>
              <a:gd name="connsiteY44" fmla="*/ 2119312 h 6858000"/>
              <a:gd name="connsiteX45" fmla="*/ 4261027 w 4272784"/>
              <a:gd name="connsiteY45" fmla="*/ 2179637 h 6858000"/>
              <a:gd name="connsiteX46" fmla="*/ 4249270 w 4272784"/>
              <a:gd name="connsiteY46" fmla="*/ 2232025 h 6858000"/>
              <a:gd name="connsiteX47" fmla="*/ 4234153 w 4272784"/>
              <a:gd name="connsiteY47" fmla="*/ 2278062 h 6858000"/>
              <a:gd name="connsiteX48" fmla="*/ 4217357 w 4272784"/>
              <a:gd name="connsiteY48" fmla="*/ 2319337 h 6858000"/>
              <a:gd name="connsiteX49" fmla="*/ 4197202 w 4272784"/>
              <a:gd name="connsiteY49" fmla="*/ 2359025 h 6858000"/>
              <a:gd name="connsiteX50" fmla="*/ 4177047 w 4272784"/>
              <a:gd name="connsiteY50" fmla="*/ 2395537 h 6858000"/>
              <a:gd name="connsiteX51" fmla="*/ 4156892 w 4272784"/>
              <a:gd name="connsiteY51" fmla="*/ 2433637 h 6858000"/>
              <a:gd name="connsiteX52" fmla="*/ 4138416 w 4272784"/>
              <a:gd name="connsiteY52" fmla="*/ 2471737 h 6858000"/>
              <a:gd name="connsiteX53" fmla="*/ 4119940 w 4272784"/>
              <a:gd name="connsiteY53" fmla="*/ 2513012 h 6858000"/>
              <a:gd name="connsiteX54" fmla="*/ 4104825 w 4272784"/>
              <a:gd name="connsiteY54" fmla="*/ 2560637 h 6858000"/>
              <a:gd name="connsiteX55" fmla="*/ 4094747 w 4272784"/>
              <a:gd name="connsiteY55" fmla="*/ 2613025 h 6858000"/>
              <a:gd name="connsiteX56" fmla="*/ 4084669 w 4272784"/>
              <a:gd name="connsiteY56" fmla="*/ 2671762 h 6858000"/>
              <a:gd name="connsiteX57" fmla="*/ 4082989 w 4272784"/>
              <a:gd name="connsiteY57" fmla="*/ 2741612 h 6858000"/>
              <a:gd name="connsiteX58" fmla="*/ 4084669 w 4272784"/>
              <a:gd name="connsiteY58" fmla="*/ 2809875 h 6858000"/>
              <a:gd name="connsiteX59" fmla="*/ 4094747 w 4272784"/>
              <a:gd name="connsiteY59" fmla="*/ 2868612 h 6858000"/>
              <a:gd name="connsiteX60" fmla="*/ 4104825 w 4272784"/>
              <a:gd name="connsiteY60" fmla="*/ 2922587 h 6858000"/>
              <a:gd name="connsiteX61" fmla="*/ 4119940 w 4272784"/>
              <a:gd name="connsiteY61" fmla="*/ 2967037 h 6858000"/>
              <a:gd name="connsiteX62" fmla="*/ 4138416 w 4272784"/>
              <a:gd name="connsiteY62" fmla="*/ 3009900 h 6858000"/>
              <a:gd name="connsiteX63" fmla="*/ 4156892 w 4272784"/>
              <a:gd name="connsiteY63" fmla="*/ 3046412 h 6858000"/>
              <a:gd name="connsiteX64" fmla="*/ 4177047 w 4272784"/>
              <a:gd name="connsiteY64" fmla="*/ 3084512 h 6858000"/>
              <a:gd name="connsiteX65" fmla="*/ 4197202 w 4272784"/>
              <a:gd name="connsiteY65" fmla="*/ 3121025 h 6858000"/>
              <a:gd name="connsiteX66" fmla="*/ 4217357 w 4272784"/>
              <a:gd name="connsiteY66" fmla="*/ 3160712 h 6858000"/>
              <a:gd name="connsiteX67" fmla="*/ 4234153 w 4272784"/>
              <a:gd name="connsiteY67" fmla="*/ 3201987 h 6858000"/>
              <a:gd name="connsiteX68" fmla="*/ 4249270 w 4272784"/>
              <a:gd name="connsiteY68" fmla="*/ 3248025 h 6858000"/>
              <a:gd name="connsiteX69" fmla="*/ 4261027 w 4272784"/>
              <a:gd name="connsiteY69" fmla="*/ 3300412 h 6858000"/>
              <a:gd name="connsiteX70" fmla="*/ 4269425 w 4272784"/>
              <a:gd name="connsiteY70" fmla="*/ 3360737 h 6858000"/>
              <a:gd name="connsiteX71" fmla="*/ 4272784 w 4272784"/>
              <a:gd name="connsiteY71" fmla="*/ 3427412 h 6858000"/>
              <a:gd name="connsiteX72" fmla="*/ 4269425 w 4272784"/>
              <a:gd name="connsiteY72" fmla="*/ 3497262 h 6858000"/>
              <a:gd name="connsiteX73" fmla="*/ 4261027 w 4272784"/>
              <a:gd name="connsiteY73" fmla="*/ 3557587 h 6858000"/>
              <a:gd name="connsiteX74" fmla="*/ 4249270 w 4272784"/>
              <a:gd name="connsiteY74" fmla="*/ 3609975 h 6858000"/>
              <a:gd name="connsiteX75" fmla="*/ 4234153 w 4272784"/>
              <a:gd name="connsiteY75" fmla="*/ 3656012 h 6858000"/>
              <a:gd name="connsiteX76" fmla="*/ 4217357 w 4272784"/>
              <a:gd name="connsiteY76" fmla="*/ 3697287 h 6858000"/>
              <a:gd name="connsiteX77" fmla="*/ 4197202 w 4272784"/>
              <a:gd name="connsiteY77" fmla="*/ 3736975 h 6858000"/>
              <a:gd name="connsiteX78" fmla="*/ 4156892 w 4272784"/>
              <a:gd name="connsiteY78" fmla="*/ 3811587 h 6858000"/>
              <a:gd name="connsiteX79" fmla="*/ 4138416 w 4272784"/>
              <a:gd name="connsiteY79" fmla="*/ 3848100 h 6858000"/>
              <a:gd name="connsiteX80" fmla="*/ 4119940 w 4272784"/>
              <a:gd name="connsiteY80" fmla="*/ 3890962 h 6858000"/>
              <a:gd name="connsiteX81" fmla="*/ 4104825 w 4272784"/>
              <a:gd name="connsiteY81" fmla="*/ 3935412 h 6858000"/>
              <a:gd name="connsiteX82" fmla="*/ 4094747 w 4272784"/>
              <a:gd name="connsiteY82" fmla="*/ 3987800 h 6858000"/>
              <a:gd name="connsiteX83" fmla="*/ 4084669 w 4272784"/>
              <a:gd name="connsiteY83" fmla="*/ 4048125 h 6858000"/>
              <a:gd name="connsiteX84" fmla="*/ 4082989 w 4272784"/>
              <a:gd name="connsiteY84" fmla="*/ 4116387 h 6858000"/>
              <a:gd name="connsiteX85" fmla="*/ 4084669 w 4272784"/>
              <a:gd name="connsiteY85" fmla="*/ 4186237 h 6858000"/>
              <a:gd name="connsiteX86" fmla="*/ 4094747 w 4272784"/>
              <a:gd name="connsiteY86" fmla="*/ 4244975 h 6858000"/>
              <a:gd name="connsiteX87" fmla="*/ 4104825 w 4272784"/>
              <a:gd name="connsiteY87" fmla="*/ 4297362 h 6858000"/>
              <a:gd name="connsiteX88" fmla="*/ 4119940 w 4272784"/>
              <a:gd name="connsiteY88" fmla="*/ 4343400 h 6858000"/>
              <a:gd name="connsiteX89" fmla="*/ 4138416 w 4272784"/>
              <a:gd name="connsiteY89" fmla="*/ 4386262 h 6858000"/>
              <a:gd name="connsiteX90" fmla="*/ 4156892 w 4272784"/>
              <a:gd name="connsiteY90" fmla="*/ 4424362 h 6858000"/>
              <a:gd name="connsiteX91" fmla="*/ 4197202 w 4272784"/>
              <a:gd name="connsiteY91" fmla="*/ 4498975 h 6858000"/>
              <a:gd name="connsiteX92" fmla="*/ 4217357 w 4272784"/>
              <a:gd name="connsiteY92" fmla="*/ 4537075 h 6858000"/>
              <a:gd name="connsiteX93" fmla="*/ 4234153 w 4272784"/>
              <a:gd name="connsiteY93" fmla="*/ 4579937 h 6858000"/>
              <a:gd name="connsiteX94" fmla="*/ 4249270 w 4272784"/>
              <a:gd name="connsiteY94" fmla="*/ 4625975 h 6858000"/>
              <a:gd name="connsiteX95" fmla="*/ 4261027 w 4272784"/>
              <a:gd name="connsiteY95" fmla="*/ 4678362 h 6858000"/>
              <a:gd name="connsiteX96" fmla="*/ 4269425 w 4272784"/>
              <a:gd name="connsiteY96" fmla="*/ 4738687 h 6858000"/>
              <a:gd name="connsiteX97" fmla="*/ 4272784 w 4272784"/>
              <a:gd name="connsiteY97" fmla="*/ 4806950 h 6858000"/>
              <a:gd name="connsiteX98" fmla="*/ 4269425 w 4272784"/>
              <a:gd name="connsiteY98" fmla="*/ 4875212 h 6858000"/>
              <a:gd name="connsiteX99" fmla="*/ 4261027 w 4272784"/>
              <a:gd name="connsiteY99" fmla="*/ 4935537 h 6858000"/>
              <a:gd name="connsiteX100" fmla="*/ 4249270 w 4272784"/>
              <a:gd name="connsiteY100" fmla="*/ 4987925 h 6858000"/>
              <a:gd name="connsiteX101" fmla="*/ 4234153 w 4272784"/>
              <a:gd name="connsiteY101" fmla="*/ 5033962 h 6858000"/>
              <a:gd name="connsiteX102" fmla="*/ 4217357 w 4272784"/>
              <a:gd name="connsiteY102" fmla="*/ 5075237 h 6858000"/>
              <a:gd name="connsiteX103" fmla="*/ 4197202 w 4272784"/>
              <a:gd name="connsiteY103" fmla="*/ 5114925 h 6858000"/>
              <a:gd name="connsiteX104" fmla="*/ 4177047 w 4272784"/>
              <a:gd name="connsiteY104" fmla="*/ 5149850 h 6858000"/>
              <a:gd name="connsiteX105" fmla="*/ 4156892 w 4272784"/>
              <a:gd name="connsiteY105" fmla="*/ 5186362 h 6858000"/>
              <a:gd name="connsiteX106" fmla="*/ 4138416 w 4272784"/>
              <a:gd name="connsiteY106" fmla="*/ 5226050 h 6858000"/>
              <a:gd name="connsiteX107" fmla="*/ 4119940 w 4272784"/>
              <a:gd name="connsiteY107" fmla="*/ 5268912 h 6858000"/>
              <a:gd name="connsiteX108" fmla="*/ 4104825 w 4272784"/>
              <a:gd name="connsiteY108" fmla="*/ 5313362 h 6858000"/>
              <a:gd name="connsiteX109" fmla="*/ 4094747 w 4272784"/>
              <a:gd name="connsiteY109" fmla="*/ 5365750 h 6858000"/>
              <a:gd name="connsiteX110" fmla="*/ 4084669 w 4272784"/>
              <a:gd name="connsiteY110" fmla="*/ 5426075 h 6858000"/>
              <a:gd name="connsiteX111" fmla="*/ 4082989 w 4272784"/>
              <a:gd name="connsiteY111" fmla="*/ 5494337 h 6858000"/>
              <a:gd name="connsiteX112" fmla="*/ 4084669 w 4272784"/>
              <a:gd name="connsiteY112" fmla="*/ 5562600 h 6858000"/>
              <a:gd name="connsiteX113" fmla="*/ 4094747 w 4272784"/>
              <a:gd name="connsiteY113" fmla="*/ 5622925 h 6858000"/>
              <a:gd name="connsiteX114" fmla="*/ 4104825 w 4272784"/>
              <a:gd name="connsiteY114" fmla="*/ 5675312 h 6858000"/>
              <a:gd name="connsiteX115" fmla="*/ 4119940 w 4272784"/>
              <a:gd name="connsiteY115" fmla="*/ 5721350 h 6858000"/>
              <a:gd name="connsiteX116" fmla="*/ 4138416 w 4272784"/>
              <a:gd name="connsiteY116" fmla="*/ 5762625 h 6858000"/>
              <a:gd name="connsiteX117" fmla="*/ 4156892 w 4272784"/>
              <a:gd name="connsiteY117" fmla="*/ 5802312 h 6858000"/>
              <a:gd name="connsiteX118" fmla="*/ 4177047 w 4272784"/>
              <a:gd name="connsiteY118" fmla="*/ 5840412 h 6858000"/>
              <a:gd name="connsiteX119" fmla="*/ 4197202 w 4272784"/>
              <a:gd name="connsiteY119" fmla="*/ 5876925 h 6858000"/>
              <a:gd name="connsiteX120" fmla="*/ 4217357 w 4272784"/>
              <a:gd name="connsiteY120" fmla="*/ 5915025 h 6858000"/>
              <a:gd name="connsiteX121" fmla="*/ 4234153 w 4272784"/>
              <a:gd name="connsiteY121" fmla="*/ 5956300 h 6858000"/>
              <a:gd name="connsiteX122" fmla="*/ 4249270 w 4272784"/>
              <a:gd name="connsiteY122" fmla="*/ 6003925 h 6858000"/>
              <a:gd name="connsiteX123" fmla="*/ 4261027 w 4272784"/>
              <a:gd name="connsiteY123" fmla="*/ 6056312 h 6858000"/>
              <a:gd name="connsiteX124" fmla="*/ 4269425 w 4272784"/>
              <a:gd name="connsiteY124" fmla="*/ 6113462 h 6858000"/>
              <a:gd name="connsiteX125" fmla="*/ 4272784 w 4272784"/>
              <a:gd name="connsiteY125" fmla="*/ 6183312 h 6858000"/>
              <a:gd name="connsiteX126" fmla="*/ 4269425 w 4272784"/>
              <a:gd name="connsiteY126" fmla="*/ 6251575 h 6858000"/>
              <a:gd name="connsiteX127" fmla="*/ 4261027 w 4272784"/>
              <a:gd name="connsiteY127" fmla="*/ 6311900 h 6858000"/>
              <a:gd name="connsiteX128" fmla="*/ 4249270 w 4272784"/>
              <a:gd name="connsiteY128" fmla="*/ 6361112 h 6858000"/>
              <a:gd name="connsiteX129" fmla="*/ 4234153 w 4272784"/>
              <a:gd name="connsiteY129" fmla="*/ 6407150 h 6858000"/>
              <a:gd name="connsiteX130" fmla="*/ 4217357 w 4272784"/>
              <a:gd name="connsiteY130" fmla="*/ 6448425 h 6858000"/>
              <a:gd name="connsiteX131" fmla="*/ 4198882 w 4272784"/>
              <a:gd name="connsiteY131" fmla="*/ 6488112 h 6858000"/>
              <a:gd name="connsiteX132" fmla="*/ 4180406 w 4272784"/>
              <a:gd name="connsiteY132" fmla="*/ 6523037 h 6858000"/>
              <a:gd name="connsiteX133" fmla="*/ 4160251 w 4272784"/>
              <a:gd name="connsiteY133" fmla="*/ 6561137 h 6858000"/>
              <a:gd name="connsiteX134" fmla="*/ 4140096 w 4272784"/>
              <a:gd name="connsiteY134" fmla="*/ 6597650 h 6858000"/>
              <a:gd name="connsiteX135" fmla="*/ 4123300 w 4272784"/>
              <a:gd name="connsiteY135" fmla="*/ 6640512 h 6858000"/>
              <a:gd name="connsiteX136" fmla="*/ 4106504 w 4272784"/>
              <a:gd name="connsiteY136" fmla="*/ 6683375 h 6858000"/>
              <a:gd name="connsiteX137" fmla="*/ 4096426 w 4272784"/>
              <a:gd name="connsiteY137" fmla="*/ 6735762 h 6858000"/>
              <a:gd name="connsiteX138" fmla="*/ 4088029 w 4272784"/>
              <a:gd name="connsiteY138" fmla="*/ 6791325 h 6858000"/>
              <a:gd name="connsiteX139" fmla="*/ 4082989 w 4272784"/>
              <a:gd name="connsiteY139" fmla="*/ 6858000 h 6858000"/>
              <a:gd name="connsiteX140" fmla="*/ 0 w 4272784"/>
              <a:gd name="connsiteY1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272784" h="6858000">
                <a:moveTo>
                  <a:pt x="0" y="0"/>
                </a:moveTo>
                <a:lnTo>
                  <a:pt x="4082989" y="0"/>
                </a:lnTo>
                <a:lnTo>
                  <a:pt x="4088029" y="66675"/>
                </a:lnTo>
                <a:lnTo>
                  <a:pt x="4096426" y="122237"/>
                </a:lnTo>
                <a:lnTo>
                  <a:pt x="4106504" y="174625"/>
                </a:lnTo>
                <a:lnTo>
                  <a:pt x="4123300" y="217487"/>
                </a:lnTo>
                <a:lnTo>
                  <a:pt x="4140096" y="260350"/>
                </a:lnTo>
                <a:lnTo>
                  <a:pt x="4160251" y="296862"/>
                </a:lnTo>
                <a:lnTo>
                  <a:pt x="4180406" y="334962"/>
                </a:lnTo>
                <a:lnTo>
                  <a:pt x="4198882" y="369887"/>
                </a:lnTo>
                <a:lnTo>
                  <a:pt x="4217357" y="409575"/>
                </a:lnTo>
                <a:lnTo>
                  <a:pt x="4234153" y="450850"/>
                </a:lnTo>
                <a:lnTo>
                  <a:pt x="4249270" y="496887"/>
                </a:lnTo>
                <a:lnTo>
                  <a:pt x="4261027" y="546100"/>
                </a:lnTo>
                <a:lnTo>
                  <a:pt x="4269425" y="606425"/>
                </a:lnTo>
                <a:lnTo>
                  <a:pt x="4272784" y="673100"/>
                </a:lnTo>
                <a:lnTo>
                  <a:pt x="4269425" y="744537"/>
                </a:lnTo>
                <a:lnTo>
                  <a:pt x="4261027" y="801687"/>
                </a:lnTo>
                <a:lnTo>
                  <a:pt x="4249270" y="854075"/>
                </a:lnTo>
                <a:lnTo>
                  <a:pt x="4234153" y="901700"/>
                </a:lnTo>
                <a:lnTo>
                  <a:pt x="4217357" y="942975"/>
                </a:lnTo>
                <a:lnTo>
                  <a:pt x="4197202" y="981075"/>
                </a:lnTo>
                <a:lnTo>
                  <a:pt x="4177047" y="1017587"/>
                </a:lnTo>
                <a:lnTo>
                  <a:pt x="4156892" y="1055687"/>
                </a:lnTo>
                <a:lnTo>
                  <a:pt x="4138416" y="1095375"/>
                </a:lnTo>
                <a:lnTo>
                  <a:pt x="4119940" y="1136650"/>
                </a:lnTo>
                <a:lnTo>
                  <a:pt x="4104825" y="1182687"/>
                </a:lnTo>
                <a:lnTo>
                  <a:pt x="4094747" y="1235075"/>
                </a:lnTo>
                <a:lnTo>
                  <a:pt x="4084669" y="1295400"/>
                </a:lnTo>
                <a:lnTo>
                  <a:pt x="4082989" y="1363662"/>
                </a:lnTo>
                <a:lnTo>
                  <a:pt x="4084669" y="1431925"/>
                </a:lnTo>
                <a:lnTo>
                  <a:pt x="4094747" y="1492250"/>
                </a:lnTo>
                <a:lnTo>
                  <a:pt x="4104825" y="1544637"/>
                </a:lnTo>
                <a:lnTo>
                  <a:pt x="4119940" y="1589087"/>
                </a:lnTo>
                <a:lnTo>
                  <a:pt x="4138416" y="1631950"/>
                </a:lnTo>
                <a:lnTo>
                  <a:pt x="4156892" y="1671637"/>
                </a:lnTo>
                <a:lnTo>
                  <a:pt x="4177047" y="1708150"/>
                </a:lnTo>
                <a:lnTo>
                  <a:pt x="4197202" y="1743075"/>
                </a:lnTo>
                <a:lnTo>
                  <a:pt x="4217357" y="1782762"/>
                </a:lnTo>
                <a:lnTo>
                  <a:pt x="4234153" y="1824037"/>
                </a:lnTo>
                <a:lnTo>
                  <a:pt x="4249270" y="1870075"/>
                </a:lnTo>
                <a:lnTo>
                  <a:pt x="4261027" y="1922462"/>
                </a:lnTo>
                <a:lnTo>
                  <a:pt x="4269425" y="1982787"/>
                </a:lnTo>
                <a:lnTo>
                  <a:pt x="4272784" y="2051050"/>
                </a:lnTo>
                <a:lnTo>
                  <a:pt x="4269425" y="2119312"/>
                </a:lnTo>
                <a:lnTo>
                  <a:pt x="4261027" y="2179637"/>
                </a:lnTo>
                <a:lnTo>
                  <a:pt x="4249270" y="2232025"/>
                </a:lnTo>
                <a:lnTo>
                  <a:pt x="4234153" y="2278062"/>
                </a:lnTo>
                <a:lnTo>
                  <a:pt x="4217357" y="2319337"/>
                </a:lnTo>
                <a:lnTo>
                  <a:pt x="4197202" y="2359025"/>
                </a:lnTo>
                <a:lnTo>
                  <a:pt x="4177047" y="2395537"/>
                </a:lnTo>
                <a:lnTo>
                  <a:pt x="4156892" y="2433637"/>
                </a:lnTo>
                <a:lnTo>
                  <a:pt x="4138416" y="2471737"/>
                </a:lnTo>
                <a:lnTo>
                  <a:pt x="4119940" y="2513012"/>
                </a:lnTo>
                <a:lnTo>
                  <a:pt x="4104825" y="2560637"/>
                </a:lnTo>
                <a:lnTo>
                  <a:pt x="4094747" y="2613025"/>
                </a:lnTo>
                <a:lnTo>
                  <a:pt x="4084669" y="2671762"/>
                </a:lnTo>
                <a:lnTo>
                  <a:pt x="4082989" y="2741612"/>
                </a:lnTo>
                <a:lnTo>
                  <a:pt x="4084669" y="2809875"/>
                </a:lnTo>
                <a:lnTo>
                  <a:pt x="4094747" y="2868612"/>
                </a:lnTo>
                <a:lnTo>
                  <a:pt x="4104825" y="2922587"/>
                </a:lnTo>
                <a:lnTo>
                  <a:pt x="4119940" y="2967037"/>
                </a:lnTo>
                <a:lnTo>
                  <a:pt x="4138416" y="3009900"/>
                </a:lnTo>
                <a:lnTo>
                  <a:pt x="4156892" y="3046412"/>
                </a:lnTo>
                <a:lnTo>
                  <a:pt x="4177047" y="3084512"/>
                </a:lnTo>
                <a:lnTo>
                  <a:pt x="4197202" y="3121025"/>
                </a:lnTo>
                <a:lnTo>
                  <a:pt x="4217357" y="3160712"/>
                </a:lnTo>
                <a:lnTo>
                  <a:pt x="4234153" y="3201987"/>
                </a:lnTo>
                <a:lnTo>
                  <a:pt x="4249270" y="3248025"/>
                </a:lnTo>
                <a:lnTo>
                  <a:pt x="4261027" y="3300412"/>
                </a:lnTo>
                <a:lnTo>
                  <a:pt x="4269425" y="3360737"/>
                </a:lnTo>
                <a:lnTo>
                  <a:pt x="4272784" y="3427412"/>
                </a:lnTo>
                <a:lnTo>
                  <a:pt x="4269425" y="3497262"/>
                </a:lnTo>
                <a:lnTo>
                  <a:pt x="4261027" y="3557587"/>
                </a:lnTo>
                <a:lnTo>
                  <a:pt x="4249270" y="3609975"/>
                </a:lnTo>
                <a:lnTo>
                  <a:pt x="4234153" y="3656012"/>
                </a:lnTo>
                <a:lnTo>
                  <a:pt x="4217357" y="3697287"/>
                </a:lnTo>
                <a:lnTo>
                  <a:pt x="4197202" y="3736975"/>
                </a:lnTo>
                <a:lnTo>
                  <a:pt x="4156892" y="3811587"/>
                </a:lnTo>
                <a:lnTo>
                  <a:pt x="4138416" y="3848100"/>
                </a:lnTo>
                <a:lnTo>
                  <a:pt x="4119940" y="3890962"/>
                </a:lnTo>
                <a:lnTo>
                  <a:pt x="4104825" y="3935412"/>
                </a:lnTo>
                <a:lnTo>
                  <a:pt x="4094747" y="3987800"/>
                </a:lnTo>
                <a:lnTo>
                  <a:pt x="4084669" y="4048125"/>
                </a:lnTo>
                <a:lnTo>
                  <a:pt x="4082989" y="4116387"/>
                </a:lnTo>
                <a:lnTo>
                  <a:pt x="4084669" y="4186237"/>
                </a:lnTo>
                <a:lnTo>
                  <a:pt x="4094747" y="4244975"/>
                </a:lnTo>
                <a:lnTo>
                  <a:pt x="4104825" y="4297362"/>
                </a:lnTo>
                <a:lnTo>
                  <a:pt x="4119940" y="4343400"/>
                </a:lnTo>
                <a:lnTo>
                  <a:pt x="4138416" y="4386262"/>
                </a:lnTo>
                <a:lnTo>
                  <a:pt x="4156892" y="4424362"/>
                </a:lnTo>
                <a:lnTo>
                  <a:pt x="4197202" y="4498975"/>
                </a:lnTo>
                <a:lnTo>
                  <a:pt x="4217357" y="4537075"/>
                </a:lnTo>
                <a:lnTo>
                  <a:pt x="4234153" y="4579937"/>
                </a:lnTo>
                <a:lnTo>
                  <a:pt x="4249270" y="4625975"/>
                </a:lnTo>
                <a:lnTo>
                  <a:pt x="4261027" y="4678362"/>
                </a:lnTo>
                <a:lnTo>
                  <a:pt x="4269425" y="4738687"/>
                </a:lnTo>
                <a:lnTo>
                  <a:pt x="4272784" y="4806950"/>
                </a:lnTo>
                <a:lnTo>
                  <a:pt x="4269425" y="4875212"/>
                </a:lnTo>
                <a:lnTo>
                  <a:pt x="4261027" y="4935537"/>
                </a:lnTo>
                <a:lnTo>
                  <a:pt x="4249270" y="4987925"/>
                </a:lnTo>
                <a:lnTo>
                  <a:pt x="4234153" y="5033962"/>
                </a:lnTo>
                <a:lnTo>
                  <a:pt x="4217357" y="5075237"/>
                </a:lnTo>
                <a:lnTo>
                  <a:pt x="4197202" y="5114925"/>
                </a:lnTo>
                <a:lnTo>
                  <a:pt x="4177047" y="5149850"/>
                </a:lnTo>
                <a:lnTo>
                  <a:pt x="4156892" y="5186362"/>
                </a:lnTo>
                <a:lnTo>
                  <a:pt x="4138416" y="5226050"/>
                </a:lnTo>
                <a:lnTo>
                  <a:pt x="4119940" y="5268912"/>
                </a:lnTo>
                <a:lnTo>
                  <a:pt x="4104825" y="5313362"/>
                </a:lnTo>
                <a:lnTo>
                  <a:pt x="4094747" y="5365750"/>
                </a:lnTo>
                <a:lnTo>
                  <a:pt x="4084669" y="5426075"/>
                </a:lnTo>
                <a:lnTo>
                  <a:pt x="4082989" y="5494337"/>
                </a:lnTo>
                <a:lnTo>
                  <a:pt x="4084669" y="5562600"/>
                </a:lnTo>
                <a:lnTo>
                  <a:pt x="4094747" y="5622925"/>
                </a:lnTo>
                <a:lnTo>
                  <a:pt x="4104825" y="5675312"/>
                </a:lnTo>
                <a:lnTo>
                  <a:pt x="4119940" y="5721350"/>
                </a:lnTo>
                <a:lnTo>
                  <a:pt x="4138416" y="5762625"/>
                </a:lnTo>
                <a:lnTo>
                  <a:pt x="4156892" y="5802312"/>
                </a:lnTo>
                <a:lnTo>
                  <a:pt x="4177047" y="5840412"/>
                </a:lnTo>
                <a:lnTo>
                  <a:pt x="4197202" y="5876925"/>
                </a:lnTo>
                <a:lnTo>
                  <a:pt x="4217357" y="5915025"/>
                </a:lnTo>
                <a:lnTo>
                  <a:pt x="4234153" y="5956300"/>
                </a:lnTo>
                <a:lnTo>
                  <a:pt x="4249270" y="6003925"/>
                </a:lnTo>
                <a:lnTo>
                  <a:pt x="4261027" y="6056312"/>
                </a:lnTo>
                <a:lnTo>
                  <a:pt x="4269425" y="6113462"/>
                </a:lnTo>
                <a:lnTo>
                  <a:pt x="4272784" y="6183312"/>
                </a:lnTo>
                <a:lnTo>
                  <a:pt x="4269425" y="6251575"/>
                </a:lnTo>
                <a:lnTo>
                  <a:pt x="4261027" y="6311900"/>
                </a:lnTo>
                <a:lnTo>
                  <a:pt x="4249270" y="6361112"/>
                </a:lnTo>
                <a:lnTo>
                  <a:pt x="4234153" y="6407150"/>
                </a:lnTo>
                <a:lnTo>
                  <a:pt x="4217357" y="6448425"/>
                </a:lnTo>
                <a:lnTo>
                  <a:pt x="4198882" y="6488112"/>
                </a:lnTo>
                <a:lnTo>
                  <a:pt x="4180406" y="6523037"/>
                </a:lnTo>
                <a:lnTo>
                  <a:pt x="4160251" y="6561137"/>
                </a:lnTo>
                <a:lnTo>
                  <a:pt x="4140096" y="6597650"/>
                </a:lnTo>
                <a:lnTo>
                  <a:pt x="4123300" y="6640512"/>
                </a:lnTo>
                <a:lnTo>
                  <a:pt x="4106504" y="6683375"/>
                </a:lnTo>
                <a:lnTo>
                  <a:pt x="4096426" y="6735762"/>
                </a:lnTo>
                <a:lnTo>
                  <a:pt x="4088029" y="6791325"/>
                </a:lnTo>
                <a:lnTo>
                  <a:pt x="4082989" y="6858000"/>
                </a:lnTo>
                <a:lnTo>
                  <a:pt x="0" y="6858000"/>
                </a:lnTo>
                <a:close/>
              </a:path>
            </a:pathLst>
          </a:custGeom>
          <a:ln w="0">
            <a:noFill/>
            <a:prstDash val="solid"/>
            <a:round/>
            <a:headEnd/>
            <a:tailEnd/>
          </a:ln>
        </p:spPr>
        <p:txBody>
          <a:bodyPr/>
          <a:lstStyle/>
          <a:p>
            <a:endParaRPr lang="en-US" dirty="0"/>
          </a:p>
        </p:txBody>
      </p:sp>
      <p:sp>
        <p:nvSpPr>
          <p:cNvPr id="13" name="Freeform: Shape 17">
            <a:extLst>
              <a:ext uri="{FF2B5EF4-FFF2-40B4-BE49-F238E27FC236}">
                <a16:creationId xmlns:a16="http://schemas.microsoft.com/office/drawing/2014/main" id="{909E572F-9CDC-4214-9D42-FF00176495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17162" cy="6858000"/>
          </a:xfrm>
          <a:custGeom>
            <a:avLst/>
            <a:gdLst>
              <a:gd name="connsiteX0" fmla="*/ 4417162 w 4417162"/>
              <a:gd name="connsiteY0" fmla="*/ 0 h 6858000"/>
              <a:gd name="connsiteX1" fmla="*/ 334174 w 4417162"/>
              <a:gd name="connsiteY1" fmla="*/ 0 h 6858000"/>
              <a:gd name="connsiteX2" fmla="*/ 334173 w 4417162"/>
              <a:gd name="connsiteY2" fmla="*/ 0 h 6858000"/>
              <a:gd name="connsiteX3" fmla="*/ 189795 w 4417162"/>
              <a:gd name="connsiteY3" fmla="*/ 0 h 6858000"/>
              <a:gd name="connsiteX4" fmla="*/ 184756 w 4417162"/>
              <a:gd name="connsiteY4" fmla="*/ 66675 h 6858000"/>
              <a:gd name="connsiteX5" fmla="*/ 176358 w 4417162"/>
              <a:gd name="connsiteY5" fmla="*/ 122237 h 6858000"/>
              <a:gd name="connsiteX6" fmla="*/ 166281 w 4417162"/>
              <a:gd name="connsiteY6" fmla="*/ 174625 h 6858000"/>
              <a:gd name="connsiteX7" fmla="*/ 149485 w 4417162"/>
              <a:gd name="connsiteY7" fmla="*/ 217487 h 6858000"/>
              <a:gd name="connsiteX8" fmla="*/ 132689 w 4417162"/>
              <a:gd name="connsiteY8" fmla="*/ 260350 h 6858000"/>
              <a:gd name="connsiteX9" fmla="*/ 112534 w 4417162"/>
              <a:gd name="connsiteY9" fmla="*/ 296862 h 6858000"/>
              <a:gd name="connsiteX10" fmla="*/ 92379 w 4417162"/>
              <a:gd name="connsiteY10" fmla="*/ 334962 h 6858000"/>
              <a:gd name="connsiteX11" fmla="*/ 73903 w 4417162"/>
              <a:gd name="connsiteY11" fmla="*/ 369887 h 6858000"/>
              <a:gd name="connsiteX12" fmla="*/ 55427 w 4417162"/>
              <a:gd name="connsiteY12" fmla="*/ 409575 h 6858000"/>
              <a:gd name="connsiteX13" fmla="*/ 38632 w 4417162"/>
              <a:gd name="connsiteY13" fmla="*/ 450850 h 6858000"/>
              <a:gd name="connsiteX14" fmla="*/ 23515 w 4417162"/>
              <a:gd name="connsiteY14" fmla="*/ 496887 h 6858000"/>
              <a:gd name="connsiteX15" fmla="*/ 11758 w 4417162"/>
              <a:gd name="connsiteY15" fmla="*/ 546100 h 6858000"/>
              <a:gd name="connsiteX16" fmla="*/ 3359 w 4417162"/>
              <a:gd name="connsiteY16" fmla="*/ 606425 h 6858000"/>
              <a:gd name="connsiteX17" fmla="*/ 0 w 4417162"/>
              <a:gd name="connsiteY17" fmla="*/ 673100 h 6858000"/>
              <a:gd name="connsiteX18" fmla="*/ 3359 w 4417162"/>
              <a:gd name="connsiteY18" fmla="*/ 744537 h 6858000"/>
              <a:gd name="connsiteX19" fmla="*/ 11758 w 4417162"/>
              <a:gd name="connsiteY19" fmla="*/ 801687 h 6858000"/>
              <a:gd name="connsiteX20" fmla="*/ 23515 w 4417162"/>
              <a:gd name="connsiteY20" fmla="*/ 854075 h 6858000"/>
              <a:gd name="connsiteX21" fmla="*/ 38632 w 4417162"/>
              <a:gd name="connsiteY21" fmla="*/ 901700 h 6858000"/>
              <a:gd name="connsiteX22" fmla="*/ 55427 w 4417162"/>
              <a:gd name="connsiteY22" fmla="*/ 942975 h 6858000"/>
              <a:gd name="connsiteX23" fmla="*/ 75583 w 4417162"/>
              <a:gd name="connsiteY23" fmla="*/ 981075 h 6858000"/>
              <a:gd name="connsiteX24" fmla="*/ 95738 w 4417162"/>
              <a:gd name="connsiteY24" fmla="*/ 1017587 h 6858000"/>
              <a:gd name="connsiteX25" fmla="*/ 115893 w 4417162"/>
              <a:gd name="connsiteY25" fmla="*/ 1055687 h 6858000"/>
              <a:gd name="connsiteX26" fmla="*/ 134368 w 4417162"/>
              <a:gd name="connsiteY26" fmla="*/ 1095375 h 6858000"/>
              <a:gd name="connsiteX27" fmla="*/ 152844 w 4417162"/>
              <a:gd name="connsiteY27" fmla="*/ 1136650 h 6858000"/>
              <a:gd name="connsiteX28" fmla="*/ 167960 w 4417162"/>
              <a:gd name="connsiteY28" fmla="*/ 1182687 h 6858000"/>
              <a:gd name="connsiteX29" fmla="*/ 178038 w 4417162"/>
              <a:gd name="connsiteY29" fmla="*/ 1235075 h 6858000"/>
              <a:gd name="connsiteX30" fmla="*/ 188115 w 4417162"/>
              <a:gd name="connsiteY30" fmla="*/ 1295400 h 6858000"/>
              <a:gd name="connsiteX31" fmla="*/ 189795 w 4417162"/>
              <a:gd name="connsiteY31" fmla="*/ 1363662 h 6858000"/>
              <a:gd name="connsiteX32" fmla="*/ 188115 w 4417162"/>
              <a:gd name="connsiteY32" fmla="*/ 1431925 h 6858000"/>
              <a:gd name="connsiteX33" fmla="*/ 178038 w 4417162"/>
              <a:gd name="connsiteY33" fmla="*/ 1492250 h 6858000"/>
              <a:gd name="connsiteX34" fmla="*/ 167960 w 4417162"/>
              <a:gd name="connsiteY34" fmla="*/ 1544637 h 6858000"/>
              <a:gd name="connsiteX35" fmla="*/ 152844 w 4417162"/>
              <a:gd name="connsiteY35" fmla="*/ 1589087 h 6858000"/>
              <a:gd name="connsiteX36" fmla="*/ 134368 w 4417162"/>
              <a:gd name="connsiteY36" fmla="*/ 1631950 h 6858000"/>
              <a:gd name="connsiteX37" fmla="*/ 115893 w 4417162"/>
              <a:gd name="connsiteY37" fmla="*/ 1671637 h 6858000"/>
              <a:gd name="connsiteX38" fmla="*/ 95738 w 4417162"/>
              <a:gd name="connsiteY38" fmla="*/ 1708150 h 6858000"/>
              <a:gd name="connsiteX39" fmla="*/ 75583 w 4417162"/>
              <a:gd name="connsiteY39" fmla="*/ 1743075 h 6858000"/>
              <a:gd name="connsiteX40" fmla="*/ 55427 w 4417162"/>
              <a:gd name="connsiteY40" fmla="*/ 1782762 h 6858000"/>
              <a:gd name="connsiteX41" fmla="*/ 38632 w 4417162"/>
              <a:gd name="connsiteY41" fmla="*/ 1824037 h 6858000"/>
              <a:gd name="connsiteX42" fmla="*/ 23515 w 4417162"/>
              <a:gd name="connsiteY42" fmla="*/ 1870075 h 6858000"/>
              <a:gd name="connsiteX43" fmla="*/ 11758 w 4417162"/>
              <a:gd name="connsiteY43" fmla="*/ 1922462 h 6858000"/>
              <a:gd name="connsiteX44" fmla="*/ 3359 w 4417162"/>
              <a:gd name="connsiteY44" fmla="*/ 1982787 h 6858000"/>
              <a:gd name="connsiteX45" fmla="*/ 0 w 4417162"/>
              <a:gd name="connsiteY45" fmla="*/ 2051050 h 6858000"/>
              <a:gd name="connsiteX46" fmla="*/ 3359 w 4417162"/>
              <a:gd name="connsiteY46" fmla="*/ 2119312 h 6858000"/>
              <a:gd name="connsiteX47" fmla="*/ 11758 w 4417162"/>
              <a:gd name="connsiteY47" fmla="*/ 2179637 h 6858000"/>
              <a:gd name="connsiteX48" fmla="*/ 23515 w 4417162"/>
              <a:gd name="connsiteY48" fmla="*/ 2232025 h 6858000"/>
              <a:gd name="connsiteX49" fmla="*/ 38632 w 4417162"/>
              <a:gd name="connsiteY49" fmla="*/ 2278062 h 6858000"/>
              <a:gd name="connsiteX50" fmla="*/ 55427 w 4417162"/>
              <a:gd name="connsiteY50" fmla="*/ 2319337 h 6858000"/>
              <a:gd name="connsiteX51" fmla="*/ 75583 w 4417162"/>
              <a:gd name="connsiteY51" fmla="*/ 2359025 h 6858000"/>
              <a:gd name="connsiteX52" fmla="*/ 95738 w 4417162"/>
              <a:gd name="connsiteY52" fmla="*/ 2395537 h 6858000"/>
              <a:gd name="connsiteX53" fmla="*/ 115893 w 4417162"/>
              <a:gd name="connsiteY53" fmla="*/ 2433637 h 6858000"/>
              <a:gd name="connsiteX54" fmla="*/ 134368 w 4417162"/>
              <a:gd name="connsiteY54" fmla="*/ 2471737 h 6858000"/>
              <a:gd name="connsiteX55" fmla="*/ 152844 w 4417162"/>
              <a:gd name="connsiteY55" fmla="*/ 2513012 h 6858000"/>
              <a:gd name="connsiteX56" fmla="*/ 167960 w 4417162"/>
              <a:gd name="connsiteY56" fmla="*/ 2560637 h 6858000"/>
              <a:gd name="connsiteX57" fmla="*/ 178038 w 4417162"/>
              <a:gd name="connsiteY57" fmla="*/ 2613025 h 6858000"/>
              <a:gd name="connsiteX58" fmla="*/ 188115 w 4417162"/>
              <a:gd name="connsiteY58" fmla="*/ 2671762 h 6858000"/>
              <a:gd name="connsiteX59" fmla="*/ 189795 w 4417162"/>
              <a:gd name="connsiteY59" fmla="*/ 2741612 h 6858000"/>
              <a:gd name="connsiteX60" fmla="*/ 188115 w 4417162"/>
              <a:gd name="connsiteY60" fmla="*/ 2809875 h 6858000"/>
              <a:gd name="connsiteX61" fmla="*/ 178038 w 4417162"/>
              <a:gd name="connsiteY61" fmla="*/ 2868612 h 6858000"/>
              <a:gd name="connsiteX62" fmla="*/ 167960 w 4417162"/>
              <a:gd name="connsiteY62" fmla="*/ 2922587 h 6858000"/>
              <a:gd name="connsiteX63" fmla="*/ 152844 w 4417162"/>
              <a:gd name="connsiteY63" fmla="*/ 2967037 h 6858000"/>
              <a:gd name="connsiteX64" fmla="*/ 134368 w 4417162"/>
              <a:gd name="connsiteY64" fmla="*/ 3009900 h 6858000"/>
              <a:gd name="connsiteX65" fmla="*/ 115893 w 4417162"/>
              <a:gd name="connsiteY65" fmla="*/ 3046412 h 6858000"/>
              <a:gd name="connsiteX66" fmla="*/ 95738 w 4417162"/>
              <a:gd name="connsiteY66" fmla="*/ 3084512 h 6858000"/>
              <a:gd name="connsiteX67" fmla="*/ 75583 w 4417162"/>
              <a:gd name="connsiteY67" fmla="*/ 3121025 h 6858000"/>
              <a:gd name="connsiteX68" fmla="*/ 55427 w 4417162"/>
              <a:gd name="connsiteY68" fmla="*/ 3160712 h 6858000"/>
              <a:gd name="connsiteX69" fmla="*/ 38632 w 4417162"/>
              <a:gd name="connsiteY69" fmla="*/ 3201987 h 6858000"/>
              <a:gd name="connsiteX70" fmla="*/ 23515 w 4417162"/>
              <a:gd name="connsiteY70" fmla="*/ 3248025 h 6858000"/>
              <a:gd name="connsiteX71" fmla="*/ 11758 w 4417162"/>
              <a:gd name="connsiteY71" fmla="*/ 3300412 h 6858000"/>
              <a:gd name="connsiteX72" fmla="*/ 3359 w 4417162"/>
              <a:gd name="connsiteY72" fmla="*/ 3360737 h 6858000"/>
              <a:gd name="connsiteX73" fmla="*/ 0 w 4417162"/>
              <a:gd name="connsiteY73" fmla="*/ 3427412 h 6858000"/>
              <a:gd name="connsiteX74" fmla="*/ 3359 w 4417162"/>
              <a:gd name="connsiteY74" fmla="*/ 3497262 h 6858000"/>
              <a:gd name="connsiteX75" fmla="*/ 11758 w 4417162"/>
              <a:gd name="connsiteY75" fmla="*/ 3557587 h 6858000"/>
              <a:gd name="connsiteX76" fmla="*/ 23515 w 4417162"/>
              <a:gd name="connsiteY76" fmla="*/ 3609975 h 6858000"/>
              <a:gd name="connsiteX77" fmla="*/ 38632 w 4417162"/>
              <a:gd name="connsiteY77" fmla="*/ 3656012 h 6858000"/>
              <a:gd name="connsiteX78" fmla="*/ 55427 w 4417162"/>
              <a:gd name="connsiteY78" fmla="*/ 3697287 h 6858000"/>
              <a:gd name="connsiteX79" fmla="*/ 75583 w 4417162"/>
              <a:gd name="connsiteY79" fmla="*/ 3736975 h 6858000"/>
              <a:gd name="connsiteX80" fmla="*/ 115893 w 4417162"/>
              <a:gd name="connsiteY80" fmla="*/ 3811587 h 6858000"/>
              <a:gd name="connsiteX81" fmla="*/ 134368 w 4417162"/>
              <a:gd name="connsiteY81" fmla="*/ 3848100 h 6858000"/>
              <a:gd name="connsiteX82" fmla="*/ 152844 w 4417162"/>
              <a:gd name="connsiteY82" fmla="*/ 3890962 h 6858000"/>
              <a:gd name="connsiteX83" fmla="*/ 167960 w 4417162"/>
              <a:gd name="connsiteY83" fmla="*/ 3935412 h 6858000"/>
              <a:gd name="connsiteX84" fmla="*/ 178038 w 4417162"/>
              <a:gd name="connsiteY84" fmla="*/ 3987800 h 6858000"/>
              <a:gd name="connsiteX85" fmla="*/ 188115 w 4417162"/>
              <a:gd name="connsiteY85" fmla="*/ 4048125 h 6858000"/>
              <a:gd name="connsiteX86" fmla="*/ 189795 w 4417162"/>
              <a:gd name="connsiteY86" fmla="*/ 4116387 h 6858000"/>
              <a:gd name="connsiteX87" fmla="*/ 188115 w 4417162"/>
              <a:gd name="connsiteY87" fmla="*/ 4186237 h 6858000"/>
              <a:gd name="connsiteX88" fmla="*/ 178038 w 4417162"/>
              <a:gd name="connsiteY88" fmla="*/ 4244975 h 6858000"/>
              <a:gd name="connsiteX89" fmla="*/ 167960 w 4417162"/>
              <a:gd name="connsiteY89" fmla="*/ 4297362 h 6858000"/>
              <a:gd name="connsiteX90" fmla="*/ 152844 w 4417162"/>
              <a:gd name="connsiteY90" fmla="*/ 4343400 h 6858000"/>
              <a:gd name="connsiteX91" fmla="*/ 134368 w 4417162"/>
              <a:gd name="connsiteY91" fmla="*/ 4386262 h 6858000"/>
              <a:gd name="connsiteX92" fmla="*/ 115893 w 4417162"/>
              <a:gd name="connsiteY92" fmla="*/ 4424362 h 6858000"/>
              <a:gd name="connsiteX93" fmla="*/ 75583 w 4417162"/>
              <a:gd name="connsiteY93" fmla="*/ 4498975 h 6858000"/>
              <a:gd name="connsiteX94" fmla="*/ 55427 w 4417162"/>
              <a:gd name="connsiteY94" fmla="*/ 4537075 h 6858000"/>
              <a:gd name="connsiteX95" fmla="*/ 38632 w 4417162"/>
              <a:gd name="connsiteY95" fmla="*/ 4579937 h 6858000"/>
              <a:gd name="connsiteX96" fmla="*/ 23515 w 4417162"/>
              <a:gd name="connsiteY96" fmla="*/ 4625975 h 6858000"/>
              <a:gd name="connsiteX97" fmla="*/ 11758 w 4417162"/>
              <a:gd name="connsiteY97" fmla="*/ 4678362 h 6858000"/>
              <a:gd name="connsiteX98" fmla="*/ 3359 w 4417162"/>
              <a:gd name="connsiteY98" fmla="*/ 4738687 h 6858000"/>
              <a:gd name="connsiteX99" fmla="*/ 0 w 4417162"/>
              <a:gd name="connsiteY99" fmla="*/ 4806950 h 6858000"/>
              <a:gd name="connsiteX100" fmla="*/ 3359 w 4417162"/>
              <a:gd name="connsiteY100" fmla="*/ 4875212 h 6858000"/>
              <a:gd name="connsiteX101" fmla="*/ 11758 w 4417162"/>
              <a:gd name="connsiteY101" fmla="*/ 4935537 h 6858000"/>
              <a:gd name="connsiteX102" fmla="*/ 23515 w 4417162"/>
              <a:gd name="connsiteY102" fmla="*/ 4987925 h 6858000"/>
              <a:gd name="connsiteX103" fmla="*/ 38632 w 4417162"/>
              <a:gd name="connsiteY103" fmla="*/ 5033962 h 6858000"/>
              <a:gd name="connsiteX104" fmla="*/ 55427 w 4417162"/>
              <a:gd name="connsiteY104" fmla="*/ 5075237 h 6858000"/>
              <a:gd name="connsiteX105" fmla="*/ 75583 w 4417162"/>
              <a:gd name="connsiteY105" fmla="*/ 5114925 h 6858000"/>
              <a:gd name="connsiteX106" fmla="*/ 95738 w 4417162"/>
              <a:gd name="connsiteY106" fmla="*/ 5149850 h 6858000"/>
              <a:gd name="connsiteX107" fmla="*/ 115893 w 4417162"/>
              <a:gd name="connsiteY107" fmla="*/ 5186362 h 6858000"/>
              <a:gd name="connsiteX108" fmla="*/ 134368 w 4417162"/>
              <a:gd name="connsiteY108" fmla="*/ 5226050 h 6858000"/>
              <a:gd name="connsiteX109" fmla="*/ 152844 w 4417162"/>
              <a:gd name="connsiteY109" fmla="*/ 5268912 h 6858000"/>
              <a:gd name="connsiteX110" fmla="*/ 167960 w 4417162"/>
              <a:gd name="connsiteY110" fmla="*/ 5313362 h 6858000"/>
              <a:gd name="connsiteX111" fmla="*/ 178038 w 4417162"/>
              <a:gd name="connsiteY111" fmla="*/ 5365750 h 6858000"/>
              <a:gd name="connsiteX112" fmla="*/ 188115 w 4417162"/>
              <a:gd name="connsiteY112" fmla="*/ 5426075 h 6858000"/>
              <a:gd name="connsiteX113" fmla="*/ 189795 w 4417162"/>
              <a:gd name="connsiteY113" fmla="*/ 5494337 h 6858000"/>
              <a:gd name="connsiteX114" fmla="*/ 188115 w 4417162"/>
              <a:gd name="connsiteY114" fmla="*/ 5562600 h 6858000"/>
              <a:gd name="connsiteX115" fmla="*/ 178038 w 4417162"/>
              <a:gd name="connsiteY115" fmla="*/ 5622925 h 6858000"/>
              <a:gd name="connsiteX116" fmla="*/ 167960 w 4417162"/>
              <a:gd name="connsiteY116" fmla="*/ 5675312 h 6858000"/>
              <a:gd name="connsiteX117" fmla="*/ 152844 w 4417162"/>
              <a:gd name="connsiteY117" fmla="*/ 5721350 h 6858000"/>
              <a:gd name="connsiteX118" fmla="*/ 134368 w 4417162"/>
              <a:gd name="connsiteY118" fmla="*/ 5762625 h 6858000"/>
              <a:gd name="connsiteX119" fmla="*/ 115893 w 4417162"/>
              <a:gd name="connsiteY119" fmla="*/ 5802312 h 6858000"/>
              <a:gd name="connsiteX120" fmla="*/ 95738 w 4417162"/>
              <a:gd name="connsiteY120" fmla="*/ 5840412 h 6858000"/>
              <a:gd name="connsiteX121" fmla="*/ 75583 w 4417162"/>
              <a:gd name="connsiteY121" fmla="*/ 5876925 h 6858000"/>
              <a:gd name="connsiteX122" fmla="*/ 55427 w 4417162"/>
              <a:gd name="connsiteY122" fmla="*/ 5915025 h 6858000"/>
              <a:gd name="connsiteX123" fmla="*/ 38632 w 4417162"/>
              <a:gd name="connsiteY123" fmla="*/ 5956300 h 6858000"/>
              <a:gd name="connsiteX124" fmla="*/ 23515 w 4417162"/>
              <a:gd name="connsiteY124" fmla="*/ 6003925 h 6858000"/>
              <a:gd name="connsiteX125" fmla="*/ 11758 w 4417162"/>
              <a:gd name="connsiteY125" fmla="*/ 6056312 h 6858000"/>
              <a:gd name="connsiteX126" fmla="*/ 3359 w 4417162"/>
              <a:gd name="connsiteY126" fmla="*/ 6113462 h 6858000"/>
              <a:gd name="connsiteX127" fmla="*/ 0 w 4417162"/>
              <a:gd name="connsiteY127" fmla="*/ 6183312 h 6858000"/>
              <a:gd name="connsiteX128" fmla="*/ 3359 w 4417162"/>
              <a:gd name="connsiteY128" fmla="*/ 6251575 h 6858000"/>
              <a:gd name="connsiteX129" fmla="*/ 11758 w 4417162"/>
              <a:gd name="connsiteY129" fmla="*/ 6311900 h 6858000"/>
              <a:gd name="connsiteX130" fmla="*/ 23515 w 4417162"/>
              <a:gd name="connsiteY130" fmla="*/ 6361112 h 6858000"/>
              <a:gd name="connsiteX131" fmla="*/ 38632 w 4417162"/>
              <a:gd name="connsiteY131" fmla="*/ 6407150 h 6858000"/>
              <a:gd name="connsiteX132" fmla="*/ 55427 w 4417162"/>
              <a:gd name="connsiteY132" fmla="*/ 6448425 h 6858000"/>
              <a:gd name="connsiteX133" fmla="*/ 73903 w 4417162"/>
              <a:gd name="connsiteY133" fmla="*/ 6488112 h 6858000"/>
              <a:gd name="connsiteX134" fmla="*/ 92379 w 4417162"/>
              <a:gd name="connsiteY134" fmla="*/ 6523037 h 6858000"/>
              <a:gd name="connsiteX135" fmla="*/ 112534 w 4417162"/>
              <a:gd name="connsiteY135" fmla="*/ 6561137 h 6858000"/>
              <a:gd name="connsiteX136" fmla="*/ 132689 w 4417162"/>
              <a:gd name="connsiteY136" fmla="*/ 6597650 h 6858000"/>
              <a:gd name="connsiteX137" fmla="*/ 149485 w 4417162"/>
              <a:gd name="connsiteY137" fmla="*/ 6640512 h 6858000"/>
              <a:gd name="connsiteX138" fmla="*/ 166281 w 4417162"/>
              <a:gd name="connsiteY138" fmla="*/ 6683375 h 6858000"/>
              <a:gd name="connsiteX139" fmla="*/ 176358 w 4417162"/>
              <a:gd name="connsiteY139" fmla="*/ 6735762 h 6858000"/>
              <a:gd name="connsiteX140" fmla="*/ 184756 w 4417162"/>
              <a:gd name="connsiteY140" fmla="*/ 6791325 h 6858000"/>
              <a:gd name="connsiteX141" fmla="*/ 189795 w 4417162"/>
              <a:gd name="connsiteY141" fmla="*/ 6858000 h 6858000"/>
              <a:gd name="connsiteX142" fmla="*/ 334173 w 4417162"/>
              <a:gd name="connsiteY142" fmla="*/ 6858000 h 6858000"/>
              <a:gd name="connsiteX143" fmla="*/ 334174 w 4417162"/>
              <a:gd name="connsiteY143" fmla="*/ 6858000 h 6858000"/>
              <a:gd name="connsiteX144" fmla="*/ 4417162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4417162" y="0"/>
                </a:moveTo>
                <a:lnTo>
                  <a:pt x="334174" y="0"/>
                </a:lnTo>
                <a:lnTo>
                  <a:pt x="334173" y="0"/>
                </a:lnTo>
                <a:lnTo>
                  <a:pt x="189795" y="0"/>
                </a:lnTo>
                <a:lnTo>
                  <a:pt x="184756" y="66675"/>
                </a:lnTo>
                <a:lnTo>
                  <a:pt x="176358" y="122237"/>
                </a:lnTo>
                <a:lnTo>
                  <a:pt x="166281" y="174625"/>
                </a:lnTo>
                <a:lnTo>
                  <a:pt x="149485" y="217487"/>
                </a:lnTo>
                <a:lnTo>
                  <a:pt x="132689" y="260350"/>
                </a:lnTo>
                <a:lnTo>
                  <a:pt x="112534" y="296862"/>
                </a:lnTo>
                <a:lnTo>
                  <a:pt x="92379" y="334962"/>
                </a:lnTo>
                <a:lnTo>
                  <a:pt x="73903" y="369887"/>
                </a:lnTo>
                <a:lnTo>
                  <a:pt x="55427" y="409575"/>
                </a:lnTo>
                <a:lnTo>
                  <a:pt x="38632" y="450850"/>
                </a:lnTo>
                <a:lnTo>
                  <a:pt x="23515" y="496887"/>
                </a:lnTo>
                <a:lnTo>
                  <a:pt x="11758" y="546100"/>
                </a:lnTo>
                <a:lnTo>
                  <a:pt x="3359" y="606425"/>
                </a:lnTo>
                <a:lnTo>
                  <a:pt x="0" y="673100"/>
                </a:lnTo>
                <a:lnTo>
                  <a:pt x="3359" y="744537"/>
                </a:lnTo>
                <a:lnTo>
                  <a:pt x="11758" y="801687"/>
                </a:lnTo>
                <a:lnTo>
                  <a:pt x="23515" y="854075"/>
                </a:lnTo>
                <a:lnTo>
                  <a:pt x="38632" y="901700"/>
                </a:lnTo>
                <a:lnTo>
                  <a:pt x="55427" y="942975"/>
                </a:lnTo>
                <a:lnTo>
                  <a:pt x="75583" y="981075"/>
                </a:lnTo>
                <a:lnTo>
                  <a:pt x="95738" y="1017587"/>
                </a:lnTo>
                <a:lnTo>
                  <a:pt x="115893" y="1055687"/>
                </a:lnTo>
                <a:lnTo>
                  <a:pt x="134368" y="1095375"/>
                </a:lnTo>
                <a:lnTo>
                  <a:pt x="152844" y="1136650"/>
                </a:lnTo>
                <a:lnTo>
                  <a:pt x="167960" y="1182687"/>
                </a:lnTo>
                <a:lnTo>
                  <a:pt x="178038" y="1235075"/>
                </a:lnTo>
                <a:lnTo>
                  <a:pt x="188115" y="1295400"/>
                </a:lnTo>
                <a:lnTo>
                  <a:pt x="189795" y="1363662"/>
                </a:lnTo>
                <a:lnTo>
                  <a:pt x="188115" y="1431925"/>
                </a:lnTo>
                <a:lnTo>
                  <a:pt x="178038" y="1492250"/>
                </a:lnTo>
                <a:lnTo>
                  <a:pt x="167960" y="1544637"/>
                </a:lnTo>
                <a:lnTo>
                  <a:pt x="152844" y="1589087"/>
                </a:lnTo>
                <a:lnTo>
                  <a:pt x="134368" y="1631950"/>
                </a:lnTo>
                <a:lnTo>
                  <a:pt x="115893" y="1671637"/>
                </a:lnTo>
                <a:lnTo>
                  <a:pt x="95738" y="1708150"/>
                </a:lnTo>
                <a:lnTo>
                  <a:pt x="75583" y="1743075"/>
                </a:lnTo>
                <a:lnTo>
                  <a:pt x="55427" y="1782762"/>
                </a:lnTo>
                <a:lnTo>
                  <a:pt x="38632" y="1824037"/>
                </a:lnTo>
                <a:lnTo>
                  <a:pt x="23515" y="1870075"/>
                </a:lnTo>
                <a:lnTo>
                  <a:pt x="11758" y="1922462"/>
                </a:lnTo>
                <a:lnTo>
                  <a:pt x="3359" y="1982787"/>
                </a:lnTo>
                <a:lnTo>
                  <a:pt x="0" y="2051050"/>
                </a:lnTo>
                <a:lnTo>
                  <a:pt x="3359" y="2119312"/>
                </a:lnTo>
                <a:lnTo>
                  <a:pt x="11758" y="2179637"/>
                </a:lnTo>
                <a:lnTo>
                  <a:pt x="23515" y="2232025"/>
                </a:lnTo>
                <a:lnTo>
                  <a:pt x="38632" y="2278062"/>
                </a:lnTo>
                <a:lnTo>
                  <a:pt x="55427" y="2319337"/>
                </a:lnTo>
                <a:lnTo>
                  <a:pt x="75583" y="2359025"/>
                </a:lnTo>
                <a:lnTo>
                  <a:pt x="95738" y="2395537"/>
                </a:lnTo>
                <a:lnTo>
                  <a:pt x="115893" y="2433637"/>
                </a:lnTo>
                <a:lnTo>
                  <a:pt x="134368" y="2471737"/>
                </a:lnTo>
                <a:lnTo>
                  <a:pt x="152844" y="2513012"/>
                </a:lnTo>
                <a:lnTo>
                  <a:pt x="167960" y="2560637"/>
                </a:lnTo>
                <a:lnTo>
                  <a:pt x="178038" y="2613025"/>
                </a:lnTo>
                <a:lnTo>
                  <a:pt x="188115" y="2671762"/>
                </a:lnTo>
                <a:lnTo>
                  <a:pt x="189795" y="2741612"/>
                </a:lnTo>
                <a:lnTo>
                  <a:pt x="188115" y="2809875"/>
                </a:lnTo>
                <a:lnTo>
                  <a:pt x="178038" y="2868612"/>
                </a:lnTo>
                <a:lnTo>
                  <a:pt x="167960" y="2922587"/>
                </a:lnTo>
                <a:lnTo>
                  <a:pt x="152844" y="2967037"/>
                </a:lnTo>
                <a:lnTo>
                  <a:pt x="134368" y="3009900"/>
                </a:lnTo>
                <a:lnTo>
                  <a:pt x="115893" y="3046412"/>
                </a:lnTo>
                <a:lnTo>
                  <a:pt x="95738" y="3084512"/>
                </a:lnTo>
                <a:lnTo>
                  <a:pt x="75583" y="3121025"/>
                </a:lnTo>
                <a:lnTo>
                  <a:pt x="55427" y="3160712"/>
                </a:lnTo>
                <a:lnTo>
                  <a:pt x="38632" y="3201987"/>
                </a:lnTo>
                <a:lnTo>
                  <a:pt x="23515" y="3248025"/>
                </a:lnTo>
                <a:lnTo>
                  <a:pt x="11758" y="3300412"/>
                </a:lnTo>
                <a:lnTo>
                  <a:pt x="3359" y="3360737"/>
                </a:lnTo>
                <a:lnTo>
                  <a:pt x="0" y="3427412"/>
                </a:lnTo>
                <a:lnTo>
                  <a:pt x="3359" y="3497262"/>
                </a:lnTo>
                <a:lnTo>
                  <a:pt x="11758" y="3557587"/>
                </a:lnTo>
                <a:lnTo>
                  <a:pt x="23515" y="3609975"/>
                </a:lnTo>
                <a:lnTo>
                  <a:pt x="38632" y="3656012"/>
                </a:lnTo>
                <a:lnTo>
                  <a:pt x="55427" y="3697287"/>
                </a:lnTo>
                <a:lnTo>
                  <a:pt x="75583" y="3736975"/>
                </a:lnTo>
                <a:lnTo>
                  <a:pt x="115893" y="3811587"/>
                </a:lnTo>
                <a:lnTo>
                  <a:pt x="134368" y="3848100"/>
                </a:lnTo>
                <a:lnTo>
                  <a:pt x="152844" y="3890962"/>
                </a:lnTo>
                <a:lnTo>
                  <a:pt x="167960" y="3935412"/>
                </a:lnTo>
                <a:lnTo>
                  <a:pt x="178038" y="3987800"/>
                </a:lnTo>
                <a:lnTo>
                  <a:pt x="188115" y="4048125"/>
                </a:lnTo>
                <a:lnTo>
                  <a:pt x="189795" y="4116387"/>
                </a:lnTo>
                <a:lnTo>
                  <a:pt x="188115" y="4186237"/>
                </a:lnTo>
                <a:lnTo>
                  <a:pt x="178038" y="4244975"/>
                </a:lnTo>
                <a:lnTo>
                  <a:pt x="167960" y="4297362"/>
                </a:lnTo>
                <a:lnTo>
                  <a:pt x="152844" y="4343400"/>
                </a:lnTo>
                <a:lnTo>
                  <a:pt x="134368" y="4386262"/>
                </a:lnTo>
                <a:lnTo>
                  <a:pt x="115893" y="4424362"/>
                </a:lnTo>
                <a:lnTo>
                  <a:pt x="75583" y="4498975"/>
                </a:lnTo>
                <a:lnTo>
                  <a:pt x="55427" y="4537075"/>
                </a:lnTo>
                <a:lnTo>
                  <a:pt x="38632" y="4579937"/>
                </a:lnTo>
                <a:lnTo>
                  <a:pt x="23515" y="4625975"/>
                </a:lnTo>
                <a:lnTo>
                  <a:pt x="11758" y="4678362"/>
                </a:lnTo>
                <a:lnTo>
                  <a:pt x="3359" y="4738687"/>
                </a:lnTo>
                <a:lnTo>
                  <a:pt x="0" y="4806950"/>
                </a:lnTo>
                <a:lnTo>
                  <a:pt x="3359" y="4875212"/>
                </a:lnTo>
                <a:lnTo>
                  <a:pt x="11758" y="4935537"/>
                </a:lnTo>
                <a:lnTo>
                  <a:pt x="23515" y="4987925"/>
                </a:lnTo>
                <a:lnTo>
                  <a:pt x="38632" y="5033962"/>
                </a:lnTo>
                <a:lnTo>
                  <a:pt x="55427" y="5075237"/>
                </a:lnTo>
                <a:lnTo>
                  <a:pt x="75583" y="5114925"/>
                </a:lnTo>
                <a:lnTo>
                  <a:pt x="95738" y="5149850"/>
                </a:lnTo>
                <a:lnTo>
                  <a:pt x="115893" y="5186362"/>
                </a:lnTo>
                <a:lnTo>
                  <a:pt x="134368" y="5226050"/>
                </a:lnTo>
                <a:lnTo>
                  <a:pt x="152844" y="5268912"/>
                </a:lnTo>
                <a:lnTo>
                  <a:pt x="167960" y="5313362"/>
                </a:lnTo>
                <a:lnTo>
                  <a:pt x="178038" y="5365750"/>
                </a:lnTo>
                <a:lnTo>
                  <a:pt x="188115" y="5426075"/>
                </a:lnTo>
                <a:lnTo>
                  <a:pt x="189795" y="5494337"/>
                </a:lnTo>
                <a:lnTo>
                  <a:pt x="188115" y="5562600"/>
                </a:lnTo>
                <a:lnTo>
                  <a:pt x="178038" y="5622925"/>
                </a:lnTo>
                <a:lnTo>
                  <a:pt x="167960" y="5675312"/>
                </a:lnTo>
                <a:lnTo>
                  <a:pt x="152844" y="5721350"/>
                </a:lnTo>
                <a:lnTo>
                  <a:pt x="134368" y="5762625"/>
                </a:lnTo>
                <a:lnTo>
                  <a:pt x="115893" y="5802312"/>
                </a:lnTo>
                <a:lnTo>
                  <a:pt x="95738" y="5840412"/>
                </a:lnTo>
                <a:lnTo>
                  <a:pt x="75583" y="5876925"/>
                </a:lnTo>
                <a:lnTo>
                  <a:pt x="55427" y="5915025"/>
                </a:lnTo>
                <a:lnTo>
                  <a:pt x="38632" y="5956300"/>
                </a:lnTo>
                <a:lnTo>
                  <a:pt x="23515" y="6003925"/>
                </a:lnTo>
                <a:lnTo>
                  <a:pt x="11758" y="6056312"/>
                </a:lnTo>
                <a:lnTo>
                  <a:pt x="3359" y="6113462"/>
                </a:lnTo>
                <a:lnTo>
                  <a:pt x="0" y="6183312"/>
                </a:lnTo>
                <a:lnTo>
                  <a:pt x="3359" y="6251575"/>
                </a:lnTo>
                <a:lnTo>
                  <a:pt x="11758" y="6311900"/>
                </a:lnTo>
                <a:lnTo>
                  <a:pt x="23515" y="6361112"/>
                </a:lnTo>
                <a:lnTo>
                  <a:pt x="38632" y="6407150"/>
                </a:lnTo>
                <a:lnTo>
                  <a:pt x="55427" y="6448425"/>
                </a:lnTo>
                <a:lnTo>
                  <a:pt x="73903" y="6488112"/>
                </a:lnTo>
                <a:lnTo>
                  <a:pt x="92379" y="6523037"/>
                </a:lnTo>
                <a:lnTo>
                  <a:pt x="112534" y="6561137"/>
                </a:lnTo>
                <a:lnTo>
                  <a:pt x="132689" y="6597650"/>
                </a:lnTo>
                <a:lnTo>
                  <a:pt x="149485" y="6640512"/>
                </a:lnTo>
                <a:lnTo>
                  <a:pt x="166281" y="6683375"/>
                </a:lnTo>
                <a:lnTo>
                  <a:pt x="176358" y="6735762"/>
                </a:lnTo>
                <a:lnTo>
                  <a:pt x="184756" y="6791325"/>
                </a:lnTo>
                <a:lnTo>
                  <a:pt x="189795" y="6858000"/>
                </a:lnTo>
                <a:lnTo>
                  <a:pt x="334173" y="6858000"/>
                </a:lnTo>
                <a:lnTo>
                  <a:pt x="334174" y="6858000"/>
                </a:lnTo>
                <a:lnTo>
                  <a:pt x="4417162" y="6858000"/>
                </a:lnTo>
                <a:close/>
              </a:path>
            </a:pathLst>
          </a:custGeom>
          <a:solidFill>
            <a:schemeClr val="accent1">
              <a:lumMod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200297" y="723406"/>
            <a:ext cx="3490922" cy="3826728"/>
          </a:xfrm>
        </p:spPr>
        <p:txBody>
          <a:bodyPr anchor="b">
            <a:normAutofit/>
          </a:bodyPr>
          <a:lstStyle/>
          <a:p>
            <a:r>
              <a:rPr lang="en-GB" sz="3000" dirty="0"/>
              <a:t>ECES6021/C</a:t>
            </a:r>
            <a:br>
              <a:rPr lang="en-US" sz="3000" dirty="0">
                <a:latin typeface="+mj-ea"/>
                <a:cs typeface="+mj-ea"/>
              </a:rPr>
            </a:br>
            <a:br>
              <a:rPr lang="en-US" sz="3000" dirty="0">
                <a:latin typeface="+mj-ea"/>
                <a:cs typeface="+mj-ea"/>
              </a:rPr>
            </a:br>
            <a:r>
              <a:rPr lang="en-US" sz="3000" dirty="0" err="1">
                <a:latin typeface="+mj-ea"/>
                <a:cs typeface="+mj-ea"/>
              </a:rPr>
              <a:t>Lles</a:t>
            </a:r>
            <a:r>
              <a:rPr lang="en-US" sz="3000" dirty="0">
                <a:latin typeface="+mj-ea"/>
                <a:cs typeface="+mj-ea"/>
              </a:rPr>
              <a:t> </a:t>
            </a:r>
            <a:r>
              <a:rPr lang="en-US" sz="3000" dirty="0" err="1">
                <a:latin typeface="+mj-ea"/>
                <a:cs typeface="+mj-ea"/>
              </a:rPr>
              <a:t>mewn</a:t>
            </a:r>
            <a:r>
              <a:rPr lang="en-US" sz="3000" dirty="0">
                <a:latin typeface="+mj-ea"/>
                <a:cs typeface="+mj-ea"/>
              </a:rPr>
              <a:t> </a:t>
            </a:r>
            <a:r>
              <a:rPr lang="en-US" sz="3000" dirty="0" err="1">
                <a:latin typeface="+mj-ea"/>
                <a:cs typeface="+mj-ea"/>
              </a:rPr>
              <a:t>Addysg</a:t>
            </a:r>
            <a:br>
              <a:rPr lang="en-US" sz="3000" dirty="0">
                <a:latin typeface="+mj-ea"/>
                <a:cs typeface="+mj-ea"/>
              </a:rPr>
            </a:br>
            <a:r>
              <a:rPr lang="en-GB" sz="3000" dirty="0">
                <a:latin typeface="+mj-ea"/>
                <a:cs typeface="+mj-ea"/>
              </a:rPr>
              <a:t>Well-being in Education</a:t>
            </a:r>
            <a:br>
              <a:rPr lang="en-US" sz="3000" dirty="0">
                <a:latin typeface="+mj-ea"/>
                <a:cs typeface="+mj-ea"/>
              </a:rPr>
            </a:br>
            <a:br>
              <a:rPr lang="en-GB" sz="3000" dirty="0"/>
            </a:br>
            <a:r>
              <a:rPr lang="en-GB" sz="3000" dirty="0" err="1"/>
              <a:t>Sesiwn</a:t>
            </a:r>
            <a:r>
              <a:rPr lang="en-GB" sz="3000" dirty="0"/>
              <a:t> 2 / Session 2</a:t>
            </a:r>
          </a:p>
        </p:txBody>
      </p:sp>
      <p:sp>
        <p:nvSpPr>
          <p:cNvPr id="3" name="Subtitle 2"/>
          <p:cNvSpPr>
            <a:spLocks noGrp="1"/>
          </p:cNvSpPr>
          <p:nvPr>
            <p:ph type="subTitle" idx="1"/>
          </p:nvPr>
        </p:nvSpPr>
        <p:spPr>
          <a:xfrm>
            <a:off x="458454" y="4778734"/>
            <a:ext cx="3220917" cy="1452160"/>
          </a:xfrm>
        </p:spPr>
        <p:txBody>
          <a:bodyPr anchor="t">
            <a:normAutofit/>
          </a:bodyPr>
          <a:lstStyle/>
          <a:p>
            <a:endParaRPr lang="en-GB" sz="2000" dirty="0">
              <a:solidFill>
                <a:schemeClr val="tx1">
                  <a:alpha val="60000"/>
                </a:schemeClr>
              </a:solidFill>
            </a:endParaRPr>
          </a:p>
          <a:p>
            <a:r>
              <a:rPr lang="en-GB" sz="2000" dirty="0">
                <a:solidFill>
                  <a:schemeClr val="tx1">
                    <a:alpha val="60000"/>
                  </a:schemeClr>
                </a:solidFill>
              </a:rPr>
              <a:t>Iechyd a </a:t>
            </a:r>
            <a:r>
              <a:rPr lang="en-GB" sz="2000" dirty="0" err="1">
                <a:solidFill>
                  <a:schemeClr val="tx1">
                    <a:alpha val="60000"/>
                  </a:schemeClr>
                </a:solidFill>
              </a:rPr>
              <a:t>Lles</a:t>
            </a:r>
            <a:endParaRPr lang="en-GB" sz="2000" dirty="0">
              <a:solidFill>
                <a:schemeClr val="tx1">
                  <a:alpha val="60000"/>
                </a:schemeClr>
              </a:solidFill>
            </a:endParaRPr>
          </a:p>
          <a:p>
            <a:r>
              <a:rPr lang="en-GB" sz="2000" dirty="0">
                <a:solidFill>
                  <a:schemeClr val="tx1">
                    <a:alpha val="60000"/>
                  </a:schemeClr>
                </a:solidFill>
              </a:rPr>
              <a:t>Health and Wellbeing</a:t>
            </a:r>
          </a:p>
          <a:p>
            <a:endParaRPr lang="en-GB" sz="2000" dirty="0">
              <a:solidFill>
                <a:schemeClr val="tx1">
                  <a:alpha val="60000"/>
                </a:schemeClr>
              </a:solidFill>
            </a:endParaRPr>
          </a:p>
        </p:txBody>
      </p:sp>
      <p:pic>
        <p:nvPicPr>
          <p:cNvPr id="5" name="Picture 4" descr="Logo&#10;&#10;Description automatically generated">
            <a:extLst>
              <a:ext uri="{FF2B5EF4-FFF2-40B4-BE49-F238E27FC236}">
                <a16:creationId xmlns:a16="http://schemas.microsoft.com/office/drawing/2014/main" id="{22C1ABDF-6697-4D58-8E2F-EA4E153420FB}"/>
              </a:ext>
            </a:extLst>
          </p:cNvPr>
          <p:cNvPicPr>
            <a:picLocks noChangeAspect="1"/>
          </p:cNvPicPr>
          <p:nvPr/>
        </p:nvPicPr>
        <p:blipFill rotWithShape="1">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b="12419"/>
          <a:stretch/>
        </p:blipFill>
        <p:spPr>
          <a:xfrm>
            <a:off x="6286634" y="836808"/>
            <a:ext cx="4233320" cy="5038916"/>
          </a:xfrm>
          <a:prstGeom prst="rect">
            <a:avLst/>
          </a:prstGeom>
        </p:spPr>
      </p:pic>
    </p:spTree>
    <p:extLst>
      <p:ext uri="{BB962C8B-B14F-4D97-AF65-F5344CB8AC3E}">
        <p14:creationId xmlns:p14="http://schemas.microsoft.com/office/powerpoint/2010/main" val="25627237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C6552-8A95-4309-9EFD-0083A965BD38}"/>
              </a:ext>
            </a:extLst>
          </p:cNvPr>
          <p:cNvSpPr>
            <a:spLocks noGrp="1"/>
          </p:cNvSpPr>
          <p:nvPr>
            <p:ph type="title"/>
          </p:nvPr>
        </p:nvSpPr>
        <p:spPr/>
        <p:txBody>
          <a:bodyPr/>
          <a:lstStyle/>
          <a:p>
            <a:r>
              <a:rPr lang="en-GB" dirty="0" err="1"/>
              <a:t>Taith</a:t>
            </a:r>
            <a:r>
              <a:rPr lang="en-GB" dirty="0"/>
              <a:t> </a:t>
            </a:r>
            <a:r>
              <a:rPr lang="en-GB" dirty="0" err="1"/>
              <a:t>llesol</a:t>
            </a:r>
            <a:r>
              <a:rPr lang="en-GB" dirty="0"/>
              <a:t> / Well-being walk</a:t>
            </a:r>
            <a:endParaRPr lang="en-GB" dirty="0">
              <a:cs typeface="Calibri Light"/>
            </a:endParaRPr>
          </a:p>
        </p:txBody>
      </p:sp>
      <p:sp>
        <p:nvSpPr>
          <p:cNvPr id="3" name="Content Placeholder 2">
            <a:extLst>
              <a:ext uri="{FF2B5EF4-FFF2-40B4-BE49-F238E27FC236}">
                <a16:creationId xmlns:a16="http://schemas.microsoft.com/office/drawing/2014/main" id="{FC83F8D1-FD4B-4EFD-BEB4-1ADC8B6DA791}"/>
              </a:ext>
            </a:extLst>
          </p:cNvPr>
          <p:cNvSpPr>
            <a:spLocks noGrp="1"/>
          </p:cNvSpPr>
          <p:nvPr>
            <p:ph idx="1"/>
          </p:nvPr>
        </p:nvSpPr>
        <p:spPr>
          <a:xfrm>
            <a:off x="6158948" y="2653886"/>
            <a:ext cx="5254487" cy="4351338"/>
          </a:xfrm>
        </p:spPr>
        <p:txBody>
          <a:bodyPr vert="horz" lIns="91440" tIns="45720" rIns="91440" bIns="45720" rtlCol="0" anchor="t">
            <a:normAutofit fontScale="47500" lnSpcReduction="20000"/>
          </a:bodyPr>
          <a:lstStyle/>
          <a:p>
            <a:pPr marL="0" indent="0">
              <a:buNone/>
            </a:pPr>
            <a:endParaRPr lang="en-GB" sz="4000" dirty="0">
              <a:solidFill>
                <a:srgbClr val="FF0000"/>
              </a:solidFill>
              <a:cs typeface="Calibri"/>
            </a:endParaRPr>
          </a:p>
          <a:p>
            <a:pPr>
              <a:buNone/>
            </a:pPr>
            <a:endParaRPr lang="en-GB" b="1" dirty="0">
              <a:cs typeface="Calibri"/>
            </a:endParaRPr>
          </a:p>
          <a:p>
            <a:pPr>
              <a:buNone/>
            </a:pPr>
            <a:r>
              <a:rPr lang="en-GB" sz="4000" dirty="0">
                <a:ea typeface="+mn-lt"/>
                <a:cs typeface="+mn-lt"/>
              </a:rPr>
              <a:t>The Safari exercise is a great way to help children learn mindfulness. This activity turns an average, everyday walk into an exciting new adventure.</a:t>
            </a:r>
            <a:endParaRPr lang="en-GB" dirty="0"/>
          </a:p>
          <a:p>
            <a:pPr>
              <a:buNone/>
            </a:pPr>
            <a:r>
              <a:rPr lang="en-GB" sz="4000" dirty="0">
                <a:ea typeface="+mn-lt"/>
                <a:cs typeface="+mn-lt"/>
              </a:rPr>
              <a:t>Tell your pupils that you will be going on a safari: their goal is to notice as many birds, bugs, creepy-crawlies, and any other animals as they can. Anything that walks, crawls, swims, or flies is of interest, and they’ll need to focus all of their senses to find them, especially the little ones (Karen Young, 2017).</a:t>
            </a:r>
            <a:endParaRPr lang="en-GB" dirty="0"/>
          </a:p>
          <a:p>
            <a:pPr>
              <a:buNone/>
            </a:pPr>
            <a:r>
              <a:rPr lang="en-GB" sz="4000" dirty="0">
                <a:ea typeface="+mn-lt"/>
                <a:cs typeface="+mn-lt"/>
              </a:rPr>
              <a:t>This exercise provokes the same response in children that a mindful walk elicits in adults: a state of </a:t>
            </a:r>
            <a:r>
              <a:rPr lang="en-GB" sz="4000" b="1" dirty="0">
                <a:ea typeface="+mn-lt"/>
                <a:cs typeface="+mn-lt"/>
                <a:hlinkClick r:id="rId3"/>
              </a:rPr>
              <a:t>awareness</a:t>
            </a:r>
            <a:r>
              <a:rPr lang="en-GB" sz="4000" dirty="0">
                <a:ea typeface="+mn-lt"/>
                <a:cs typeface="+mn-lt"/>
              </a:rPr>
              <a:t> and grounding in the present.</a:t>
            </a:r>
            <a:endParaRPr lang="en-GB" dirty="0"/>
          </a:p>
          <a:p>
            <a:pPr marL="0" indent="0">
              <a:buNone/>
            </a:pPr>
            <a:endParaRPr lang="en-GB" sz="4000" dirty="0">
              <a:solidFill>
                <a:srgbClr val="FF0000"/>
              </a:solidFill>
              <a:cs typeface="Calibri"/>
            </a:endParaRPr>
          </a:p>
        </p:txBody>
      </p:sp>
      <p:sp>
        <p:nvSpPr>
          <p:cNvPr id="5" name="Content Placeholder 2">
            <a:extLst>
              <a:ext uri="{FF2B5EF4-FFF2-40B4-BE49-F238E27FC236}">
                <a16:creationId xmlns:a16="http://schemas.microsoft.com/office/drawing/2014/main" id="{C1F9F0BE-EECF-41FA-9B7C-146BD4097C6F}"/>
              </a:ext>
            </a:extLst>
          </p:cNvPr>
          <p:cNvSpPr txBox="1">
            <a:spLocks/>
          </p:cNvSpPr>
          <p:nvPr/>
        </p:nvSpPr>
        <p:spPr>
          <a:xfrm>
            <a:off x="374374" y="2580999"/>
            <a:ext cx="5254487" cy="4351338"/>
          </a:xfrm>
          <a:prstGeom prst="rect">
            <a:avLst/>
          </a:prstGeom>
        </p:spPr>
        <p:txBody>
          <a:bodyPr vert="horz" lIns="91440" tIns="45720" rIns="91440" bIns="45720" rtlCol="0" anchor="t">
            <a:normAutofit fontScale="4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4000" dirty="0">
              <a:solidFill>
                <a:srgbClr val="FF0000"/>
              </a:solidFill>
              <a:cs typeface="Calibri"/>
            </a:endParaRPr>
          </a:p>
          <a:p>
            <a:pPr>
              <a:buFont typeface="Arial" panose="020B0604020202020204" pitchFamily="34" charset="0"/>
              <a:buNone/>
            </a:pPr>
            <a:endParaRPr lang="en-GB" b="1" dirty="0">
              <a:cs typeface="Calibri"/>
            </a:endParaRPr>
          </a:p>
          <a:p>
            <a:pPr>
              <a:buNone/>
            </a:pPr>
            <a:r>
              <a:rPr lang="en-GB" sz="4000" dirty="0" err="1">
                <a:ea typeface="+mn-lt"/>
                <a:cs typeface="+mn-lt"/>
              </a:rPr>
              <a:t>Mae'r</a:t>
            </a:r>
            <a:r>
              <a:rPr lang="en-GB" sz="4000" dirty="0">
                <a:ea typeface="+mn-lt"/>
                <a:cs typeface="+mn-lt"/>
              </a:rPr>
              <a:t> </a:t>
            </a:r>
            <a:r>
              <a:rPr lang="en-GB" sz="4000" dirty="0" err="1">
                <a:ea typeface="+mn-lt"/>
                <a:cs typeface="+mn-lt"/>
              </a:rPr>
              <a:t>ymarfer</a:t>
            </a:r>
            <a:r>
              <a:rPr lang="en-GB" sz="4000" dirty="0">
                <a:ea typeface="+mn-lt"/>
                <a:cs typeface="+mn-lt"/>
              </a:rPr>
              <a:t> </a:t>
            </a:r>
            <a:r>
              <a:rPr lang="en-GB" sz="4000" dirty="0" err="1">
                <a:ea typeface="+mn-lt"/>
                <a:cs typeface="+mn-lt"/>
              </a:rPr>
              <a:t>saffari</a:t>
            </a:r>
            <a:r>
              <a:rPr lang="en-GB" sz="4000" dirty="0">
                <a:ea typeface="+mn-lt"/>
                <a:cs typeface="+mn-lt"/>
              </a:rPr>
              <a:t> </a:t>
            </a:r>
            <a:r>
              <a:rPr lang="en-GB" sz="4000" dirty="0" err="1">
                <a:ea typeface="+mn-lt"/>
                <a:cs typeface="+mn-lt"/>
              </a:rPr>
              <a:t>yma</a:t>
            </a:r>
            <a:r>
              <a:rPr lang="en-GB" sz="4000" dirty="0">
                <a:ea typeface="+mn-lt"/>
                <a:cs typeface="+mn-lt"/>
              </a:rPr>
              <a:t> </a:t>
            </a:r>
            <a:r>
              <a:rPr lang="en-GB" sz="4000" dirty="0" err="1">
                <a:ea typeface="+mn-lt"/>
                <a:cs typeface="+mn-lt"/>
              </a:rPr>
              <a:t>yn</a:t>
            </a:r>
            <a:r>
              <a:rPr lang="en-GB" sz="4000" dirty="0">
                <a:ea typeface="+mn-lt"/>
                <a:cs typeface="+mn-lt"/>
              </a:rPr>
              <a:t> </a:t>
            </a:r>
            <a:r>
              <a:rPr lang="en-GB" sz="4000" dirty="0" err="1">
                <a:ea typeface="+mn-lt"/>
                <a:cs typeface="+mn-lt"/>
              </a:rPr>
              <a:t>ffordd</a:t>
            </a:r>
            <a:r>
              <a:rPr lang="en-GB" sz="4000" dirty="0">
                <a:ea typeface="+mn-lt"/>
                <a:cs typeface="+mn-lt"/>
              </a:rPr>
              <a:t> </a:t>
            </a:r>
            <a:r>
              <a:rPr lang="en-GB" sz="4000" dirty="0" err="1">
                <a:ea typeface="+mn-lt"/>
                <a:cs typeface="+mn-lt"/>
              </a:rPr>
              <a:t>dda</a:t>
            </a:r>
            <a:r>
              <a:rPr lang="en-GB" sz="4000" dirty="0">
                <a:ea typeface="+mn-lt"/>
                <a:cs typeface="+mn-lt"/>
              </a:rPr>
              <a:t> </a:t>
            </a:r>
            <a:r>
              <a:rPr lang="en-GB" sz="4000" dirty="0" err="1">
                <a:ea typeface="+mn-lt"/>
                <a:cs typeface="+mn-lt"/>
              </a:rPr>
              <a:t>i</a:t>
            </a:r>
            <a:r>
              <a:rPr lang="en-GB" sz="4000" dirty="0">
                <a:ea typeface="+mn-lt"/>
                <a:cs typeface="+mn-lt"/>
              </a:rPr>
              <a:t> </a:t>
            </a:r>
            <a:r>
              <a:rPr lang="en-GB" sz="4000" dirty="0" err="1">
                <a:ea typeface="+mn-lt"/>
                <a:cs typeface="+mn-lt"/>
              </a:rPr>
              <a:t>helpu</a:t>
            </a:r>
            <a:r>
              <a:rPr lang="en-GB" sz="4000" dirty="0">
                <a:ea typeface="+mn-lt"/>
                <a:cs typeface="+mn-lt"/>
              </a:rPr>
              <a:t> plant </a:t>
            </a:r>
            <a:r>
              <a:rPr lang="en-GB" sz="4000" dirty="0" err="1">
                <a:ea typeface="+mn-lt"/>
                <a:cs typeface="+mn-lt"/>
              </a:rPr>
              <a:t>i</a:t>
            </a:r>
            <a:r>
              <a:rPr lang="en-GB" sz="4000" dirty="0">
                <a:ea typeface="+mn-lt"/>
                <a:cs typeface="+mn-lt"/>
              </a:rPr>
              <a:t> </a:t>
            </a:r>
            <a:r>
              <a:rPr lang="en-GB" sz="4000" dirty="0" err="1">
                <a:ea typeface="+mn-lt"/>
                <a:cs typeface="+mn-lt"/>
              </a:rPr>
              <a:t>ddysgu</a:t>
            </a:r>
            <a:r>
              <a:rPr lang="en-GB" sz="4000" dirty="0">
                <a:ea typeface="+mn-lt"/>
                <a:cs typeface="+mn-lt"/>
              </a:rPr>
              <a:t> am </a:t>
            </a:r>
            <a:r>
              <a:rPr lang="en-GB" sz="4000" dirty="0" err="1">
                <a:ea typeface="+mn-lt"/>
                <a:cs typeface="+mn-lt"/>
              </a:rPr>
              <a:t>feddwl</a:t>
            </a:r>
            <a:r>
              <a:rPr lang="en-GB" sz="4000" dirty="0">
                <a:ea typeface="+mn-lt"/>
                <a:cs typeface="+mn-lt"/>
              </a:rPr>
              <a:t> </a:t>
            </a:r>
            <a:r>
              <a:rPr lang="en-GB" sz="4000" dirty="0" err="1">
                <a:ea typeface="+mn-lt"/>
                <a:cs typeface="+mn-lt"/>
              </a:rPr>
              <a:t>hunan-ymwybyddiaeth</a:t>
            </a:r>
            <a:r>
              <a:rPr lang="en-GB" sz="4000" dirty="0">
                <a:ea typeface="+mn-lt"/>
                <a:cs typeface="+mn-lt"/>
              </a:rPr>
              <a:t> </a:t>
            </a:r>
            <a:r>
              <a:rPr lang="en-GB" sz="4000" dirty="0" err="1">
                <a:ea typeface="+mn-lt"/>
                <a:cs typeface="+mn-lt"/>
              </a:rPr>
              <a:t>ofalgar</a:t>
            </a:r>
            <a:r>
              <a:rPr lang="en-GB" sz="4000" dirty="0">
                <a:ea typeface="+mn-lt"/>
                <a:cs typeface="+mn-lt"/>
              </a:rPr>
              <a:t>. </a:t>
            </a:r>
            <a:r>
              <a:rPr lang="en-GB" sz="4000" dirty="0" err="1">
                <a:ea typeface="+mn-lt"/>
                <a:cs typeface="+mn-lt"/>
              </a:rPr>
              <a:t>Mae'r</a:t>
            </a:r>
            <a:r>
              <a:rPr lang="en-GB" sz="4000" dirty="0">
                <a:ea typeface="+mn-lt"/>
                <a:cs typeface="+mn-lt"/>
              </a:rPr>
              <a:t> </a:t>
            </a:r>
            <a:r>
              <a:rPr lang="en-GB" sz="4000" dirty="0" err="1">
                <a:ea typeface="+mn-lt"/>
                <a:cs typeface="+mn-lt"/>
              </a:rPr>
              <a:t>gweithgaredd</a:t>
            </a:r>
            <a:r>
              <a:rPr lang="en-GB" sz="4000" dirty="0">
                <a:ea typeface="+mn-lt"/>
                <a:cs typeface="+mn-lt"/>
              </a:rPr>
              <a:t> </a:t>
            </a:r>
            <a:r>
              <a:rPr lang="en-GB" sz="4000" dirty="0" err="1">
                <a:ea typeface="+mn-lt"/>
                <a:cs typeface="+mn-lt"/>
              </a:rPr>
              <a:t>yn</a:t>
            </a:r>
            <a:r>
              <a:rPr lang="en-GB" sz="4000" dirty="0">
                <a:ea typeface="+mn-lt"/>
                <a:cs typeface="+mn-lt"/>
              </a:rPr>
              <a:t> </a:t>
            </a:r>
            <a:r>
              <a:rPr lang="en-GB" sz="4000" dirty="0" err="1">
                <a:ea typeface="+mn-lt"/>
                <a:cs typeface="+mn-lt"/>
              </a:rPr>
              <a:t>troi</a:t>
            </a:r>
            <a:r>
              <a:rPr lang="en-GB" sz="4000" dirty="0">
                <a:ea typeface="+mn-lt"/>
                <a:cs typeface="+mn-lt"/>
              </a:rPr>
              <a:t> </a:t>
            </a:r>
            <a:r>
              <a:rPr lang="en-GB" sz="4000" dirty="0" err="1">
                <a:ea typeface="+mn-lt"/>
                <a:cs typeface="+mn-lt"/>
              </a:rPr>
              <a:t>taith</a:t>
            </a:r>
            <a:r>
              <a:rPr lang="en-GB" sz="4000" dirty="0">
                <a:ea typeface="+mn-lt"/>
                <a:cs typeface="+mn-lt"/>
              </a:rPr>
              <a:t> bob </a:t>
            </a:r>
            <a:r>
              <a:rPr lang="en-GB" sz="4000" dirty="0" err="1">
                <a:ea typeface="+mn-lt"/>
                <a:cs typeface="+mn-lt"/>
              </a:rPr>
              <a:t>dydd</a:t>
            </a:r>
            <a:r>
              <a:rPr lang="en-GB" sz="4000" dirty="0">
                <a:ea typeface="+mn-lt"/>
                <a:cs typeface="+mn-lt"/>
              </a:rPr>
              <a:t> </a:t>
            </a:r>
            <a:r>
              <a:rPr lang="en-GB" sz="4000" dirty="0" err="1">
                <a:ea typeface="+mn-lt"/>
                <a:cs typeface="+mn-lt"/>
              </a:rPr>
              <a:t>yn</a:t>
            </a:r>
            <a:r>
              <a:rPr lang="en-GB" sz="4000" dirty="0">
                <a:ea typeface="+mn-lt"/>
                <a:cs typeface="+mn-lt"/>
              </a:rPr>
              <a:t> </a:t>
            </a:r>
            <a:r>
              <a:rPr lang="en-GB" sz="4000" dirty="0" err="1">
                <a:ea typeface="+mn-lt"/>
                <a:cs typeface="+mn-lt"/>
              </a:rPr>
              <a:t>antur</a:t>
            </a:r>
            <a:r>
              <a:rPr lang="en-GB" sz="4000" dirty="0">
                <a:ea typeface="+mn-lt"/>
                <a:cs typeface="+mn-lt"/>
              </a:rPr>
              <a:t> </a:t>
            </a:r>
            <a:r>
              <a:rPr lang="en-GB" sz="4000" dirty="0" err="1">
                <a:ea typeface="+mn-lt"/>
                <a:cs typeface="+mn-lt"/>
              </a:rPr>
              <a:t>newydd</a:t>
            </a:r>
            <a:r>
              <a:rPr lang="en-GB" sz="4000" dirty="0">
                <a:ea typeface="+mn-lt"/>
                <a:cs typeface="+mn-lt"/>
              </a:rPr>
              <a:t> </a:t>
            </a:r>
            <a:r>
              <a:rPr lang="en-GB" sz="4000" dirty="0" err="1">
                <a:ea typeface="+mn-lt"/>
                <a:cs typeface="+mn-lt"/>
              </a:rPr>
              <a:t>gyffrous</a:t>
            </a:r>
            <a:r>
              <a:rPr lang="en-GB" sz="4000" dirty="0">
                <a:ea typeface="+mn-lt"/>
                <a:cs typeface="+mn-lt"/>
              </a:rPr>
              <a:t>. </a:t>
            </a:r>
            <a:endParaRPr lang="en-GB" sz="4000" dirty="0">
              <a:cs typeface="Calibri"/>
            </a:endParaRPr>
          </a:p>
          <a:p>
            <a:pPr>
              <a:buNone/>
            </a:pPr>
            <a:r>
              <a:rPr lang="en-GB" sz="4000" dirty="0">
                <a:ea typeface="+mn-lt"/>
                <a:cs typeface="+mn-lt"/>
              </a:rPr>
              <a:t>Y nod </a:t>
            </a:r>
            <a:r>
              <a:rPr lang="en-GB" sz="4000" dirty="0" err="1">
                <a:ea typeface="+mn-lt"/>
                <a:cs typeface="+mn-lt"/>
              </a:rPr>
              <a:t>yw</a:t>
            </a:r>
            <a:r>
              <a:rPr lang="en-GB" sz="4000" dirty="0">
                <a:ea typeface="+mn-lt"/>
                <a:cs typeface="+mn-lt"/>
              </a:rPr>
              <a:t> </a:t>
            </a:r>
            <a:r>
              <a:rPr lang="en-GB" sz="4000" dirty="0" err="1">
                <a:ea typeface="+mn-lt"/>
                <a:cs typeface="+mn-lt"/>
              </a:rPr>
              <a:t>i</a:t>
            </a:r>
            <a:r>
              <a:rPr lang="en-GB" sz="4000" dirty="0">
                <a:ea typeface="+mn-lt"/>
                <a:cs typeface="+mn-lt"/>
              </a:rPr>
              <a:t> </a:t>
            </a:r>
            <a:r>
              <a:rPr lang="en-GB" sz="4000" dirty="0" err="1">
                <a:ea typeface="+mn-lt"/>
                <a:cs typeface="+mn-lt"/>
              </a:rPr>
              <a:t>sylwi</a:t>
            </a:r>
            <a:r>
              <a:rPr lang="en-GB" sz="4000" dirty="0">
                <a:ea typeface="+mn-lt"/>
                <a:cs typeface="+mn-lt"/>
              </a:rPr>
              <a:t> </a:t>
            </a:r>
            <a:r>
              <a:rPr lang="en-GB" sz="4000" dirty="0" err="1">
                <a:ea typeface="+mn-lt"/>
                <a:cs typeface="+mn-lt"/>
              </a:rPr>
              <a:t>ar</a:t>
            </a:r>
            <a:r>
              <a:rPr lang="en-GB" sz="4000" dirty="0">
                <a:ea typeface="+mn-lt"/>
                <a:cs typeface="+mn-lt"/>
              </a:rPr>
              <a:t> </a:t>
            </a:r>
            <a:r>
              <a:rPr lang="en-GB" sz="4000" dirty="0" err="1">
                <a:ea typeface="+mn-lt"/>
                <a:cs typeface="+mn-lt"/>
              </a:rPr>
              <a:t>gymaint</a:t>
            </a:r>
            <a:r>
              <a:rPr lang="en-GB" sz="4000" dirty="0">
                <a:ea typeface="+mn-lt"/>
                <a:cs typeface="+mn-lt"/>
              </a:rPr>
              <a:t> o </a:t>
            </a:r>
            <a:r>
              <a:rPr lang="en-GB" sz="4000" dirty="0" err="1">
                <a:ea typeface="+mn-lt"/>
                <a:cs typeface="+mn-lt"/>
              </a:rPr>
              <a:t>adar</a:t>
            </a:r>
            <a:r>
              <a:rPr lang="en-GB" sz="4000" dirty="0">
                <a:ea typeface="+mn-lt"/>
                <a:cs typeface="+mn-lt"/>
              </a:rPr>
              <a:t>, </a:t>
            </a:r>
            <a:r>
              <a:rPr lang="en-GB" sz="4000" dirty="0" err="1">
                <a:ea typeface="+mn-lt"/>
                <a:cs typeface="+mn-lt"/>
              </a:rPr>
              <a:t>trychfilod</a:t>
            </a:r>
            <a:r>
              <a:rPr lang="en-GB" sz="4000" dirty="0">
                <a:ea typeface="+mn-lt"/>
                <a:cs typeface="+mn-lt"/>
              </a:rPr>
              <a:t>, </a:t>
            </a:r>
            <a:r>
              <a:rPr lang="en-GB" sz="4000" dirty="0" err="1">
                <a:ea typeface="+mn-lt"/>
                <a:cs typeface="+mn-lt"/>
              </a:rPr>
              <a:t>pryfed</a:t>
            </a:r>
            <a:r>
              <a:rPr lang="en-GB" sz="4000" dirty="0">
                <a:ea typeface="+mn-lt"/>
                <a:cs typeface="+mn-lt"/>
              </a:rPr>
              <a:t> ac </a:t>
            </a:r>
            <a:r>
              <a:rPr lang="en-GB" sz="4000" dirty="0" err="1">
                <a:ea typeface="+mn-lt"/>
                <a:cs typeface="+mn-lt"/>
              </a:rPr>
              <a:t>unryw</a:t>
            </a:r>
            <a:r>
              <a:rPr lang="en-GB" sz="4000" dirty="0">
                <a:ea typeface="+mn-lt"/>
                <a:cs typeface="+mn-lt"/>
              </a:rPr>
              <a:t> </a:t>
            </a:r>
            <a:r>
              <a:rPr lang="en-GB" sz="4000" dirty="0" err="1">
                <a:ea typeface="+mn-lt"/>
                <a:cs typeface="+mn-lt"/>
              </a:rPr>
              <a:t>anifeiliaid</a:t>
            </a:r>
            <a:r>
              <a:rPr lang="en-GB" sz="4000" dirty="0">
                <a:ea typeface="+mn-lt"/>
                <a:cs typeface="+mn-lt"/>
              </a:rPr>
              <a:t> </a:t>
            </a:r>
            <a:r>
              <a:rPr lang="en-GB" sz="4000" dirty="0" err="1">
                <a:ea typeface="+mn-lt"/>
                <a:cs typeface="+mn-lt"/>
              </a:rPr>
              <a:t>eraill</a:t>
            </a:r>
            <a:r>
              <a:rPr lang="en-GB" sz="4000" dirty="0">
                <a:ea typeface="+mn-lt"/>
                <a:cs typeface="+mn-lt"/>
              </a:rPr>
              <a:t> y gallant weld. Mae </a:t>
            </a:r>
            <a:r>
              <a:rPr lang="en-GB" sz="4000" dirty="0" err="1">
                <a:ea typeface="+mn-lt"/>
                <a:cs typeface="+mn-lt"/>
              </a:rPr>
              <a:t>unrhyw</a:t>
            </a:r>
            <a:r>
              <a:rPr lang="en-GB" sz="4000" dirty="0">
                <a:ea typeface="+mn-lt"/>
                <a:cs typeface="+mn-lt"/>
              </a:rPr>
              <a:t> </a:t>
            </a:r>
            <a:r>
              <a:rPr lang="en-GB" sz="4000" dirty="0" err="1">
                <a:ea typeface="+mn-lt"/>
                <a:cs typeface="+mn-lt"/>
              </a:rPr>
              <a:t>beth</a:t>
            </a:r>
            <a:r>
              <a:rPr lang="en-GB" sz="4000" dirty="0">
                <a:ea typeface="+mn-lt"/>
                <a:cs typeface="+mn-lt"/>
              </a:rPr>
              <a:t> </a:t>
            </a:r>
            <a:r>
              <a:rPr lang="en-GB" sz="4000" dirty="0" err="1">
                <a:ea typeface="+mn-lt"/>
                <a:cs typeface="+mn-lt"/>
              </a:rPr>
              <a:t>sy'n</a:t>
            </a:r>
            <a:r>
              <a:rPr lang="en-GB" sz="4000" dirty="0">
                <a:ea typeface="+mn-lt"/>
                <a:cs typeface="+mn-lt"/>
              </a:rPr>
              <a:t> </a:t>
            </a:r>
            <a:r>
              <a:rPr lang="en-GB" sz="4000" dirty="0" err="1">
                <a:ea typeface="+mn-lt"/>
                <a:cs typeface="+mn-lt"/>
              </a:rPr>
              <a:t>cerdded</a:t>
            </a:r>
            <a:r>
              <a:rPr lang="en-GB" sz="4000" dirty="0">
                <a:ea typeface="+mn-lt"/>
                <a:cs typeface="+mn-lt"/>
              </a:rPr>
              <a:t>, </a:t>
            </a:r>
            <a:r>
              <a:rPr lang="en-GB" sz="4000" dirty="0" err="1">
                <a:ea typeface="+mn-lt"/>
                <a:cs typeface="+mn-lt"/>
              </a:rPr>
              <a:t>cropian</a:t>
            </a:r>
            <a:r>
              <a:rPr lang="en-GB" sz="4000" dirty="0">
                <a:ea typeface="+mn-lt"/>
                <a:cs typeface="+mn-lt"/>
              </a:rPr>
              <a:t>, </a:t>
            </a:r>
            <a:r>
              <a:rPr lang="en-GB" sz="4000" dirty="0" err="1">
                <a:ea typeface="+mn-lt"/>
                <a:cs typeface="+mn-lt"/>
              </a:rPr>
              <a:t>nofio</a:t>
            </a:r>
            <a:r>
              <a:rPr lang="en-GB" sz="4000" dirty="0">
                <a:ea typeface="+mn-lt"/>
                <a:cs typeface="+mn-lt"/>
              </a:rPr>
              <a:t> neu </a:t>
            </a:r>
            <a:r>
              <a:rPr lang="en-GB" sz="4000" dirty="0" err="1">
                <a:ea typeface="+mn-lt"/>
                <a:cs typeface="+mn-lt"/>
              </a:rPr>
              <a:t>hedfan</a:t>
            </a:r>
            <a:r>
              <a:rPr lang="en-GB" sz="4000" dirty="0">
                <a:ea typeface="+mn-lt"/>
                <a:cs typeface="+mn-lt"/>
              </a:rPr>
              <a:t> o </a:t>
            </a:r>
            <a:r>
              <a:rPr lang="en-GB" sz="4000" dirty="0" err="1">
                <a:ea typeface="+mn-lt"/>
                <a:cs typeface="+mn-lt"/>
              </a:rPr>
              <a:t>ddiddordeb</a:t>
            </a:r>
            <a:r>
              <a:rPr lang="en-GB" sz="4000" dirty="0">
                <a:ea typeface="+mn-lt"/>
                <a:cs typeface="+mn-lt"/>
              </a:rPr>
              <a:t>, a </a:t>
            </a:r>
            <a:r>
              <a:rPr lang="en-GB" sz="4000" dirty="0" err="1">
                <a:ea typeface="+mn-lt"/>
                <a:cs typeface="+mn-lt"/>
              </a:rPr>
              <a:t>bydd</a:t>
            </a:r>
            <a:r>
              <a:rPr lang="en-GB" sz="4000" dirty="0">
                <a:ea typeface="+mn-lt"/>
                <a:cs typeface="+mn-lt"/>
              </a:rPr>
              <a:t> </a:t>
            </a:r>
            <a:r>
              <a:rPr lang="en-GB" sz="4000" dirty="0" err="1">
                <a:ea typeface="+mn-lt"/>
                <a:cs typeface="+mn-lt"/>
              </a:rPr>
              <a:t>angen</a:t>
            </a:r>
            <a:r>
              <a:rPr lang="en-GB" sz="4000" dirty="0">
                <a:ea typeface="+mn-lt"/>
                <a:cs typeface="+mn-lt"/>
              </a:rPr>
              <a:t> </a:t>
            </a:r>
            <a:r>
              <a:rPr lang="en-GB" sz="4000" dirty="0" err="1">
                <a:ea typeface="+mn-lt"/>
                <a:cs typeface="+mn-lt"/>
              </a:rPr>
              <a:t>defnyddio</a:t>
            </a:r>
            <a:r>
              <a:rPr lang="en-GB" sz="4000" dirty="0">
                <a:ea typeface="+mn-lt"/>
                <a:cs typeface="+mn-lt"/>
              </a:rPr>
              <a:t> </a:t>
            </a:r>
            <a:r>
              <a:rPr lang="en-GB" sz="4000" dirty="0" err="1">
                <a:ea typeface="+mn-lt"/>
                <a:cs typeface="+mn-lt"/>
              </a:rPr>
              <a:t>eich</a:t>
            </a:r>
            <a:r>
              <a:rPr lang="en-GB" sz="4000" dirty="0">
                <a:ea typeface="+mn-lt"/>
                <a:cs typeface="+mn-lt"/>
              </a:rPr>
              <a:t> </a:t>
            </a:r>
            <a:r>
              <a:rPr lang="en-GB" sz="4000" dirty="0" err="1">
                <a:ea typeface="+mn-lt"/>
                <a:cs typeface="+mn-lt"/>
              </a:rPr>
              <a:t>holl</a:t>
            </a:r>
            <a:r>
              <a:rPr lang="en-GB" sz="4000" dirty="0">
                <a:ea typeface="+mn-lt"/>
                <a:cs typeface="+mn-lt"/>
              </a:rPr>
              <a:t> </a:t>
            </a:r>
            <a:r>
              <a:rPr lang="en-GB" sz="4000" dirty="0" err="1">
                <a:ea typeface="+mn-lt"/>
                <a:cs typeface="+mn-lt"/>
              </a:rPr>
              <a:t>synhwyrau</a:t>
            </a:r>
            <a:r>
              <a:rPr lang="en-GB" sz="4000" dirty="0">
                <a:ea typeface="+mn-lt"/>
                <a:cs typeface="+mn-lt"/>
              </a:rPr>
              <a:t> </a:t>
            </a:r>
            <a:r>
              <a:rPr lang="en-GB" sz="4000" dirty="0" err="1">
                <a:ea typeface="+mn-lt"/>
                <a:cs typeface="+mn-lt"/>
              </a:rPr>
              <a:t>i'w</a:t>
            </a:r>
            <a:r>
              <a:rPr lang="en-GB" sz="4000" dirty="0">
                <a:ea typeface="+mn-lt"/>
                <a:cs typeface="+mn-lt"/>
              </a:rPr>
              <a:t> </a:t>
            </a:r>
            <a:r>
              <a:rPr lang="en-GB" sz="4000" dirty="0" err="1">
                <a:ea typeface="+mn-lt"/>
                <a:cs typeface="+mn-lt"/>
              </a:rPr>
              <a:t>darganfod</a:t>
            </a:r>
            <a:r>
              <a:rPr lang="en-GB" sz="4000" dirty="0">
                <a:ea typeface="+mn-lt"/>
                <a:cs typeface="+mn-lt"/>
              </a:rPr>
              <a:t>, </a:t>
            </a:r>
            <a:r>
              <a:rPr lang="en-GB" sz="4000" dirty="0" err="1">
                <a:ea typeface="+mn-lt"/>
                <a:cs typeface="+mn-lt"/>
              </a:rPr>
              <a:t>yn</a:t>
            </a:r>
            <a:r>
              <a:rPr lang="en-GB" sz="4000" dirty="0">
                <a:ea typeface="+mn-lt"/>
                <a:cs typeface="+mn-lt"/>
              </a:rPr>
              <a:t> </a:t>
            </a:r>
            <a:r>
              <a:rPr lang="en-GB" sz="4000" dirty="0" err="1">
                <a:ea typeface="+mn-lt"/>
                <a:cs typeface="+mn-lt"/>
              </a:rPr>
              <a:t>enwedig</a:t>
            </a:r>
            <a:r>
              <a:rPr lang="en-GB" sz="4000" dirty="0">
                <a:ea typeface="+mn-lt"/>
                <a:cs typeface="+mn-lt"/>
              </a:rPr>
              <a:t> y </a:t>
            </a:r>
            <a:r>
              <a:rPr lang="en-GB" sz="4000" dirty="0" err="1">
                <a:ea typeface="+mn-lt"/>
                <a:cs typeface="+mn-lt"/>
              </a:rPr>
              <a:t>rhai</a:t>
            </a:r>
            <a:r>
              <a:rPr lang="en-GB" sz="4000" dirty="0">
                <a:ea typeface="+mn-lt"/>
                <a:cs typeface="+mn-lt"/>
              </a:rPr>
              <a:t> </a:t>
            </a:r>
            <a:r>
              <a:rPr lang="en-GB" sz="4000" dirty="0" err="1">
                <a:ea typeface="+mn-lt"/>
                <a:cs typeface="+mn-lt"/>
              </a:rPr>
              <a:t>bychan</a:t>
            </a:r>
            <a:r>
              <a:rPr lang="en-GB" sz="4000" dirty="0">
                <a:ea typeface="+mn-lt"/>
                <a:cs typeface="+mn-lt"/>
              </a:rPr>
              <a:t>. (Karen Young, 2017).</a:t>
            </a:r>
            <a:endParaRPr lang="en-GB" dirty="0">
              <a:cs typeface="Calibri" panose="020F0502020204030204"/>
            </a:endParaRPr>
          </a:p>
          <a:p>
            <a:pPr>
              <a:buNone/>
            </a:pPr>
            <a:r>
              <a:rPr lang="en-GB" sz="4000" dirty="0" err="1">
                <a:ea typeface="+mn-lt"/>
                <a:cs typeface="+mn-lt"/>
              </a:rPr>
              <a:t>Mae'r</a:t>
            </a:r>
            <a:r>
              <a:rPr lang="en-GB" sz="4000" dirty="0">
                <a:ea typeface="+mn-lt"/>
                <a:cs typeface="+mn-lt"/>
              </a:rPr>
              <a:t> </a:t>
            </a:r>
            <a:r>
              <a:rPr lang="en-GB" sz="4000" dirty="0" err="1">
                <a:ea typeface="+mn-lt"/>
                <a:cs typeface="+mn-lt"/>
              </a:rPr>
              <a:t>gweithgaredd</a:t>
            </a:r>
            <a:r>
              <a:rPr lang="en-GB" sz="4000" dirty="0">
                <a:ea typeface="+mn-lt"/>
                <a:cs typeface="+mn-lt"/>
              </a:rPr>
              <a:t> </a:t>
            </a:r>
            <a:r>
              <a:rPr lang="en-GB" sz="4000" dirty="0" err="1">
                <a:ea typeface="+mn-lt"/>
                <a:cs typeface="+mn-lt"/>
              </a:rPr>
              <a:t>yma</a:t>
            </a:r>
            <a:r>
              <a:rPr lang="en-GB" sz="4000" dirty="0">
                <a:ea typeface="+mn-lt"/>
                <a:cs typeface="+mn-lt"/>
              </a:rPr>
              <a:t> </a:t>
            </a:r>
            <a:r>
              <a:rPr lang="en-GB" sz="4000" dirty="0" err="1">
                <a:ea typeface="+mn-lt"/>
                <a:cs typeface="+mn-lt"/>
              </a:rPr>
              <a:t>yn</a:t>
            </a:r>
            <a:r>
              <a:rPr lang="en-GB" sz="4000" dirty="0">
                <a:ea typeface="+mn-lt"/>
                <a:cs typeface="+mn-lt"/>
              </a:rPr>
              <a:t> </a:t>
            </a:r>
            <a:r>
              <a:rPr lang="en-GB" sz="4000" dirty="0" err="1">
                <a:ea typeface="+mn-lt"/>
                <a:cs typeface="+mn-lt"/>
              </a:rPr>
              <a:t>procio'r</a:t>
            </a:r>
            <a:r>
              <a:rPr lang="en-GB" sz="4000" dirty="0">
                <a:ea typeface="+mn-lt"/>
                <a:cs typeface="+mn-lt"/>
              </a:rPr>
              <a:t> un </a:t>
            </a:r>
            <a:r>
              <a:rPr lang="en-GB" sz="4000" dirty="0" err="1">
                <a:ea typeface="+mn-lt"/>
                <a:cs typeface="+mn-lt"/>
              </a:rPr>
              <a:t>ymateb</a:t>
            </a:r>
            <a:r>
              <a:rPr lang="en-GB" sz="4000" dirty="0">
                <a:ea typeface="+mn-lt"/>
                <a:cs typeface="+mn-lt"/>
              </a:rPr>
              <a:t> </a:t>
            </a:r>
            <a:r>
              <a:rPr lang="en-GB" sz="4000" dirty="0" err="1">
                <a:ea typeface="+mn-lt"/>
                <a:cs typeface="+mn-lt"/>
              </a:rPr>
              <a:t>mewn</a:t>
            </a:r>
            <a:r>
              <a:rPr lang="en-GB" sz="4000" dirty="0">
                <a:ea typeface="+mn-lt"/>
                <a:cs typeface="+mn-lt"/>
              </a:rPr>
              <a:t> plant ag y </a:t>
            </a:r>
            <a:r>
              <a:rPr lang="en-GB" sz="4000" dirty="0" err="1">
                <a:ea typeface="+mn-lt"/>
                <a:cs typeface="+mn-lt"/>
              </a:rPr>
              <a:t>mae</a:t>
            </a:r>
            <a:r>
              <a:rPr lang="en-GB" sz="4000" dirty="0">
                <a:ea typeface="+mn-lt"/>
                <a:cs typeface="+mn-lt"/>
              </a:rPr>
              <a:t> </a:t>
            </a:r>
            <a:r>
              <a:rPr lang="en-GB" sz="4000" dirty="0" err="1">
                <a:ea typeface="+mn-lt"/>
                <a:cs typeface="+mn-lt"/>
              </a:rPr>
              <a:t>mynd</a:t>
            </a:r>
            <a:r>
              <a:rPr lang="en-GB" sz="4000" dirty="0">
                <a:ea typeface="+mn-lt"/>
                <a:cs typeface="+mn-lt"/>
              </a:rPr>
              <a:t> am </a:t>
            </a:r>
            <a:r>
              <a:rPr lang="en-GB" sz="4000" dirty="0" err="1">
                <a:ea typeface="+mn-lt"/>
                <a:cs typeface="+mn-lt"/>
              </a:rPr>
              <a:t>dro</a:t>
            </a:r>
            <a:r>
              <a:rPr lang="en-GB" sz="4000" dirty="0">
                <a:ea typeface="+mn-lt"/>
                <a:cs typeface="+mn-lt"/>
              </a:rPr>
              <a:t> </a:t>
            </a:r>
            <a:r>
              <a:rPr lang="en-GB" sz="4000" dirty="0" err="1">
                <a:ea typeface="+mn-lt"/>
                <a:cs typeface="+mn-lt"/>
              </a:rPr>
              <a:t>ymwybodol</a:t>
            </a:r>
            <a:r>
              <a:rPr lang="en-GB" sz="4000" dirty="0">
                <a:ea typeface="+mn-lt"/>
                <a:cs typeface="+mn-lt"/>
              </a:rPr>
              <a:t> ('mindful') </a:t>
            </a:r>
            <a:r>
              <a:rPr lang="en-GB" sz="4000" dirty="0" err="1">
                <a:ea typeface="+mn-lt"/>
                <a:cs typeface="+mn-lt"/>
              </a:rPr>
              <a:t>yn</a:t>
            </a:r>
            <a:r>
              <a:rPr lang="en-GB" sz="4000" dirty="0">
                <a:ea typeface="+mn-lt"/>
                <a:cs typeface="+mn-lt"/>
              </a:rPr>
              <a:t> </a:t>
            </a:r>
            <a:r>
              <a:rPr lang="en-GB" sz="4000" dirty="0" err="1">
                <a:ea typeface="+mn-lt"/>
                <a:cs typeface="+mn-lt"/>
              </a:rPr>
              <a:t>cael</a:t>
            </a:r>
            <a:r>
              <a:rPr lang="en-GB" sz="4000" dirty="0">
                <a:ea typeface="+mn-lt"/>
                <a:cs typeface="+mn-lt"/>
              </a:rPr>
              <a:t> </a:t>
            </a:r>
            <a:r>
              <a:rPr lang="en-GB" sz="4000" dirty="0" err="1">
                <a:ea typeface="+mn-lt"/>
                <a:cs typeface="+mn-lt"/>
              </a:rPr>
              <a:t>ar</a:t>
            </a:r>
            <a:r>
              <a:rPr lang="en-GB" sz="4000" dirty="0">
                <a:ea typeface="+mn-lt"/>
                <a:cs typeface="+mn-lt"/>
              </a:rPr>
              <a:t> </a:t>
            </a:r>
            <a:r>
              <a:rPr lang="en-GB" sz="4000" dirty="0" err="1">
                <a:ea typeface="+mn-lt"/>
                <a:cs typeface="+mn-lt"/>
              </a:rPr>
              <a:t>oedolion</a:t>
            </a:r>
            <a:r>
              <a:rPr lang="en-GB" sz="4000" dirty="0">
                <a:ea typeface="+mn-lt"/>
                <a:cs typeface="+mn-lt"/>
              </a:rPr>
              <a:t> </a:t>
            </a:r>
            <a:r>
              <a:rPr lang="en-GB" sz="4000" dirty="0" err="1">
                <a:ea typeface="+mn-lt"/>
                <a:cs typeface="+mn-lt"/>
              </a:rPr>
              <a:t>sef</a:t>
            </a:r>
            <a:r>
              <a:rPr lang="en-GB" sz="4000" dirty="0">
                <a:ea typeface="+mn-lt"/>
                <a:cs typeface="+mn-lt"/>
              </a:rPr>
              <a:t> </a:t>
            </a:r>
            <a:r>
              <a:rPr lang="en-GB" sz="4000" dirty="0" err="1">
                <a:ea typeface="+mn-lt"/>
                <a:cs typeface="+mn-lt"/>
              </a:rPr>
              <a:t>ymwyddiaeth</a:t>
            </a:r>
            <a:r>
              <a:rPr lang="en-GB" sz="4000" dirty="0">
                <a:ea typeface="+mn-lt"/>
                <a:cs typeface="+mn-lt"/>
              </a:rPr>
              <a:t> a </a:t>
            </a:r>
            <a:r>
              <a:rPr lang="en-GB" sz="4000" dirty="0" err="1">
                <a:ea typeface="+mn-lt"/>
                <a:cs typeface="+mn-lt"/>
              </a:rPr>
              <a:t>sylfaen</a:t>
            </a:r>
            <a:r>
              <a:rPr lang="en-GB" sz="4000" dirty="0">
                <a:ea typeface="+mn-lt"/>
                <a:cs typeface="+mn-lt"/>
              </a:rPr>
              <a:t> </a:t>
            </a:r>
            <a:r>
              <a:rPr lang="en-GB" sz="4000" dirty="0" err="1">
                <a:ea typeface="+mn-lt"/>
                <a:cs typeface="+mn-lt"/>
              </a:rPr>
              <a:t>yn</a:t>
            </a:r>
            <a:r>
              <a:rPr lang="en-GB" sz="4000" dirty="0">
                <a:ea typeface="+mn-lt"/>
                <a:cs typeface="+mn-lt"/>
              </a:rPr>
              <a:t> y </a:t>
            </a:r>
            <a:r>
              <a:rPr lang="en-GB" sz="4000" dirty="0" err="1">
                <a:ea typeface="+mn-lt"/>
                <a:cs typeface="+mn-lt"/>
              </a:rPr>
              <a:t>presennol</a:t>
            </a:r>
            <a:r>
              <a:rPr lang="en-GB" sz="4000" dirty="0">
                <a:ea typeface="+mn-lt"/>
                <a:cs typeface="+mn-lt"/>
              </a:rPr>
              <a:t>.</a:t>
            </a:r>
            <a:endParaRPr lang="en-GB" sz="4000" dirty="0">
              <a:cs typeface="Calibri"/>
            </a:endParaRPr>
          </a:p>
          <a:p>
            <a:pPr marL="0" indent="0">
              <a:buFont typeface="Arial" panose="020B0604020202020204" pitchFamily="34" charset="0"/>
              <a:buNone/>
            </a:pPr>
            <a:endParaRPr lang="en-GB" sz="4000" dirty="0">
              <a:solidFill>
                <a:srgbClr val="FF0000"/>
              </a:solidFill>
              <a:cs typeface="Calibri"/>
            </a:endParaRPr>
          </a:p>
        </p:txBody>
      </p:sp>
      <p:pic>
        <p:nvPicPr>
          <p:cNvPr id="7" name="Picture 7" descr="Easter Egg Hunt Clipart | Free Images at Clker.com ...">
            <a:extLst>
              <a:ext uri="{FF2B5EF4-FFF2-40B4-BE49-F238E27FC236}">
                <a16:creationId xmlns:a16="http://schemas.microsoft.com/office/drawing/2014/main" id="{E0DD4731-FA38-467C-993D-D89BAFD230E0}"/>
              </a:ext>
            </a:extLst>
          </p:cNvPr>
          <p:cNvPicPr>
            <a:picLocks noChangeAspect="1"/>
          </p:cNvPicPr>
          <p:nvPr/>
        </p:nvPicPr>
        <p:blipFill>
          <a:blip r:embed="rId4"/>
          <a:stretch>
            <a:fillRect/>
          </a:stretch>
        </p:blipFill>
        <p:spPr>
          <a:xfrm>
            <a:off x="8030817" y="565769"/>
            <a:ext cx="2312504" cy="1797193"/>
          </a:xfrm>
          <a:prstGeom prst="rect">
            <a:avLst/>
          </a:prstGeom>
        </p:spPr>
      </p:pic>
    </p:spTree>
    <p:extLst>
      <p:ext uri="{BB962C8B-B14F-4D97-AF65-F5344CB8AC3E}">
        <p14:creationId xmlns:p14="http://schemas.microsoft.com/office/powerpoint/2010/main" val="23414366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2268" y="375244"/>
            <a:ext cx="10515600" cy="1325563"/>
          </a:xfrm>
        </p:spPr>
        <p:txBody>
          <a:bodyPr>
            <a:normAutofit/>
          </a:bodyPr>
          <a:lstStyle/>
          <a:p>
            <a:r>
              <a:rPr lang="en-GB" dirty="0">
                <a:latin typeface="Arial" panose="020B0604020202020204" pitchFamily="34" charset="0"/>
                <a:cs typeface="Arial" panose="020B0604020202020204" pitchFamily="34" charset="0"/>
              </a:rPr>
              <a:t>Nod y </a:t>
            </a:r>
            <a:r>
              <a:rPr lang="en-GB" dirty="0" err="1">
                <a:latin typeface="Arial" panose="020B0604020202020204" pitchFamily="34" charset="0"/>
                <a:cs typeface="Arial" panose="020B0604020202020204" pitchFamily="34" charset="0"/>
              </a:rPr>
              <a:t>Modiwl</a:t>
            </a:r>
            <a:r>
              <a:rPr lang="en-GB" dirty="0">
                <a:latin typeface="Arial" panose="020B0604020202020204" pitchFamily="34" charset="0"/>
                <a:cs typeface="Arial" panose="020B0604020202020204" pitchFamily="34" charset="0"/>
              </a:rPr>
              <a:t> /  </a:t>
            </a:r>
            <a:r>
              <a:rPr lang="en-GB" i="1" dirty="0">
                <a:latin typeface="Arial" panose="020B0604020202020204" pitchFamily="34" charset="0"/>
                <a:cs typeface="Arial" panose="020B0604020202020204" pitchFamily="34" charset="0"/>
              </a:rPr>
              <a:t>Module Aim</a:t>
            </a:r>
          </a:p>
        </p:txBody>
      </p:sp>
      <p:sp>
        <p:nvSpPr>
          <p:cNvPr id="3" name="Content Placeholder 2"/>
          <p:cNvSpPr>
            <a:spLocks noGrp="1"/>
          </p:cNvSpPr>
          <p:nvPr>
            <p:ph sz="half" idx="1"/>
          </p:nvPr>
        </p:nvSpPr>
        <p:spPr>
          <a:xfrm>
            <a:off x="1422400" y="3423402"/>
            <a:ext cx="4597191" cy="3057203"/>
          </a:xfrm>
          <a:prstGeom prst="rect">
            <a:avLst/>
          </a:prstGeom>
        </p:spPr>
        <p:style>
          <a:lnRef idx="2">
            <a:schemeClr val="accent4"/>
          </a:lnRef>
          <a:fillRef idx="1">
            <a:schemeClr val="lt1"/>
          </a:fillRef>
          <a:effectRef idx="0">
            <a:schemeClr val="accent4"/>
          </a:effectRef>
          <a:fontRef idx="minor">
            <a:schemeClr val="dk1"/>
          </a:fontRef>
        </p:style>
        <p:txBody>
          <a:bodyPr>
            <a:normAutofit/>
          </a:bodyPr>
          <a:lstStyle/>
          <a:p>
            <a:r>
              <a:rPr lang="cy-GB" sz="2400" b="0" i="0" u="none" strike="noStrike" dirty="0">
                <a:solidFill>
                  <a:srgbClr val="000000"/>
                </a:solidFill>
                <a:effectLst/>
                <a:latin typeface="Arial" panose="020B0604020202020204" pitchFamily="34" charset="0"/>
              </a:rPr>
              <a:t>Datblygu dealltwriaeth feirniadol o rôl ac effaith llesiant mewn addysg a dadansoddi’n feirniadol yr arferion a’r dulliau sy’n cefnogi hyn. </a:t>
            </a:r>
            <a:r>
              <a:rPr lang="cy-GB" sz="2400" b="1" i="0" u="none" strike="noStrike" dirty="0">
                <a:solidFill>
                  <a:srgbClr val="000000"/>
                </a:solidFill>
                <a:effectLst/>
                <a:latin typeface="Arial" panose="020B0604020202020204" pitchFamily="34" charset="0"/>
              </a:rPr>
              <a:t> </a:t>
            </a:r>
            <a:r>
              <a:rPr lang="cy-GB" sz="2400" b="0" i="0" u="none" strike="noStrike" dirty="0">
                <a:solidFill>
                  <a:srgbClr val="000000"/>
                </a:solidFill>
                <a:effectLst/>
                <a:latin typeface="Arial" panose="020B0604020202020204" pitchFamily="34" charset="0"/>
              </a:rPr>
              <a:t> </a:t>
            </a:r>
          </a:p>
          <a:p>
            <a:endParaRPr lang="en-GB" sz="3600" dirty="0"/>
          </a:p>
        </p:txBody>
      </p:sp>
      <p:sp>
        <p:nvSpPr>
          <p:cNvPr id="4" name="Content Placeholder 3"/>
          <p:cNvSpPr>
            <a:spLocks noGrp="1"/>
          </p:cNvSpPr>
          <p:nvPr>
            <p:ph sz="half" idx="2"/>
          </p:nvPr>
        </p:nvSpPr>
        <p:spPr>
          <a:xfrm>
            <a:off x="6095999" y="3429001"/>
            <a:ext cx="5029201" cy="3029301"/>
          </a:xfrm>
          <a:prstGeom prst="rect">
            <a:avLst/>
          </a:prstGeom>
        </p:spPr>
        <p:style>
          <a:lnRef idx="2">
            <a:schemeClr val="accent3"/>
          </a:lnRef>
          <a:fillRef idx="1">
            <a:schemeClr val="lt1"/>
          </a:fillRef>
          <a:effectRef idx="0">
            <a:schemeClr val="accent3"/>
          </a:effectRef>
          <a:fontRef idx="minor">
            <a:schemeClr val="dk1"/>
          </a:fontRef>
        </p:style>
        <p:txBody>
          <a:bodyPr>
            <a:normAutofit/>
          </a:bodyPr>
          <a:lstStyle/>
          <a:p>
            <a:r>
              <a:rPr lang="en-GB" sz="2400" b="0" i="0" u="none" strike="noStrike" dirty="0">
                <a:solidFill>
                  <a:srgbClr val="000000"/>
                </a:solidFill>
                <a:effectLst/>
                <a:latin typeface="Arial" panose="020B0604020202020204" pitchFamily="34" charset="0"/>
              </a:rPr>
              <a:t>To develop a critical understanding of the role and impact of well-being in education and critically analyse the practices and approaches which support this.</a:t>
            </a:r>
            <a:r>
              <a:rPr lang="en-GB" sz="2400" b="1" i="0" u="none" strike="noStrike" dirty="0">
                <a:solidFill>
                  <a:srgbClr val="000000"/>
                </a:solidFill>
                <a:effectLst/>
                <a:latin typeface="Arial" panose="020B0604020202020204" pitchFamily="34" charset="0"/>
              </a:rPr>
              <a:t> </a:t>
            </a:r>
            <a:r>
              <a:rPr lang="en-GB" sz="2400" b="0" i="0" u="none" strike="noStrike" dirty="0">
                <a:solidFill>
                  <a:srgbClr val="000000"/>
                </a:solidFill>
                <a:effectLst/>
                <a:latin typeface="Arial" panose="020B0604020202020204" pitchFamily="34" charset="0"/>
              </a:rPr>
              <a:t> </a:t>
            </a:r>
            <a:endParaRPr lang="en-GB" sz="2400" b="0" i="0" u="none" strike="noStrike" dirty="0">
              <a:solidFill>
                <a:srgbClr val="000000"/>
              </a:solidFill>
              <a:effectLst/>
              <a:latin typeface="verdana" panose="020B0604030504040204" pitchFamily="34" charset="0"/>
            </a:endParaRPr>
          </a:p>
          <a:p>
            <a:endParaRPr lang="en-GB" sz="2400" dirty="0">
              <a:latin typeface="Arial" panose="020B0604020202020204" pitchFamily="34" charset="0"/>
              <a:cs typeface="Arial" panose="020B0604020202020204" pitchFamily="34" charset="0"/>
            </a:endParaRPr>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p:blipFill>
        <p:spPr bwMode="auto">
          <a:xfrm>
            <a:off x="4459455" y="1844824"/>
            <a:ext cx="3273090" cy="1440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48103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6217" y="188640"/>
            <a:ext cx="8341596" cy="1143000"/>
          </a:xfrm>
        </p:spPr>
        <p:txBody>
          <a:bodyPr>
            <a:normAutofit/>
          </a:bodyPr>
          <a:lstStyle/>
          <a:p>
            <a:r>
              <a:rPr lang="en-GB" sz="3600" dirty="0" err="1">
                <a:latin typeface="Arial" panose="020B0604020202020204" pitchFamily="34" charset="0"/>
                <a:cs typeface="Arial" panose="020B0604020202020204" pitchFamily="34" charset="0"/>
              </a:rPr>
              <a:t>Deilliannau</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Dysgu</a:t>
            </a:r>
            <a:r>
              <a:rPr lang="en-GB" sz="3600" dirty="0">
                <a:latin typeface="Arial" panose="020B0604020202020204" pitchFamily="34" charset="0"/>
                <a:cs typeface="Arial" panose="020B0604020202020204" pitchFamily="34" charset="0"/>
              </a:rPr>
              <a:t> / </a:t>
            </a:r>
            <a:r>
              <a:rPr lang="en-GB" sz="3600" i="1" dirty="0">
                <a:latin typeface="Arial" panose="020B0604020202020204" pitchFamily="34" charset="0"/>
                <a:cs typeface="Arial" panose="020B0604020202020204" pitchFamily="34" charset="0"/>
              </a:rPr>
              <a:t>Learning Outcomes</a:t>
            </a:r>
          </a:p>
        </p:txBody>
      </p:sp>
      <p:sp>
        <p:nvSpPr>
          <p:cNvPr id="3" name="Content Placeholder 2"/>
          <p:cNvSpPr>
            <a:spLocks noGrp="1"/>
          </p:cNvSpPr>
          <p:nvPr>
            <p:ph sz="half" idx="1"/>
          </p:nvPr>
        </p:nvSpPr>
        <p:spPr>
          <a:xfrm>
            <a:off x="1981200" y="4509121"/>
            <a:ext cx="4038600" cy="1617043"/>
          </a:xfrm>
          <a:prstGeom prst="rect">
            <a:avLst/>
          </a:prstGeom>
        </p:spPr>
        <p:style>
          <a:lnRef idx="2">
            <a:schemeClr val="accent4"/>
          </a:lnRef>
          <a:fillRef idx="1">
            <a:schemeClr val="lt1"/>
          </a:fillRef>
          <a:effectRef idx="0">
            <a:schemeClr val="accent4"/>
          </a:effectRef>
          <a:fontRef idx="minor">
            <a:schemeClr val="dk1"/>
          </a:fontRef>
        </p:style>
        <p:txBody>
          <a:bodyPr vert="horz" lIns="91440" tIns="45720" rIns="91440" bIns="45720" rtlCol="0" anchor="t">
            <a:normAutofit fontScale="92500" lnSpcReduction="20000"/>
          </a:bodyPr>
          <a:lstStyle/>
          <a:p>
            <a:pPr algn="just" rtl="0" fontAlgn="base">
              <a:buFont typeface="Arial" panose="020B0604020202020204" pitchFamily="34" charset="0"/>
              <a:buChar char="•"/>
            </a:pPr>
            <a:r>
              <a:rPr lang="cy-GB" b="0" i="0" u="none" strike="noStrike" dirty="0">
                <a:solidFill>
                  <a:srgbClr val="000000"/>
                </a:solidFill>
                <a:effectLst/>
                <a:latin typeface="Arial" panose="020B0604020202020204" pitchFamily="34" charset="0"/>
              </a:rPr>
              <a:t>Archwilio’n feirniadol effaith deddfwriaeth a pholisi ar yr agenda llesiant yn y Deyrnas Unedig o ran addysg. </a:t>
            </a:r>
            <a:endParaRPr lang="cy-GB" b="0" i="0" u="none" strike="noStrike" dirty="0">
              <a:solidFill>
                <a:srgbClr val="000000"/>
              </a:solidFill>
              <a:effectLst/>
              <a:latin typeface="verdana" panose="020B0604030504040204" pitchFamily="34" charset="0"/>
            </a:endParaRPr>
          </a:p>
          <a:p>
            <a:endParaRPr lang="en-GB" dirty="0">
              <a:solidFill>
                <a:srgbClr val="FF0000"/>
              </a:solidFill>
            </a:endParaRPr>
          </a:p>
          <a:p>
            <a:endParaRPr lang="en-GB" dirty="0">
              <a:solidFill>
                <a:srgbClr val="FF0000"/>
              </a:solidFill>
            </a:endParaRPr>
          </a:p>
        </p:txBody>
      </p:sp>
      <p:sp>
        <p:nvSpPr>
          <p:cNvPr id="4" name="Content Placeholder 3"/>
          <p:cNvSpPr>
            <a:spLocks noGrp="1"/>
          </p:cNvSpPr>
          <p:nvPr>
            <p:ph sz="half" idx="2"/>
          </p:nvPr>
        </p:nvSpPr>
        <p:spPr>
          <a:xfrm>
            <a:off x="6172200" y="4509121"/>
            <a:ext cx="4038600" cy="1617043"/>
          </a:xfrm>
          <a:prstGeom prst="rect">
            <a:avLst/>
          </a:prstGeom>
        </p:spPr>
        <p:style>
          <a:lnRef idx="2">
            <a:schemeClr val="accent3"/>
          </a:lnRef>
          <a:fillRef idx="1">
            <a:schemeClr val="lt1"/>
          </a:fillRef>
          <a:effectRef idx="0">
            <a:schemeClr val="accent3"/>
          </a:effectRef>
          <a:fontRef idx="minor">
            <a:schemeClr val="dk1"/>
          </a:fontRef>
        </p:style>
        <p:txBody>
          <a:bodyPr>
            <a:normAutofit fontScale="92500" lnSpcReduction="20000"/>
          </a:bodyPr>
          <a:lstStyle/>
          <a:p>
            <a:pPr algn="just"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Critically examine the impact of legislation and policy on the well-being agenda in the UK in relation to education. </a:t>
            </a:r>
            <a:endParaRPr lang="en-GB" b="0" i="0" u="none" strike="noStrike" dirty="0">
              <a:solidFill>
                <a:srgbClr val="000000"/>
              </a:solidFill>
              <a:effectLst/>
              <a:latin typeface="verdana" panose="020B0604030504040204" pitchFamily="34" charset="0"/>
            </a:endParaRPr>
          </a:p>
          <a:p>
            <a:pPr marL="68580" indent="0">
              <a:buNone/>
            </a:pPr>
            <a:endParaRPr lang="en-GB" dirty="0"/>
          </a:p>
          <a:p>
            <a:endParaRPr lang="en-GB" i="1" dirty="0">
              <a:solidFill>
                <a:srgbClr val="FF0000"/>
              </a:solidFill>
            </a:endParaRPr>
          </a:p>
          <a:p>
            <a:endParaRPr lang="en-GB" dirty="0"/>
          </a:p>
          <a:p>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p:blipFill>
        <p:spPr bwMode="auto">
          <a:xfrm>
            <a:off x="4076540" y="1556792"/>
            <a:ext cx="4038920" cy="2808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808083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dirty="0" err="1">
                <a:latin typeface="Arial" panose="020B0604020202020204" pitchFamily="34" charset="0"/>
                <a:cs typeface="Arial" panose="020B0604020202020204" pitchFamily="34" charset="0"/>
              </a:rPr>
              <a:t>Deilliannau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Dysgu</a:t>
            </a:r>
            <a:r>
              <a:rPr lang="en-GB" dirty="0">
                <a:latin typeface="Arial" panose="020B0604020202020204" pitchFamily="34" charset="0"/>
                <a:cs typeface="Arial" panose="020B0604020202020204" pitchFamily="34" charset="0"/>
              </a:rPr>
              <a:t> / </a:t>
            </a:r>
            <a:r>
              <a:rPr lang="en-GB" i="1" dirty="0">
                <a:latin typeface="Arial" panose="020B0604020202020204" pitchFamily="34" charset="0"/>
                <a:cs typeface="Arial" panose="020B0604020202020204" pitchFamily="34" charset="0"/>
              </a:rPr>
              <a:t>Learning Outcomes</a:t>
            </a:r>
            <a:endParaRPr lang="en-GB" dirty="0"/>
          </a:p>
        </p:txBody>
      </p:sp>
      <p:sp>
        <p:nvSpPr>
          <p:cNvPr id="3" name="Content Placeholder 2"/>
          <p:cNvSpPr>
            <a:spLocks noGrp="1"/>
          </p:cNvSpPr>
          <p:nvPr>
            <p:ph sz="half" idx="1"/>
          </p:nvPr>
        </p:nvSpPr>
        <p:spPr>
          <a:xfrm>
            <a:off x="303321" y="3018027"/>
            <a:ext cx="4038600" cy="2764904"/>
          </a:xfrm>
        </p:spPr>
        <p:style>
          <a:lnRef idx="2">
            <a:schemeClr val="accent3"/>
          </a:lnRef>
          <a:fillRef idx="1">
            <a:schemeClr val="lt1"/>
          </a:fillRef>
          <a:effectRef idx="0">
            <a:schemeClr val="accent3"/>
          </a:effectRef>
          <a:fontRef idx="minor">
            <a:schemeClr val="dk1"/>
          </a:fontRef>
        </p:style>
        <p:txBody>
          <a:bodyPr/>
          <a:lstStyle/>
          <a:p>
            <a:pPr algn="just" rtl="0" fontAlgn="base">
              <a:buFont typeface="Arial" panose="020B0604020202020204" pitchFamily="34" charset="0"/>
              <a:buChar char="•"/>
            </a:pPr>
            <a:r>
              <a:rPr lang="cy-GB" b="0" i="0" u="none" strike="noStrike" dirty="0">
                <a:solidFill>
                  <a:srgbClr val="000000"/>
                </a:solidFill>
                <a:effectLst/>
                <a:latin typeface="Arial" panose="020B0604020202020204" pitchFamily="34" charset="0"/>
              </a:rPr>
              <a:t>Adfyfyrio’n feirniadol ar rôl ac effaith hunanofal i staff, plant a phobl ifanc wrth gyflawni nodau llesiant ehangach. </a:t>
            </a:r>
            <a:endParaRPr lang="cy-GB" b="0" i="0" u="none" strike="noStrike" dirty="0">
              <a:solidFill>
                <a:srgbClr val="000000"/>
              </a:solidFill>
              <a:effectLst/>
              <a:latin typeface="verdana" panose="020B0604030504040204" pitchFamily="34" charset="0"/>
            </a:endParaRPr>
          </a:p>
          <a:p>
            <a:endParaRPr lang="en-GB" dirty="0"/>
          </a:p>
        </p:txBody>
      </p:sp>
      <p:sp>
        <p:nvSpPr>
          <p:cNvPr id="4" name="Content Placeholder 3"/>
          <p:cNvSpPr>
            <a:spLocks noGrp="1"/>
          </p:cNvSpPr>
          <p:nvPr>
            <p:ph sz="half" idx="2"/>
          </p:nvPr>
        </p:nvSpPr>
        <p:spPr>
          <a:xfrm>
            <a:off x="7713955" y="3098424"/>
            <a:ext cx="4038600" cy="2764904"/>
          </a:xfrm>
        </p:spPr>
        <p:style>
          <a:lnRef idx="2">
            <a:schemeClr val="accent4"/>
          </a:lnRef>
          <a:fillRef idx="1">
            <a:schemeClr val="lt1"/>
          </a:fillRef>
          <a:effectRef idx="0">
            <a:schemeClr val="accent4"/>
          </a:effectRef>
          <a:fontRef idx="minor">
            <a:schemeClr val="dk1"/>
          </a:fontRef>
        </p:style>
        <p:txBody>
          <a:bodyPr/>
          <a:lstStyle/>
          <a:p>
            <a:pPr algn="just"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Critically reflect on the role and impact of self-care for staff, children and young people in achieving wider well-being goals. </a:t>
            </a:r>
            <a:endParaRPr lang="en-GB" b="0" i="0" u="none" strike="noStrike" dirty="0">
              <a:solidFill>
                <a:srgbClr val="000000"/>
              </a:solidFill>
              <a:effectLst/>
              <a:latin typeface="verdana" panose="020B0604030504040204" pitchFamily="34" charset="0"/>
            </a:endParaRPr>
          </a:p>
          <a:p>
            <a:endParaRPr lang="en-GB" dirty="0"/>
          </a:p>
        </p:txBody>
      </p:sp>
      <p:pic>
        <p:nvPicPr>
          <p:cNvPr id="6" name="Picture 5" descr="A picture containing logo&#10;&#10;Description automatically generated">
            <a:extLst>
              <a:ext uri="{FF2B5EF4-FFF2-40B4-BE49-F238E27FC236}">
                <a16:creationId xmlns:a16="http://schemas.microsoft.com/office/drawing/2014/main" id="{754B28BF-E8DE-4860-A863-00CBBB03EAF0}"/>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833839" y="1603641"/>
            <a:ext cx="2388197" cy="2410486"/>
          </a:xfrm>
          <a:prstGeom prst="rect">
            <a:avLst/>
          </a:prstGeom>
        </p:spPr>
      </p:pic>
    </p:spTree>
    <p:extLst>
      <p:ext uri="{BB962C8B-B14F-4D97-AF65-F5344CB8AC3E}">
        <p14:creationId xmlns:p14="http://schemas.microsoft.com/office/powerpoint/2010/main" val="3449578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dirty="0" err="1">
                <a:latin typeface="Arial" panose="020B0604020202020204" pitchFamily="34" charset="0"/>
                <a:cs typeface="Arial" panose="020B0604020202020204" pitchFamily="34" charset="0"/>
              </a:rPr>
              <a:t>Deilliannau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Dysgu</a:t>
            </a:r>
            <a:r>
              <a:rPr lang="en-GB" dirty="0">
                <a:latin typeface="Arial" panose="020B0604020202020204" pitchFamily="34" charset="0"/>
                <a:cs typeface="Arial" panose="020B0604020202020204" pitchFamily="34" charset="0"/>
              </a:rPr>
              <a:t> / </a:t>
            </a:r>
            <a:r>
              <a:rPr lang="en-GB" i="1" dirty="0">
                <a:latin typeface="Arial" panose="020B0604020202020204" pitchFamily="34" charset="0"/>
                <a:cs typeface="Arial" panose="020B0604020202020204" pitchFamily="34" charset="0"/>
              </a:rPr>
              <a:t>Learning Outcomes</a:t>
            </a:r>
            <a:endParaRPr lang="en-GB" dirty="0"/>
          </a:p>
        </p:txBody>
      </p:sp>
      <p:sp>
        <p:nvSpPr>
          <p:cNvPr id="3" name="Content Placeholder 2"/>
          <p:cNvSpPr>
            <a:spLocks noGrp="1"/>
          </p:cNvSpPr>
          <p:nvPr>
            <p:ph sz="half" idx="1"/>
          </p:nvPr>
        </p:nvSpPr>
        <p:spPr>
          <a:xfrm>
            <a:off x="605161" y="3758455"/>
            <a:ext cx="4038600" cy="2193107"/>
          </a:xfrm>
          <a:prstGeom prst="rect">
            <a:avLst/>
          </a:prstGeom>
        </p:spPr>
        <p:style>
          <a:lnRef idx="2">
            <a:schemeClr val="accent4"/>
          </a:lnRef>
          <a:fillRef idx="1">
            <a:schemeClr val="lt1"/>
          </a:fillRef>
          <a:effectRef idx="0">
            <a:schemeClr val="accent4"/>
          </a:effectRef>
          <a:fontRef idx="minor">
            <a:schemeClr val="dk1"/>
          </a:fontRef>
        </p:style>
        <p:txBody>
          <a:bodyPr vert="horz" lIns="91440" tIns="45720" rIns="91440" bIns="45720" rtlCol="0" anchor="t">
            <a:normAutofit fontScale="92500" lnSpcReduction="10000"/>
          </a:bodyPr>
          <a:lstStyle/>
          <a:p>
            <a:pPr algn="just" rtl="0" fontAlgn="base">
              <a:buFont typeface="Arial" panose="020B0604020202020204" pitchFamily="34" charset="0"/>
              <a:buChar char="•"/>
            </a:pPr>
            <a:r>
              <a:rPr lang="cy-GB" b="0" i="0" u="none" strike="noStrike" dirty="0">
                <a:solidFill>
                  <a:srgbClr val="000000"/>
                </a:solidFill>
                <a:effectLst/>
                <a:latin typeface="Arial" panose="020B0604020202020204" pitchFamily="34" charset="0"/>
              </a:rPr>
              <a:t>Dadansoddi’n feirniadol ffyrdd o hyrwyddo llesiant cynaliadwy a gwerthuso deilliannau mewn amgylchedd sy’n seiliedig ar addysg. </a:t>
            </a:r>
            <a:endParaRPr lang="cy-GB" b="0" i="0" u="none" strike="noStrike" dirty="0">
              <a:solidFill>
                <a:srgbClr val="000000"/>
              </a:solidFill>
              <a:effectLst/>
              <a:latin typeface="verdana" panose="020B0604030504040204" pitchFamily="34" charset="0"/>
            </a:endParaRPr>
          </a:p>
          <a:p>
            <a:pPr marL="68580" indent="0">
              <a:buNone/>
            </a:pPr>
            <a:endParaRPr lang="en-GB" dirty="0"/>
          </a:p>
        </p:txBody>
      </p:sp>
      <p:sp>
        <p:nvSpPr>
          <p:cNvPr id="4" name="Content Placeholder 3"/>
          <p:cNvSpPr>
            <a:spLocks noGrp="1"/>
          </p:cNvSpPr>
          <p:nvPr>
            <p:ph sz="half" idx="2"/>
          </p:nvPr>
        </p:nvSpPr>
        <p:spPr>
          <a:xfrm>
            <a:off x="7248370" y="3758455"/>
            <a:ext cx="4038600" cy="2193107"/>
          </a:xfrm>
          <a:prstGeom prst="rect">
            <a:avLst/>
          </a:prstGeom>
        </p:spPr>
        <p:style>
          <a:lnRef idx="2">
            <a:schemeClr val="accent3"/>
          </a:lnRef>
          <a:fillRef idx="1">
            <a:schemeClr val="lt1"/>
          </a:fillRef>
          <a:effectRef idx="0">
            <a:schemeClr val="accent3"/>
          </a:effectRef>
          <a:fontRef idx="minor">
            <a:schemeClr val="dk1"/>
          </a:fontRef>
        </p:style>
        <p:txBody>
          <a:bodyPr>
            <a:normAutofit fontScale="92500" lnSpcReduction="10000"/>
          </a:bodyPr>
          <a:lstStyle/>
          <a:p>
            <a:pPr algn="just"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Critically analyse ways of promoting sustainable well-being and evaluating outcomes in an education-based environment. </a:t>
            </a:r>
            <a:endParaRPr lang="en-GB" b="0" i="0" u="none" strike="noStrike" dirty="0">
              <a:solidFill>
                <a:srgbClr val="000000"/>
              </a:solidFill>
              <a:effectLst/>
              <a:latin typeface="verdana" panose="020B0604030504040204" pitchFamily="34" charset="0"/>
            </a:endParaRPr>
          </a:p>
          <a:p>
            <a:endParaRPr lang="en-GB" i="1" dirty="0"/>
          </a:p>
        </p:txBody>
      </p:sp>
      <p:pic>
        <p:nvPicPr>
          <p:cNvPr id="4099" name="Picture 3"/>
          <p:cNvPicPr>
            <a:picLocks noChangeAspect="1" noChangeArrowheads="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p:blipFill>
        <p:spPr bwMode="auto">
          <a:xfrm>
            <a:off x="4793566" y="1690688"/>
            <a:ext cx="3058861" cy="21589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430890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B0EA3-0D2F-45D6-A59B-DC6BF98A7E56}"/>
              </a:ext>
            </a:extLst>
          </p:cNvPr>
          <p:cNvSpPr>
            <a:spLocks noGrp="1"/>
          </p:cNvSpPr>
          <p:nvPr>
            <p:ph type="title"/>
          </p:nvPr>
        </p:nvSpPr>
        <p:spPr>
          <a:xfrm>
            <a:off x="1350458" y="672971"/>
            <a:ext cx="9649551" cy="1280890"/>
          </a:xfrm>
        </p:spPr>
        <p:txBody>
          <a:bodyPr>
            <a:normAutofit fontScale="90000"/>
          </a:bodyPr>
          <a:lstStyle/>
          <a:p>
            <a:r>
              <a:rPr lang="en-GB" dirty="0"/>
              <a:t>Model </a:t>
            </a:r>
            <a:r>
              <a:rPr lang="en-GB" dirty="0" err="1"/>
              <a:t>Bioecolegol</a:t>
            </a:r>
            <a:r>
              <a:rPr lang="en-GB" dirty="0"/>
              <a:t> Bronfenbrenner (1979)</a:t>
            </a:r>
            <a:br>
              <a:rPr lang="en-GB" dirty="0"/>
            </a:br>
            <a:r>
              <a:rPr lang="en-GB" dirty="0"/>
              <a:t>Bronfenbrenner's Bioecological Model (1979) </a:t>
            </a:r>
          </a:p>
        </p:txBody>
      </p:sp>
      <p:sp>
        <p:nvSpPr>
          <p:cNvPr id="3" name="Content Placeholder 2">
            <a:extLst>
              <a:ext uri="{FF2B5EF4-FFF2-40B4-BE49-F238E27FC236}">
                <a16:creationId xmlns:a16="http://schemas.microsoft.com/office/drawing/2014/main" id="{1562A809-EECF-4C19-BBD4-59531E39308B}"/>
              </a:ext>
            </a:extLst>
          </p:cNvPr>
          <p:cNvSpPr>
            <a:spLocks noGrp="1"/>
          </p:cNvSpPr>
          <p:nvPr>
            <p:ph idx="1"/>
          </p:nvPr>
        </p:nvSpPr>
        <p:spPr>
          <a:xfrm>
            <a:off x="7315202" y="2448030"/>
            <a:ext cx="3910540" cy="3785860"/>
          </a:xfrm>
        </p:spPr>
        <p:txBody>
          <a:bodyPr>
            <a:normAutofit fontScale="77500" lnSpcReduction="20000"/>
          </a:bodyPr>
          <a:lstStyle/>
          <a:p>
            <a:pPr marL="0" indent="0">
              <a:buNone/>
            </a:pPr>
            <a:r>
              <a:rPr lang="en-AU" dirty="0"/>
              <a:t>Focuses on the quality and context of a child’s environment</a:t>
            </a:r>
          </a:p>
          <a:p>
            <a:r>
              <a:rPr lang="en-AU" dirty="0"/>
              <a:t>Micro system – immediate environment</a:t>
            </a:r>
          </a:p>
          <a:p>
            <a:pPr>
              <a:defRPr/>
            </a:pPr>
            <a:r>
              <a:rPr lang="en-AU" dirty="0"/>
              <a:t>Meso system – relationships/ connectedness</a:t>
            </a:r>
          </a:p>
          <a:p>
            <a:pPr>
              <a:defRPr/>
            </a:pPr>
            <a:r>
              <a:rPr lang="en-AU" dirty="0" err="1"/>
              <a:t>Exosystem</a:t>
            </a:r>
            <a:r>
              <a:rPr lang="en-AU" dirty="0"/>
              <a:t> – indirect influences</a:t>
            </a:r>
          </a:p>
          <a:p>
            <a:pPr>
              <a:defRPr/>
            </a:pPr>
            <a:r>
              <a:rPr lang="en-AU" dirty="0"/>
              <a:t>Macro system—cultural influences </a:t>
            </a:r>
          </a:p>
          <a:p>
            <a:pPr marL="0" indent="0">
              <a:buNone/>
              <a:defRPr/>
            </a:pPr>
            <a:r>
              <a:rPr lang="en-AU" dirty="0"/>
              <a:t>                                                                                            </a:t>
            </a:r>
          </a:p>
          <a:p>
            <a:pPr marL="320040" indent="-320040">
              <a:buFont typeface="Wingdings"/>
              <a:buChar char=""/>
              <a:defRPr/>
            </a:pPr>
            <a:endParaRPr lang="en-AU" dirty="0"/>
          </a:p>
          <a:p>
            <a:endParaRPr lang="en-GB" dirty="0"/>
          </a:p>
        </p:txBody>
      </p:sp>
      <p:pic>
        <p:nvPicPr>
          <p:cNvPr id="4" name="Picture 3" descr="C:\Users\Dave\AppData\Local\Microsoft\Windows\INetCache\IE\VQ5HMKDS\Family[1].jpg">
            <a:extLst>
              <a:ext uri="{FF2B5EF4-FFF2-40B4-BE49-F238E27FC236}">
                <a16:creationId xmlns:a16="http://schemas.microsoft.com/office/drawing/2014/main" id="{53CE9A63-74F3-41FF-B2BC-E133EC9C2B4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5110437" y="4745801"/>
            <a:ext cx="1577871" cy="1588874"/>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DB9FA62A-011D-49F8-8D3C-374D4271C38E}"/>
              </a:ext>
            </a:extLst>
          </p:cNvPr>
          <p:cNvSpPr txBox="1">
            <a:spLocks/>
          </p:cNvSpPr>
          <p:nvPr/>
        </p:nvSpPr>
        <p:spPr>
          <a:xfrm>
            <a:off x="858559" y="2444862"/>
            <a:ext cx="3624985" cy="3785860"/>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AU" dirty="0" err="1"/>
              <a:t>Yn</a:t>
            </a:r>
            <a:r>
              <a:rPr lang="en-AU" dirty="0"/>
              <a:t> </a:t>
            </a:r>
            <a:r>
              <a:rPr lang="en-AU" dirty="0" err="1"/>
              <a:t>ffocysu</a:t>
            </a:r>
            <a:r>
              <a:rPr lang="en-AU" dirty="0"/>
              <a:t> </a:t>
            </a:r>
            <a:r>
              <a:rPr lang="en-AU" dirty="0" err="1"/>
              <a:t>ar</a:t>
            </a:r>
            <a:r>
              <a:rPr lang="en-AU" dirty="0"/>
              <a:t> </a:t>
            </a:r>
            <a:r>
              <a:rPr lang="en-AU" dirty="0" err="1"/>
              <a:t>ansawdd</a:t>
            </a:r>
            <a:r>
              <a:rPr lang="en-AU" dirty="0"/>
              <a:t> a </a:t>
            </a:r>
            <a:r>
              <a:rPr lang="en-AU" dirty="0" err="1"/>
              <a:t>chyd-destun</a:t>
            </a:r>
            <a:r>
              <a:rPr lang="en-AU" dirty="0"/>
              <a:t> </a:t>
            </a:r>
            <a:r>
              <a:rPr lang="en-AU" dirty="0" err="1"/>
              <a:t>amgylchedd</a:t>
            </a:r>
            <a:r>
              <a:rPr lang="en-AU" dirty="0"/>
              <a:t> </a:t>
            </a:r>
            <a:r>
              <a:rPr lang="en-AU" dirty="0" err="1"/>
              <a:t>plentyn</a:t>
            </a:r>
            <a:endParaRPr lang="en-AU" dirty="0"/>
          </a:p>
          <a:p>
            <a:r>
              <a:rPr lang="en-AU" dirty="0"/>
              <a:t>System </a:t>
            </a:r>
            <a:r>
              <a:rPr lang="en-AU" dirty="0" err="1"/>
              <a:t>Meicro</a:t>
            </a:r>
            <a:r>
              <a:rPr lang="en-AU" dirty="0"/>
              <a:t> – </a:t>
            </a:r>
            <a:r>
              <a:rPr lang="en-AU" dirty="0" err="1"/>
              <a:t>amgylchedd</a:t>
            </a:r>
            <a:r>
              <a:rPr lang="en-AU" dirty="0"/>
              <a:t> </a:t>
            </a:r>
            <a:r>
              <a:rPr lang="en-AU" dirty="0" err="1"/>
              <a:t>agosaf</a:t>
            </a:r>
            <a:endParaRPr lang="en-AU" dirty="0"/>
          </a:p>
          <a:p>
            <a:pPr>
              <a:defRPr/>
            </a:pPr>
            <a:r>
              <a:rPr lang="en-AU" dirty="0"/>
              <a:t>System Meso – </a:t>
            </a:r>
            <a:r>
              <a:rPr lang="en-AU" dirty="0" err="1"/>
              <a:t>perthnasau</a:t>
            </a:r>
            <a:r>
              <a:rPr lang="en-AU" dirty="0"/>
              <a:t>/ </a:t>
            </a:r>
            <a:r>
              <a:rPr lang="en-AU" dirty="0" err="1"/>
              <a:t>ymdeimlad</a:t>
            </a:r>
            <a:r>
              <a:rPr lang="en-AU" dirty="0"/>
              <a:t> o </a:t>
            </a:r>
            <a:r>
              <a:rPr lang="en-AU" dirty="0" err="1"/>
              <a:t>gysylltiad</a:t>
            </a:r>
            <a:endParaRPr lang="en-AU" dirty="0"/>
          </a:p>
          <a:p>
            <a:pPr>
              <a:defRPr/>
            </a:pPr>
            <a:r>
              <a:rPr lang="en-AU" dirty="0" err="1"/>
              <a:t>Yr</a:t>
            </a:r>
            <a:r>
              <a:rPr lang="en-AU" dirty="0"/>
              <a:t> </a:t>
            </a:r>
            <a:r>
              <a:rPr lang="en-AU" dirty="0" err="1"/>
              <a:t>Ecsosystem</a:t>
            </a:r>
            <a:r>
              <a:rPr lang="en-AU" dirty="0"/>
              <a:t> – </a:t>
            </a:r>
            <a:r>
              <a:rPr lang="en-AU" dirty="0" err="1"/>
              <a:t>dylanwadau</a:t>
            </a:r>
            <a:r>
              <a:rPr lang="en-AU" dirty="0"/>
              <a:t> </a:t>
            </a:r>
            <a:r>
              <a:rPr lang="en-AU" dirty="0" err="1"/>
              <a:t>anuniongyrchol</a:t>
            </a:r>
            <a:endParaRPr lang="en-AU" dirty="0"/>
          </a:p>
          <a:p>
            <a:pPr>
              <a:defRPr/>
            </a:pPr>
            <a:r>
              <a:rPr lang="en-AU" dirty="0"/>
              <a:t>System Macro system—</a:t>
            </a:r>
            <a:r>
              <a:rPr lang="en-AU" dirty="0" err="1"/>
              <a:t>dylanwadau</a:t>
            </a:r>
            <a:r>
              <a:rPr lang="en-AU" dirty="0"/>
              <a:t> </a:t>
            </a:r>
            <a:r>
              <a:rPr lang="en-AU" dirty="0" err="1"/>
              <a:t>diwylliannol</a:t>
            </a:r>
            <a:r>
              <a:rPr lang="en-AU" dirty="0"/>
              <a:t> </a:t>
            </a:r>
          </a:p>
          <a:p>
            <a:pPr marL="0" indent="0">
              <a:buFont typeface="Arial" panose="020B0604020202020204" pitchFamily="34" charset="0"/>
              <a:buNone/>
              <a:defRPr/>
            </a:pPr>
            <a:r>
              <a:rPr lang="en-AU" dirty="0"/>
              <a:t>                                                                                            </a:t>
            </a:r>
          </a:p>
          <a:p>
            <a:pPr marL="320040" indent="-320040">
              <a:buFont typeface="Wingdings"/>
              <a:buChar char=""/>
              <a:defRPr/>
            </a:pPr>
            <a:endParaRPr lang="en-AU" dirty="0"/>
          </a:p>
          <a:p>
            <a:endParaRPr lang="en-GB" dirty="0"/>
          </a:p>
        </p:txBody>
      </p:sp>
    </p:spTree>
    <p:extLst>
      <p:ext uri="{BB962C8B-B14F-4D97-AF65-F5344CB8AC3E}">
        <p14:creationId xmlns:p14="http://schemas.microsoft.com/office/powerpoint/2010/main" val="7756437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Bioecological Model">
            <a:extLst>
              <a:ext uri="{FF2B5EF4-FFF2-40B4-BE49-F238E27FC236}">
                <a16:creationId xmlns:a16="http://schemas.microsoft.com/office/drawing/2014/main" id="{A6356BE3-83F2-487F-8B60-1F123CF175D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426"/>
          <a:stretch/>
        </p:blipFill>
        <p:spPr bwMode="auto">
          <a:xfrm>
            <a:off x="2432051" y="439750"/>
            <a:ext cx="7642974" cy="6193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2511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D7526-D98C-40ED-888D-9329874D17BC}"/>
              </a:ext>
            </a:extLst>
          </p:cNvPr>
          <p:cNvSpPr>
            <a:spLocks noGrp="1"/>
          </p:cNvSpPr>
          <p:nvPr>
            <p:ph type="title"/>
          </p:nvPr>
        </p:nvSpPr>
        <p:spPr/>
        <p:txBody>
          <a:bodyPr/>
          <a:lstStyle/>
          <a:p>
            <a:r>
              <a:rPr lang="en-GB" dirty="0"/>
              <a:t>System </a:t>
            </a:r>
            <a:r>
              <a:rPr lang="en-GB" dirty="0" err="1"/>
              <a:t>Meicro</a:t>
            </a:r>
            <a:r>
              <a:rPr lang="en-GB" dirty="0"/>
              <a:t>/Microsystem</a:t>
            </a:r>
          </a:p>
        </p:txBody>
      </p:sp>
      <p:sp>
        <p:nvSpPr>
          <p:cNvPr id="3" name="Content Placeholder 2">
            <a:extLst>
              <a:ext uri="{FF2B5EF4-FFF2-40B4-BE49-F238E27FC236}">
                <a16:creationId xmlns:a16="http://schemas.microsoft.com/office/drawing/2014/main" id="{2F14B000-579B-45F7-A5D8-BAFD8584BF7C}"/>
              </a:ext>
            </a:extLst>
          </p:cNvPr>
          <p:cNvSpPr>
            <a:spLocks noGrp="1"/>
          </p:cNvSpPr>
          <p:nvPr>
            <p:ph idx="1"/>
          </p:nvPr>
        </p:nvSpPr>
        <p:spPr>
          <a:xfrm>
            <a:off x="331656" y="1896272"/>
            <a:ext cx="5408611" cy="4433455"/>
          </a:xfrm>
        </p:spPr>
        <p:txBody>
          <a:bodyPr>
            <a:normAutofit fontScale="92500" lnSpcReduction="10000"/>
          </a:bodyPr>
          <a:lstStyle/>
          <a:p>
            <a:r>
              <a:rPr lang="en-GB" sz="2400" dirty="0" err="1"/>
              <a:t>Mae'r</a:t>
            </a:r>
            <a:r>
              <a:rPr lang="en-GB" sz="2400" dirty="0"/>
              <a:t> system hon </a:t>
            </a:r>
            <a:r>
              <a:rPr lang="en-GB" sz="2400" dirty="0" err="1"/>
              <a:t>yn</a:t>
            </a:r>
            <a:r>
              <a:rPr lang="en-GB" sz="2400" dirty="0"/>
              <a:t> </a:t>
            </a:r>
            <a:r>
              <a:rPr lang="en-GB" sz="2400" dirty="0" err="1"/>
              <a:t>cynnwys</a:t>
            </a:r>
            <a:r>
              <a:rPr lang="en-GB" sz="2400" dirty="0"/>
              <a:t> </a:t>
            </a:r>
            <a:r>
              <a:rPr lang="en-GB" sz="2400" dirty="0" err="1"/>
              <a:t>yr</a:t>
            </a:r>
            <a:r>
              <a:rPr lang="en-GB" sz="2400" dirty="0"/>
              <a:t> </a:t>
            </a:r>
            <a:r>
              <a:rPr lang="en-GB" sz="2400" dirty="0" err="1"/>
              <a:t>elfennau</a:t>
            </a:r>
            <a:r>
              <a:rPr lang="en-GB" sz="2400" dirty="0"/>
              <a:t> </a:t>
            </a:r>
            <a:r>
              <a:rPr lang="en-GB" sz="2400" dirty="0" err="1"/>
              <a:t>sydd</a:t>
            </a:r>
            <a:r>
              <a:rPr lang="en-GB" sz="2400" dirty="0"/>
              <a:t> </a:t>
            </a:r>
            <a:r>
              <a:rPr lang="en-GB" sz="2400" dirty="0" err="1"/>
              <a:t>agosaf</a:t>
            </a:r>
            <a:r>
              <a:rPr lang="en-GB" sz="2400" dirty="0"/>
              <a:t> at y </a:t>
            </a:r>
            <a:r>
              <a:rPr lang="en-GB" sz="2400" dirty="0" err="1"/>
              <a:t>plentyn</a:t>
            </a:r>
            <a:r>
              <a:rPr lang="en-GB" sz="2400" dirty="0"/>
              <a:t> ac </a:t>
            </a:r>
            <a:r>
              <a:rPr lang="en-GB" sz="2400" dirty="0" err="1"/>
              <a:t>sydd</a:t>
            </a:r>
            <a:r>
              <a:rPr lang="en-GB" sz="2400" dirty="0"/>
              <a:t> </a:t>
            </a:r>
            <a:r>
              <a:rPr lang="en-GB" sz="2400" dirty="0" err="1"/>
              <a:t>â'r</a:t>
            </a:r>
            <a:r>
              <a:rPr lang="en-GB" sz="2400" dirty="0"/>
              <a:t> </a:t>
            </a:r>
            <a:r>
              <a:rPr lang="en-GB" sz="2400" dirty="0" err="1"/>
              <a:t>dylanwad</a:t>
            </a:r>
            <a:r>
              <a:rPr lang="en-GB" sz="2400" dirty="0"/>
              <a:t> </a:t>
            </a:r>
            <a:r>
              <a:rPr lang="en-GB" sz="2400" dirty="0" err="1"/>
              <a:t>mwyaf</a:t>
            </a:r>
            <a:r>
              <a:rPr lang="en-GB" sz="2400" dirty="0"/>
              <a:t> </a:t>
            </a:r>
            <a:r>
              <a:rPr lang="en-GB" sz="2400" dirty="0" err="1"/>
              <a:t>uniongyrchol</a:t>
            </a:r>
            <a:r>
              <a:rPr lang="en-GB" sz="2400" dirty="0"/>
              <a:t>. </a:t>
            </a:r>
          </a:p>
          <a:p>
            <a:r>
              <a:rPr lang="en-GB" sz="2400" dirty="0"/>
              <a:t>Pan </a:t>
            </a:r>
            <a:r>
              <a:rPr lang="en-GB" sz="2400" dirty="0" err="1"/>
              <a:t>fo'r</a:t>
            </a:r>
            <a:r>
              <a:rPr lang="en-GB" sz="2400" dirty="0"/>
              <a:t> </a:t>
            </a:r>
            <a:r>
              <a:rPr lang="en-GB" sz="2400" dirty="0" err="1"/>
              <a:t>berthynas</a:t>
            </a:r>
            <a:r>
              <a:rPr lang="en-GB" sz="2400" dirty="0"/>
              <a:t> </a:t>
            </a:r>
            <a:r>
              <a:rPr lang="en-GB" sz="2400" dirty="0" err="1"/>
              <a:t>rhwng</a:t>
            </a:r>
            <a:r>
              <a:rPr lang="en-GB" sz="2400" dirty="0"/>
              <a:t> </a:t>
            </a:r>
            <a:r>
              <a:rPr lang="en-GB" sz="2400" dirty="0" err="1"/>
              <a:t>gwahanol</a:t>
            </a:r>
            <a:r>
              <a:rPr lang="en-GB" sz="2400" dirty="0"/>
              <a:t> </a:t>
            </a:r>
            <a:r>
              <a:rPr lang="en-GB" sz="2400" dirty="0" err="1"/>
              <a:t>feicrosystemau</a:t>
            </a:r>
            <a:r>
              <a:rPr lang="en-GB" sz="2400" dirty="0"/>
              <a:t> </a:t>
            </a:r>
            <a:r>
              <a:rPr lang="en-GB" sz="2400" dirty="0" err="1"/>
              <a:t>yn</a:t>
            </a:r>
            <a:r>
              <a:rPr lang="en-GB" sz="2400" dirty="0"/>
              <a:t> un </a:t>
            </a:r>
            <a:r>
              <a:rPr lang="en-GB" sz="2400" dirty="0" err="1"/>
              <a:t>gydnaws</a:t>
            </a:r>
            <a:r>
              <a:rPr lang="en-GB" sz="2400" dirty="0"/>
              <a:t>, </a:t>
            </a:r>
          </a:p>
          <a:p>
            <a:pPr marL="0" indent="0">
              <a:buNone/>
            </a:pPr>
            <a:r>
              <a:rPr lang="en-GB" sz="2400" dirty="0" err="1">
                <a:solidFill>
                  <a:srgbClr val="FF0000"/>
                </a:solidFill>
              </a:rPr>
              <a:t>datblygiad</a:t>
            </a:r>
            <a:r>
              <a:rPr lang="en-GB" sz="2400" dirty="0">
                <a:solidFill>
                  <a:srgbClr val="FF0000"/>
                </a:solidFill>
              </a:rPr>
              <a:t> </a:t>
            </a:r>
            <a:r>
              <a:rPr lang="en-GB" sz="2400" dirty="0" err="1">
                <a:solidFill>
                  <a:srgbClr val="FF0000"/>
                </a:solidFill>
              </a:rPr>
              <a:t>yn</a:t>
            </a:r>
            <a:r>
              <a:rPr lang="en-GB" sz="2400" dirty="0">
                <a:solidFill>
                  <a:srgbClr val="FF0000"/>
                </a:solidFill>
              </a:rPr>
              <a:t> </a:t>
            </a:r>
            <a:r>
              <a:rPr lang="en-GB" sz="2400" dirty="0" err="1">
                <a:solidFill>
                  <a:srgbClr val="FF0000"/>
                </a:solidFill>
              </a:rPr>
              <a:t>mynd</a:t>
            </a:r>
            <a:r>
              <a:rPr lang="en-GB" sz="2400" dirty="0">
                <a:solidFill>
                  <a:srgbClr val="FF0000"/>
                </a:solidFill>
              </a:rPr>
              <a:t> </a:t>
            </a:r>
            <a:r>
              <a:rPr lang="en-GB" sz="2400" dirty="0" err="1">
                <a:solidFill>
                  <a:srgbClr val="FF0000"/>
                </a:solidFill>
              </a:rPr>
              <a:t>rhagddo'n</a:t>
            </a:r>
            <a:r>
              <a:rPr lang="en-GB" sz="2400" dirty="0">
                <a:solidFill>
                  <a:srgbClr val="FF0000"/>
                </a:solidFill>
              </a:rPr>
              <a:t> </a:t>
            </a:r>
            <a:r>
              <a:rPr lang="en-GB" sz="2400" dirty="0" err="1">
                <a:solidFill>
                  <a:srgbClr val="FF0000"/>
                </a:solidFill>
              </a:rPr>
              <a:t>fwy</a:t>
            </a:r>
            <a:r>
              <a:rPr lang="en-GB" sz="2400" dirty="0">
                <a:solidFill>
                  <a:srgbClr val="FF0000"/>
                </a:solidFill>
              </a:rPr>
              <a:t> </a:t>
            </a:r>
            <a:r>
              <a:rPr lang="en-GB" sz="2400" dirty="0" err="1">
                <a:solidFill>
                  <a:srgbClr val="FF0000"/>
                </a:solidFill>
              </a:rPr>
              <a:t>llyfn</a:t>
            </a:r>
            <a:r>
              <a:rPr lang="en-GB" sz="2400" dirty="0">
                <a:solidFill>
                  <a:srgbClr val="FF0000"/>
                </a:solidFill>
              </a:rPr>
              <a:t> </a:t>
            </a:r>
          </a:p>
          <a:p>
            <a:r>
              <a:rPr lang="en-GB" sz="2400" dirty="0">
                <a:solidFill>
                  <a:srgbClr val="FF0000"/>
                </a:solidFill>
              </a:rPr>
              <a:t>                              = </a:t>
            </a:r>
            <a:r>
              <a:rPr lang="en-GB" sz="2400" dirty="0" err="1">
                <a:solidFill>
                  <a:srgbClr val="FF0000"/>
                </a:solidFill>
              </a:rPr>
              <a:t>llesiant</a:t>
            </a:r>
            <a:r>
              <a:rPr lang="en-GB" sz="2400" dirty="0">
                <a:solidFill>
                  <a:srgbClr val="FF0000"/>
                </a:solidFill>
              </a:rPr>
              <a:t>. </a:t>
            </a:r>
          </a:p>
          <a:p>
            <a:r>
              <a:rPr lang="en-AU" sz="2400" dirty="0"/>
              <a:t>Er </a:t>
            </a:r>
            <a:r>
              <a:rPr lang="en-AU" sz="2400" dirty="0" err="1"/>
              <a:t>enghraifft</a:t>
            </a:r>
            <a:r>
              <a:rPr lang="en-AU" sz="2400" dirty="0"/>
              <a:t>: </a:t>
            </a:r>
            <a:r>
              <a:rPr lang="en-AU" sz="2400" dirty="0" err="1"/>
              <a:t>perthynas</a:t>
            </a:r>
            <a:r>
              <a:rPr lang="en-AU" sz="2400" dirty="0"/>
              <a:t> </a:t>
            </a:r>
            <a:r>
              <a:rPr lang="en-AU" sz="2400" dirty="0" err="1"/>
              <a:t>gadarnhaol</a:t>
            </a:r>
            <a:r>
              <a:rPr lang="en-AU" sz="2400" dirty="0"/>
              <a:t> </a:t>
            </a:r>
            <a:r>
              <a:rPr lang="en-AU" sz="2400" dirty="0" err="1"/>
              <a:t>rhwng</a:t>
            </a:r>
            <a:r>
              <a:rPr lang="en-AU" sz="2400" dirty="0"/>
              <a:t> y </a:t>
            </a:r>
            <a:r>
              <a:rPr lang="en-AU" sz="2400" dirty="0" err="1"/>
              <a:t>cartref</a:t>
            </a:r>
            <a:r>
              <a:rPr lang="en-AU" sz="2400" dirty="0"/>
              <a:t> </a:t>
            </a:r>
            <a:r>
              <a:rPr lang="en-AU" sz="2400" dirty="0" err="1"/>
              <a:t>a'r</a:t>
            </a:r>
            <a:r>
              <a:rPr lang="en-AU" sz="2400" dirty="0"/>
              <a:t> </a:t>
            </a:r>
            <a:r>
              <a:rPr lang="en-AU" sz="2400" dirty="0" err="1"/>
              <a:t>ysgol</a:t>
            </a:r>
            <a:r>
              <a:rPr lang="en-AU" sz="2400" dirty="0"/>
              <a:t>. Pan </a:t>
            </a:r>
            <a:r>
              <a:rPr lang="en-AU" sz="2400" dirty="0" err="1"/>
              <a:t>fydd</a:t>
            </a:r>
            <a:r>
              <a:rPr lang="en-AU" sz="2400" dirty="0"/>
              <a:t> </a:t>
            </a:r>
            <a:r>
              <a:rPr lang="en-AU" sz="2400" dirty="0" err="1"/>
              <a:t>disgwyliadau'n</a:t>
            </a:r>
            <a:r>
              <a:rPr lang="en-AU" sz="2400" dirty="0"/>
              <a:t> </a:t>
            </a:r>
            <a:r>
              <a:rPr lang="en-AU" sz="2400" dirty="0" err="1"/>
              <a:t>debyg</a:t>
            </a:r>
            <a:r>
              <a:rPr lang="en-AU" sz="2400" dirty="0"/>
              <a:t> </a:t>
            </a:r>
            <a:r>
              <a:rPr lang="en-AU" sz="2400" dirty="0" err="1"/>
              <a:t>yn</a:t>
            </a:r>
            <a:r>
              <a:rPr lang="en-AU" sz="2400" dirty="0"/>
              <a:t> y </a:t>
            </a:r>
            <a:r>
              <a:rPr lang="en-AU" sz="2400" dirty="0" err="1"/>
              <a:t>ddau</a:t>
            </a:r>
            <a:r>
              <a:rPr lang="en-AU" sz="2400" dirty="0"/>
              <a:t> </a:t>
            </a:r>
            <a:r>
              <a:rPr lang="en-AU" sz="2400" dirty="0" err="1"/>
              <a:t>leoliad</a:t>
            </a:r>
            <a:r>
              <a:rPr lang="en-AU" sz="2400" dirty="0"/>
              <a:t> (</a:t>
            </a:r>
            <a:r>
              <a:rPr lang="en-AU" sz="2400" dirty="0" err="1"/>
              <a:t>triwch</a:t>
            </a:r>
            <a:r>
              <a:rPr lang="en-AU" sz="2400" dirty="0"/>
              <a:t> </a:t>
            </a:r>
            <a:r>
              <a:rPr lang="en-AU" sz="2400" dirty="0" err="1"/>
              <a:t>eich</a:t>
            </a:r>
            <a:r>
              <a:rPr lang="en-AU" sz="2400" dirty="0"/>
              <a:t> </a:t>
            </a:r>
            <a:r>
              <a:rPr lang="en-AU" sz="2400" dirty="0" err="1"/>
              <a:t>gorau</a:t>
            </a:r>
            <a:r>
              <a:rPr lang="en-AU" sz="2400" dirty="0"/>
              <a:t>, </a:t>
            </a:r>
            <a:r>
              <a:rPr lang="en-AU" sz="2400" dirty="0" err="1"/>
              <a:t>gwnewch</a:t>
            </a:r>
            <a:r>
              <a:rPr lang="en-AU" sz="2400" dirty="0"/>
              <a:t> </a:t>
            </a:r>
            <a:r>
              <a:rPr lang="en-AU" sz="2400" dirty="0" err="1"/>
              <a:t>eich</a:t>
            </a:r>
            <a:r>
              <a:rPr lang="en-AU" sz="2400" dirty="0"/>
              <a:t> </a:t>
            </a:r>
            <a:r>
              <a:rPr lang="en-AU" sz="2400" dirty="0" err="1"/>
              <a:t>gwaith</a:t>
            </a:r>
            <a:r>
              <a:rPr lang="en-AU" sz="2400" dirty="0"/>
              <a:t> </a:t>
            </a:r>
            <a:r>
              <a:rPr lang="en-AU" sz="2400" dirty="0" err="1"/>
              <a:t>eich</a:t>
            </a:r>
            <a:r>
              <a:rPr lang="en-AU" sz="2400" dirty="0"/>
              <a:t> </a:t>
            </a:r>
            <a:r>
              <a:rPr lang="en-AU" sz="2400" dirty="0" err="1"/>
              <a:t>hun</a:t>
            </a:r>
            <a:r>
              <a:rPr lang="en-AU" sz="2400" dirty="0"/>
              <a:t>, </a:t>
            </a:r>
            <a:r>
              <a:rPr lang="en-AU" sz="2400" dirty="0" err="1"/>
              <a:t>byddwch</a:t>
            </a:r>
            <a:r>
              <a:rPr lang="en-AU" sz="2400" dirty="0"/>
              <a:t> </a:t>
            </a:r>
            <a:r>
              <a:rPr lang="en-AU" sz="2400" dirty="0" err="1"/>
              <a:t>ar</a:t>
            </a:r>
            <a:r>
              <a:rPr lang="en-AU" sz="2400" dirty="0"/>
              <a:t> </a:t>
            </a:r>
            <a:r>
              <a:rPr lang="en-AU" sz="2400" dirty="0" err="1"/>
              <a:t>amser</a:t>
            </a:r>
            <a:r>
              <a:rPr lang="en-AU" sz="2400" dirty="0"/>
              <a:t>) </a:t>
            </a:r>
            <a:r>
              <a:rPr lang="en-AU" sz="2400" dirty="0" err="1"/>
              <a:t>mae</a:t>
            </a:r>
            <a:r>
              <a:rPr lang="en-AU" sz="2400" dirty="0"/>
              <a:t> plant </a:t>
            </a:r>
            <a:r>
              <a:rPr lang="en-AU" sz="2400" dirty="0" err="1"/>
              <a:t>yn</a:t>
            </a:r>
            <a:r>
              <a:rPr lang="en-AU" sz="2400" dirty="0"/>
              <a:t> </a:t>
            </a:r>
            <a:r>
              <a:rPr lang="en-AU" sz="2400" dirty="0" err="1"/>
              <a:t>perfformio'n</a:t>
            </a:r>
            <a:r>
              <a:rPr lang="en-AU" sz="2400" dirty="0"/>
              <a:t> well nag </a:t>
            </a:r>
            <a:r>
              <a:rPr lang="en-AU" sz="2400" dirty="0" err="1"/>
              <a:t>os</a:t>
            </a:r>
            <a:r>
              <a:rPr lang="en-AU" sz="2400" dirty="0"/>
              <a:t> </a:t>
            </a:r>
            <a:r>
              <a:rPr lang="en-AU" sz="2400" dirty="0" err="1"/>
              <a:t>yw</a:t>
            </a:r>
            <a:r>
              <a:rPr lang="en-AU" sz="2400" dirty="0"/>
              <a:t> </a:t>
            </a:r>
            <a:r>
              <a:rPr lang="en-AU" sz="2400" dirty="0" err="1"/>
              <a:t>disgwyliadau</a:t>
            </a:r>
            <a:r>
              <a:rPr lang="en-AU" sz="2400" dirty="0"/>
              <a:t> </a:t>
            </a:r>
            <a:r>
              <a:rPr lang="en-AU" sz="2400" dirty="0" err="1"/>
              <a:t>rôl</a:t>
            </a:r>
            <a:r>
              <a:rPr lang="en-AU" sz="2400" dirty="0"/>
              <a:t> </a:t>
            </a:r>
            <a:r>
              <a:rPr lang="en-AU" sz="2400" dirty="0" err="1"/>
              <a:t>yn</a:t>
            </a:r>
            <a:r>
              <a:rPr lang="en-AU" sz="2400" dirty="0"/>
              <a:t> </a:t>
            </a:r>
            <a:r>
              <a:rPr lang="en-AU" sz="2400" dirty="0" err="1"/>
              <a:t>wahanol</a:t>
            </a:r>
            <a:r>
              <a:rPr lang="en-AU" sz="2400" dirty="0"/>
              <a:t> </a:t>
            </a:r>
            <a:r>
              <a:rPr lang="en-AU" sz="2400" dirty="0" err="1"/>
              <a:t>rhwng</a:t>
            </a:r>
            <a:r>
              <a:rPr lang="en-AU" sz="2400" dirty="0"/>
              <a:t> y </a:t>
            </a:r>
            <a:r>
              <a:rPr lang="en-AU" sz="2400" dirty="0" err="1"/>
              <a:t>ddau</a:t>
            </a:r>
            <a:r>
              <a:rPr lang="en-AU" sz="2400" dirty="0"/>
              <a:t> </a:t>
            </a:r>
            <a:r>
              <a:rPr lang="en-AU" sz="2400" dirty="0" err="1"/>
              <a:t>leoliad</a:t>
            </a:r>
            <a:r>
              <a:rPr lang="en-AU" sz="2400" dirty="0"/>
              <a:t>.                               </a:t>
            </a:r>
          </a:p>
          <a:p>
            <a:endParaRPr lang="en-AU" sz="2400" dirty="0"/>
          </a:p>
          <a:p>
            <a:endParaRPr lang="en-GB" dirty="0"/>
          </a:p>
        </p:txBody>
      </p:sp>
      <p:pic>
        <p:nvPicPr>
          <p:cNvPr id="4" name="Picture 2" descr="C:\Users\Dave\AppData\Local\Microsoft\Windows\INetCache\IE\NJDSK6GR\niÃ±os-jugando[1].jpg">
            <a:extLst>
              <a:ext uri="{FF2B5EF4-FFF2-40B4-BE49-F238E27FC236}">
                <a16:creationId xmlns:a16="http://schemas.microsoft.com/office/drawing/2014/main" id="{E6FCB65A-4601-4720-BA73-4101810E28C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9164" b="11228"/>
          <a:stretch/>
        </p:blipFill>
        <p:spPr bwMode="auto">
          <a:xfrm>
            <a:off x="8748910" y="-258873"/>
            <a:ext cx="3041888" cy="1691639"/>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E0617792-630E-4F4B-98F9-8BD34F6E6ED2}"/>
              </a:ext>
            </a:extLst>
          </p:cNvPr>
          <p:cNvSpPr txBox="1">
            <a:spLocks/>
          </p:cNvSpPr>
          <p:nvPr/>
        </p:nvSpPr>
        <p:spPr>
          <a:xfrm>
            <a:off x="6220480" y="1896273"/>
            <a:ext cx="5408611" cy="4433455"/>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t>This system is made up of the elements that are closest to the child and have the most direct influence. </a:t>
            </a:r>
          </a:p>
          <a:p>
            <a:pPr>
              <a:defRPr/>
            </a:pPr>
            <a:r>
              <a:rPr lang="en-AU" sz="2400" dirty="0"/>
              <a:t>When the relation between different microsystems is a compatible one, </a:t>
            </a:r>
          </a:p>
          <a:p>
            <a:pPr marL="0" indent="0">
              <a:buFont typeface="Arial" panose="020B0604020202020204" pitchFamily="34" charset="0"/>
              <a:buNone/>
              <a:defRPr/>
            </a:pPr>
            <a:r>
              <a:rPr lang="en-AU" sz="2400" dirty="0">
                <a:solidFill>
                  <a:schemeClr val="accent1">
                    <a:lumMod val="75000"/>
                  </a:schemeClr>
                </a:solidFill>
              </a:rPr>
              <a:t>          </a:t>
            </a:r>
            <a:r>
              <a:rPr lang="en-AU" sz="2400" dirty="0">
                <a:solidFill>
                  <a:srgbClr val="FF0000"/>
                </a:solidFill>
              </a:rPr>
              <a:t>development progresses more smoothly </a:t>
            </a:r>
          </a:p>
          <a:p>
            <a:pPr marL="0" indent="0">
              <a:buFont typeface="Arial" panose="020B0604020202020204" pitchFamily="34" charset="0"/>
              <a:buNone/>
              <a:defRPr/>
            </a:pPr>
            <a:r>
              <a:rPr lang="en-AU" sz="2400" dirty="0">
                <a:solidFill>
                  <a:srgbClr val="FF0000"/>
                </a:solidFill>
              </a:rPr>
              <a:t>                              = well-being. </a:t>
            </a:r>
          </a:p>
          <a:p>
            <a:r>
              <a:rPr lang="en-AU" sz="2400" dirty="0"/>
              <a:t>For example: positive relationships between home and school. When expectations are similar in both settings (try your hardest, do your own work, be on time) children perform better than if role expectations differ between the two settings</a:t>
            </a:r>
            <a:r>
              <a:rPr lang="en-AU" dirty="0"/>
              <a:t>.                               </a:t>
            </a:r>
          </a:p>
          <a:p>
            <a:endParaRPr lang="en-GB" dirty="0"/>
          </a:p>
        </p:txBody>
      </p:sp>
    </p:spTree>
    <p:extLst>
      <p:ext uri="{BB962C8B-B14F-4D97-AF65-F5344CB8AC3E}">
        <p14:creationId xmlns:p14="http://schemas.microsoft.com/office/powerpoint/2010/main" val="4406399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07CD5-4ACA-42CA-BE0E-C250A6976503}"/>
              </a:ext>
            </a:extLst>
          </p:cNvPr>
          <p:cNvSpPr>
            <a:spLocks noGrp="1"/>
          </p:cNvSpPr>
          <p:nvPr>
            <p:ph type="title"/>
          </p:nvPr>
        </p:nvSpPr>
        <p:spPr/>
        <p:txBody>
          <a:bodyPr/>
          <a:lstStyle/>
          <a:p>
            <a:r>
              <a:rPr lang="en-GB" dirty="0"/>
              <a:t>System Meso / Mesosystem</a:t>
            </a:r>
          </a:p>
        </p:txBody>
      </p:sp>
      <p:sp>
        <p:nvSpPr>
          <p:cNvPr id="3" name="Content Placeholder 2">
            <a:extLst>
              <a:ext uri="{FF2B5EF4-FFF2-40B4-BE49-F238E27FC236}">
                <a16:creationId xmlns:a16="http://schemas.microsoft.com/office/drawing/2014/main" id="{6E3770E6-46FC-4786-8D83-7DB9D708D721}"/>
              </a:ext>
            </a:extLst>
          </p:cNvPr>
          <p:cNvSpPr>
            <a:spLocks noGrp="1"/>
          </p:cNvSpPr>
          <p:nvPr>
            <p:ph idx="1"/>
          </p:nvPr>
        </p:nvSpPr>
        <p:spPr>
          <a:xfrm>
            <a:off x="6590871" y="2484236"/>
            <a:ext cx="4922328" cy="3532656"/>
          </a:xfrm>
        </p:spPr>
        <p:txBody>
          <a:bodyPr>
            <a:normAutofit fontScale="92500" lnSpcReduction="10000"/>
          </a:bodyPr>
          <a:lstStyle/>
          <a:p>
            <a:r>
              <a:rPr lang="en-GB" sz="2400" dirty="0">
                <a:solidFill>
                  <a:schemeClr val="tx1"/>
                </a:solidFill>
              </a:rPr>
              <a:t>The most positive outcomes occur when all elements within the system are supportive of each other. </a:t>
            </a:r>
          </a:p>
          <a:p>
            <a:pPr>
              <a:defRPr/>
            </a:pPr>
            <a:r>
              <a:rPr lang="en-GB" sz="2400" dirty="0">
                <a:solidFill>
                  <a:schemeClr val="tx1"/>
                </a:solidFill>
              </a:rPr>
              <a:t>Neighbourhoods that are supportive of their schools are likely to have a more positive academic environment. </a:t>
            </a:r>
          </a:p>
          <a:p>
            <a:pPr>
              <a:defRPr/>
            </a:pPr>
            <a:r>
              <a:rPr lang="en-US" sz="2400" dirty="0">
                <a:solidFill>
                  <a:schemeClr val="tx1"/>
                </a:solidFill>
              </a:rPr>
              <a:t>Effective communication between parents and teachers about a child's experiences and progress supports and enhances that child's growth and development.</a:t>
            </a:r>
            <a:endParaRPr lang="en-GB" sz="2400" dirty="0">
              <a:solidFill>
                <a:schemeClr val="tx1"/>
              </a:solidFill>
            </a:endParaRPr>
          </a:p>
          <a:p>
            <a:pPr>
              <a:defRPr/>
            </a:pPr>
            <a:endParaRPr lang="en-GB" dirty="0">
              <a:solidFill>
                <a:schemeClr val="accent4">
                  <a:lumMod val="75000"/>
                </a:schemeClr>
              </a:solidFill>
            </a:endParaRPr>
          </a:p>
          <a:p>
            <a:pPr marL="0" indent="0">
              <a:buNone/>
              <a:defRPr/>
            </a:pPr>
            <a:endParaRPr lang="en-GB" dirty="0">
              <a:solidFill>
                <a:schemeClr val="accent4">
                  <a:lumMod val="75000"/>
                </a:schemeClr>
              </a:solidFill>
            </a:endParaRPr>
          </a:p>
          <a:p>
            <a:endParaRPr lang="en-GB" dirty="0"/>
          </a:p>
        </p:txBody>
      </p:sp>
      <p:pic>
        <p:nvPicPr>
          <p:cNvPr id="4" name="Picture 2" descr="C:\Users\Dave\AppData\Local\Microsoft\Windows\INetCache\IE\IWL3BNE3\kidsCartoonF2F[1].jpg">
            <a:extLst>
              <a:ext uri="{FF2B5EF4-FFF2-40B4-BE49-F238E27FC236}">
                <a16:creationId xmlns:a16="http://schemas.microsoft.com/office/drawing/2014/main" id="{DC60E1AE-2EF8-4A59-9729-D14F9659BE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61259" y="365125"/>
            <a:ext cx="2543175" cy="1495425"/>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438D48F4-0827-453A-AC1A-651CD73DF15C}"/>
              </a:ext>
            </a:extLst>
          </p:cNvPr>
          <p:cNvSpPr txBox="1">
            <a:spLocks/>
          </p:cNvSpPr>
          <p:nvPr/>
        </p:nvSpPr>
        <p:spPr>
          <a:xfrm>
            <a:off x="523955" y="2484236"/>
            <a:ext cx="4922328" cy="363735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err="1"/>
              <a:t>Mae'r</a:t>
            </a:r>
            <a:r>
              <a:rPr lang="en-GB" sz="2400" dirty="0"/>
              <a:t> </a:t>
            </a:r>
            <a:r>
              <a:rPr lang="en-GB" sz="2400" dirty="0" err="1"/>
              <a:t>canlyniadau</a:t>
            </a:r>
            <a:r>
              <a:rPr lang="en-GB" sz="2400" dirty="0"/>
              <a:t> </a:t>
            </a:r>
            <a:r>
              <a:rPr lang="en-GB" sz="2400" dirty="0" err="1"/>
              <a:t>mwyaf</a:t>
            </a:r>
            <a:r>
              <a:rPr lang="en-GB" sz="2400" dirty="0"/>
              <a:t> </a:t>
            </a:r>
            <a:r>
              <a:rPr lang="en-GB" sz="2400" dirty="0" err="1"/>
              <a:t>cadarnhaol</a:t>
            </a:r>
            <a:r>
              <a:rPr lang="en-GB" sz="2400" dirty="0"/>
              <a:t> </a:t>
            </a:r>
            <a:r>
              <a:rPr lang="en-GB" sz="2400" dirty="0" err="1"/>
              <a:t>yn</a:t>
            </a:r>
            <a:r>
              <a:rPr lang="en-GB" sz="2400" dirty="0"/>
              <a:t> </a:t>
            </a:r>
            <a:r>
              <a:rPr lang="en-GB" sz="2400" dirty="0" err="1"/>
              <a:t>digwydd</a:t>
            </a:r>
            <a:r>
              <a:rPr lang="en-GB" sz="2400" dirty="0"/>
              <a:t> pan </a:t>
            </a:r>
            <a:r>
              <a:rPr lang="en-GB" sz="2400" dirty="0" err="1"/>
              <a:t>fydd</a:t>
            </a:r>
            <a:r>
              <a:rPr lang="en-GB" sz="2400" dirty="0"/>
              <a:t> </a:t>
            </a:r>
            <a:r>
              <a:rPr lang="en-GB" sz="2400" dirty="0" err="1"/>
              <a:t>pob</a:t>
            </a:r>
            <a:r>
              <a:rPr lang="en-GB" sz="2400" dirty="0"/>
              <a:t> </a:t>
            </a:r>
            <a:r>
              <a:rPr lang="en-GB" sz="2400" dirty="0" err="1"/>
              <a:t>elfen</a:t>
            </a:r>
            <a:r>
              <a:rPr lang="en-GB" sz="2400" dirty="0"/>
              <a:t> o </a:t>
            </a:r>
            <a:r>
              <a:rPr lang="en-GB" sz="2400" dirty="0" err="1"/>
              <a:t>fewn</a:t>
            </a:r>
            <a:r>
              <a:rPr lang="en-GB" sz="2400" dirty="0"/>
              <a:t> y system </a:t>
            </a:r>
            <a:r>
              <a:rPr lang="en-GB" sz="2400" dirty="0" err="1"/>
              <a:t>yn</a:t>
            </a:r>
            <a:r>
              <a:rPr lang="en-GB" sz="2400" dirty="0"/>
              <a:t> </a:t>
            </a:r>
            <a:r>
              <a:rPr lang="en-GB" sz="2400" dirty="0" err="1"/>
              <a:t>gefnogol</a:t>
            </a:r>
            <a:r>
              <a:rPr lang="en-GB" sz="2400" dirty="0"/>
              <a:t> </a:t>
            </a:r>
            <a:r>
              <a:rPr lang="en-GB" sz="2400" dirty="0" err="1"/>
              <a:t>i'w</a:t>
            </a:r>
            <a:r>
              <a:rPr lang="en-GB" sz="2400" dirty="0"/>
              <a:t> </a:t>
            </a:r>
            <a:r>
              <a:rPr lang="en-GB" sz="2400" dirty="0" err="1"/>
              <a:t>gilydd</a:t>
            </a:r>
            <a:r>
              <a:rPr lang="en-GB" sz="2400" dirty="0"/>
              <a:t>. </a:t>
            </a:r>
          </a:p>
          <a:p>
            <a:r>
              <a:rPr lang="en-GB" sz="2400" dirty="0"/>
              <a:t>Mae </a:t>
            </a:r>
            <a:r>
              <a:rPr lang="en-GB" sz="2400" dirty="0" err="1"/>
              <a:t>cymdogaethau</a:t>
            </a:r>
            <a:r>
              <a:rPr lang="en-GB" sz="2400" dirty="0"/>
              <a:t> </a:t>
            </a:r>
            <a:r>
              <a:rPr lang="en-GB" sz="2400" dirty="0" err="1"/>
              <a:t>sy'n</a:t>
            </a:r>
            <a:r>
              <a:rPr lang="en-GB" sz="2400" dirty="0"/>
              <a:t> </a:t>
            </a:r>
            <a:r>
              <a:rPr lang="en-GB" sz="2400" dirty="0" err="1"/>
              <a:t>gefnogol</a:t>
            </a:r>
            <a:r>
              <a:rPr lang="en-GB" sz="2400" dirty="0"/>
              <a:t> </a:t>
            </a:r>
            <a:r>
              <a:rPr lang="en-GB" sz="2400" dirty="0" err="1"/>
              <a:t>i'w</a:t>
            </a:r>
            <a:r>
              <a:rPr lang="en-GB" sz="2400" dirty="0"/>
              <a:t> </a:t>
            </a:r>
            <a:r>
              <a:rPr lang="en-GB" sz="2400" dirty="0" err="1"/>
              <a:t>hysgolion</a:t>
            </a:r>
            <a:r>
              <a:rPr lang="en-GB" sz="2400" dirty="0"/>
              <a:t> </a:t>
            </a:r>
            <a:r>
              <a:rPr lang="en-GB" sz="2400" dirty="0" err="1"/>
              <a:t>yn</a:t>
            </a:r>
            <a:r>
              <a:rPr lang="en-GB" sz="2400" dirty="0"/>
              <a:t> </a:t>
            </a:r>
            <a:r>
              <a:rPr lang="en-GB" sz="2400" dirty="0" err="1"/>
              <a:t>debygol</a:t>
            </a:r>
            <a:r>
              <a:rPr lang="en-GB" sz="2400" dirty="0"/>
              <a:t> o </a:t>
            </a:r>
            <a:r>
              <a:rPr lang="en-GB" sz="2400" dirty="0" err="1"/>
              <a:t>fod</a:t>
            </a:r>
            <a:r>
              <a:rPr lang="en-GB" sz="2400" dirty="0"/>
              <a:t> ag </a:t>
            </a:r>
            <a:r>
              <a:rPr lang="en-GB" sz="2400" dirty="0" err="1"/>
              <a:t>amgylchedd</a:t>
            </a:r>
            <a:r>
              <a:rPr lang="en-GB" sz="2400" dirty="0"/>
              <a:t> </a:t>
            </a:r>
            <a:r>
              <a:rPr lang="en-GB" sz="2400" dirty="0" err="1"/>
              <a:t>academaidd</a:t>
            </a:r>
            <a:r>
              <a:rPr lang="en-GB" sz="2400" dirty="0"/>
              <a:t> </a:t>
            </a:r>
            <a:r>
              <a:rPr lang="en-GB" sz="2400" dirty="0" err="1"/>
              <a:t>mwy</a:t>
            </a:r>
            <a:r>
              <a:rPr lang="en-GB" sz="2400" dirty="0"/>
              <a:t> </a:t>
            </a:r>
            <a:r>
              <a:rPr lang="en-GB" sz="2400" dirty="0" err="1"/>
              <a:t>cadarnhaol</a:t>
            </a:r>
            <a:r>
              <a:rPr lang="en-GB" sz="2400" dirty="0"/>
              <a:t>. </a:t>
            </a:r>
          </a:p>
          <a:p>
            <a:r>
              <a:rPr lang="en-GB" sz="2400" dirty="0"/>
              <a:t>Mae </a:t>
            </a:r>
            <a:r>
              <a:rPr lang="en-GB" sz="2400" dirty="0" err="1"/>
              <a:t>cyfathrebu</a:t>
            </a:r>
            <a:r>
              <a:rPr lang="en-GB" sz="2400" dirty="0"/>
              <a:t> </a:t>
            </a:r>
            <a:r>
              <a:rPr lang="en-GB" sz="2400" dirty="0" err="1"/>
              <a:t>effeithiol</a:t>
            </a:r>
            <a:r>
              <a:rPr lang="en-GB" sz="2400" dirty="0"/>
              <a:t> </a:t>
            </a:r>
            <a:r>
              <a:rPr lang="en-GB" sz="2400" dirty="0" err="1"/>
              <a:t>rhwng</a:t>
            </a:r>
            <a:r>
              <a:rPr lang="en-GB" sz="2400" dirty="0"/>
              <a:t> </a:t>
            </a:r>
            <a:r>
              <a:rPr lang="en-GB" sz="2400" dirty="0" err="1"/>
              <a:t>rhieni</a:t>
            </a:r>
            <a:r>
              <a:rPr lang="en-GB" sz="2400" dirty="0"/>
              <a:t> ac </a:t>
            </a:r>
            <a:r>
              <a:rPr lang="en-GB" sz="2400" dirty="0" err="1"/>
              <a:t>athrawon</a:t>
            </a:r>
            <a:r>
              <a:rPr lang="en-GB" sz="2400" dirty="0"/>
              <a:t> am </a:t>
            </a:r>
            <a:r>
              <a:rPr lang="en-GB" sz="2400" dirty="0" err="1"/>
              <a:t>brofiadau</a:t>
            </a:r>
            <a:r>
              <a:rPr lang="en-GB" sz="2400" dirty="0"/>
              <a:t> a </a:t>
            </a:r>
            <a:r>
              <a:rPr lang="en-GB" sz="2400" dirty="0" err="1"/>
              <a:t>chynnydd</a:t>
            </a:r>
            <a:r>
              <a:rPr lang="en-GB" sz="2400" dirty="0"/>
              <a:t> </a:t>
            </a:r>
            <a:r>
              <a:rPr lang="en-GB" sz="2400" dirty="0" err="1"/>
              <a:t>plentyn</a:t>
            </a:r>
            <a:r>
              <a:rPr lang="en-GB" sz="2400" dirty="0"/>
              <a:t> </a:t>
            </a:r>
            <a:r>
              <a:rPr lang="en-GB" sz="2400" dirty="0" err="1"/>
              <a:t>yn</a:t>
            </a:r>
            <a:r>
              <a:rPr lang="en-GB" sz="2400" dirty="0"/>
              <a:t> </a:t>
            </a:r>
            <a:r>
              <a:rPr lang="en-GB" sz="2400" dirty="0" err="1"/>
              <a:t>cefnogi</a:t>
            </a:r>
            <a:r>
              <a:rPr lang="en-GB" sz="2400" dirty="0"/>
              <a:t> ac </a:t>
            </a:r>
            <a:r>
              <a:rPr lang="en-GB" sz="2400" dirty="0" err="1"/>
              <a:t>yn</a:t>
            </a:r>
            <a:r>
              <a:rPr lang="en-GB" sz="2400" dirty="0"/>
              <a:t> </a:t>
            </a:r>
            <a:r>
              <a:rPr lang="en-GB" sz="2400" dirty="0" err="1"/>
              <a:t>gwella</a:t>
            </a:r>
            <a:r>
              <a:rPr lang="en-GB" sz="2400" dirty="0"/>
              <a:t> </a:t>
            </a:r>
            <a:r>
              <a:rPr lang="en-GB" sz="2400" dirty="0" err="1"/>
              <a:t>twf</a:t>
            </a:r>
            <a:r>
              <a:rPr lang="en-GB" sz="2400" dirty="0"/>
              <a:t> a </a:t>
            </a:r>
            <a:r>
              <a:rPr lang="en-GB" sz="2400" dirty="0" err="1"/>
              <a:t>datblygiad</a:t>
            </a:r>
            <a:r>
              <a:rPr lang="en-GB" sz="2400" dirty="0"/>
              <a:t> y </a:t>
            </a:r>
            <a:r>
              <a:rPr lang="en-GB" sz="2400" dirty="0" err="1"/>
              <a:t>plentyn</a:t>
            </a:r>
            <a:r>
              <a:rPr lang="en-GB" sz="2400" dirty="0"/>
              <a:t> </a:t>
            </a:r>
            <a:r>
              <a:rPr lang="en-GB" sz="2400" dirty="0" err="1"/>
              <a:t>hwnnw</a:t>
            </a:r>
            <a:r>
              <a:rPr lang="en-GB" sz="2400" dirty="0"/>
              <a:t>.</a:t>
            </a:r>
          </a:p>
          <a:p>
            <a:endParaRPr lang="en-GB" sz="2400" dirty="0"/>
          </a:p>
          <a:p>
            <a:pPr>
              <a:defRPr/>
            </a:pPr>
            <a:endParaRPr lang="en-GB" dirty="0">
              <a:solidFill>
                <a:schemeClr val="accent4">
                  <a:lumMod val="75000"/>
                </a:schemeClr>
              </a:solidFill>
            </a:endParaRPr>
          </a:p>
          <a:p>
            <a:pPr marL="0" indent="0">
              <a:buFont typeface="Arial" panose="020B0604020202020204" pitchFamily="34" charset="0"/>
              <a:buNone/>
              <a:defRPr/>
            </a:pPr>
            <a:endParaRPr lang="en-GB" dirty="0">
              <a:solidFill>
                <a:schemeClr val="accent4">
                  <a:lumMod val="75000"/>
                </a:schemeClr>
              </a:solidFill>
            </a:endParaRPr>
          </a:p>
          <a:p>
            <a:endParaRPr lang="en-GB" dirty="0"/>
          </a:p>
        </p:txBody>
      </p:sp>
    </p:spTree>
    <p:extLst>
      <p:ext uri="{BB962C8B-B14F-4D97-AF65-F5344CB8AC3E}">
        <p14:creationId xmlns:p14="http://schemas.microsoft.com/office/powerpoint/2010/main" val="39440171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BAA2C-DB0B-4170-9206-2C6D5E18B657}"/>
              </a:ext>
            </a:extLst>
          </p:cNvPr>
          <p:cNvSpPr>
            <a:spLocks noGrp="1"/>
          </p:cNvSpPr>
          <p:nvPr>
            <p:ph type="title"/>
          </p:nvPr>
        </p:nvSpPr>
        <p:spPr>
          <a:xfrm>
            <a:off x="371109" y="804171"/>
            <a:ext cx="10515600" cy="1325563"/>
          </a:xfrm>
        </p:spPr>
        <p:txBody>
          <a:bodyPr/>
          <a:lstStyle/>
          <a:p>
            <a:r>
              <a:rPr lang="en-GB" dirty="0" err="1"/>
              <a:t>Yr</a:t>
            </a:r>
            <a:r>
              <a:rPr lang="en-GB" dirty="0"/>
              <a:t> </a:t>
            </a:r>
            <a:r>
              <a:rPr lang="en-GB" dirty="0" err="1"/>
              <a:t>Ecsosystem</a:t>
            </a:r>
            <a:r>
              <a:rPr lang="en-GB" dirty="0"/>
              <a:t> / </a:t>
            </a:r>
            <a:r>
              <a:rPr lang="en-GB" dirty="0" err="1"/>
              <a:t>Exosystem</a:t>
            </a:r>
            <a:r>
              <a:rPr lang="en-GB" dirty="0"/>
              <a:t>   </a:t>
            </a:r>
            <a:br>
              <a:rPr lang="en-GB" dirty="0"/>
            </a:br>
            <a:r>
              <a:rPr lang="en-GB" dirty="0"/>
              <a:t>                                                                 </a:t>
            </a:r>
          </a:p>
        </p:txBody>
      </p:sp>
      <p:sp>
        <p:nvSpPr>
          <p:cNvPr id="3" name="Content Placeholder 2">
            <a:extLst>
              <a:ext uri="{FF2B5EF4-FFF2-40B4-BE49-F238E27FC236}">
                <a16:creationId xmlns:a16="http://schemas.microsoft.com/office/drawing/2014/main" id="{C5711B06-E850-4DBF-9BA7-0242430E1B97}"/>
              </a:ext>
            </a:extLst>
          </p:cNvPr>
          <p:cNvSpPr>
            <a:spLocks noGrp="1"/>
          </p:cNvSpPr>
          <p:nvPr>
            <p:ph idx="1"/>
          </p:nvPr>
        </p:nvSpPr>
        <p:spPr>
          <a:xfrm>
            <a:off x="6344957" y="2141537"/>
            <a:ext cx="5183345" cy="4351338"/>
          </a:xfrm>
        </p:spPr>
        <p:txBody>
          <a:bodyPr>
            <a:noAutofit/>
          </a:bodyPr>
          <a:lstStyle/>
          <a:p>
            <a:r>
              <a:rPr lang="en-GB" sz="1800" dirty="0"/>
              <a:t>The structures within this system have an indirect influence on the child </a:t>
            </a:r>
          </a:p>
          <a:p>
            <a:pPr marL="0" indent="0">
              <a:buNone/>
            </a:pPr>
            <a:r>
              <a:rPr lang="en-GB" sz="1800" dirty="0"/>
              <a:t>This includes:</a:t>
            </a:r>
          </a:p>
          <a:p>
            <a:r>
              <a:rPr lang="en-GB" sz="1800" dirty="0"/>
              <a:t>Community resources such as community health services. </a:t>
            </a:r>
          </a:p>
          <a:p>
            <a:r>
              <a:rPr lang="en-GB" sz="1800" dirty="0"/>
              <a:t>Informal social support system such as friends and extended family relationships</a:t>
            </a:r>
          </a:p>
          <a:p>
            <a:r>
              <a:rPr lang="en-GB" sz="1800" dirty="0"/>
              <a:t>Families without a social support network have fewer resources to draw upon and this has a negative impact on the child during difficult times. </a:t>
            </a:r>
          </a:p>
          <a:p>
            <a:r>
              <a:rPr lang="en-GB" sz="1800" dirty="0"/>
              <a:t>Working environments that are supportive of parenting responsibilities have a positive impact on child development without direct interaction with the child.</a:t>
            </a:r>
          </a:p>
        </p:txBody>
      </p:sp>
      <p:sp>
        <p:nvSpPr>
          <p:cNvPr id="4" name="Title 1">
            <a:extLst>
              <a:ext uri="{FF2B5EF4-FFF2-40B4-BE49-F238E27FC236}">
                <a16:creationId xmlns:a16="http://schemas.microsoft.com/office/drawing/2014/main" id="{164B7336-619E-471D-8A99-7249B3D7F6FF}"/>
              </a:ext>
            </a:extLst>
          </p:cNvPr>
          <p:cNvSpPr txBox="1">
            <a:spLocks/>
          </p:cNvSpPr>
          <p:nvPr/>
        </p:nvSpPr>
        <p:spPr>
          <a:xfrm>
            <a:off x="2745325" y="776510"/>
            <a:ext cx="8911687"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               </a:t>
            </a:r>
          </a:p>
        </p:txBody>
      </p:sp>
      <p:pic>
        <p:nvPicPr>
          <p:cNvPr id="5" name="Picture 2" descr="C:\Users\Dave\AppData\Local\Microsoft\Windows\INetCache\IE\NJDSK6GR\community[1].jpg">
            <a:extLst>
              <a:ext uri="{FF2B5EF4-FFF2-40B4-BE49-F238E27FC236}">
                <a16:creationId xmlns:a16="http://schemas.microsoft.com/office/drawing/2014/main" id="{8FA94A41-B3D7-4A89-AE4A-009382887B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0772" y="280988"/>
            <a:ext cx="2849834" cy="1280890"/>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a:extLst>
              <a:ext uri="{FF2B5EF4-FFF2-40B4-BE49-F238E27FC236}">
                <a16:creationId xmlns:a16="http://schemas.microsoft.com/office/drawing/2014/main" id="{13F59256-EE08-45CA-9328-7EB5AAD87FEC}"/>
              </a:ext>
            </a:extLst>
          </p:cNvPr>
          <p:cNvSpPr txBox="1">
            <a:spLocks/>
          </p:cNvSpPr>
          <p:nvPr/>
        </p:nvSpPr>
        <p:spPr>
          <a:xfrm>
            <a:off x="445564" y="2141537"/>
            <a:ext cx="5183345"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dirty="0" err="1"/>
              <a:t>Mae'r</a:t>
            </a:r>
            <a:r>
              <a:rPr lang="en-GB" sz="1800" dirty="0"/>
              <a:t> </a:t>
            </a:r>
            <a:r>
              <a:rPr lang="en-GB" sz="1800" dirty="0" err="1"/>
              <a:t>strwythurau</a:t>
            </a:r>
            <a:r>
              <a:rPr lang="en-GB" sz="1800" dirty="0"/>
              <a:t> o </a:t>
            </a:r>
            <a:r>
              <a:rPr lang="en-GB" sz="1800" dirty="0" err="1"/>
              <a:t>fewn</a:t>
            </a:r>
            <a:r>
              <a:rPr lang="en-GB" sz="1800" dirty="0"/>
              <a:t> y system hon </a:t>
            </a:r>
            <a:r>
              <a:rPr lang="en-GB" sz="1800" dirty="0" err="1"/>
              <a:t>yn</a:t>
            </a:r>
            <a:r>
              <a:rPr lang="en-GB" sz="1800" dirty="0"/>
              <a:t> </a:t>
            </a:r>
            <a:r>
              <a:rPr lang="en-GB" sz="1800" dirty="0" err="1"/>
              <a:t>cael</a:t>
            </a:r>
            <a:r>
              <a:rPr lang="en-GB" sz="1800" dirty="0"/>
              <a:t> </a:t>
            </a:r>
            <a:r>
              <a:rPr lang="en-GB" sz="1800" dirty="0" err="1"/>
              <a:t>dylanwad</a:t>
            </a:r>
            <a:r>
              <a:rPr lang="en-GB" sz="1800" dirty="0"/>
              <a:t> </a:t>
            </a:r>
            <a:r>
              <a:rPr lang="en-GB" sz="1800" dirty="0" err="1"/>
              <a:t>anuniongyrchol</a:t>
            </a:r>
            <a:r>
              <a:rPr lang="en-GB" sz="1800" dirty="0"/>
              <a:t> </a:t>
            </a:r>
            <a:r>
              <a:rPr lang="en-GB" sz="1800" dirty="0" err="1"/>
              <a:t>ar</a:t>
            </a:r>
            <a:r>
              <a:rPr lang="en-GB" sz="1800" dirty="0"/>
              <a:t> y </a:t>
            </a:r>
            <a:r>
              <a:rPr lang="en-GB" sz="1800" dirty="0" err="1"/>
              <a:t>plentyn</a:t>
            </a:r>
            <a:r>
              <a:rPr lang="en-GB" sz="1800" dirty="0"/>
              <a:t> </a:t>
            </a:r>
          </a:p>
          <a:p>
            <a:pPr marL="0" indent="0">
              <a:buNone/>
            </a:pPr>
            <a:r>
              <a:rPr lang="en-GB" sz="1800" dirty="0" err="1"/>
              <a:t>Yn</a:t>
            </a:r>
            <a:r>
              <a:rPr lang="en-GB" sz="1800" dirty="0"/>
              <a:t> </a:t>
            </a:r>
            <a:r>
              <a:rPr lang="en-GB" sz="1800" dirty="0" err="1"/>
              <a:t>cynnwys</a:t>
            </a:r>
            <a:r>
              <a:rPr lang="en-GB" sz="1800" dirty="0"/>
              <a:t>:</a:t>
            </a:r>
          </a:p>
          <a:p>
            <a:r>
              <a:rPr lang="en-GB" sz="1800" dirty="0" err="1"/>
              <a:t>Adnoddau</a:t>
            </a:r>
            <a:r>
              <a:rPr lang="en-GB" sz="1800" dirty="0"/>
              <a:t> </a:t>
            </a:r>
            <a:r>
              <a:rPr lang="en-GB" sz="1800" dirty="0" err="1"/>
              <a:t>cymunedol</a:t>
            </a:r>
            <a:r>
              <a:rPr lang="en-GB" sz="1800" dirty="0"/>
              <a:t> </a:t>
            </a:r>
            <a:r>
              <a:rPr lang="en-GB" sz="1800" dirty="0" err="1"/>
              <a:t>fel</a:t>
            </a:r>
            <a:r>
              <a:rPr lang="en-GB" sz="1800" dirty="0"/>
              <a:t> </a:t>
            </a:r>
            <a:r>
              <a:rPr lang="en-GB" sz="1800" dirty="0" err="1"/>
              <a:t>gwasanaethau</a:t>
            </a:r>
            <a:r>
              <a:rPr lang="en-GB" sz="1800" dirty="0"/>
              <a:t> iechyd </a:t>
            </a:r>
            <a:r>
              <a:rPr lang="en-GB" sz="1800" dirty="0" err="1"/>
              <a:t>cymunedol</a:t>
            </a:r>
            <a:r>
              <a:rPr lang="en-GB" sz="1800" dirty="0"/>
              <a:t>. </a:t>
            </a:r>
          </a:p>
          <a:p>
            <a:r>
              <a:rPr lang="en-GB" sz="1800" dirty="0"/>
              <a:t>System </a:t>
            </a:r>
            <a:r>
              <a:rPr lang="en-GB" sz="1800" dirty="0" err="1"/>
              <a:t>cymorth</a:t>
            </a:r>
            <a:r>
              <a:rPr lang="en-GB" sz="1800" dirty="0"/>
              <a:t> </a:t>
            </a:r>
            <a:r>
              <a:rPr lang="en-GB" sz="1800" dirty="0" err="1"/>
              <a:t>cymdeithasol</a:t>
            </a:r>
            <a:r>
              <a:rPr lang="en-GB" sz="1800" dirty="0"/>
              <a:t> </a:t>
            </a:r>
            <a:r>
              <a:rPr lang="en-GB" sz="1800" dirty="0" err="1"/>
              <a:t>anffurfiol</a:t>
            </a:r>
            <a:r>
              <a:rPr lang="en-GB" sz="1800" dirty="0"/>
              <a:t> </a:t>
            </a:r>
            <a:r>
              <a:rPr lang="en-GB" sz="1800" dirty="0" err="1"/>
              <a:t>fel</a:t>
            </a:r>
            <a:r>
              <a:rPr lang="en-GB" sz="1800" dirty="0"/>
              <a:t> </a:t>
            </a:r>
            <a:r>
              <a:rPr lang="en-GB" sz="1800" dirty="0" err="1"/>
              <a:t>ffrindiau</a:t>
            </a:r>
            <a:r>
              <a:rPr lang="en-GB" sz="1800" dirty="0"/>
              <a:t> a </a:t>
            </a:r>
            <a:r>
              <a:rPr lang="en-GB" sz="1800" dirty="0" err="1"/>
              <a:t>pherthnasoedd</a:t>
            </a:r>
            <a:r>
              <a:rPr lang="en-GB" sz="1800" dirty="0"/>
              <a:t> </a:t>
            </a:r>
            <a:r>
              <a:rPr lang="en-GB" sz="1800" dirty="0" err="1"/>
              <a:t>teuluol</a:t>
            </a:r>
            <a:r>
              <a:rPr lang="en-GB" sz="1800" dirty="0"/>
              <a:t> </a:t>
            </a:r>
            <a:r>
              <a:rPr lang="en-GB" sz="1800" dirty="0" err="1"/>
              <a:t>estynedig</a:t>
            </a:r>
            <a:endParaRPr lang="en-GB" sz="1800" dirty="0"/>
          </a:p>
          <a:p>
            <a:r>
              <a:rPr lang="en-GB" sz="1800" dirty="0"/>
              <a:t>Mae </a:t>
            </a:r>
            <a:r>
              <a:rPr lang="en-GB" sz="1800" dirty="0" err="1"/>
              <a:t>gan</a:t>
            </a:r>
            <a:r>
              <a:rPr lang="en-GB" sz="1800" dirty="0"/>
              <a:t> </a:t>
            </a:r>
            <a:r>
              <a:rPr lang="en-GB" sz="1800" dirty="0" err="1"/>
              <a:t>deuluoedd</a:t>
            </a:r>
            <a:r>
              <a:rPr lang="en-GB" sz="1800" dirty="0"/>
              <a:t> </a:t>
            </a:r>
            <a:r>
              <a:rPr lang="en-GB" sz="1800" dirty="0" err="1"/>
              <a:t>heb</a:t>
            </a:r>
            <a:r>
              <a:rPr lang="en-GB" sz="1800" dirty="0"/>
              <a:t> </a:t>
            </a:r>
            <a:r>
              <a:rPr lang="en-GB" sz="1800" dirty="0" err="1"/>
              <a:t>rwydwaith</a:t>
            </a:r>
            <a:r>
              <a:rPr lang="en-GB" sz="1800" dirty="0"/>
              <a:t> </a:t>
            </a:r>
            <a:r>
              <a:rPr lang="en-GB" sz="1800" dirty="0" err="1"/>
              <a:t>cymorth</a:t>
            </a:r>
            <a:r>
              <a:rPr lang="en-GB" sz="1800" dirty="0"/>
              <a:t> </a:t>
            </a:r>
            <a:r>
              <a:rPr lang="en-GB" sz="1800" dirty="0" err="1"/>
              <a:t>cymdeithasol</a:t>
            </a:r>
            <a:r>
              <a:rPr lang="en-GB" sz="1800" dirty="0"/>
              <a:t> </a:t>
            </a:r>
            <a:r>
              <a:rPr lang="en-GB" sz="1800" dirty="0" err="1"/>
              <a:t>lai</a:t>
            </a:r>
            <a:r>
              <a:rPr lang="en-GB" sz="1800" dirty="0"/>
              <a:t> o </a:t>
            </a:r>
            <a:r>
              <a:rPr lang="en-GB" sz="1800" dirty="0" err="1"/>
              <a:t>adnoddau</a:t>
            </a:r>
            <a:r>
              <a:rPr lang="en-GB" sz="1800" dirty="0"/>
              <a:t> </a:t>
            </a:r>
            <a:r>
              <a:rPr lang="en-GB" sz="1800" dirty="0" err="1"/>
              <a:t>i'w</a:t>
            </a:r>
            <a:r>
              <a:rPr lang="en-GB" sz="1800" dirty="0"/>
              <a:t> </a:t>
            </a:r>
            <a:r>
              <a:rPr lang="en-GB" sz="1800" dirty="0" err="1"/>
              <a:t>defnyddio</a:t>
            </a:r>
            <a:r>
              <a:rPr lang="en-GB" sz="1800" dirty="0"/>
              <a:t> ac </a:t>
            </a:r>
            <a:r>
              <a:rPr lang="en-GB" sz="1800" dirty="0" err="1"/>
              <a:t>mae</a:t>
            </a:r>
            <a:r>
              <a:rPr lang="en-GB" sz="1800" dirty="0"/>
              <a:t> </a:t>
            </a:r>
            <a:r>
              <a:rPr lang="en-GB" sz="1800" dirty="0" err="1"/>
              <a:t>hyn</a:t>
            </a:r>
            <a:r>
              <a:rPr lang="en-GB" sz="1800" dirty="0"/>
              <a:t> </a:t>
            </a:r>
            <a:r>
              <a:rPr lang="en-GB" sz="1800" dirty="0" err="1"/>
              <a:t>yn</a:t>
            </a:r>
            <a:r>
              <a:rPr lang="en-GB" sz="1800" dirty="0"/>
              <a:t> </a:t>
            </a:r>
            <a:r>
              <a:rPr lang="en-GB" sz="1800" dirty="0" err="1"/>
              <a:t>cael</a:t>
            </a:r>
            <a:r>
              <a:rPr lang="en-GB" sz="1800" dirty="0"/>
              <a:t> </a:t>
            </a:r>
            <a:r>
              <a:rPr lang="en-GB" sz="1800" dirty="0" err="1"/>
              <a:t>effaith</a:t>
            </a:r>
            <a:r>
              <a:rPr lang="en-GB" sz="1800" dirty="0"/>
              <a:t> </a:t>
            </a:r>
            <a:r>
              <a:rPr lang="en-GB" sz="1800" dirty="0" err="1"/>
              <a:t>negyddol</a:t>
            </a:r>
            <a:r>
              <a:rPr lang="en-GB" sz="1800" dirty="0"/>
              <a:t> </a:t>
            </a:r>
            <a:r>
              <a:rPr lang="en-GB" sz="1800" dirty="0" err="1"/>
              <a:t>ar</a:t>
            </a:r>
            <a:r>
              <a:rPr lang="en-GB" sz="1800" dirty="0"/>
              <a:t> y </a:t>
            </a:r>
            <a:r>
              <a:rPr lang="en-GB" sz="1800" dirty="0" err="1"/>
              <a:t>plentyn</a:t>
            </a:r>
            <a:r>
              <a:rPr lang="en-GB" sz="1800" dirty="0"/>
              <a:t> </a:t>
            </a:r>
            <a:r>
              <a:rPr lang="en-GB" sz="1800" dirty="0" err="1"/>
              <a:t>yn</a:t>
            </a:r>
            <a:r>
              <a:rPr lang="en-GB" sz="1800" dirty="0"/>
              <a:t> </a:t>
            </a:r>
            <a:r>
              <a:rPr lang="en-GB" sz="1800" dirty="0" err="1"/>
              <a:t>ystod</a:t>
            </a:r>
            <a:r>
              <a:rPr lang="en-GB" sz="1800" dirty="0"/>
              <a:t> </a:t>
            </a:r>
            <a:r>
              <a:rPr lang="en-GB" sz="1800" dirty="0" err="1"/>
              <a:t>cyfnodau</a:t>
            </a:r>
            <a:r>
              <a:rPr lang="en-GB" sz="1800" dirty="0"/>
              <a:t> </a:t>
            </a:r>
            <a:r>
              <a:rPr lang="en-GB" sz="1800" dirty="0" err="1"/>
              <a:t>anodd</a:t>
            </a:r>
            <a:r>
              <a:rPr lang="en-GB" sz="1800" dirty="0"/>
              <a:t>. </a:t>
            </a:r>
          </a:p>
          <a:p>
            <a:r>
              <a:rPr lang="en-GB" sz="1800" dirty="0"/>
              <a:t>Mae </a:t>
            </a:r>
            <a:r>
              <a:rPr lang="en-GB" sz="1800" dirty="0" err="1"/>
              <a:t>amgylcheddau</a:t>
            </a:r>
            <a:r>
              <a:rPr lang="en-GB" sz="1800" dirty="0"/>
              <a:t> </a:t>
            </a:r>
            <a:r>
              <a:rPr lang="en-GB" sz="1800" dirty="0" err="1"/>
              <a:t>gwaith</a:t>
            </a:r>
            <a:r>
              <a:rPr lang="en-GB" sz="1800" dirty="0"/>
              <a:t> </a:t>
            </a:r>
            <a:r>
              <a:rPr lang="en-GB" sz="1800" dirty="0" err="1"/>
              <a:t>sy'n</a:t>
            </a:r>
            <a:r>
              <a:rPr lang="en-GB" sz="1800" dirty="0"/>
              <a:t> </a:t>
            </a:r>
            <a:r>
              <a:rPr lang="en-GB" sz="1800" dirty="0" err="1"/>
              <a:t>cefnogi</a:t>
            </a:r>
            <a:r>
              <a:rPr lang="en-GB" sz="1800" dirty="0"/>
              <a:t> </a:t>
            </a:r>
            <a:r>
              <a:rPr lang="en-GB" sz="1800" dirty="0" err="1"/>
              <a:t>cyfrifoldebau</a:t>
            </a:r>
            <a:r>
              <a:rPr lang="en-GB" sz="1800" dirty="0"/>
              <a:t> </a:t>
            </a:r>
            <a:r>
              <a:rPr lang="en-GB" sz="1800" dirty="0" err="1"/>
              <a:t>rhianta</a:t>
            </a:r>
            <a:r>
              <a:rPr lang="en-GB" sz="1800" dirty="0"/>
              <a:t> </a:t>
            </a:r>
            <a:r>
              <a:rPr lang="en-GB" sz="1800" dirty="0" err="1"/>
              <a:t>yn</a:t>
            </a:r>
            <a:r>
              <a:rPr lang="en-GB" sz="1800" dirty="0"/>
              <a:t> </a:t>
            </a:r>
            <a:r>
              <a:rPr lang="en-GB" sz="1800" dirty="0" err="1"/>
              <a:t>cael</a:t>
            </a:r>
            <a:r>
              <a:rPr lang="en-GB" sz="1800" dirty="0"/>
              <a:t> </a:t>
            </a:r>
            <a:r>
              <a:rPr lang="en-GB" sz="1800" dirty="0" err="1"/>
              <a:t>effaith</a:t>
            </a:r>
            <a:r>
              <a:rPr lang="en-GB" sz="1800" dirty="0"/>
              <a:t> </a:t>
            </a:r>
            <a:r>
              <a:rPr lang="en-GB" sz="1800" dirty="0" err="1"/>
              <a:t>gadarnhaol</a:t>
            </a:r>
            <a:r>
              <a:rPr lang="en-GB" sz="1800" dirty="0"/>
              <a:t> </a:t>
            </a:r>
            <a:r>
              <a:rPr lang="en-GB" sz="1800" dirty="0" err="1"/>
              <a:t>ar</a:t>
            </a:r>
            <a:r>
              <a:rPr lang="en-GB" sz="1800" dirty="0"/>
              <a:t> </a:t>
            </a:r>
            <a:r>
              <a:rPr lang="en-GB" sz="1800" dirty="0" err="1"/>
              <a:t>ddatblygiad</a:t>
            </a:r>
            <a:r>
              <a:rPr lang="en-GB" sz="1800" dirty="0"/>
              <a:t> plant </a:t>
            </a:r>
            <a:r>
              <a:rPr lang="en-GB" sz="1800" dirty="0" err="1"/>
              <a:t>heb</a:t>
            </a:r>
            <a:r>
              <a:rPr lang="en-GB" sz="1800" dirty="0"/>
              <a:t> </a:t>
            </a:r>
            <a:r>
              <a:rPr lang="en-GB" sz="1800" dirty="0" err="1"/>
              <a:t>ryngweithio'n</a:t>
            </a:r>
            <a:r>
              <a:rPr lang="en-GB" sz="1800" dirty="0"/>
              <a:t> </a:t>
            </a:r>
            <a:r>
              <a:rPr lang="en-GB" sz="1800" dirty="0" err="1"/>
              <a:t>uniongyrchol</a:t>
            </a:r>
            <a:r>
              <a:rPr lang="en-GB" sz="1800" dirty="0"/>
              <a:t> </a:t>
            </a:r>
            <a:r>
              <a:rPr lang="en-GB" sz="1800" dirty="0" err="1"/>
              <a:t>â'r</a:t>
            </a:r>
            <a:r>
              <a:rPr lang="en-GB" sz="1800" dirty="0"/>
              <a:t> </a:t>
            </a:r>
            <a:r>
              <a:rPr lang="en-GB" sz="1800" dirty="0" err="1"/>
              <a:t>plentyn</a:t>
            </a:r>
            <a:r>
              <a:rPr lang="en-GB" sz="1800" dirty="0"/>
              <a:t>.</a:t>
            </a:r>
          </a:p>
          <a:p>
            <a:endParaRPr lang="en-GB" sz="1800" dirty="0"/>
          </a:p>
        </p:txBody>
      </p:sp>
    </p:spTree>
    <p:extLst>
      <p:ext uri="{BB962C8B-B14F-4D97-AF65-F5344CB8AC3E}">
        <p14:creationId xmlns:p14="http://schemas.microsoft.com/office/powerpoint/2010/main" val="38548446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C1E7ED-1002-4417-89F5-FAD0002AAD85}"/>
              </a:ext>
            </a:extLst>
          </p:cNvPr>
          <p:cNvSpPr>
            <a:spLocks noGrp="1"/>
          </p:cNvSpPr>
          <p:nvPr>
            <p:ph type="title"/>
          </p:nvPr>
        </p:nvSpPr>
        <p:spPr>
          <a:xfrm>
            <a:off x="296499" y="753515"/>
            <a:ext cx="10515600" cy="1325563"/>
          </a:xfrm>
        </p:spPr>
        <p:txBody>
          <a:bodyPr>
            <a:normAutofit/>
          </a:bodyPr>
          <a:lstStyle/>
          <a:p>
            <a:r>
              <a:rPr lang="en-GB" sz="3600" dirty="0" err="1"/>
              <a:t>Esiamplau</a:t>
            </a:r>
            <a:r>
              <a:rPr lang="en-GB" sz="3600" dirty="0"/>
              <a:t> </a:t>
            </a:r>
            <a:r>
              <a:rPr lang="en-GB" sz="3600" dirty="0" err="1"/>
              <a:t>o’r</a:t>
            </a:r>
            <a:r>
              <a:rPr lang="en-GB" sz="3600" dirty="0"/>
              <a:t> </a:t>
            </a:r>
            <a:r>
              <a:rPr lang="en-GB" sz="3600" dirty="0" err="1"/>
              <a:t>Ecsosystem</a:t>
            </a:r>
            <a:r>
              <a:rPr lang="en-GB" sz="3600" dirty="0"/>
              <a:t> a </a:t>
            </a:r>
            <a:r>
              <a:rPr lang="en-GB" sz="3600" dirty="0" err="1"/>
              <a:t>Lles</a:t>
            </a:r>
            <a:r>
              <a:rPr lang="en-GB" sz="3600" dirty="0"/>
              <a:t> Plant</a:t>
            </a:r>
            <a:br>
              <a:rPr lang="en-GB" sz="3600" dirty="0"/>
            </a:br>
            <a:r>
              <a:rPr lang="en-GB" sz="3600" dirty="0"/>
              <a:t>Examples of the </a:t>
            </a:r>
            <a:r>
              <a:rPr lang="en-GB" sz="3600" dirty="0" err="1"/>
              <a:t>Exosystem</a:t>
            </a:r>
            <a:r>
              <a:rPr lang="en-GB" sz="3600" dirty="0"/>
              <a:t> and Children’s Wellbeing</a:t>
            </a:r>
          </a:p>
        </p:txBody>
      </p:sp>
      <p:sp>
        <p:nvSpPr>
          <p:cNvPr id="3" name="Content Placeholder 2">
            <a:extLst>
              <a:ext uri="{FF2B5EF4-FFF2-40B4-BE49-F238E27FC236}">
                <a16:creationId xmlns:a16="http://schemas.microsoft.com/office/drawing/2014/main" id="{8951E04A-BE67-49D1-ABD3-7952B1663590}"/>
              </a:ext>
            </a:extLst>
          </p:cNvPr>
          <p:cNvSpPr>
            <a:spLocks noGrp="1"/>
          </p:cNvSpPr>
          <p:nvPr>
            <p:ph idx="1"/>
          </p:nvPr>
        </p:nvSpPr>
        <p:spPr>
          <a:xfrm>
            <a:off x="6289118" y="2133600"/>
            <a:ext cx="5215494" cy="4724400"/>
          </a:xfrm>
        </p:spPr>
        <p:txBody>
          <a:bodyPr>
            <a:normAutofit lnSpcReduction="10000"/>
          </a:bodyPr>
          <a:lstStyle/>
          <a:p>
            <a:r>
              <a:rPr lang="en-AU" sz="2000" dirty="0"/>
              <a:t>Events which occur at the parent’s place of employment -for example, if the parent has a bad day at work, or is laid off, or promoted, or has to work overtime-impact upon children.</a:t>
            </a:r>
          </a:p>
          <a:p>
            <a:r>
              <a:rPr lang="en-US" sz="2000" dirty="0"/>
              <a:t>A new recreational facility opening in the neighborhood providing children with a place to play and be with friends and family can enhance children's development. </a:t>
            </a:r>
          </a:p>
          <a:p>
            <a:r>
              <a:rPr lang="en-US" sz="2000" dirty="0"/>
              <a:t>A parent’s gaining increased competence, self-sufficiency and self respect through a job training program can positively impact on a child's development.</a:t>
            </a:r>
          </a:p>
          <a:p>
            <a:r>
              <a:rPr lang="en-US" sz="2000" dirty="0"/>
              <a:t>A school focuses on wellbeing and provides staff with training, better outdoor play facilities, and improves parental involvement</a:t>
            </a:r>
          </a:p>
          <a:p>
            <a:pPr marL="0" indent="0">
              <a:buNone/>
            </a:pPr>
            <a:r>
              <a:rPr lang="en-US" sz="2000" dirty="0">
                <a:solidFill>
                  <a:schemeClr val="accent1">
                    <a:lumMod val="75000"/>
                  </a:schemeClr>
                </a:solidFill>
              </a:rPr>
              <a:t>                                                                               </a:t>
            </a:r>
            <a:endParaRPr lang="en-AU" sz="2000" dirty="0">
              <a:solidFill>
                <a:schemeClr val="accent1">
                  <a:lumMod val="75000"/>
                </a:schemeClr>
              </a:solidFill>
            </a:endParaRPr>
          </a:p>
          <a:p>
            <a:endParaRPr lang="en-GB" dirty="0"/>
          </a:p>
        </p:txBody>
      </p:sp>
      <p:pic>
        <p:nvPicPr>
          <p:cNvPr id="4" name="Picture 2" descr="C:\Users\Dave\AppData\Local\Microsoft\Windows\INetCache\IE\VQ5HMKDS\cultural-diversity-in-the-workplace[1].jpg">
            <a:extLst>
              <a:ext uri="{FF2B5EF4-FFF2-40B4-BE49-F238E27FC236}">
                <a16:creationId xmlns:a16="http://schemas.microsoft.com/office/drawing/2014/main" id="{BCCFC44C-5865-417C-B393-A8C0477BD1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26021" y="174163"/>
            <a:ext cx="2144629" cy="1158705"/>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0B1EBA10-82E2-4F8E-8198-D265A0542169}"/>
              </a:ext>
            </a:extLst>
          </p:cNvPr>
          <p:cNvSpPr txBox="1">
            <a:spLocks/>
          </p:cNvSpPr>
          <p:nvPr/>
        </p:nvSpPr>
        <p:spPr>
          <a:xfrm>
            <a:off x="389725" y="2133600"/>
            <a:ext cx="5215494" cy="4724400"/>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AU" sz="2000" dirty="0" err="1"/>
              <a:t>Digwyddiadau</a:t>
            </a:r>
            <a:r>
              <a:rPr lang="en-AU" sz="2000" dirty="0"/>
              <a:t> </a:t>
            </a:r>
            <a:r>
              <a:rPr lang="en-AU" sz="2000" dirty="0" err="1"/>
              <a:t>sy'n</a:t>
            </a:r>
            <a:r>
              <a:rPr lang="en-AU" sz="2000" dirty="0"/>
              <a:t> </a:t>
            </a:r>
            <a:r>
              <a:rPr lang="en-AU" sz="2000" dirty="0" err="1"/>
              <a:t>digwydd</a:t>
            </a:r>
            <a:r>
              <a:rPr lang="en-AU" sz="2000" dirty="0"/>
              <a:t> </a:t>
            </a:r>
            <a:r>
              <a:rPr lang="en-AU" sz="2000" dirty="0" err="1"/>
              <a:t>yn</a:t>
            </a:r>
            <a:r>
              <a:rPr lang="en-AU" sz="2000" dirty="0"/>
              <a:t> </a:t>
            </a:r>
            <a:r>
              <a:rPr lang="en-AU" sz="2000" dirty="0" err="1"/>
              <a:t>lle</a:t>
            </a:r>
            <a:r>
              <a:rPr lang="en-AU" sz="2000" dirty="0"/>
              <a:t> </a:t>
            </a:r>
            <a:r>
              <a:rPr lang="en-AU" sz="2000" dirty="0" err="1"/>
              <a:t>cyflogaeth</a:t>
            </a:r>
            <a:r>
              <a:rPr lang="en-AU" sz="2000" dirty="0"/>
              <a:t> y </a:t>
            </a:r>
            <a:r>
              <a:rPr lang="en-AU" sz="2000" dirty="0" err="1"/>
              <a:t>rhiant</a:t>
            </a:r>
            <a:r>
              <a:rPr lang="en-AU" sz="2000" dirty="0"/>
              <a:t> - er </a:t>
            </a:r>
            <a:r>
              <a:rPr lang="en-AU" sz="2000" dirty="0" err="1"/>
              <a:t>enghraifft</a:t>
            </a:r>
            <a:r>
              <a:rPr lang="en-AU" sz="2000" dirty="0"/>
              <a:t>, </a:t>
            </a:r>
            <a:r>
              <a:rPr lang="en-AU" sz="2000" dirty="0" err="1"/>
              <a:t>os</a:t>
            </a:r>
            <a:r>
              <a:rPr lang="en-AU" sz="2000" dirty="0"/>
              <a:t> </a:t>
            </a:r>
            <a:r>
              <a:rPr lang="en-AU" sz="2000" dirty="0" err="1"/>
              <a:t>yw'r</a:t>
            </a:r>
            <a:r>
              <a:rPr lang="en-AU" sz="2000" dirty="0"/>
              <a:t> </a:t>
            </a:r>
            <a:r>
              <a:rPr lang="en-AU" sz="2000" dirty="0" err="1"/>
              <a:t>rhiant</a:t>
            </a:r>
            <a:r>
              <a:rPr lang="en-AU" sz="2000" dirty="0"/>
              <a:t> </a:t>
            </a:r>
            <a:r>
              <a:rPr lang="en-AU" sz="2000" dirty="0" err="1"/>
              <a:t>yn</a:t>
            </a:r>
            <a:r>
              <a:rPr lang="en-AU" sz="2000" dirty="0"/>
              <a:t> </a:t>
            </a:r>
            <a:r>
              <a:rPr lang="en-AU" sz="2000" dirty="0" err="1"/>
              <a:t>cael</a:t>
            </a:r>
            <a:r>
              <a:rPr lang="en-AU" sz="2000" dirty="0"/>
              <a:t> </a:t>
            </a:r>
            <a:r>
              <a:rPr lang="en-AU" sz="2000" dirty="0" err="1"/>
              <a:t>diwrnod</a:t>
            </a:r>
            <a:r>
              <a:rPr lang="en-AU" sz="2000" dirty="0"/>
              <a:t> </a:t>
            </a:r>
            <a:r>
              <a:rPr lang="en-AU" sz="2000" dirty="0" err="1"/>
              <a:t>gwael</a:t>
            </a:r>
            <a:r>
              <a:rPr lang="en-AU" sz="2000" dirty="0"/>
              <a:t> </a:t>
            </a:r>
            <a:r>
              <a:rPr lang="en-AU" sz="2000" dirty="0" err="1"/>
              <a:t>yn</a:t>
            </a:r>
            <a:r>
              <a:rPr lang="en-AU" sz="2000" dirty="0"/>
              <a:t> y </a:t>
            </a:r>
            <a:r>
              <a:rPr lang="en-AU" sz="2000" dirty="0" err="1"/>
              <a:t>gwaith</a:t>
            </a:r>
            <a:r>
              <a:rPr lang="en-AU" sz="2000" dirty="0"/>
              <a:t>, </a:t>
            </a:r>
            <a:r>
              <a:rPr lang="en-AU" sz="2000" dirty="0" err="1"/>
              <a:t>neu’n</a:t>
            </a:r>
            <a:r>
              <a:rPr lang="en-AU" sz="2000" dirty="0"/>
              <a:t> </a:t>
            </a:r>
            <a:r>
              <a:rPr lang="en-AU" sz="2000" dirty="0" err="1"/>
              <a:t>colli</a:t>
            </a:r>
            <a:r>
              <a:rPr lang="en-AU" sz="2000" dirty="0"/>
              <a:t> </a:t>
            </a:r>
            <a:r>
              <a:rPr lang="en-AU" sz="2000" dirty="0" err="1"/>
              <a:t>ei</a:t>
            </a:r>
            <a:r>
              <a:rPr lang="en-AU" sz="2000" dirty="0"/>
              <a:t> </a:t>
            </a:r>
            <a:r>
              <a:rPr lang="en-AU" sz="2000" dirty="0" err="1"/>
              <a:t>swydd</a:t>
            </a:r>
            <a:r>
              <a:rPr lang="en-AU" sz="2000" dirty="0"/>
              <a:t>, neu </a:t>
            </a:r>
            <a:r>
              <a:rPr lang="en-AU" sz="2000" dirty="0" err="1"/>
              <a:t>yn</a:t>
            </a:r>
            <a:r>
              <a:rPr lang="en-AU" sz="2000" dirty="0"/>
              <a:t> </a:t>
            </a:r>
            <a:r>
              <a:rPr lang="en-AU" sz="2000" dirty="0" err="1"/>
              <a:t>cael</a:t>
            </a:r>
            <a:r>
              <a:rPr lang="en-AU" sz="2000" dirty="0"/>
              <a:t> </a:t>
            </a:r>
            <a:r>
              <a:rPr lang="en-AU" sz="2000" dirty="0" err="1"/>
              <a:t>dychafiad</a:t>
            </a:r>
            <a:r>
              <a:rPr lang="en-AU" sz="2000" dirty="0"/>
              <a:t>, </a:t>
            </a:r>
            <a:r>
              <a:rPr lang="en-AU" sz="2000" dirty="0" err="1"/>
              <a:t>neu'n</a:t>
            </a:r>
            <a:r>
              <a:rPr lang="en-AU" sz="2000" dirty="0"/>
              <a:t> </a:t>
            </a:r>
            <a:r>
              <a:rPr lang="en-AU" sz="2000" dirty="0" err="1"/>
              <a:t>gorfod</a:t>
            </a:r>
            <a:r>
              <a:rPr lang="en-AU" sz="2000" dirty="0"/>
              <a:t> </a:t>
            </a:r>
            <a:r>
              <a:rPr lang="en-AU" sz="2000" dirty="0" err="1"/>
              <a:t>gweithio</a:t>
            </a:r>
            <a:r>
              <a:rPr lang="en-AU" sz="2000" dirty="0"/>
              <a:t> </a:t>
            </a:r>
            <a:r>
              <a:rPr lang="en-AU" sz="2000" dirty="0" err="1"/>
              <a:t>oriau</a:t>
            </a:r>
            <a:r>
              <a:rPr lang="en-AU" sz="2000" dirty="0"/>
              <a:t> </a:t>
            </a:r>
            <a:r>
              <a:rPr lang="en-AU" sz="2000" dirty="0" err="1"/>
              <a:t>ychwanegol</a:t>
            </a:r>
            <a:r>
              <a:rPr lang="en-AU" sz="2000" dirty="0"/>
              <a:t> - </a:t>
            </a:r>
            <a:r>
              <a:rPr lang="en-AU" sz="2000" dirty="0" err="1"/>
              <a:t>effaith</a:t>
            </a:r>
            <a:r>
              <a:rPr lang="en-AU" sz="2000" dirty="0"/>
              <a:t> </a:t>
            </a:r>
            <a:r>
              <a:rPr lang="en-AU" sz="2000" dirty="0" err="1"/>
              <a:t>ar</a:t>
            </a:r>
            <a:r>
              <a:rPr lang="en-AU" sz="2000" dirty="0"/>
              <a:t> </a:t>
            </a:r>
            <a:r>
              <a:rPr lang="en-AU" sz="2000" dirty="0" err="1"/>
              <a:t>blant</a:t>
            </a:r>
            <a:r>
              <a:rPr lang="en-AU" sz="2000" dirty="0"/>
              <a:t>.</a:t>
            </a:r>
          </a:p>
          <a:p>
            <a:r>
              <a:rPr lang="en-AU" sz="2000" dirty="0"/>
              <a:t>Gall </a:t>
            </a:r>
            <a:r>
              <a:rPr lang="en-AU" sz="2000" dirty="0" err="1"/>
              <a:t>cyfleuster</a:t>
            </a:r>
            <a:r>
              <a:rPr lang="en-AU" sz="2000" dirty="0"/>
              <a:t> </a:t>
            </a:r>
            <a:r>
              <a:rPr lang="en-AU" sz="2000" dirty="0" err="1"/>
              <a:t>hamdden</a:t>
            </a:r>
            <a:r>
              <a:rPr lang="en-AU" sz="2000" dirty="0"/>
              <a:t> </a:t>
            </a:r>
            <a:r>
              <a:rPr lang="en-AU" sz="2000" dirty="0" err="1"/>
              <a:t>newydd</a:t>
            </a:r>
            <a:r>
              <a:rPr lang="en-AU" sz="2000" dirty="0"/>
              <a:t> </a:t>
            </a:r>
            <a:r>
              <a:rPr lang="en-AU" sz="2000" dirty="0" err="1"/>
              <a:t>sy'n</a:t>
            </a:r>
            <a:r>
              <a:rPr lang="en-AU" sz="2000" dirty="0"/>
              <a:t> </a:t>
            </a:r>
            <a:r>
              <a:rPr lang="en-AU" sz="2000" dirty="0" err="1"/>
              <a:t>agor</a:t>
            </a:r>
            <a:r>
              <a:rPr lang="en-AU" sz="2000" dirty="0"/>
              <a:t> </a:t>
            </a:r>
            <a:r>
              <a:rPr lang="en-AU" sz="2000" dirty="0" err="1"/>
              <a:t>yn</a:t>
            </a:r>
            <a:r>
              <a:rPr lang="en-AU" sz="2000" dirty="0"/>
              <a:t> y </a:t>
            </a:r>
            <a:r>
              <a:rPr lang="en-AU" sz="2000" dirty="0" err="1"/>
              <a:t>gymdogaeth</a:t>
            </a:r>
            <a:r>
              <a:rPr lang="en-AU" sz="2000" dirty="0"/>
              <a:t> </a:t>
            </a:r>
            <a:r>
              <a:rPr lang="en-AU" sz="2000" dirty="0" err="1"/>
              <a:t>sy'n</a:t>
            </a:r>
            <a:r>
              <a:rPr lang="en-AU" sz="2000" dirty="0"/>
              <a:t> </a:t>
            </a:r>
            <a:r>
              <a:rPr lang="en-AU" sz="2000" dirty="0" err="1"/>
              <a:t>rhoi</a:t>
            </a:r>
            <a:r>
              <a:rPr lang="en-AU" sz="2000" dirty="0"/>
              <a:t> </a:t>
            </a:r>
            <a:r>
              <a:rPr lang="en-AU" sz="2000" dirty="0" err="1"/>
              <a:t>lle</a:t>
            </a:r>
            <a:r>
              <a:rPr lang="en-AU" sz="2000" dirty="0"/>
              <a:t> </a:t>
            </a:r>
            <a:r>
              <a:rPr lang="en-AU" sz="2000" dirty="0" err="1"/>
              <a:t>i</a:t>
            </a:r>
            <a:r>
              <a:rPr lang="en-AU" sz="2000" dirty="0"/>
              <a:t> </a:t>
            </a:r>
            <a:r>
              <a:rPr lang="en-AU" sz="2000" dirty="0" err="1"/>
              <a:t>blant</a:t>
            </a:r>
            <a:r>
              <a:rPr lang="en-AU" sz="2000" dirty="0"/>
              <a:t> </a:t>
            </a:r>
            <a:r>
              <a:rPr lang="en-AU" sz="2000" dirty="0" err="1"/>
              <a:t>chwarae</a:t>
            </a:r>
            <a:r>
              <a:rPr lang="en-AU" sz="2000" dirty="0"/>
              <a:t> a bod gyda </a:t>
            </a:r>
            <a:r>
              <a:rPr lang="en-AU" sz="2000" dirty="0" err="1"/>
              <a:t>ffrindiau</a:t>
            </a:r>
            <a:r>
              <a:rPr lang="en-AU" sz="2000" dirty="0"/>
              <a:t> a </a:t>
            </a:r>
            <a:r>
              <a:rPr lang="en-AU" sz="2000" dirty="0" err="1"/>
              <a:t>theulu</a:t>
            </a:r>
            <a:r>
              <a:rPr lang="en-AU" sz="2000" dirty="0"/>
              <a:t> </a:t>
            </a:r>
            <a:r>
              <a:rPr lang="en-AU" sz="2000" dirty="0" err="1"/>
              <a:t>wella</a:t>
            </a:r>
            <a:r>
              <a:rPr lang="en-AU" sz="2000" dirty="0"/>
              <a:t> </a:t>
            </a:r>
            <a:r>
              <a:rPr lang="en-AU" sz="2000" dirty="0" err="1"/>
              <a:t>datblygiad</a:t>
            </a:r>
            <a:r>
              <a:rPr lang="en-AU" sz="2000" dirty="0"/>
              <a:t> plant. </a:t>
            </a:r>
          </a:p>
          <a:p>
            <a:r>
              <a:rPr lang="en-US" sz="2000" dirty="0"/>
              <a:t>Gall </a:t>
            </a:r>
            <a:r>
              <a:rPr lang="en-US" sz="2000" dirty="0" err="1"/>
              <a:t>cynnydd</a:t>
            </a:r>
            <a:r>
              <a:rPr lang="en-US" sz="2000" dirty="0"/>
              <a:t> </a:t>
            </a:r>
            <a:r>
              <a:rPr lang="en-US" sz="2000" dirty="0" err="1"/>
              <a:t>mewn</a:t>
            </a:r>
            <a:r>
              <a:rPr lang="en-US" sz="2000" dirty="0"/>
              <a:t> </a:t>
            </a:r>
            <a:r>
              <a:rPr lang="en-US" sz="2000" dirty="0" err="1"/>
              <a:t>cymhwysedd</a:t>
            </a:r>
            <a:r>
              <a:rPr lang="en-US" sz="2000" dirty="0"/>
              <a:t>, </a:t>
            </a:r>
            <a:r>
              <a:rPr lang="en-US" sz="2000" dirty="0" err="1"/>
              <a:t>hunangynhaliaeth</a:t>
            </a:r>
            <a:r>
              <a:rPr lang="en-US" sz="2000" dirty="0"/>
              <a:t> a </a:t>
            </a:r>
            <a:r>
              <a:rPr lang="en-US" sz="2000" dirty="0" err="1"/>
              <a:t>hunan-barch</a:t>
            </a:r>
            <a:r>
              <a:rPr lang="en-US" sz="2000" dirty="0"/>
              <a:t> </a:t>
            </a:r>
            <a:r>
              <a:rPr lang="en-US" sz="2000" dirty="0" err="1"/>
              <a:t>rhiant</a:t>
            </a:r>
            <a:r>
              <a:rPr lang="en-US" sz="2000" dirty="0"/>
              <a:t> </a:t>
            </a:r>
            <a:r>
              <a:rPr lang="en-US" sz="2000" dirty="0" err="1"/>
              <a:t>drwy</a:t>
            </a:r>
            <a:r>
              <a:rPr lang="en-US" sz="2000" dirty="0"/>
              <a:t> </a:t>
            </a:r>
            <a:r>
              <a:rPr lang="en-US" sz="2000" dirty="0" err="1"/>
              <a:t>raglen</a:t>
            </a:r>
            <a:r>
              <a:rPr lang="en-US" sz="2000" dirty="0"/>
              <a:t> </a:t>
            </a:r>
            <a:r>
              <a:rPr lang="en-US" sz="2000" dirty="0" err="1"/>
              <a:t>hyfforddiant</a:t>
            </a:r>
            <a:r>
              <a:rPr lang="en-US" sz="2000" dirty="0"/>
              <a:t> </a:t>
            </a:r>
            <a:r>
              <a:rPr lang="en-US" sz="2000" dirty="0" err="1"/>
              <a:t>swydd</a:t>
            </a:r>
            <a:r>
              <a:rPr lang="en-US" sz="2000" dirty="0"/>
              <a:t> </a:t>
            </a:r>
            <a:r>
              <a:rPr lang="en-US" sz="2000" dirty="0" err="1"/>
              <a:t>gael</a:t>
            </a:r>
            <a:r>
              <a:rPr lang="en-US" sz="2000" dirty="0"/>
              <a:t> </a:t>
            </a:r>
            <a:r>
              <a:rPr lang="en-US" sz="2000" dirty="0" err="1"/>
              <a:t>effaith</a:t>
            </a:r>
            <a:r>
              <a:rPr lang="en-US" sz="2000" dirty="0"/>
              <a:t> </a:t>
            </a:r>
            <a:r>
              <a:rPr lang="en-US" sz="2000" dirty="0" err="1"/>
              <a:t>gadarnhaol</a:t>
            </a:r>
            <a:r>
              <a:rPr lang="en-US" sz="2000" dirty="0"/>
              <a:t> </a:t>
            </a:r>
            <a:r>
              <a:rPr lang="en-US" sz="2000" dirty="0" err="1"/>
              <a:t>ar</a:t>
            </a:r>
            <a:r>
              <a:rPr lang="en-US" sz="2000" dirty="0"/>
              <a:t> </a:t>
            </a:r>
            <a:r>
              <a:rPr lang="en-US" sz="2000" dirty="0" err="1"/>
              <a:t>ddatblygiad</a:t>
            </a:r>
            <a:r>
              <a:rPr lang="en-US" sz="2000" dirty="0"/>
              <a:t> </a:t>
            </a:r>
            <a:r>
              <a:rPr lang="en-US" sz="2000" dirty="0" err="1"/>
              <a:t>plentyn</a:t>
            </a:r>
            <a:r>
              <a:rPr lang="en-US" sz="2000" dirty="0"/>
              <a:t>.</a:t>
            </a:r>
          </a:p>
          <a:p>
            <a:r>
              <a:rPr lang="en-US" sz="2000" dirty="0"/>
              <a:t>Mae </a:t>
            </a:r>
            <a:r>
              <a:rPr lang="en-US" sz="2000" dirty="0" err="1"/>
              <a:t>ysgol</a:t>
            </a:r>
            <a:r>
              <a:rPr lang="en-US" sz="2000" dirty="0"/>
              <a:t> </a:t>
            </a:r>
            <a:r>
              <a:rPr lang="en-US" sz="2000" dirty="0" err="1"/>
              <a:t>yn</a:t>
            </a:r>
            <a:r>
              <a:rPr lang="en-US" sz="2000" dirty="0"/>
              <a:t> </a:t>
            </a:r>
            <a:r>
              <a:rPr lang="en-US" sz="2000" dirty="0" err="1"/>
              <a:t>canolbwyntio</a:t>
            </a:r>
            <a:r>
              <a:rPr lang="en-US" sz="2000" dirty="0"/>
              <a:t> </a:t>
            </a:r>
            <a:r>
              <a:rPr lang="en-US" sz="2000" dirty="0" err="1"/>
              <a:t>ar</a:t>
            </a:r>
            <a:r>
              <a:rPr lang="en-US" sz="2000" dirty="0"/>
              <a:t> les ac </a:t>
            </a:r>
            <a:r>
              <a:rPr lang="en-US" sz="2000" dirty="0" err="1"/>
              <a:t>yn</a:t>
            </a:r>
            <a:r>
              <a:rPr lang="en-US" sz="2000" dirty="0"/>
              <a:t> </a:t>
            </a:r>
            <a:r>
              <a:rPr lang="en-US" sz="2000" dirty="0" err="1"/>
              <a:t>rhoi</a:t>
            </a:r>
            <a:r>
              <a:rPr lang="en-US" sz="2000" dirty="0"/>
              <a:t> </a:t>
            </a:r>
            <a:r>
              <a:rPr lang="en-US" sz="2000" dirty="0" err="1"/>
              <a:t>hyfforddiant</a:t>
            </a:r>
            <a:r>
              <a:rPr lang="en-US" sz="2000" dirty="0"/>
              <a:t> </a:t>
            </a:r>
            <a:r>
              <a:rPr lang="en-US" sz="2000" dirty="0" err="1"/>
              <a:t>i</a:t>
            </a:r>
            <a:r>
              <a:rPr lang="en-US" sz="2000" dirty="0"/>
              <a:t> staff, </a:t>
            </a:r>
            <a:r>
              <a:rPr lang="en-US" sz="2000" dirty="0" err="1"/>
              <a:t>gwell</a:t>
            </a:r>
            <a:r>
              <a:rPr lang="en-US" sz="2000" dirty="0"/>
              <a:t> </a:t>
            </a:r>
            <a:r>
              <a:rPr lang="en-US" sz="2000" dirty="0" err="1"/>
              <a:t>cyfleusterau</a:t>
            </a:r>
            <a:r>
              <a:rPr lang="en-US" sz="2000" dirty="0"/>
              <a:t> </a:t>
            </a:r>
            <a:r>
              <a:rPr lang="en-US" sz="2000" dirty="0" err="1"/>
              <a:t>chwarae</a:t>
            </a:r>
            <a:r>
              <a:rPr lang="en-US" sz="2000" dirty="0"/>
              <a:t> </a:t>
            </a:r>
            <a:r>
              <a:rPr lang="en-US" sz="2000" dirty="0" err="1"/>
              <a:t>awyr</a:t>
            </a:r>
            <a:r>
              <a:rPr lang="en-US" sz="2000" dirty="0"/>
              <a:t> </a:t>
            </a:r>
            <a:r>
              <a:rPr lang="en-US" sz="2000" dirty="0" err="1"/>
              <a:t>agored</a:t>
            </a:r>
            <a:r>
              <a:rPr lang="en-US" sz="2000" dirty="0"/>
              <a:t>, ac </a:t>
            </a:r>
            <a:r>
              <a:rPr lang="en-US" sz="2000" dirty="0" err="1"/>
              <a:t>yn</a:t>
            </a:r>
            <a:r>
              <a:rPr lang="en-US" sz="2000" dirty="0"/>
              <a:t> </a:t>
            </a:r>
            <a:r>
              <a:rPr lang="en-US" sz="2000" dirty="0" err="1"/>
              <a:t>gwella</a:t>
            </a:r>
            <a:r>
              <a:rPr lang="en-US" sz="2000" dirty="0"/>
              <a:t> </a:t>
            </a:r>
            <a:r>
              <a:rPr lang="en-US" sz="2000" dirty="0" err="1"/>
              <a:t>cyfranogiad</a:t>
            </a:r>
            <a:r>
              <a:rPr lang="en-US" sz="2000" dirty="0"/>
              <a:t> </a:t>
            </a:r>
            <a:r>
              <a:rPr lang="en-US" sz="2000" dirty="0" err="1"/>
              <a:t>rhieni</a:t>
            </a:r>
            <a:endParaRPr lang="en-US" sz="2000" dirty="0"/>
          </a:p>
          <a:p>
            <a:endParaRPr lang="en-US" sz="2000" dirty="0"/>
          </a:p>
          <a:p>
            <a:pPr marL="0" indent="0">
              <a:buFont typeface="Arial" panose="020B0604020202020204" pitchFamily="34" charset="0"/>
              <a:buNone/>
            </a:pPr>
            <a:r>
              <a:rPr lang="en-US" sz="2000" dirty="0">
                <a:solidFill>
                  <a:schemeClr val="accent1">
                    <a:lumMod val="75000"/>
                  </a:schemeClr>
                </a:solidFill>
              </a:rPr>
              <a:t>                                                                               </a:t>
            </a:r>
            <a:endParaRPr lang="en-AU" sz="2000" dirty="0">
              <a:solidFill>
                <a:schemeClr val="accent1">
                  <a:lumMod val="75000"/>
                </a:schemeClr>
              </a:solidFill>
            </a:endParaRPr>
          </a:p>
          <a:p>
            <a:endParaRPr lang="en-GB" dirty="0"/>
          </a:p>
        </p:txBody>
      </p:sp>
    </p:spTree>
    <p:extLst>
      <p:ext uri="{BB962C8B-B14F-4D97-AF65-F5344CB8AC3E}">
        <p14:creationId xmlns:p14="http://schemas.microsoft.com/office/powerpoint/2010/main" val="4844845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C5AD6-83B3-43A5-8322-45E4EFF4BAA9}"/>
              </a:ext>
            </a:extLst>
          </p:cNvPr>
          <p:cNvSpPr>
            <a:spLocks noGrp="1"/>
          </p:cNvSpPr>
          <p:nvPr>
            <p:ph type="title"/>
          </p:nvPr>
        </p:nvSpPr>
        <p:spPr/>
        <p:txBody>
          <a:bodyPr/>
          <a:lstStyle/>
          <a:p>
            <a:r>
              <a:rPr lang="en-GB" dirty="0"/>
              <a:t>Y System Macro / Macrosystem</a:t>
            </a:r>
          </a:p>
        </p:txBody>
      </p:sp>
      <p:sp>
        <p:nvSpPr>
          <p:cNvPr id="3" name="Content Placeholder 2">
            <a:extLst>
              <a:ext uri="{FF2B5EF4-FFF2-40B4-BE49-F238E27FC236}">
                <a16:creationId xmlns:a16="http://schemas.microsoft.com/office/drawing/2014/main" id="{8079D382-2D71-4A29-88FE-4BA68A548E1E}"/>
              </a:ext>
            </a:extLst>
          </p:cNvPr>
          <p:cNvSpPr>
            <a:spLocks noGrp="1"/>
          </p:cNvSpPr>
          <p:nvPr>
            <p:ph idx="1"/>
          </p:nvPr>
        </p:nvSpPr>
        <p:spPr>
          <a:xfrm>
            <a:off x="838200" y="2035029"/>
            <a:ext cx="4576072" cy="4351338"/>
          </a:xfrm>
        </p:spPr>
        <p:txBody>
          <a:bodyPr>
            <a:normAutofit/>
          </a:bodyPr>
          <a:lstStyle/>
          <a:p>
            <a:r>
              <a:rPr lang="en-GB" sz="2000" dirty="0" err="1"/>
              <a:t>Yn</a:t>
            </a:r>
            <a:r>
              <a:rPr lang="en-GB" sz="2000" dirty="0"/>
              <a:t> </a:t>
            </a:r>
            <a:r>
              <a:rPr lang="en-GB" sz="2000" dirty="0" err="1"/>
              <a:t>cynnwys</a:t>
            </a:r>
            <a:r>
              <a:rPr lang="en-GB" sz="2000" dirty="0"/>
              <a:t> </a:t>
            </a:r>
            <a:r>
              <a:rPr lang="en-GB" sz="2000" dirty="0" err="1"/>
              <a:t>gwerthoedd</a:t>
            </a:r>
            <a:r>
              <a:rPr lang="en-GB" sz="2000" dirty="0"/>
              <a:t> </a:t>
            </a:r>
            <a:r>
              <a:rPr lang="en-GB" sz="2000" dirty="0" err="1"/>
              <a:t>diwylliannol</a:t>
            </a:r>
            <a:r>
              <a:rPr lang="en-GB" sz="2000" dirty="0"/>
              <a:t>, </a:t>
            </a:r>
            <a:r>
              <a:rPr lang="en-GB" sz="2000" dirty="0" err="1"/>
              <a:t>arferion</a:t>
            </a:r>
            <a:r>
              <a:rPr lang="en-GB" sz="2000" dirty="0"/>
              <a:t>, </a:t>
            </a:r>
            <a:r>
              <a:rPr lang="en-GB" sz="2000" dirty="0" err="1"/>
              <a:t>cyfreithiau</a:t>
            </a:r>
            <a:r>
              <a:rPr lang="en-GB" sz="2000" dirty="0"/>
              <a:t> a </a:t>
            </a:r>
            <a:r>
              <a:rPr lang="en-GB" sz="2000" dirty="0" err="1"/>
              <a:t>pholisi</a:t>
            </a:r>
            <a:r>
              <a:rPr lang="en-GB" sz="2000" dirty="0"/>
              <a:t> </a:t>
            </a:r>
            <a:r>
              <a:rPr lang="en-GB" sz="2000" dirty="0" err="1"/>
              <a:t>e.e.</a:t>
            </a:r>
            <a:r>
              <a:rPr lang="en-GB" sz="2000" dirty="0"/>
              <a:t> </a:t>
            </a:r>
            <a:r>
              <a:rPr lang="en-GB" sz="2000" dirty="0" err="1"/>
              <a:t>Llywodraeth</a:t>
            </a:r>
            <a:r>
              <a:rPr lang="en-GB" sz="2000" dirty="0"/>
              <a:t> Cymru</a:t>
            </a:r>
          </a:p>
          <a:p>
            <a:r>
              <a:rPr lang="en-GB" sz="2000" dirty="0"/>
              <a:t>Y </a:t>
            </a:r>
            <a:r>
              <a:rPr lang="en-GB" sz="2000" dirty="0" err="1"/>
              <a:t>sbardun</a:t>
            </a:r>
            <a:r>
              <a:rPr lang="en-GB" sz="2000" dirty="0"/>
              <a:t> y </a:t>
            </a:r>
            <a:r>
              <a:rPr lang="en-GB" sz="2000" dirty="0" err="1"/>
              <a:t>tu</a:t>
            </a:r>
            <a:r>
              <a:rPr lang="en-GB" sz="2000" dirty="0"/>
              <a:t> </a:t>
            </a:r>
            <a:r>
              <a:rPr lang="en-GB" sz="2000" dirty="0" err="1"/>
              <a:t>ôl</a:t>
            </a:r>
            <a:r>
              <a:rPr lang="en-GB" sz="2000" dirty="0"/>
              <a:t> </a:t>
            </a:r>
            <a:r>
              <a:rPr lang="en-GB" sz="2000" dirty="0" err="1"/>
              <a:t>i</a:t>
            </a:r>
            <a:r>
              <a:rPr lang="en-GB" sz="2000" dirty="0"/>
              <a:t> </a:t>
            </a:r>
            <a:r>
              <a:rPr lang="en-GB" sz="2000" dirty="0" err="1"/>
              <a:t>sefydlu</a:t>
            </a:r>
            <a:r>
              <a:rPr lang="en-GB" sz="2000" dirty="0"/>
              <a:t> </a:t>
            </a:r>
            <a:r>
              <a:rPr lang="en-GB" sz="2000" dirty="0" err="1"/>
              <a:t>amgylchedd</a:t>
            </a:r>
            <a:r>
              <a:rPr lang="en-GB" sz="2000" dirty="0"/>
              <a:t> </a:t>
            </a:r>
            <a:r>
              <a:rPr lang="en-GB" sz="2000" dirty="0" err="1"/>
              <a:t>sy'n</a:t>
            </a:r>
            <a:r>
              <a:rPr lang="en-GB" sz="2000" dirty="0"/>
              <a:t> </a:t>
            </a:r>
            <a:r>
              <a:rPr lang="en-GB" sz="2000" dirty="0" err="1"/>
              <a:t>cefnogi</a:t>
            </a:r>
            <a:r>
              <a:rPr lang="en-GB" sz="2000" dirty="0"/>
              <a:t> </a:t>
            </a:r>
            <a:r>
              <a:rPr lang="en-GB" sz="2000" dirty="0" err="1"/>
              <a:t>lles</a:t>
            </a:r>
            <a:r>
              <a:rPr lang="en-GB" sz="2000" dirty="0"/>
              <a:t> </a:t>
            </a:r>
            <a:r>
              <a:rPr lang="en-GB" sz="2000" dirty="0" err="1"/>
              <a:t>cyffredinol</a:t>
            </a:r>
            <a:r>
              <a:rPr lang="en-GB" sz="2000" dirty="0"/>
              <a:t> y </a:t>
            </a:r>
            <a:r>
              <a:rPr lang="en-GB" sz="2000" dirty="0" err="1"/>
              <a:t>plentyn</a:t>
            </a:r>
            <a:r>
              <a:rPr lang="en-GB" sz="2000" dirty="0"/>
              <a:t>. </a:t>
            </a:r>
          </a:p>
          <a:p>
            <a:r>
              <a:rPr lang="en-GB" sz="2000" dirty="0"/>
              <a:t>Mae </a:t>
            </a:r>
            <a:r>
              <a:rPr lang="en-GB" sz="2000" dirty="0" err="1"/>
              <a:t>blaenoriaethau'r</a:t>
            </a:r>
            <a:r>
              <a:rPr lang="en-GB" sz="2000" dirty="0"/>
              <a:t> system macro </a:t>
            </a:r>
            <a:r>
              <a:rPr lang="en-GB" sz="2000" dirty="0" err="1"/>
              <a:t>yn</a:t>
            </a:r>
            <a:r>
              <a:rPr lang="en-GB" sz="2000" dirty="0"/>
              <a:t> </a:t>
            </a:r>
            <a:r>
              <a:rPr lang="en-GB" sz="2000" dirty="0" err="1"/>
              <a:t>dystiolaeth</a:t>
            </a:r>
            <a:r>
              <a:rPr lang="en-GB" sz="2000" dirty="0"/>
              <a:t> </a:t>
            </a:r>
            <a:r>
              <a:rPr lang="en-GB" sz="2000" dirty="0" err="1"/>
              <a:t>o'r</a:t>
            </a:r>
            <a:r>
              <a:rPr lang="en-GB" sz="2000" dirty="0"/>
              <a:t> </a:t>
            </a:r>
            <a:r>
              <a:rPr lang="en-GB" sz="2000" dirty="0" err="1"/>
              <a:t>gwerth</a:t>
            </a:r>
            <a:r>
              <a:rPr lang="en-GB" sz="2000" dirty="0"/>
              <a:t> a </a:t>
            </a:r>
            <a:r>
              <a:rPr lang="en-GB" sz="2000" dirty="0" err="1"/>
              <a:t>roddir</a:t>
            </a:r>
            <a:r>
              <a:rPr lang="en-GB" sz="2000" dirty="0"/>
              <a:t> </a:t>
            </a:r>
            <a:r>
              <a:rPr lang="en-GB" sz="2000" dirty="0" err="1"/>
              <a:t>ar</a:t>
            </a:r>
            <a:r>
              <a:rPr lang="en-GB" sz="2000" dirty="0"/>
              <a:t> </a:t>
            </a:r>
            <a:r>
              <a:rPr lang="en-GB" sz="2000" dirty="0" err="1"/>
              <a:t>gwrdd</a:t>
            </a:r>
            <a:r>
              <a:rPr lang="en-GB" sz="2000" dirty="0"/>
              <a:t>  ag </a:t>
            </a:r>
            <a:r>
              <a:rPr lang="en-GB" sz="2000" dirty="0" err="1"/>
              <a:t>anghenion</a:t>
            </a:r>
            <a:r>
              <a:rPr lang="en-GB" sz="2000" dirty="0"/>
              <a:t> </a:t>
            </a:r>
            <a:r>
              <a:rPr lang="en-GB" sz="2000" dirty="0" err="1"/>
              <a:t>plentyn</a:t>
            </a:r>
            <a:r>
              <a:rPr lang="en-GB" sz="2000" dirty="0"/>
              <a:t> </a:t>
            </a:r>
            <a:r>
              <a:rPr lang="en-GB" sz="2000" dirty="0" err="1"/>
              <a:t>sy'n</a:t>
            </a:r>
            <a:r>
              <a:rPr lang="en-GB" sz="2000" dirty="0"/>
              <a:t> </a:t>
            </a:r>
            <a:r>
              <a:rPr lang="en-GB" sz="2000" dirty="0" err="1"/>
              <a:t>datblygu</a:t>
            </a:r>
            <a:r>
              <a:rPr lang="en-GB" sz="2000" dirty="0"/>
              <a:t>. </a:t>
            </a:r>
          </a:p>
          <a:p>
            <a:r>
              <a:rPr lang="en-GB" sz="2000" dirty="0"/>
              <a:t>Mae </a:t>
            </a:r>
            <a:r>
              <a:rPr lang="en-GB" sz="2000" dirty="0" err="1"/>
              <a:t>systemau</a:t>
            </a:r>
            <a:r>
              <a:rPr lang="en-GB" sz="2000" dirty="0"/>
              <a:t> macro </a:t>
            </a:r>
            <a:r>
              <a:rPr lang="en-GB" sz="2000" dirty="0" err="1"/>
              <a:t>sy'n</a:t>
            </a:r>
            <a:r>
              <a:rPr lang="en-GB" sz="2000" dirty="0"/>
              <a:t> </a:t>
            </a:r>
            <a:r>
              <a:rPr lang="en-GB" sz="2000" dirty="0" err="1"/>
              <a:t>gwerthfawrogi'r</a:t>
            </a:r>
            <a:r>
              <a:rPr lang="en-GB" sz="2000" dirty="0"/>
              <a:t> </a:t>
            </a:r>
            <a:r>
              <a:rPr lang="en-GB" sz="2000" dirty="0" err="1"/>
              <a:t>plentyn</a:t>
            </a:r>
            <a:r>
              <a:rPr lang="en-GB" sz="2000" dirty="0"/>
              <a:t> </a:t>
            </a:r>
            <a:r>
              <a:rPr lang="en-GB" sz="2000" dirty="0" err="1"/>
              <a:t>yn</a:t>
            </a:r>
            <a:r>
              <a:rPr lang="en-GB" sz="2000" dirty="0"/>
              <a:t> </a:t>
            </a:r>
            <a:r>
              <a:rPr lang="en-GB" sz="2000" dirty="0" err="1"/>
              <a:t>rhoi</a:t>
            </a:r>
            <a:r>
              <a:rPr lang="en-GB" sz="2000" dirty="0"/>
              <a:t> </a:t>
            </a:r>
            <a:r>
              <a:rPr lang="en-GB" sz="2000" dirty="0" err="1"/>
              <a:t>strwythurau</a:t>
            </a:r>
            <a:r>
              <a:rPr lang="en-GB" sz="2000" dirty="0"/>
              <a:t> </a:t>
            </a:r>
            <a:r>
              <a:rPr lang="en-GB" sz="2000" dirty="0" err="1"/>
              <a:t>ar</a:t>
            </a:r>
            <a:r>
              <a:rPr lang="en-GB" sz="2000" dirty="0"/>
              <a:t> </a:t>
            </a:r>
            <a:r>
              <a:rPr lang="en-GB" sz="2000" dirty="0" err="1"/>
              <a:t>waith</a:t>
            </a:r>
            <a:r>
              <a:rPr lang="en-GB" sz="2000" dirty="0"/>
              <a:t> </a:t>
            </a:r>
            <a:r>
              <a:rPr lang="en-GB" sz="2000" dirty="0" err="1"/>
              <a:t>i</a:t>
            </a:r>
            <a:r>
              <a:rPr lang="en-GB" sz="2000" dirty="0"/>
              <a:t> </a:t>
            </a:r>
            <a:r>
              <a:rPr lang="en-GB" sz="2000" dirty="0" err="1"/>
              <a:t>gefnogi</a:t>
            </a:r>
            <a:r>
              <a:rPr lang="en-GB" sz="2000" dirty="0"/>
              <a:t> </a:t>
            </a:r>
            <a:r>
              <a:rPr lang="en-GB" sz="2000" dirty="0" err="1"/>
              <a:t>rhieni</a:t>
            </a:r>
            <a:r>
              <a:rPr lang="en-GB" sz="2000" dirty="0"/>
              <a:t> a </a:t>
            </a:r>
            <a:r>
              <a:rPr lang="en-GB" sz="2000" dirty="0" err="1"/>
              <a:t>theuluoedd</a:t>
            </a:r>
            <a:r>
              <a:rPr lang="en-GB" sz="2000" dirty="0"/>
              <a:t> </a:t>
            </a:r>
            <a:r>
              <a:rPr lang="en-GB" sz="2000" dirty="0" err="1"/>
              <a:t>fel</a:t>
            </a:r>
            <a:r>
              <a:rPr lang="en-GB" sz="2000" dirty="0"/>
              <a:t> y gallant </a:t>
            </a:r>
            <a:r>
              <a:rPr lang="en-GB" sz="2000" dirty="0" err="1"/>
              <a:t>gwrdd</a:t>
            </a:r>
            <a:r>
              <a:rPr lang="en-GB" sz="2000" dirty="0"/>
              <a:t> </a:t>
            </a:r>
            <a:r>
              <a:rPr lang="en-GB" sz="2000" dirty="0" err="1"/>
              <a:t>a’u</a:t>
            </a:r>
            <a:r>
              <a:rPr lang="en-GB" sz="2000" dirty="0"/>
              <a:t> </a:t>
            </a:r>
            <a:r>
              <a:rPr lang="en-GB" sz="2000" dirty="0" err="1"/>
              <a:t>cyfrifoldebau</a:t>
            </a:r>
            <a:r>
              <a:rPr lang="en-GB" sz="2000" dirty="0"/>
              <a:t> o </a:t>
            </a:r>
            <a:r>
              <a:rPr lang="en-GB" sz="2000" dirty="0" err="1"/>
              <a:t>fagu</a:t>
            </a:r>
            <a:r>
              <a:rPr lang="en-GB" sz="2000" dirty="0"/>
              <a:t> plant </a:t>
            </a:r>
            <a:r>
              <a:rPr lang="en-GB" sz="2000" dirty="0" err="1"/>
              <a:t>iach</a:t>
            </a:r>
            <a:r>
              <a:rPr lang="en-GB" sz="2000" dirty="0"/>
              <a:t>. </a:t>
            </a:r>
          </a:p>
          <a:p>
            <a:endParaRPr lang="en-GB" sz="2000" dirty="0"/>
          </a:p>
          <a:p>
            <a:endParaRPr lang="en-GB" dirty="0">
              <a:solidFill>
                <a:schemeClr val="tx1"/>
              </a:solidFill>
            </a:endParaRPr>
          </a:p>
          <a:p>
            <a:pPr marL="0" indent="0">
              <a:buNone/>
            </a:pPr>
            <a:endParaRPr lang="en-AU" dirty="0">
              <a:solidFill>
                <a:schemeClr val="accent1">
                  <a:lumMod val="75000"/>
                </a:schemeClr>
              </a:solidFill>
            </a:endParaRPr>
          </a:p>
        </p:txBody>
      </p:sp>
      <p:sp>
        <p:nvSpPr>
          <p:cNvPr id="4" name="Content Placeholder 2">
            <a:extLst>
              <a:ext uri="{FF2B5EF4-FFF2-40B4-BE49-F238E27FC236}">
                <a16:creationId xmlns:a16="http://schemas.microsoft.com/office/drawing/2014/main" id="{FE20F81E-33DD-4AD0-979D-9F347C5DB48F}"/>
              </a:ext>
            </a:extLst>
          </p:cNvPr>
          <p:cNvSpPr txBox="1">
            <a:spLocks/>
          </p:cNvSpPr>
          <p:nvPr/>
        </p:nvSpPr>
        <p:spPr>
          <a:xfrm>
            <a:off x="6930128" y="1978025"/>
            <a:ext cx="4576072"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t>Consists of cultural values, customs, laws and policy e.g. Welsh Government</a:t>
            </a:r>
          </a:p>
          <a:p>
            <a:pPr>
              <a:defRPr/>
            </a:pPr>
            <a:r>
              <a:rPr lang="en-GB" sz="2000" dirty="0"/>
              <a:t>The driving force behind establishing an environment that supports the overall well-being of the child. </a:t>
            </a:r>
          </a:p>
          <a:p>
            <a:r>
              <a:rPr lang="en-GB" sz="2000" dirty="0"/>
              <a:t>The priorities of the macrosystem are evidence of the value placed upon tending to the needs of a developing child. </a:t>
            </a:r>
          </a:p>
          <a:p>
            <a:r>
              <a:rPr lang="en-GB" sz="2000" dirty="0"/>
              <a:t>Macrosystems that value the child put structures in place to support parents and families so that they can attend to the responsibilities of raising healthy children. </a:t>
            </a:r>
          </a:p>
          <a:p>
            <a:endParaRPr lang="en-GB" dirty="0"/>
          </a:p>
          <a:p>
            <a:pPr marL="0" indent="0">
              <a:buFont typeface="Arial" panose="020B0604020202020204" pitchFamily="34" charset="0"/>
              <a:buNone/>
            </a:pPr>
            <a:endParaRPr lang="en-AU" dirty="0">
              <a:solidFill>
                <a:schemeClr val="accent1">
                  <a:lumMod val="75000"/>
                </a:schemeClr>
              </a:solidFill>
            </a:endParaRPr>
          </a:p>
        </p:txBody>
      </p:sp>
      <p:pic>
        <p:nvPicPr>
          <p:cNvPr id="6" name="Picture 5" descr="Diagram&#10;&#10;Description automatically generated">
            <a:extLst>
              <a:ext uri="{FF2B5EF4-FFF2-40B4-BE49-F238E27FC236}">
                <a16:creationId xmlns:a16="http://schemas.microsoft.com/office/drawing/2014/main" id="{23D5A215-1320-46FF-B566-33E8364E6BC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587165" y="365125"/>
            <a:ext cx="1992420" cy="1506768"/>
          </a:xfrm>
          <a:prstGeom prst="rect">
            <a:avLst/>
          </a:prstGeom>
        </p:spPr>
      </p:pic>
    </p:spTree>
    <p:extLst>
      <p:ext uri="{BB962C8B-B14F-4D97-AF65-F5344CB8AC3E}">
        <p14:creationId xmlns:p14="http://schemas.microsoft.com/office/powerpoint/2010/main" val="32542184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A41D0-98CE-4EF7-9213-0FB873A5EB93}"/>
              </a:ext>
            </a:extLst>
          </p:cNvPr>
          <p:cNvSpPr>
            <a:spLocks noGrp="1"/>
          </p:cNvSpPr>
          <p:nvPr>
            <p:ph type="title"/>
          </p:nvPr>
        </p:nvSpPr>
        <p:spPr>
          <a:xfrm>
            <a:off x="705577" y="637351"/>
            <a:ext cx="10515600" cy="1325563"/>
          </a:xfrm>
        </p:spPr>
        <p:txBody>
          <a:bodyPr>
            <a:normAutofit/>
          </a:bodyPr>
          <a:lstStyle/>
          <a:p>
            <a:r>
              <a:rPr lang="en-GB" sz="3600" dirty="0" err="1"/>
              <a:t>Cefnogaeth</a:t>
            </a:r>
            <a:r>
              <a:rPr lang="en-GB" sz="3600" dirty="0"/>
              <a:t> </a:t>
            </a:r>
            <a:r>
              <a:rPr lang="en-GB" sz="3600" dirty="0" err="1"/>
              <a:t>ar</a:t>
            </a:r>
            <a:r>
              <a:rPr lang="en-GB" sz="3600" dirty="0"/>
              <a:t> </a:t>
            </a:r>
            <a:r>
              <a:rPr lang="en-GB" sz="3600" dirty="0" err="1"/>
              <a:t>gyfer</a:t>
            </a:r>
            <a:r>
              <a:rPr lang="en-GB" sz="3600" dirty="0"/>
              <a:t> iechyd </a:t>
            </a:r>
            <a:r>
              <a:rPr lang="en-GB" sz="3600" dirty="0" err="1"/>
              <a:t>meddwl</a:t>
            </a:r>
            <a:r>
              <a:rPr lang="en-GB" sz="3600" dirty="0"/>
              <a:t> </a:t>
            </a:r>
            <a:r>
              <a:rPr lang="en-GB" sz="3600" dirty="0" err="1"/>
              <a:t>iach</a:t>
            </a:r>
            <a:r>
              <a:rPr lang="en-GB" sz="3600" dirty="0"/>
              <a:t> a </a:t>
            </a:r>
            <a:r>
              <a:rPr lang="en-GB" sz="3600" dirty="0" err="1"/>
              <a:t>lles</a:t>
            </a:r>
            <a:br>
              <a:rPr lang="en-GB" sz="3600" dirty="0"/>
            </a:br>
            <a:r>
              <a:rPr lang="en-GB" sz="3600" dirty="0"/>
              <a:t>Support for positive mental health and well-being</a:t>
            </a:r>
          </a:p>
        </p:txBody>
      </p:sp>
      <p:sp>
        <p:nvSpPr>
          <p:cNvPr id="3" name="Content Placeholder 2">
            <a:extLst>
              <a:ext uri="{FF2B5EF4-FFF2-40B4-BE49-F238E27FC236}">
                <a16:creationId xmlns:a16="http://schemas.microsoft.com/office/drawing/2014/main" id="{092BC214-4399-41BB-A32A-9F0A0D80BEB8}"/>
              </a:ext>
            </a:extLst>
          </p:cNvPr>
          <p:cNvSpPr>
            <a:spLocks noGrp="1"/>
          </p:cNvSpPr>
          <p:nvPr>
            <p:ph idx="1"/>
          </p:nvPr>
        </p:nvSpPr>
        <p:spPr>
          <a:xfrm>
            <a:off x="6575304" y="2308498"/>
            <a:ext cx="4778496" cy="4351338"/>
          </a:xfrm>
        </p:spPr>
        <p:txBody>
          <a:bodyPr>
            <a:normAutofit fontScale="85000" lnSpcReduction="20000"/>
          </a:bodyPr>
          <a:lstStyle/>
          <a:p>
            <a:r>
              <a:rPr lang="en-AU" dirty="0"/>
              <a:t>Bronfenbrenner’s approach suggests that communities and social institutions need to work to develop connections between the systems to make sure there is support and positive influences on children and families. </a:t>
            </a:r>
          </a:p>
          <a:p>
            <a:pPr>
              <a:defRPr/>
            </a:pPr>
            <a:r>
              <a:rPr lang="en-AU" dirty="0"/>
              <a:t>This is often described as developing ‘social capital’ and the ‘social glue’ which binds communities and supports the mental health and wellbeing of its members</a:t>
            </a:r>
          </a:p>
          <a:p>
            <a:pPr marL="0" indent="0">
              <a:buNone/>
              <a:defRPr/>
            </a:pPr>
            <a:r>
              <a:rPr lang="en-AU" sz="2100" dirty="0"/>
              <a:t>                                                           Giddens, (1998)</a:t>
            </a:r>
            <a:endParaRPr lang="en-GB" sz="2100" dirty="0"/>
          </a:p>
          <a:p>
            <a:pPr marL="0" indent="0">
              <a:buNone/>
            </a:pPr>
            <a:r>
              <a:rPr lang="en-GB" dirty="0"/>
              <a:t>                                                                </a:t>
            </a:r>
          </a:p>
        </p:txBody>
      </p:sp>
      <p:sp>
        <p:nvSpPr>
          <p:cNvPr id="5" name="Content Placeholder 2">
            <a:extLst>
              <a:ext uri="{FF2B5EF4-FFF2-40B4-BE49-F238E27FC236}">
                <a16:creationId xmlns:a16="http://schemas.microsoft.com/office/drawing/2014/main" id="{169099AF-8B87-414E-80B8-10F6A229A508}"/>
              </a:ext>
            </a:extLst>
          </p:cNvPr>
          <p:cNvSpPr txBox="1">
            <a:spLocks/>
          </p:cNvSpPr>
          <p:nvPr/>
        </p:nvSpPr>
        <p:spPr>
          <a:xfrm>
            <a:off x="647991" y="2308498"/>
            <a:ext cx="4778496" cy="435133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AU" sz="2400" dirty="0"/>
              <a:t>Mae dull Bronfenbrenner </a:t>
            </a:r>
            <a:r>
              <a:rPr lang="en-AU" sz="2400" dirty="0" err="1"/>
              <a:t>yn</a:t>
            </a:r>
            <a:r>
              <a:rPr lang="en-AU" sz="2400" dirty="0"/>
              <a:t> </a:t>
            </a:r>
            <a:r>
              <a:rPr lang="en-AU" sz="2400" dirty="0" err="1"/>
              <a:t>awgrymu</a:t>
            </a:r>
            <a:r>
              <a:rPr lang="en-AU" sz="2400" dirty="0"/>
              <a:t> bod </a:t>
            </a:r>
            <a:r>
              <a:rPr lang="en-AU" sz="2400" dirty="0" err="1"/>
              <a:t>angen</a:t>
            </a:r>
            <a:r>
              <a:rPr lang="en-AU" sz="2400" dirty="0"/>
              <a:t> </a:t>
            </a:r>
            <a:r>
              <a:rPr lang="en-AU" sz="2400" dirty="0" err="1"/>
              <a:t>i</a:t>
            </a:r>
            <a:r>
              <a:rPr lang="en-AU" sz="2400" dirty="0"/>
              <a:t> </a:t>
            </a:r>
            <a:r>
              <a:rPr lang="en-AU" sz="2400" dirty="0" err="1"/>
              <a:t>gymunedau</a:t>
            </a:r>
            <a:r>
              <a:rPr lang="en-AU" sz="2400" dirty="0"/>
              <a:t> a </a:t>
            </a:r>
            <a:r>
              <a:rPr lang="en-AU" sz="2400" dirty="0" err="1"/>
              <a:t>sefydliadau</a:t>
            </a:r>
            <a:r>
              <a:rPr lang="en-AU" sz="2400" dirty="0"/>
              <a:t> </a:t>
            </a:r>
            <a:r>
              <a:rPr lang="en-AU" sz="2400" dirty="0" err="1"/>
              <a:t>cymdeithasol</a:t>
            </a:r>
            <a:r>
              <a:rPr lang="en-AU" sz="2400" dirty="0"/>
              <a:t> </a:t>
            </a:r>
            <a:r>
              <a:rPr lang="en-AU" sz="2400" dirty="0" err="1"/>
              <a:t>weithio</a:t>
            </a:r>
            <a:r>
              <a:rPr lang="en-AU" sz="2400" dirty="0"/>
              <a:t> </a:t>
            </a:r>
            <a:r>
              <a:rPr lang="en-AU" sz="2400" dirty="0" err="1"/>
              <a:t>i</a:t>
            </a:r>
            <a:r>
              <a:rPr lang="en-AU" sz="2400" dirty="0"/>
              <a:t> </a:t>
            </a:r>
            <a:r>
              <a:rPr lang="en-AU" sz="2400" dirty="0" err="1"/>
              <a:t>ddatblygu</a:t>
            </a:r>
            <a:r>
              <a:rPr lang="en-AU" sz="2400" dirty="0"/>
              <a:t> </a:t>
            </a:r>
            <a:r>
              <a:rPr lang="en-AU" sz="2400" dirty="0" err="1"/>
              <a:t>cysylltiadau</a:t>
            </a:r>
            <a:r>
              <a:rPr lang="en-AU" sz="2400" dirty="0"/>
              <a:t> </a:t>
            </a:r>
            <a:r>
              <a:rPr lang="en-AU" sz="2400" dirty="0" err="1"/>
              <a:t>rhwng</a:t>
            </a:r>
            <a:r>
              <a:rPr lang="en-AU" sz="2400" dirty="0"/>
              <a:t> y </a:t>
            </a:r>
            <a:r>
              <a:rPr lang="en-AU" sz="2400" dirty="0" err="1"/>
              <a:t>systemau</a:t>
            </a:r>
            <a:r>
              <a:rPr lang="en-AU" sz="2400" dirty="0"/>
              <a:t> </a:t>
            </a:r>
            <a:r>
              <a:rPr lang="en-AU" sz="2400" dirty="0" err="1"/>
              <a:t>i</a:t>
            </a:r>
            <a:r>
              <a:rPr lang="en-AU" sz="2400" dirty="0"/>
              <a:t> </a:t>
            </a:r>
            <a:r>
              <a:rPr lang="en-AU" sz="2400" dirty="0" err="1"/>
              <a:t>sicrhau</a:t>
            </a:r>
            <a:r>
              <a:rPr lang="en-AU" sz="2400" dirty="0"/>
              <a:t> bod </a:t>
            </a:r>
            <a:r>
              <a:rPr lang="en-AU" sz="2400" dirty="0" err="1"/>
              <a:t>cefnogaeth</a:t>
            </a:r>
            <a:r>
              <a:rPr lang="en-AU" sz="2400" dirty="0"/>
              <a:t> a </a:t>
            </a:r>
            <a:r>
              <a:rPr lang="en-AU" sz="2400" dirty="0" err="1"/>
              <a:t>dylanwadau</a:t>
            </a:r>
            <a:r>
              <a:rPr lang="en-AU" sz="2400" dirty="0"/>
              <a:t> </a:t>
            </a:r>
            <a:r>
              <a:rPr lang="en-AU" sz="2400" dirty="0" err="1"/>
              <a:t>cadarnhaol</a:t>
            </a:r>
            <a:r>
              <a:rPr lang="en-AU" sz="2400" dirty="0"/>
              <a:t> </a:t>
            </a:r>
            <a:r>
              <a:rPr lang="en-AU" sz="2400" dirty="0" err="1"/>
              <a:t>ar</a:t>
            </a:r>
            <a:r>
              <a:rPr lang="en-AU" sz="2400" dirty="0"/>
              <a:t> </a:t>
            </a:r>
            <a:r>
              <a:rPr lang="en-AU" sz="2400" dirty="0" err="1"/>
              <a:t>blant</a:t>
            </a:r>
            <a:r>
              <a:rPr lang="en-AU" sz="2400" dirty="0"/>
              <a:t> a </a:t>
            </a:r>
            <a:r>
              <a:rPr lang="en-AU" sz="2400" dirty="0" err="1"/>
              <a:t>theuluoedd</a:t>
            </a:r>
            <a:r>
              <a:rPr lang="en-AU" sz="2400" dirty="0"/>
              <a:t>. </a:t>
            </a:r>
          </a:p>
          <a:p>
            <a:r>
              <a:rPr lang="en-AU" sz="2400" dirty="0" err="1"/>
              <a:t>Disgrifir</a:t>
            </a:r>
            <a:r>
              <a:rPr lang="en-AU" sz="2400" dirty="0"/>
              <a:t> </a:t>
            </a:r>
            <a:r>
              <a:rPr lang="en-AU" sz="2400" dirty="0" err="1"/>
              <a:t>hyn</a:t>
            </a:r>
            <a:r>
              <a:rPr lang="en-AU" sz="2400" dirty="0"/>
              <a:t> </a:t>
            </a:r>
            <a:r>
              <a:rPr lang="en-AU" sz="2400" dirty="0" err="1"/>
              <a:t>yn</a:t>
            </a:r>
            <a:r>
              <a:rPr lang="en-AU" sz="2400" dirty="0"/>
              <a:t> </a:t>
            </a:r>
            <a:r>
              <a:rPr lang="en-AU" sz="2400" dirty="0" err="1"/>
              <a:t>aml</a:t>
            </a:r>
            <a:r>
              <a:rPr lang="en-AU" sz="2400" dirty="0"/>
              <a:t> </a:t>
            </a:r>
            <a:r>
              <a:rPr lang="en-AU" sz="2400" dirty="0" err="1"/>
              <a:t>fel</a:t>
            </a:r>
            <a:r>
              <a:rPr lang="en-AU" sz="2400" dirty="0"/>
              <a:t> </a:t>
            </a:r>
            <a:r>
              <a:rPr lang="en-AU" sz="2400" dirty="0" err="1"/>
              <a:t>datblygu</a:t>
            </a:r>
            <a:r>
              <a:rPr lang="en-AU" sz="2400" dirty="0"/>
              <a:t> '</a:t>
            </a:r>
            <a:r>
              <a:rPr lang="en-AU" sz="2400" dirty="0" err="1"/>
              <a:t>cyfalaf</a:t>
            </a:r>
            <a:r>
              <a:rPr lang="en-AU" sz="2400" dirty="0"/>
              <a:t> </a:t>
            </a:r>
            <a:r>
              <a:rPr lang="en-AU" sz="2400" dirty="0" err="1"/>
              <a:t>cymdeithasol</a:t>
            </a:r>
            <a:r>
              <a:rPr lang="en-AU" sz="2400" dirty="0"/>
              <a:t>' </a:t>
            </a:r>
            <a:r>
              <a:rPr lang="en-AU" sz="2400" dirty="0" err="1"/>
              <a:t>a'r</a:t>
            </a:r>
            <a:r>
              <a:rPr lang="en-AU" sz="2400" dirty="0"/>
              <a:t> '</a:t>
            </a:r>
            <a:r>
              <a:rPr lang="en-AU" sz="2400" dirty="0" err="1"/>
              <a:t>glud</a:t>
            </a:r>
            <a:r>
              <a:rPr lang="en-AU" sz="2400" dirty="0"/>
              <a:t> </a:t>
            </a:r>
            <a:r>
              <a:rPr lang="en-AU" sz="2400" dirty="0" err="1"/>
              <a:t>cymdeithasol</a:t>
            </a:r>
            <a:r>
              <a:rPr lang="en-AU" sz="2400" dirty="0"/>
              <a:t>' </a:t>
            </a:r>
            <a:r>
              <a:rPr lang="en-AU" sz="2400" dirty="0" err="1"/>
              <a:t>sy'n</a:t>
            </a:r>
            <a:r>
              <a:rPr lang="en-AU" sz="2400" dirty="0"/>
              <a:t> </a:t>
            </a:r>
            <a:r>
              <a:rPr lang="en-AU" sz="2400" dirty="0" err="1"/>
              <a:t>rhwymo</a:t>
            </a:r>
            <a:r>
              <a:rPr lang="en-AU" sz="2400" dirty="0"/>
              <a:t> </a:t>
            </a:r>
            <a:r>
              <a:rPr lang="en-AU" sz="2400" dirty="0" err="1"/>
              <a:t>cymunedau</a:t>
            </a:r>
            <a:r>
              <a:rPr lang="en-AU" sz="2400" dirty="0"/>
              <a:t> ac </a:t>
            </a:r>
            <a:r>
              <a:rPr lang="en-AU" sz="2400" dirty="0" err="1"/>
              <a:t>yn</a:t>
            </a:r>
            <a:r>
              <a:rPr lang="en-AU" sz="2400" dirty="0"/>
              <a:t> </a:t>
            </a:r>
            <a:r>
              <a:rPr lang="en-AU" sz="2400" dirty="0" err="1"/>
              <a:t>cefnogi</a:t>
            </a:r>
            <a:r>
              <a:rPr lang="en-AU" sz="2400" dirty="0"/>
              <a:t> iechyd </a:t>
            </a:r>
            <a:r>
              <a:rPr lang="en-AU" sz="2400" dirty="0" err="1"/>
              <a:t>meddwl</a:t>
            </a:r>
            <a:r>
              <a:rPr lang="en-AU" sz="2400" dirty="0"/>
              <a:t> a </a:t>
            </a:r>
            <a:r>
              <a:rPr lang="en-AU" sz="2400" dirty="0" err="1"/>
              <a:t>lles</a:t>
            </a:r>
            <a:r>
              <a:rPr lang="en-AU" sz="2400" dirty="0"/>
              <a:t> </a:t>
            </a:r>
            <a:r>
              <a:rPr lang="en-AU" sz="2400" dirty="0" err="1"/>
              <a:t>eu</a:t>
            </a:r>
            <a:r>
              <a:rPr lang="en-AU" sz="2400" dirty="0"/>
              <a:t> </a:t>
            </a:r>
            <a:r>
              <a:rPr lang="en-AU" sz="2400" dirty="0" err="1"/>
              <a:t>haelodau</a:t>
            </a:r>
            <a:endParaRPr lang="en-AU" sz="2400" dirty="0"/>
          </a:p>
          <a:p>
            <a:endParaRPr lang="en-AU" sz="2400" dirty="0"/>
          </a:p>
          <a:p>
            <a:pPr marL="0" indent="0">
              <a:buFont typeface="Arial" panose="020B0604020202020204" pitchFamily="34" charset="0"/>
              <a:buNone/>
              <a:defRPr/>
            </a:pPr>
            <a:r>
              <a:rPr lang="en-AU" sz="1800" dirty="0"/>
              <a:t>                                                           Giddens, (1998)</a:t>
            </a:r>
            <a:endParaRPr lang="en-GB" sz="1800" dirty="0"/>
          </a:p>
          <a:p>
            <a:pPr marL="0" indent="0">
              <a:buFont typeface="Arial" panose="020B0604020202020204" pitchFamily="34" charset="0"/>
              <a:buNone/>
            </a:pPr>
            <a:r>
              <a:rPr lang="en-GB" sz="2400" dirty="0"/>
              <a:t>                                                                </a:t>
            </a:r>
          </a:p>
        </p:txBody>
      </p:sp>
      <p:pic>
        <p:nvPicPr>
          <p:cNvPr id="7" name="Picture 6">
            <a:extLst>
              <a:ext uri="{FF2B5EF4-FFF2-40B4-BE49-F238E27FC236}">
                <a16:creationId xmlns:a16="http://schemas.microsoft.com/office/drawing/2014/main" id="{2A254EA8-5B1A-418A-A2C6-5985D0BE9EB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896984" y="0"/>
            <a:ext cx="1905000" cy="1905000"/>
          </a:xfrm>
          <a:prstGeom prst="rect">
            <a:avLst/>
          </a:prstGeom>
        </p:spPr>
      </p:pic>
    </p:spTree>
    <p:extLst>
      <p:ext uri="{BB962C8B-B14F-4D97-AF65-F5344CB8AC3E}">
        <p14:creationId xmlns:p14="http://schemas.microsoft.com/office/powerpoint/2010/main" val="25681636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46704-81B2-44F7-8D1B-78D5477D78AA}"/>
              </a:ext>
            </a:extLst>
          </p:cNvPr>
          <p:cNvSpPr>
            <a:spLocks noGrp="1"/>
          </p:cNvSpPr>
          <p:nvPr>
            <p:ph type="title"/>
          </p:nvPr>
        </p:nvSpPr>
        <p:spPr/>
        <p:txBody>
          <a:bodyPr>
            <a:normAutofit fontScale="90000"/>
          </a:bodyPr>
          <a:lstStyle/>
          <a:p>
            <a:r>
              <a:rPr lang="en-GB" sz="2700" b="1" dirty="0"/>
              <a:t>Sut </a:t>
            </a:r>
            <a:r>
              <a:rPr lang="en-GB" sz="2700" b="1" dirty="0" err="1"/>
              <a:t>mae</a:t>
            </a:r>
            <a:r>
              <a:rPr lang="en-GB" sz="2700" b="1" dirty="0"/>
              <a:t> </a:t>
            </a:r>
            <a:r>
              <a:rPr lang="en-GB" sz="2700" b="1" dirty="0" err="1"/>
              <a:t>rhai</a:t>
            </a:r>
            <a:r>
              <a:rPr lang="en-GB" sz="2700" b="1" dirty="0"/>
              <a:t> plant </a:t>
            </a:r>
            <a:r>
              <a:rPr lang="en-GB" sz="2700" b="1" dirty="0" err="1"/>
              <a:t>yn</a:t>
            </a:r>
            <a:r>
              <a:rPr lang="en-GB" sz="2700" b="1" dirty="0"/>
              <a:t> </a:t>
            </a:r>
            <a:r>
              <a:rPr lang="en-GB" sz="2700" b="1" dirty="0" err="1"/>
              <a:t>cael</a:t>
            </a:r>
            <a:r>
              <a:rPr lang="en-GB" sz="2700" b="1" dirty="0"/>
              <a:t> </a:t>
            </a:r>
            <a:r>
              <a:rPr lang="en-GB" sz="2700" b="1" dirty="0" err="1"/>
              <a:t>eu</a:t>
            </a:r>
            <a:r>
              <a:rPr lang="en-GB" sz="2700" b="1" dirty="0"/>
              <a:t> </a:t>
            </a:r>
            <a:r>
              <a:rPr lang="en-GB" sz="2700" b="1" dirty="0" err="1"/>
              <a:t>heffeithio</a:t>
            </a:r>
            <a:r>
              <a:rPr lang="en-GB" sz="2700" b="1" dirty="0"/>
              <a:t> </a:t>
            </a:r>
            <a:r>
              <a:rPr lang="en-GB" sz="2700" b="1" dirty="0" err="1"/>
              <a:t>os</a:t>
            </a:r>
            <a:r>
              <a:rPr lang="en-GB" sz="2700" b="1" dirty="0"/>
              <a:t> </a:t>
            </a:r>
            <a:r>
              <a:rPr lang="en-GB" sz="2700" b="1" dirty="0" err="1"/>
              <a:t>oes</a:t>
            </a:r>
            <a:r>
              <a:rPr lang="en-GB" sz="2700" b="1" dirty="0"/>
              <a:t> </a:t>
            </a:r>
            <a:r>
              <a:rPr lang="en-GB" sz="2700" b="1" dirty="0" err="1"/>
              <a:t>ganddynt</a:t>
            </a:r>
            <a:r>
              <a:rPr lang="en-GB" sz="2700" b="1" dirty="0"/>
              <a:t> iechyd </a:t>
            </a:r>
            <a:r>
              <a:rPr lang="en-GB" sz="2700" b="1" dirty="0" err="1"/>
              <a:t>meddwl</a:t>
            </a:r>
            <a:r>
              <a:rPr lang="en-GB" sz="2700" b="1" dirty="0"/>
              <a:t> a </a:t>
            </a:r>
            <a:r>
              <a:rPr lang="en-GB" sz="2700" b="1" dirty="0" err="1"/>
              <a:t>lles</a:t>
            </a:r>
            <a:r>
              <a:rPr lang="en-GB" sz="2700" b="1" dirty="0"/>
              <a:t> </a:t>
            </a:r>
            <a:r>
              <a:rPr lang="en-GB" sz="2700" b="1" dirty="0" err="1"/>
              <a:t>gwael</a:t>
            </a:r>
            <a:r>
              <a:rPr lang="en-GB" sz="2700" b="1" dirty="0"/>
              <a:t>?</a:t>
            </a:r>
            <a:br>
              <a:rPr lang="en-GB" sz="2700" b="1" dirty="0"/>
            </a:br>
            <a:r>
              <a:rPr lang="en-GB" sz="2700" b="1" dirty="0"/>
              <a:t>How are some children affected if they have poor mental health and well-being?</a:t>
            </a:r>
            <a:br>
              <a:rPr lang="en-GB" sz="8800" dirty="0"/>
            </a:br>
            <a:endParaRPr lang="en-GB" dirty="0"/>
          </a:p>
        </p:txBody>
      </p:sp>
      <p:sp>
        <p:nvSpPr>
          <p:cNvPr id="3" name="Content Placeholder 2">
            <a:extLst>
              <a:ext uri="{FF2B5EF4-FFF2-40B4-BE49-F238E27FC236}">
                <a16:creationId xmlns:a16="http://schemas.microsoft.com/office/drawing/2014/main" id="{633CC53C-AF32-4F9C-BB45-9A7E5AC580B0}"/>
              </a:ext>
            </a:extLst>
          </p:cNvPr>
          <p:cNvSpPr>
            <a:spLocks noGrp="1"/>
          </p:cNvSpPr>
          <p:nvPr>
            <p:ph idx="1"/>
          </p:nvPr>
        </p:nvSpPr>
        <p:spPr>
          <a:xfrm>
            <a:off x="6568324" y="1825624"/>
            <a:ext cx="4785476" cy="5119627"/>
          </a:xfrm>
        </p:spPr>
        <p:txBody>
          <a:bodyPr>
            <a:normAutofit fontScale="47500" lnSpcReduction="20000"/>
          </a:bodyPr>
          <a:lstStyle/>
          <a:p>
            <a:r>
              <a:rPr lang="en-GB" sz="4500" dirty="0"/>
              <a:t>Increased tearfulness – crying without any apparent reason</a:t>
            </a:r>
          </a:p>
          <a:p>
            <a:r>
              <a:rPr lang="en-US" sz="4500" dirty="0"/>
              <a:t>Irritability</a:t>
            </a:r>
          </a:p>
          <a:p>
            <a:r>
              <a:rPr lang="en-US" sz="4500" dirty="0"/>
              <a:t>Aggression </a:t>
            </a:r>
          </a:p>
          <a:p>
            <a:r>
              <a:rPr lang="en-US" sz="4500" dirty="0"/>
              <a:t>Self-harming </a:t>
            </a:r>
            <a:r>
              <a:rPr lang="en-US" sz="4500" dirty="0" err="1"/>
              <a:t>behaviour</a:t>
            </a:r>
            <a:r>
              <a:rPr lang="en-US" sz="4500" dirty="0"/>
              <a:t> </a:t>
            </a:r>
          </a:p>
          <a:p>
            <a:r>
              <a:rPr lang="en-US" sz="4500" dirty="0"/>
              <a:t>Property damage</a:t>
            </a:r>
          </a:p>
          <a:p>
            <a:r>
              <a:rPr lang="en-US" sz="4500" dirty="0"/>
              <a:t>Severe sleep disturbance – difficulty sleeping or waking up too early in the morning</a:t>
            </a:r>
          </a:p>
          <a:p>
            <a:r>
              <a:rPr lang="en-US" sz="4500" dirty="0"/>
              <a:t>Weight loss/weight gain</a:t>
            </a:r>
          </a:p>
          <a:p>
            <a:r>
              <a:rPr lang="en-US" sz="4500" dirty="0"/>
              <a:t>Total social withdrawal                                                                       </a:t>
            </a:r>
          </a:p>
          <a:p>
            <a:r>
              <a:rPr lang="en-US" sz="4500" dirty="0"/>
              <a:t>Unwillingness to use speech</a:t>
            </a:r>
          </a:p>
          <a:p>
            <a:r>
              <a:rPr lang="en-US" sz="4500" dirty="0"/>
              <a:t>Slowness in thought and movement</a:t>
            </a:r>
          </a:p>
          <a:p>
            <a:r>
              <a:rPr lang="en-US" sz="4500" dirty="0"/>
              <a:t>Deterioration in social and self-help skills</a:t>
            </a:r>
          </a:p>
          <a:p>
            <a:pPr marL="0" indent="0">
              <a:buNone/>
            </a:pPr>
            <a:endParaRPr lang="en-US" sz="3600" dirty="0"/>
          </a:p>
          <a:p>
            <a:pPr marL="0" indent="0">
              <a:buNone/>
            </a:pPr>
            <a:endParaRPr lang="en-GB" dirty="0"/>
          </a:p>
        </p:txBody>
      </p:sp>
      <p:sp>
        <p:nvSpPr>
          <p:cNvPr id="5" name="Content Placeholder 2">
            <a:extLst>
              <a:ext uri="{FF2B5EF4-FFF2-40B4-BE49-F238E27FC236}">
                <a16:creationId xmlns:a16="http://schemas.microsoft.com/office/drawing/2014/main" id="{BF5767A6-19DF-44CE-B9EA-DC6F9B9ACBA3}"/>
              </a:ext>
            </a:extLst>
          </p:cNvPr>
          <p:cNvSpPr txBox="1">
            <a:spLocks/>
          </p:cNvSpPr>
          <p:nvPr/>
        </p:nvSpPr>
        <p:spPr>
          <a:xfrm>
            <a:off x="418227" y="1822450"/>
            <a:ext cx="4715674" cy="4768984"/>
          </a:xfrm>
          <a:prstGeom prst="rect">
            <a:avLst/>
          </a:prstGeom>
        </p:spPr>
        <p:txBody>
          <a:bodyPr vert="horz" lIns="91440" tIns="45720" rIns="91440" bIns="45720" rtlCol="0">
            <a:normAutofit fontScale="3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6200" dirty="0" err="1"/>
              <a:t>Mwy</a:t>
            </a:r>
            <a:r>
              <a:rPr lang="en-GB" sz="6200" dirty="0"/>
              <a:t> o </a:t>
            </a:r>
            <a:r>
              <a:rPr lang="en-GB" sz="6200" dirty="0" err="1"/>
              <a:t>ddagrau</a:t>
            </a:r>
            <a:r>
              <a:rPr lang="en-GB" sz="6200" dirty="0"/>
              <a:t> – </a:t>
            </a:r>
            <a:r>
              <a:rPr lang="en-GB" sz="6200" dirty="0" err="1"/>
              <a:t>crio</a:t>
            </a:r>
            <a:r>
              <a:rPr lang="en-GB" sz="6200" dirty="0"/>
              <a:t> </a:t>
            </a:r>
            <a:r>
              <a:rPr lang="en-GB" sz="6200" dirty="0" err="1"/>
              <a:t>heb</a:t>
            </a:r>
            <a:r>
              <a:rPr lang="en-GB" sz="6200" dirty="0"/>
              <a:t> </a:t>
            </a:r>
            <a:r>
              <a:rPr lang="en-GB" sz="6200" dirty="0" err="1"/>
              <a:t>unrhyw</a:t>
            </a:r>
            <a:r>
              <a:rPr lang="en-GB" sz="6200" dirty="0"/>
              <a:t> </a:t>
            </a:r>
            <a:r>
              <a:rPr lang="en-GB" sz="6200" dirty="0" err="1"/>
              <a:t>reswm</a:t>
            </a:r>
            <a:r>
              <a:rPr lang="en-GB" sz="6200" dirty="0"/>
              <a:t> </a:t>
            </a:r>
            <a:r>
              <a:rPr lang="en-GB" sz="6200" dirty="0" err="1"/>
              <a:t>amlwg</a:t>
            </a:r>
            <a:endParaRPr lang="en-GB" sz="6200" dirty="0"/>
          </a:p>
          <a:p>
            <a:r>
              <a:rPr lang="en-GB" sz="6200" dirty="0" err="1"/>
              <a:t>Anniddigrwydd</a:t>
            </a:r>
            <a:endParaRPr lang="en-GB" sz="6200" dirty="0"/>
          </a:p>
          <a:p>
            <a:r>
              <a:rPr lang="en-GB" sz="6200" dirty="0" err="1"/>
              <a:t>Ymddygiad</a:t>
            </a:r>
            <a:r>
              <a:rPr lang="en-GB" sz="6200" dirty="0"/>
              <a:t> </a:t>
            </a:r>
            <a:r>
              <a:rPr lang="en-GB" sz="6200" dirty="0" err="1"/>
              <a:t>ymosodol</a:t>
            </a:r>
            <a:r>
              <a:rPr lang="en-GB" sz="6200" dirty="0"/>
              <a:t> </a:t>
            </a:r>
          </a:p>
          <a:p>
            <a:r>
              <a:rPr lang="en-GB" sz="6200" dirty="0" err="1"/>
              <a:t>Ymddygiad</a:t>
            </a:r>
            <a:r>
              <a:rPr lang="en-GB" sz="6200" dirty="0"/>
              <a:t> </a:t>
            </a:r>
            <a:r>
              <a:rPr lang="en-GB" sz="6200" dirty="0" err="1"/>
              <a:t>hunan-niweidiol</a:t>
            </a:r>
            <a:r>
              <a:rPr lang="en-GB" sz="6200" dirty="0"/>
              <a:t> </a:t>
            </a:r>
          </a:p>
          <a:p>
            <a:r>
              <a:rPr lang="en-GB" sz="6200" dirty="0" err="1"/>
              <a:t>Difrod</a:t>
            </a:r>
            <a:r>
              <a:rPr lang="en-GB" sz="6200" dirty="0"/>
              <a:t> </a:t>
            </a:r>
            <a:r>
              <a:rPr lang="en-GB" sz="6200" dirty="0" err="1"/>
              <a:t>i</a:t>
            </a:r>
            <a:r>
              <a:rPr lang="en-GB" sz="6200" dirty="0"/>
              <a:t> </a:t>
            </a:r>
            <a:r>
              <a:rPr lang="en-GB" sz="6200" dirty="0" err="1"/>
              <a:t>eiddo</a:t>
            </a:r>
            <a:endParaRPr lang="en-GB" sz="6200" dirty="0"/>
          </a:p>
          <a:p>
            <a:r>
              <a:rPr lang="en-GB" sz="6200" dirty="0" err="1"/>
              <a:t>Aflonyddwch</a:t>
            </a:r>
            <a:r>
              <a:rPr lang="en-GB" sz="6200" dirty="0"/>
              <a:t> </a:t>
            </a:r>
            <a:r>
              <a:rPr lang="en-GB" sz="6200" dirty="0" err="1"/>
              <a:t>cysgu</a:t>
            </a:r>
            <a:r>
              <a:rPr lang="en-GB" sz="6200" dirty="0"/>
              <a:t> </a:t>
            </a:r>
            <a:r>
              <a:rPr lang="en-GB" sz="6200" dirty="0" err="1"/>
              <a:t>difrifol</a:t>
            </a:r>
            <a:r>
              <a:rPr lang="en-GB" sz="6200" dirty="0"/>
              <a:t> – </a:t>
            </a:r>
            <a:r>
              <a:rPr lang="en-GB" sz="6200" dirty="0" err="1"/>
              <a:t>anhawster</a:t>
            </a:r>
            <a:r>
              <a:rPr lang="en-GB" sz="6200" dirty="0"/>
              <a:t> </a:t>
            </a:r>
            <a:r>
              <a:rPr lang="en-GB" sz="6200" dirty="0" err="1"/>
              <a:t>cysgu</a:t>
            </a:r>
            <a:r>
              <a:rPr lang="en-GB" sz="6200" dirty="0"/>
              <a:t> neu </a:t>
            </a:r>
            <a:r>
              <a:rPr lang="en-GB" sz="6200" dirty="0" err="1"/>
              <a:t>ddeffro'n</a:t>
            </a:r>
            <a:r>
              <a:rPr lang="en-GB" sz="6200" dirty="0"/>
              <a:t> </a:t>
            </a:r>
            <a:r>
              <a:rPr lang="en-GB" sz="6200" dirty="0" err="1"/>
              <a:t>rhy</a:t>
            </a:r>
            <a:r>
              <a:rPr lang="en-GB" sz="6200" dirty="0"/>
              <a:t> </a:t>
            </a:r>
            <a:r>
              <a:rPr lang="en-GB" sz="6200" dirty="0" err="1"/>
              <a:t>gynnar</a:t>
            </a:r>
            <a:r>
              <a:rPr lang="en-GB" sz="6200" dirty="0"/>
              <a:t> </a:t>
            </a:r>
            <a:r>
              <a:rPr lang="en-GB" sz="6200" dirty="0" err="1"/>
              <a:t>yn</a:t>
            </a:r>
            <a:r>
              <a:rPr lang="en-GB" sz="6200" dirty="0"/>
              <a:t> y    bore</a:t>
            </a:r>
          </a:p>
          <a:p>
            <a:r>
              <a:rPr lang="en-GB" sz="6200" dirty="0" err="1"/>
              <a:t>Colli</a:t>
            </a:r>
            <a:r>
              <a:rPr lang="en-GB" sz="6200" dirty="0"/>
              <a:t> </a:t>
            </a:r>
            <a:r>
              <a:rPr lang="en-GB" sz="6200" dirty="0" err="1"/>
              <a:t>pwysau</a:t>
            </a:r>
            <a:r>
              <a:rPr lang="en-GB" sz="6200" dirty="0"/>
              <a:t>/</a:t>
            </a:r>
            <a:r>
              <a:rPr lang="en-GB" sz="6200" dirty="0" err="1"/>
              <a:t>ennill</a:t>
            </a:r>
            <a:r>
              <a:rPr lang="en-GB" sz="6200" dirty="0"/>
              <a:t> </a:t>
            </a:r>
            <a:r>
              <a:rPr lang="en-GB" sz="6200" dirty="0" err="1"/>
              <a:t>pwysau</a:t>
            </a:r>
            <a:endParaRPr lang="en-GB" sz="6200" dirty="0"/>
          </a:p>
          <a:p>
            <a:r>
              <a:rPr lang="en-GB" sz="6200" dirty="0" err="1"/>
              <a:t>Tynnu'n</a:t>
            </a:r>
            <a:r>
              <a:rPr lang="en-GB" sz="6200" dirty="0"/>
              <a:t> </a:t>
            </a:r>
            <a:r>
              <a:rPr lang="en-GB" sz="6200" dirty="0" err="1"/>
              <a:t>ôl</a:t>
            </a:r>
            <a:r>
              <a:rPr lang="en-GB" sz="6200" dirty="0"/>
              <a:t> </a:t>
            </a:r>
            <a:r>
              <a:rPr lang="en-GB" sz="6200" dirty="0" err="1"/>
              <a:t>yn</a:t>
            </a:r>
            <a:r>
              <a:rPr lang="en-GB" sz="6200" dirty="0"/>
              <a:t> </a:t>
            </a:r>
            <a:r>
              <a:rPr lang="en-GB" sz="6200" dirty="0" err="1"/>
              <a:t>llwyr</a:t>
            </a:r>
            <a:r>
              <a:rPr lang="en-GB" sz="6200" dirty="0"/>
              <a:t> </a:t>
            </a:r>
            <a:r>
              <a:rPr lang="en-GB" sz="6200" dirty="0" err="1"/>
              <a:t>yn</a:t>
            </a:r>
            <a:r>
              <a:rPr lang="en-GB" sz="6200" dirty="0"/>
              <a:t> </a:t>
            </a:r>
            <a:r>
              <a:rPr lang="en-GB" sz="6200" dirty="0" err="1"/>
              <a:t>gymdeithasol</a:t>
            </a:r>
            <a:r>
              <a:rPr lang="en-GB" sz="6200" dirty="0"/>
              <a:t>                                                                       </a:t>
            </a:r>
          </a:p>
          <a:p>
            <a:r>
              <a:rPr lang="en-GB" sz="6200" dirty="0" err="1"/>
              <a:t>Amharodrwydd</a:t>
            </a:r>
            <a:r>
              <a:rPr lang="en-GB" sz="6200" dirty="0"/>
              <a:t> </a:t>
            </a:r>
            <a:r>
              <a:rPr lang="en-GB" sz="6200" dirty="0" err="1"/>
              <a:t>i</a:t>
            </a:r>
            <a:r>
              <a:rPr lang="en-GB" sz="6200" dirty="0"/>
              <a:t> </a:t>
            </a:r>
            <a:r>
              <a:rPr lang="en-GB" sz="6200" dirty="0" err="1"/>
              <a:t>ddefnyddio</a:t>
            </a:r>
            <a:r>
              <a:rPr lang="en-GB" sz="6200" dirty="0"/>
              <a:t> </a:t>
            </a:r>
            <a:r>
              <a:rPr lang="en-GB" sz="6200" dirty="0" err="1"/>
              <a:t>lleferydd</a:t>
            </a:r>
            <a:endParaRPr lang="en-GB" sz="6200" dirty="0"/>
          </a:p>
          <a:p>
            <a:r>
              <a:rPr lang="en-GB" sz="6200" dirty="0" err="1"/>
              <a:t>Arafwch</a:t>
            </a:r>
            <a:r>
              <a:rPr lang="en-GB" sz="6200" dirty="0"/>
              <a:t> </a:t>
            </a:r>
            <a:r>
              <a:rPr lang="en-GB" sz="6200" dirty="0" err="1"/>
              <a:t>mewn</a:t>
            </a:r>
            <a:r>
              <a:rPr lang="en-GB" sz="6200" dirty="0"/>
              <a:t> </a:t>
            </a:r>
            <a:r>
              <a:rPr lang="en-GB" sz="6200" dirty="0" err="1"/>
              <a:t>meddwl</a:t>
            </a:r>
            <a:r>
              <a:rPr lang="en-GB" sz="6200" dirty="0"/>
              <a:t> a </a:t>
            </a:r>
            <a:r>
              <a:rPr lang="en-GB" sz="6200" dirty="0" err="1"/>
              <a:t>symudiad</a:t>
            </a:r>
            <a:endParaRPr lang="en-GB" sz="6200" dirty="0"/>
          </a:p>
          <a:p>
            <a:r>
              <a:rPr lang="en-GB" sz="6200" dirty="0" err="1"/>
              <a:t>Dirywiad</a:t>
            </a:r>
            <a:r>
              <a:rPr lang="en-GB" sz="6200" dirty="0"/>
              <a:t> </a:t>
            </a:r>
            <a:r>
              <a:rPr lang="en-GB" sz="6200" dirty="0" err="1"/>
              <a:t>mewn</a:t>
            </a:r>
            <a:r>
              <a:rPr lang="en-GB" sz="6200" dirty="0"/>
              <a:t> </a:t>
            </a:r>
            <a:r>
              <a:rPr lang="en-GB" sz="6200" dirty="0" err="1"/>
              <a:t>sgiliau</a:t>
            </a:r>
            <a:r>
              <a:rPr lang="en-GB" sz="6200" dirty="0"/>
              <a:t> </a:t>
            </a:r>
            <a:r>
              <a:rPr lang="en-GB" sz="6200" dirty="0" err="1"/>
              <a:t>cymdeithasol</a:t>
            </a:r>
            <a:r>
              <a:rPr lang="en-GB" sz="6200" dirty="0"/>
              <a:t> a </a:t>
            </a:r>
            <a:r>
              <a:rPr lang="en-GB" sz="6200" dirty="0" err="1"/>
              <a:t>hunangymorth</a:t>
            </a:r>
            <a:endParaRPr lang="en-GB" sz="6200" dirty="0"/>
          </a:p>
          <a:p>
            <a:endParaRPr lang="en-GB" sz="6200" dirty="0"/>
          </a:p>
          <a:p>
            <a:pPr marL="0" indent="0">
              <a:buFont typeface="Arial" panose="020B0604020202020204" pitchFamily="34" charset="0"/>
              <a:buNone/>
            </a:pPr>
            <a:endParaRPr lang="en-US" dirty="0"/>
          </a:p>
          <a:p>
            <a:pPr marL="0" indent="0">
              <a:buFont typeface="Arial" panose="020B0604020202020204" pitchFamily="34" charset="0"/>
              <a:buNone/>
            </a:pPr>
            <a:endParaRPr lang="en-GB" dirty="0"/>
          </a:p>
        </p:txBody>
      </p:sp>
      <p:pic>
        <p:nvPicPr>
          <p:cNvPr id="7" name="Picture 6" descr="A picture containing text&#10;&#10;Description automatically generated">
            <a:extLst>
              <a:ext uri="{FF2B5EF4-FFF2-40B4-BE49-F238E27FC236}">
                <a16:creationId xmlns:a16="http://schemas.microsoft.com/office/drawing/2014/main" id="{B4CCF542-498B-4A44-B76F-D0A571DBE5B2}"/>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927407" y="2296471"/>
            <a:ext cx="1392540" cy="1392540"/>
          </a:xfrm>
          <a:prstGeom prst="rect">
            <a:avLst/>
          </a:prstGeom>
        </p:spPr>
      </p:pic>
    </p:spTree>
    <p:extLst>
      <p:ext uri="{BB962C8B-B14F-4D97-AF65-F5344CB8AC3E}">
        <p14:creationId xmlns:p14="http://schemas.microsoft.com/office/powerpoint/2010/main" val="38746833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DF2C6-3A41-4616-AFA0-925E4376C9CB}"/>
              </a:ext>
            </a:extLst>
          </p:cNvPr>
          <p:cNvSpPr>
            <a:spLocks noGrp="1"/>
          </p:cNvSpPr>
          <p:nvPr>
            <p:ph type="title"/>
          </p:nvPr>
        </p:nvSpPr>
        <p:spPr/>
        <p:txBody>
          <a:bodyPr/>
          <a:lstStyle/>
          <a:p>
            <a:r>
              <a:rPr lang="en-GB" dirty="0" err="1"/>
              <a:t>Dangosyddion</a:t>
            </a:r>
            <a:r>
              <a:rPr lang="en-GB" dirty="0"/>
              <a:t> </a:t>
            </a:r>
            <a:r>
              <a:rPr lang="en-GB" dirty="0" err="1"/>
              <a:t>lles</a:t>
            </a:r>
            <a:r>
              <a:rPr lang="en-GB" dirty="0"/>
              <a:t> </a:t>
            </a:r>
            <a:r>
              <a:rPr lang="en-GB" dirty="0" err="1"/>
              <a:t>plentyn</a:t>
            </a:r>
            <a:r>
              <a:rPr lang="en-GB" dirty="0"/>
              <a:t> </a:t>
            </a:r>
            <a:r>
              <a:rPr lang="en-GB" dirty="0" err="1"/>
              <a:t>ar</a:t>
            </a:r>
            <a:r>
              <a:rPr lang="en-GB" dirty="0"/>
              <a:t> gyfer </a:t>
            </a:r>
            <a:r>
              <a:rPr lang="en-GB" dirty="0" err="1"/>
              <a:t>addysg</a:t>
            </a:r>
            <a:br>
              <a:rPr lang="en-GB" dirty="0"/>
            </a:br>
            <a:r>
              <a:rPr lang="en-GB" dirty="0"/>
              <a:t>Child well-being indicators for education</a:t>
            </a:r>
          </a:p>
        </p:txBody>
      </p:sp>
      <p:sp>
        <p:nvSpPr>
          <p:cNvPr id="3" name="Content Placeholder 2">
            <a:extLst>
              <a:ext uri="{FF2B5EF4-FFF2-40B4-BE49-F238E27FC236}">
                <a16:creationId xmlns:a16="http://schemas.microsoft.com/office/drawing/2014/main" id="{A8DD0BCF-993E-4E52-A7C8-F33E5F5F772B}"/>
              </a:ext>
            </a:extLst>
          </p:cNvPr>
          <p:cNvSpPr>
            <a:spLocks noGrp="1"/>
          </p:cNvSpPr>
          <p:nvPr>
            <p:ph idx="1"/>
          </p:nvPr>
        </p:nvSpPr>
        <p:spPr>
          <a:xfrm>
            <a:off x="5865655" y="3712577"/>
            <a:ext cx="10515600" cy="4351338"/>
          </a:xfrm>
        </p:spPr>
        <p:txBody>
          <a:bodyPr/>
          <a:lstStyle/>
          <a:p>
            <a:pPr>
              <a:defRPr/>
            </a:pPr>
            <a:r>
              <a:rPr lang="en-GB" sz="2400" dirty="0"/>
              <a:t>Attendance at school </a:t>
            </a:r>
          </a:p>
          <a:p>
            <a:pPr>
              <a:defRPr/>
            </a:pPr>
            <a:r>
              <a:rPr lang="en-GB" sz="2400" dirty="0"/>
              <a:t>Enrolment in childhood care and education</a:t>
            </a:r>
          </a:p>
          <a:p>
            <a:pPr>
              <a:defRPr/>
            </a:pPr>
            <a:r>
              <a:rPr lang="en-GB" sz="2400" dirty="0"/>
              <a:t>Enrolment in education/completion of school</a:t>
            </a:r>
          </a:p>
          <a:p>
            <a:pPr>
              <a:defRPr/>
            </a:pPr>
            <a:r>
              <a:rPr lang="en-GB" sz="2400" dirty="0"/>
              <a:t>Parental education level attained</a:t>
            </a:r>
          </a:p>
          <a:p>
            <a:pPr>
              <a:defRPr/>
            </a:pPr>
            <a:r>
              <a:rPr lang="en-GB" sz="2400" dirty="0"/>
              <a:t>Quality of childhood care                                   </a:t>
            </a:r>
          </a:p>
          <a:p>
            <a:endParaRPr lang="en-GB" dirty="0"/>
          </a:p>
        </p:txBody>
      </p:sp>
      <p:sp>
        <p:nvSpPr>
          <p:cNvPr id="6" name="TextBox 5">
            <a:extLst>
              <a:ext uri="{FF2B5EF4-FFF2-40B4-BE49-F238E27FC236}">
                <a16:creationId xmlns:a16="http://schemas.microsoft.com/office/drawing/2014/main" id="{FAE37502-5578-47CA-A308-257FA5C18AE4}"/>
              </a:ext>
            </a:extLst>
          </p:cNvPr>
          <p:cNvSpPr txBox="1"/>
          <p:nvPr/>
        </p:nvSpPr>
        <p:spPr>
          <a:xfrm>
            <a:off x="328069" y="2182505"/>
            <a:ext cx="7873612" cy="2492990"/>
          </a:xfrm>
          <a:prstGeom prst="rect">
            <a:avLst/>
          </a:prstGeom>
          <a:noFill/>
        </p:spPr>
        <p:txBody>
          <a:bodyPr wrap="square">
            <a:spAutoFit/>
          </a:bodyPr>
          <a:lstStyle/>
          <a:p>
            <a:pPr>
              <a:defRPr/>
            </a:pPr>
            <a:r>
              <a:rPr lang="en-GB" sz="2400" dirty="0" err="1"/>
              <a:t>Presenoldeb</a:t>
            </a:r>
            <a:r>
              <a:rPr lang="en-GB" sz="2400" dirty="0"/>
              <a:t> </a:t>
            </a:r>
            <a:r>
              <a:rPr lang="en-GB" sz="2400" dirty="0" err="1"/>
              <a:t>yn</a:t>
            </a:r>
            <a:r>
              <a:rPr lang="en-GB" sz="2400" dirty="0"/>
              <a:t> </a:t>
            </a:r>
            <a:r>
              <a:rPr lang="en-GB" sz="2400" dirty="0" err="1"/>
              <a:t>yr</a:t>
            </a:r>
            <a:r>
              <a:rPr lang="en-GB" sz="2400" dirty="0"/>
              <a:t> </a:t>
            </a:r>
            <a:r>
              <a:rPr lang="en-GB" sz="2400" dirty="0" err="1"/>
              <a:t>ysgol</a:t>
            </a:r>
            <a:r>
              <a:rPr lang="en-GB" sz="2400" dirty="0"/>
              <a:t> </a:t>
            </a:r>
          </a:p>
          <a:p>
            <a:pPr>
              <a:defRPr/>
            </a:pPr>
            <a:r>
              <a:rPr lang="en-GB" sz="2400" dirty="0" err="1"/>
              <a:t>Cofrestru</a:t>
            </a:r>
            <a:r>
              <a:rPr lang="en-GB" sz="2400" dirty="0"/>
              <a:t> </a:t>
            </a:r>
            <a:r>
              <a:rPr lang="en-GB" sz="2400" dirty="0" err="1"/>
              <a:t>mewn</a:t>
            </a:r>
            <a:r>
              <a:rPr lang="en-GB" sz="2400" dirty="0"/>
              <a:t> </a:t>
            </a:r>
            <a:r>
              <a:rPr lang="en-GB" sz="2400" dirty="0" err="1"/>
              <a:t>gofal</a:t>
            </a:r>
            <a:r>
              <a:rPr lang="en-GB" sz="2400" dirty="0"/>
              <a:t> ac </a:t>
            </a:r>
            <a:r>
              <a:rPr lang="en-GB" sz="2400" dirty="0" err="1"/>
              <a:t>addysg</a:t>
            </a:r>
            <a:r>
              <a:rPr lang="en-GB" sz="2400" dirty="0"/>
              <a:t> </a:t>
            </a:r>
            <a:r>
              <a:rPr lang="en-GB" sz="2400" dirty="0" err="1"/>
              <a:t>plentyndod</a:t>
            </a:r>
            <a:endParaRPr lang="en-GB" sz="2400" dirty="0"/>
          </a:p>
          <a:p>
            <a:pPr>
              <a:defRPr/>
            </a:pPr>
            <a:r>
              <a:rPr lang="en-GB" sz="2400" dirty="0" err="1"/>
              <a:t>Cofrestru</a:t>
            </a:r>
            <a:r>
              <a:rPr lang="en-GB" sz="2400" dirty="0"/>
              <a:t> </a:t>
            </a:r>
            <a:r>
              <a:rPr lang="en-GB" sz="2400" dirty="0" err="1"/>
              <a:t>mewn</a:t>
            </a:r>
            <a:r>
              <a:rPr lang="en-GB" sz="2400" dirty="0"/>
              <a:t> </a:t>
            </a:r>
            <a:r>
              <a:rPr lang="en-GB" sz="2400" dirty="0" err="1"/>
              <a:t>addysg</a:t>
            </a:r>
            <a:r>
              <a:rPr lang="en-GB" sz="2400" dirty="0"/>
              <a:t>/</a:t>
            </a:r>
            <a:r>
              <a:rPr lang="en-GB" sz="2400" dirty="0" err="1"/>
              <a:t>cwblhau'r</a:t>
            </a:r>
            <a:r>
              <a:rPr lang="en-GB" sz="2400" dirty="0"/>
              <a:t> </a:t>
            </a:r>
            <a:r>
              <a:rPr lang="en-GB" sz="2400" dirty="0" err="1"/>
              <a:t>ysgol</a:t>
            </a:r>
            <a:endParaRPr lang="en-GB" sz="2400" dirty="0"/>
          </a:p>
          <a:p>
            <a:pPr>
              <a:defRPr/>
            </a:pPr>
            <a:r>
              <a:rPr lang="en-GB" sz="2400" dirty="0" err="1"/>
              <a:t>Lefel</a:t>
            </a:r>
            <a:r>
              <a:rPr lang="en-GB" sz="2400" dirty="0"/>
              <a:t> </a:t>
            </a:r>
            <a:r>
              <a:rPr lang="en-GB" sz="2400" dirty="0" err="1"/>
              <a:t>addysg</a:t>
            </a:r>
            <a:r>
              <a:rPr lang="en-GB" sz="2400" dirty="0"/>
              <a:t> </a:t>
            </a:r>
            <a:r>
              <a:rPr lang="en-GB" sz="2400" dirty="0" err="1"/>
              <a:t>rhieni</a:t>
            </a:r>
            <a:r>
              <a:rPr lang="en-GB" sz="2400" dirty="0"/>
              <a:t> a </a:t>
            </a:r>
            <a:r>
              <a:rPr lang="en-GB" sz="2400" dirty="0" err="1"/>
              <a:t>gyrhaeddwyd</a:t>
            </a:r>
            <a:endParaRPr lang="en-GB" sz="2400" dirty="0"/>
          </a:p>
          <a:p>
            <a:pPr>
              <a:defRPr/>
            </a:pPr>
            <a:r>
              <a:rPr lang="en-GB" sz="2400" dirty="0" err="1"/>
              <a:t>Ansawdd</a:t>
            </a:r>
            <a:r>
              <a:rPr lang="en-GB" sz="2400" dirty="0"/>
              <a:t> </a:t>
            </a:r>
            <a:r>
              <a:rPr lang="en-GB" sz="2400" dirty="0" err="1"/>
              <a:t>gofal</a:t>
            </a:r>
            <a:r>
              <a:rPr lang="en-GB" sz="2400" dirty="0"/>
              <a:t> </a:t>
            </a:r>
            <a:r>
              <a:rPr lang="en-GB" sz="2400" dirty="0" err="1"/>
              <a:t>plentyndod</a:t>
            </a:r>
            <a:r>
              <a:rPr lang="en-GB" sz="2400" dirty="0"/>
              <a:t>                                   </a:t>
            </a:r>
          </a:p>
          <a:p>
            <a:pPr>
              <a:defRPr/>
            </a:pPr>
            <a:endParaRPr lang="en-GB" dirty="0">
              <a:solidFill>
                <a:schemeClr val="accent1">
                  <a:lumMod val="75000"/>
                </a:schemeClr>
              </a:solidFill>
            </a:endParaRPr>
          </a:p>
          <a:p>
            <a:pPr>
              <a:defRPr/>
            </a:pPr>
            <a:r>
              <a:rPr lang="en-GB" dirty="0">
                <a:solidFill>
                  <a:schemeClr val="accent1">
                    <a:lumMod val="75000"/>
                  </a:schemeClr>
                </a:solidFill>
              </a:rPr>
              <a:t>                                   </a:t>
            </a:r>
          </a:p>
        </p:txBody>
      </p:sp>
    </p:spTree>
    <p:extLst>
      <p:ext uri="{BB962C8B-B14F-4D97-AF65-F5344CB8AC3E}">
        <p14:creationId xmlns:p14="http://schemas.microsoft.com/office/powerpoint/2010/main" val="31359646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17767-CFB8-4F1A-98AB-DD3DC1C3BD64}"/>
              </a:ext>
            </a:extLst>
          </p:cNvPr>
          <p:cNvSpPr>
            <a:spLocks noGrp="1"/>
          </p:cNvSpPr>
          <p:nvPr>
            <p:ph type="title"/>
          </p:nvPr>
        </p:nvSpPr>
        <p:spPr>
          <a:xfrm>
            <a:off x="255104" y="365125"/>
            <a:ext cx="10515600" cy="1325563"/>
          </a:xfrm>
        </p:spPr>
        <p:txBody>
          <a:bodyPr/>
          <a:lstStyle/>
          <a:p>
            <a:r>
              <a:rPr lang="en-GB" sz="3600" dirty="0" err="1"/>
              <a:t>Ymddieithrio</a:t>
            </a:r>
            <a:r>
              <a:rPr lang="en-GB" sz="3600" dirty="0"/>
              <a:t> o </a:t>
            </a:r>
            <a:r>
              <a:rPr lang="en-GB" sz="3600" dirty="0" err="1"/>
              <a:t>Addysg</a:t>
            </a:r>
            <a:r>
              <a:rPr lang="en-GB" sz="3600" dirty="0"/>
              <a:t>/ Education disengagement</a:t>
            </a:r>
          </a:p>
        </p:txBody>
      </p:sp>
      <p:sp>
        <p:nvSpPr>
          <p:cNvPr id="3" name="Content Placeholder 2">
            <a:extLst>
              <a:ext uri="{FF2B5EF4-FFF2-40B4-BE49-F238E27FC236}">
                <a16:creationId xmlns:a16="http://schemas.microsoft.com/office/drawing/2014/main" id="{AE656164-CA34-455D-8461-3C8DAC62B14D}"/>
              </a:ext>
            </a:extLst>
          </p:cNvPr>
          <p:cNvSpPr>
            <a:spLocks noGrp="1"/>
          </p:cNvSpPr>
          <p:nvPr>
            <p:ph idx="1"/>
          </p:nvPr>
        </p:nvSpPr>
        <p:spPr>
          <a:xfrm>
            <a:off x="6417365" y="1825625"/>
            <a:ext cx="4936435" cy="4351338"/>
          </a:xfrm>
        </p:spPr>
        <p:txBody>
          <a:bodyPr vert="horz" lIns="91440" tIns="45720" rIns="91440" bIns="45720" rtlCol="0" anchor="t">
            <a:normAutofit fontScale="85000" lnSpcReduction="20000"/>
          </a:bodyPr>
          <a:lstStyle/>
          <a:p>
            <a:pPr>
              <a:lnSpc>
                <a:spcPct val="80000"/>
              </a:lnSpc>
            </a:pPr>
            <a:r>
              <a:rPr lang="en-GB" altLang="en-US" dirty="0"/>
              <a:t>A minority of children are disengaged or have difficulty in fully engaging in education. </a:t>
            </a:r>
            <a:endParaRPr lang="en-GB" altLang="en-US" dirty="0">
              <a:cs typeface="Calibri"/>
            </a:endParaRPr>
          </a:p>
          <a:p>
            <a:pPr>
              <a:lnSpc>
                <a:spcPct val="80000"/>
              </a:lnSpc>
            </a:pPr>
            <a:endParaRPr lang="en-GB" altLang="en-US" dirty="0">
              <a:cs typeface="Calibri"/>
            </a:endParaRPr>
          </a:p>
          <a:p>
            <a:pPr>
              <a:lnSpc>
                <a:spcPct val="80000"/>
              </a:lnSpc>
              <a:buNone/>
            </a:pPr>
            <a:r>
              <a:rPr lang="en-GB" altLang="en-US" b="1" dirty="0"/>
              <a:t>Disaffection can result in:                                                     </a:t>
            </a:r>
            <a:endParaRPr lang="en-GB" altLang="en-US" b="1" dirty="0">
              <a:cs typeface="Calibri"/>
            </a:endParaRPr>
          </a:p>
          <a:p>
            <a:pPr>
              <a:lnSpc>
                <a:spcPct val="80000"/>
              </a:lnSpc>
              <a:buNone/>
            </a:pPr>
            <a:endParaRPr lang="en-GB" altLang="en-US" b="1" dirty="0">
              <a:cs typeface="Calibri"/>
            </a:endParaRPr>
          </a:p>
          <a:p>
            <a:pPr>
              <a:lnSpc>
                <a:spcPct val="80000"/>
              </a:lnSpc>
            </a:pPr>
            <a:r>
              <a:rPr lang="en-GB" altLang="en-US" dirty="0"/>
              <a:t>Truancy</a:t>
            </a:r>
            <a:endParaRPr lang="en-GB" altLang="en-US" dirty="0">
              <a:cs typeface="Calibri"/>
            </a:endParaRPr>
          </a:p>
          <a:p>
            <a:pPr>
              <a:lnSpc>
                <a:spcPct val="80000"/>
              </a:lnSpc>
            </a:pPr>
            <a:r>
              <a:rPr lang="en-GB" altLang="en-US" dirty="0"/>
              <a:t>Exclusion</a:t>
            </a:r>
            <a:endParaRPr lang="en-GB" altLang="en-US" dirty="0">
              <a:cs typeface="Calibri"/>
            </a:endParaRPr>
          </a:p>
          <a:p>
            <a:pPr>
              <a:lnSpc>
                <a:spcPct val="80000"/>
              </a:lnSpc>
            </a:pPr>
            <a:r>
              <a:rPr lang="en-GB" altLang="en-US" dirty="0"/>
              <a:t>Young people not in education or training (NEET)</a:t>
            </a:r>
            <a:endParaRPr lang="en-GB" altLang="en-US" dirty="0">
              <a:cs typeface="Calibri"/>
            </a:endParaRPr>
          </a:p>
          <a:p>
            <a:pPr>
              <a:lnSpc>
                <a:spcPct val="80000"/>
              </a:lnSpc>
            </a:pPr>
            <a:r>
              <a:rPr lang="en-GB" altLang="en-US" dirty="0"/>
              <a:t>ALN</a:t>
            </a:r>
            <a:endParaRPr lang="en-GB" altLang="en-US" dirty="0">
              <a:cs typeface="Calibri"/>
            </a:endParaRPr>
          </a:p>
          <a:p>
            <a:pPr>
              <a:lnSpc>
                <a:spcPct val="80000"/>
              </a:lnSpc>
            </a:pPr>
            <a:r>
              <a:rPr lang="en-GB" altLang="en-US" dirty="0"/>
              <a:t>Behaviour</a:t>
            </a:r>
            <a:endParaRPr lang="en-GB" dirty="0"/>
          </a:p>
        </p:txBody>
      </p:sp>
      <p:pic>
        <p:nvPicPr>
          <p:cNvPr id="4" name="Picture 2" descr="C:\Users\Dave\AppData\Local\Microsoft\Windows\INetCache\IE\IWL3BNE3\sad-98457_640[1].png">
            <a:extLst>
              <a:ext uri="{FF2B5EF4-FFF2-40B4-BE49-F238E27FC236}">
                <a16:creationId xmlns:a16="http://schemas.microsoft.com/office/drawing/2014/main" id="{FA6CA93B-03E7-4805-8B9B-9A46019589B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36694" y="225286"/>
            <a:ext cx="1437861" cy="1464367"/>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a:extLst>
              <a:ext uri="{FF2B5EF4-FFF2-40B4-BE49-F238E27FC236}">
                <a16:creationId xmlns:a16="http://schemas.microsoft.com/office/drawing/2014/main" id="{C71D0D24-920F-41A8-A866-6F3EF088A3D7}"/>
              </a:ext>
            </a:extLst>
          </p:cNvPr>
          <p:cNvSpPr txBox="1">
            <a:spLocks/>
          </p:cNvSpPr>
          <p:nvPr/>
        </p:nvSpPr>
        <p:spPr>
          <a:xfrm>
            <a:off x="904460" y="1825625"/>
            <a:ext cx="4141305" cy="4351338"/>
          </a:xfrm>
          <a:prstGeom prst="rect">
            <a:avLst/>
          </a:prstGeom>
        </p:spPr>
        <p:txBody>
          <a:bodyPr vert="horz" lIns="91440" tIns="45720" rIns="91440" bIns="45720" rtlCol="0" anchor="t">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ea typeface="+mn-lt"/>
                <a:cs typeface="+mn-lt"/>
              </a:rPr>
              <a:t>Mae </a:t>
            </a:r>
            <a:r>
              <a:rPr lang="en-GB" dirty="0" err="1">
                <a:ea typeface="+mn-lt"/>
                <a:cs typeface="+mn-lt"/>
              </a:rPr>
              <a:t>lleiafrif</a:t>
            </a:r>
            <a:r>
              <a:rPr lang="en-GB" dirty="0">
                <a:ea typeface="+mn-lt"/>
                <a:cs typeface="+mn-lt"/>
              </a:rPr>
              <a:t> o </a:t>
            </a:r>
            <a:r>
              <a:rPr lang="en-GB" dirty="0" err="1">
                <a:ea typeface="+mn-lt"/>
                <a:cs typeface="+mn-lt"/>
              </a:rPr>
              <a:t>blant</a:t>
            </a:r>
            <a:r>
              <a:rPr lang="en-GB" dirty="0">
                <a:ea typeface="+mn-lt"/>
                <a:cs typeface="+mn-lt"/>
              </a:rPr>
              <a:t> </a:t>
            </a:r>
            <a:r>
              <a:rPr lang="en-GB" dirty="0" err="1">
                <a:ea typeface="+mn-lt"/>
                <a:cs typeface="+mn-lt"/>
              </a:rPr>
              <a:t>wedi</a:t>
            </a:r>
            <a:r>
              <a:rPr lang="en-GB" dirty="0">
                <a:ea typeface="+mn-lt"/>
                <a:cs typeface="+mn-lt"/>
              </a:rPr>
              <a:t> </a:t>
            </a:r>
            <a:r>
              <a:rPr lang="en-GB" dirty="0" err="1">
                <a:ea typeface="+mn-lt"/>
                <a:cs typeface="+mn-lt"/>
              </a:rPr>
              <a:t>ymddieithrio</a:t>
            </a:r>
            <a:r>
              <a:rPr lang="en-GB" dirty="0">
                <a:ea typeface="+mn-lt"/>
                <a:cs typeface="+mn-lt"/>
              </a:rPr>
              <a:t> </a:t>
            </a:r>
            <a:r>
              <a:rPr lang="en-GB" dirty="0" err="1">
                <a:ea typeface="+mn-lt"/>
                <a:cs typeface="+mn-lt"/>
              </a:rPr>
              <a:t>neu'n</a:t>
            </a:r>
            <a:r>
              <a:rPr lang="en-GB" dirty="0">
                <a:ea typeface="+mn-lt"/>
                <a:cs typeface="+mn-lt"/>
              </a:rPr>
              <a:t> </a:t>
            </a:r>
            <a:r>
              <a:rPr lang="en-GB" dirty="0" err="1">
                <a:ea typeface="+mn-lt"/>
                <a:cs typeface="+mn-lt"/>
              </a:rPr>
              <a:t>ei</a:t>
            </a:r>
            <a:r>
              <a:rPr lang="en-GB" dirty="0">
                <a:ea typeface="+mn-lt"/>
                <a:cs typeface="+mn-lt"/>
              </a:rPr>
              <a:t> </a:t>
            </a:r>
            <a:r>
              <a:rPr lang="en-GB" dirty="0" err="1">
                <a:ea typeface="+mn-lt"/>
                <a:cs typeface="+mn-lt"/>
              </a:rPr>
              <a:t>chael</a:t>
            </a:r>
            <a:r>
              <a:rPr lang="en-GB" dirty="0">
                <a:ea typeface="+mn-lt"/>
                <a:cs typeface="+mn-lt"/>
              </a:rPr>
              <a:t> </a:t>
            </a:r>
            <a:r>
              <a:rPr lang="en-GB" dirty="0" err="1">
                <a:ea typeface="+mn-lt"/>
                <a:cs typeface="+mn-lt"/>
              </a:rPr>
              <a:t>yn</a:t>
            </a:r>
            <a:r>
              <a:rPr lang="en-GB" dirty="0">
                <a:ea typeface="+mn-lt"/>
                <a:cs typeface="+mn-lt"/>
              </a:rPr>
              <a:t> </a:t>
            </a:r>
            <a:r>
              <a:rPr lang="en-GB" dirty="0" err="1">
                <a:ea typeface="+mn-lt"/>
                <a:cs typeface="+mn-lt"/>
              </a:rPr>
              <a:t>anodd</a:t>
            </a:r>
            <a:r>
              <a:rPr lang="en-GB" dirty="0">
                <a:ea typeface="+mn-lt"/>
                <a:cs typeface="+mn-lt"/>
              </a:rPr>
              <a:t> </a:t>
            </a:r>
            <a:r>
              <a:rPr lang="en-GB" dirty="0" err="1">
                <a:ea typeface="+mn-lt"/>
                <a:cs typeface="+mn-lt"/>
              </a:rPr>
              <a:t>cymryd</a:t>
            </a:r>
            <a:r>
              <a:rPr lang="en-GB" dirty="0">
                <a:ea typeface="+mn-lt"/>
                <a:cs typeface="+mn-lt"/>
              </a:rPr>
              <a:t> </a:t>
            </a:r>
            <a:r>
              <a:rPr lang="en-GB" dirty="0" err="1">
                <a:ea typeface="+mn-lt"/>
                <a:cs typeface="+mn-lt"/>
              </a:rPr>
              <a:t>rhan</a:t>
            </a:r>
            <a:r>
              <a:rPr lang="en-GB" dirty="0">
                <a:ea typeface="+mn-lt"/>
                <a:cs typeface="+mn-lt"/>
              </a:rPr>
              <a:t> lawn </a:t>
            </a:r>
            <a:r>
              <a:rPr lang="en-GB" dirty="0" err="1">
                <a:ea typeface="+mn-lt"/>
                <a:cs typeface="+mn-lt"/>
              </a:rPr>
              <a:t>mewn</a:t>
            </a:r>
            <a:r>
              <a:rPr lang="en-GB" dirty="0">
                <a:ea typeface="+mn-lt"/>
                <a:cs typeface="+mn-lt"/>
              </a:rPr>
              <a:t> </a:t>
            </a:r>
            <a:r>
              <a:rPr lang="en-GB" dirty="0" err="1">
                <a:ea typeface="+mn-lt"/>
                <a:cs typeface="+mn-lt"/>
              </a:rPr>
              <a:t>addysg</a:t>
            </a:r>
            <a:r>
              <a:rPr lang="en-GB" dirty="0">
                <a:ea typeface="+mn-lt"/>
                <a:cs typeface="+mn-lt"/>
              </a:rPr>
              <a:t>.</a:t>
            </a:r>
            <a:endParaRPr lang="en-US" dirty="0">
              <a:ea typeface="+mn-lt"/>
              <a:cs typeface="+mn-lt"/>
            </a:endParaRPr>
          </a:p>
          <a:p>
            <a:endParaRPr lang="en-GB"/>
          </a:p>
          <a:p>
            <a:r>
              <a:rPr lang="en-GB" b="1" dirty="0">
                <a:ea typeface="+mn-lt"/>
                <a:cs typeface="+mn-lt"/>
              </a:rPr>
              <a:t>Gall </a:t>
            </a:r>
            <a:r>
              <a:rPr lang="en-GB" b="1" dirty="0" err="1">
                <a:ea typeface="+mn-lt"/>
                <a:cs typeface="+mn-lt"/>
              </a:rPr>
              <a:t>ymddieithiad</a:t>
            </a:r>
            <a:r>
              <a:rPr lang="en-GB" b="1" dirty="0">
                <a:ea typeface="+mn-lt"/>
                <a:cs typeface="+mn-lt"/>
              </a:rPr>
              <a:t> </a:t>
            </a:r>
            <a:r>
              <a:rPr lang="en-GB" b="1" dirty="0" err="1">
                <a:ea typeface="+mn-lt"/>
                <a:cs typeface="+mn-lt"/>
              </a:rPr>
              <a:t>arwain</a:t>
            </a:r>
            <a:r>
              <a:rPr lang="en-GB" b="1" dirty="0">
                <a:ea typeface="+mn-lt"/>
                <a:cs typeface="+mn-lt"/>
              </a:rPr>
              <a:t> at:</a:t>
            </a:r>
          </a:p>
          <a:p>
            <a:endParaRPr lang="en-GB"/>
          </a:p>
          <a:p>
            <a:r>
              <a:rPr lang="en-GB" dirty="0" err="1">
                <a:ea typeface="+mn-lt"/>
                <a:cs typeface="+mn-lt"/>
              </a:rPr>
              <a:t>Triwantiaeth</a:t>
            </a:r>
            <a:endParaRPr lang="en-GB" dirty="0" err="1"/>
          </a:p>
          <a:p>
            <a:r>
              <a:rPr lang="en-GB" dirty="0" err="1">
                <a:ea typeface="+mn-lt"/>
                <a:cs typeface="+mn-lt"/>
              </a:rPr>
              <a:t>Allgáu</a:t>
            </a:r>
            <a:endParaRPr lang="en-GB" dirty="0" err="1"/>
          </a:p>
          <a:p>
            <a:r>
              <a:rPr lang="en-GB" dirty="0" err="1">
                <a:ea typeface="+mn-lt"/>
                <a:cs typeface="+mn-lt"/>
              </a:rPr>
              <a:t>Pobl</a:t>
            </a:r>
            <a:r>
              <a:rPr lang="en-GB" dirty="0">
                <a:ea typeface="+mn-lt"/>
                <a:cs typeface="+mn-lt"/>
              </a:rPr>
              <a:t> </a:t>
            </a:r>
            <a:r>
              <a:rPr lang="en-GB" dirty="0" err="1">
                <a:ea typeface="+mn-lt"/>
                <a:cs typeface="+mn-lt"/>
              </a:rPr>
              <a:t>ifanc</a:t>
            </a:r>
            <a:r>
              <a:rPr lang="en-GB" dirty="0">
                <a:ea typeface="+mn-lt"/>
                <a:cs typeface="+mn-lt"/>
              </a:rPr>
              <a:t> </a:t>
            </a:r>
            <a:r>
              <a:rPr lang="en-GB" dirty="0" err="1">
                <a:ea typeface="+mn-lt"/>
                <a:cs typeface="+mn-lt"/>
              </a:rPr>
              <a:t>nad</a:t>
            </a:r>
            <a:r>
              <a:rPr lang="en-GB" dirty="0">
                <a:ea typeface="+mn-lt"/>
                <a:cs typeface="+mn-lt"/>
              </a:rPr>
              <a:t> </a:t>
            </a:r>
            <a:r>
              <a:rPr lang="en-GB" dirty="0" err="1">
                <a:ea typeface="+mn-lt"/>
                <a:cs typeface="+mn-lt"/>
              </a:rPr>
              <a:t>ydynt</a:t>
            </a:r>
            <a:r>
              <a:rPr lang="en-GB" dirty="0">
                <a:ea typeface="+mn-lt"/>
                <a:cs typeface="+mn-lt"/>
              </a:rPr>
              <a:t> </a:t>
            </a:r>
            <a:r>
              <a:rPr lang="en-GB" dirty="0" err="1">
                <a:ea typeface="+mn-lt"/>
                <a:cs typeface="+mn-lt"/>
              </a:rPr>
              <a:t>mewn</a:t>
            </a:r>
            <a:r>
              <a:rPr lang="en-GB" dirty="0">
                <a:ea typeface="+mn-lt"/>
                <a:cs typeface="+mn-lt"/>
              </a:rPr>
              <a:t> </a:t>
            </a:r>
            <a:r>
              <a:rPr lang="en-GB" dirty="0" err="1">
                <a:ea typeface="+mn-lt"/>
                <a:cs typeface="+mn-lt"/>
              </a:rPr>
              <a:t>addysg</a:t>
            </a:r>
            <a:r>
              <a:rPr lang="en-GB" dirty="0">
                <a:ea typeface="+mn-lt"/>
                <a:cs typeface="+mn-lt"/>
              </a:rPr>
              <a:t> </a:t>
            </a:r>
            <a:r>
              <a:rPr lang="en-GB" dirty="0" err="1">
                <a:ea typeface="+mn-lt"/>
                <a:cs typeface="+mn-lt"/>
              </a:rPr>
              <a:t>na</a:t>
            </a:r>
            <a:r>
              <a:rPr lang="en-GB" dirty="0">
                <a:ea typeface="+mn-lt"/>
                <a:cs typeface="+mn-lt"/>
              </a:rPr>
              <a:t> </a:t>
            </a:r>
            <a:r>
              <a:rPr lang="en-GB" dirty="0" err="1">
                <a:ea typeface="+mn-lt"/>
                <a:cs typeface="+mn-lt"/>
              </a:rPr>
              <a:t>hyfforddiant</a:t>
            </a:r>
            <a:r>
              <a:rPr lang="en-GB" dirty="0">
                <a:ea typeface="+mn-lt"/>
                <a:cs typeface="+mn-lt"/>
              </a:rPr>
              <a:t> (NEET)</a:t>
            </a:r>
          </a:p>
          <a:p>
            <a:r>
              <a:rPr lang="en-GB" dirty="0">
                <a:ea typeface="+mn-lt"/>
                <a:cs typeface="+mn-lt"/>
              </a:rPr>
              <a:t>ADY</a:t>
            </a:r>
            <a:endParaRPr lang="en-GB" dirty="0"/>
          </a:p>
          <a:p>
            <a:pPr>
              <a:lnSpc>
                <a:spcPct val="80000"/>
              </a:lnSpc>
            </a:pPr>
            <a:r>
              <a:rPr lang="en-GB" dirty="0" err="1">
                <a:ea typeface="+mn-lt"/>
                <a:cs typeface="+mn-lt"/>
              </a:rPr>
              <a:t>Ymddygiad</a:t>
            </a:r>
            <a:endParaRPr lang="en-GB" dirty="0" err="1"/>
          </a:p>
        </p:txBody>
      </p:sp>
    </p:spTree>
    <p:extLst>
      <p:ext uri="{BB962C8B-B14F-4D97-AF65-F5344CB8AC3E}">
        <p14:creationId xmlns:p14="http://schemas.microsoft.com/office/powerpoint/2010/main" val="27925051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050F6-7998-4C26-9805-F7E9D39EEA13}"/>
              </a:ext>
            </a:extLst>
          </p:cNvPr>
          <p:cNvSpPr>
            <a:spLocks noGrp="1"/>
          </p:cNvSpPr>
          <p:nvPr>
            <p:ph type="title"/>
          </p:nvPr>
        </p:nvSpPr>
        <p:spPr/>
        <p:txBody>
          <a:bodyPr>
            <a:normAutofit/>
          </a:bodyPr>
          <a:lstStyle/>
          <a:p>
            <a:r>
              <a:rPr lang="en-GB" dirty="0"/>
              <a:t>Bet </a:t>
            </a:r>
            <a:r>
              <a:rPr lang="en-GB" dirty="0" err="1"/>
              <a:t>arall</a:t>
            </a:r>
            <a:r>
              <a:rPr lang="en-GB" dirty="0"/>
              <a:t> </a:t>
            </a:r>
            <a:r>
              <a:rPr lang="en-GB" dirty="0" err="1"/>
              <a:t>sy'n</a:t>
            </a:r>
            <a:r>
              <a:rPr lang="en-GB" dirty="0"/>
              <a:t> </a:t>
            </a:r>
            <a:r>
              <a:rPr lang="en-GB" dirty="0" err="1"/>
              <a:t>gallu</a:t>
            </a:r>
            <a:r>
              <a:rPr lang="en-GB" dirty="0"/>
              <a:t> </a:t>
            </a:r>
            <a:r>
              <a:rPr lang="en-GB" dirty="0" err="1"/>
              <a:t>effeithio</a:t>
            </a:r>
            <a:r>
              <a:rPr lang="en-GB" dirty="0"/>
              <a:t> </a:t>
            </a:r>
            <a:r>
              <a:rPr lang="en-GB" dirty="0" err="1"/>
              <a:t>ar</a:t>
            </a:r>
            <a:r>
              <a:rPr lang="en-GB" dirty="0"/>
              <a:t> les plant?</a:t>
            </a:r>
            <a:br>
              <a:rPr lang="en-GB" dirty="0"/>
            </a:br>
            <a:r>
              <a:rPr lang="en-GB" dirty="0"/>
              <a:t>What else affects a child’s well-being?</a:t>
            </a:r>
          </a:p>
        </p:txBody>
      </p:sp>
      <p:sp>
        <p:nvSpPr>
          <p:cNvPr id="3" name="Content Placeholder 2">
            <a:extLst>
              <a:ext uri="{FF2B5EF4-FFF2-40B4-BE49-F238E27FC236}">
                <a16:creationId xmlns:a16="http://schemas.microsoft.com/office/drawing/2014/main" id="{9ACEA0E1-78AE-41CD-BEA6-41FB0F6C6053}"/>
              </a:ext>
            </a:extLst>
          </p:cNvPr>
          <p:cNvSpPr>
            <a:spLocks noGrp="1"/>
          </p:cNvSpPr>
          <p:nvPr>
            <p:ph idx="1"/>
          </p:nvPr>
        </p:nvSpPr>
        <p:spPr>
          <a:xfrm>
            <a:off x="7219122" y="2315955"/>
            <a:ext cx="4267200" cy="4351338"/>
          </a:xfrm>
        </p:spPr>
        <p:txBody>
          <a:bodyPr vert="horz" lIns="91440" tIns="45720" rIns="91440" bIns="45720" rtlCol="0" anchor="t">
            <a:normAutofit/>
          </a:bodyPr>
          <a:lstStyle/>
          <a:p>
            <a:pPr>
              <a:spcBef>
                <a:spcPts val="0"/>
              </a:spcBef>
              <a:defRPr/>
            </a:pPr>
            <a:r>
              <a:rPr lang="en-GB" sz="2800" dirty="0"/>
              <a:t>Poor housing</a:t>
            </a:r>
            <a:endParaRPr lang="en-GB" sz="2800" dirty="0">
              <a:cs typeface="Calibri"/>
            </a:endParaRPr>
          </a:p>
          <a:p>
            <a:pPr>
              <a:spcBef>
                <a:spcPts val="0"/>
              </a:spcBef>
              <a:defRPr/>
            </a:pPr>
            <a:r>
              <a:rPr lang="en-GB" sz="2800" dirty="0"/>
              <a:t>Homelessness</a:t>
            </a:r>
            <a:endParaRPr lang="en-GB" sz="2800" dirty="0">
              <a:cs typeface="Calibri"/>
            </a:endParaRPr>
          </a:p>
          <a:p>
            <a:pPr>
              <a:spcBef>
                <a:spcPts val="0"/>
              </a:spcBef>
              <a:defRPr/>
            </a:pPr>
            <a:r>
              <a:rPr lang="en-GB" sz="2800" dirty="0"/>
              <a:t>Poverty</a:t>
            </a:r>
            <a:endParaRPr lang="en-GB" sz="2800" dirty="0">
              <a:cs typeface="Calibri"/>
            </a:endParaRPr>
          </a:p>
          <a:p>
            <a:pPr>
              <a:spcBef>
                <a:spcPts val="0"/>
              </a:spcBef>
              <a:defRPr/>
            </a:pPr>
            <a:endParaRPr lang="en-GB" dirty="0"/>
          </a:p>
          <a:p>
            <a:pPr>
              <a:spcBef>
                <a:spcPts val="0"/>
              </a:spcBef>
              <a:defRPr/>
            </a:pPr>
            <a:r>
              <a:rPr lang="en-GB" u="sng" dirty="0"/>
              <a:t>RESEARCH TASK:</a:t>
            </a:r>
            <a:endParaRPr lang="en-GB" u="sng">
              <a:cs typeface="Calibri"/>
            </a:endParaRPr>
          </a:p>
          <a:p>
            <a:pPr marL="109220" indent="0">
              <a:spcBef>
                <a:spcPts val="0"/>
              </a:spcBef>
              <a:buNone/>
              <a:defRPr/>
            </a:pPr>
            <a:r>
              <a:rPr lang="en-GB" sz="2800" dirty="0"/>
              <a:t>How do </a:t>
            </a:r>
            <a:r>
              <a:rPr lang="en-GB" dirty="0"/>
              <a:t>you think these factors </a:t>
            </a:r>
            <a:r>
              <a:rPr lang="en-GB" sz="2800" dirty="0"/>
              <a:t>affect a child?</a:t>
            </a:r>
            <a:endParaRPr lang="en-GB" sz="2800">
              <a:cs typeface="Calibri"/>
            </a:endParaRPr>
          </a:p>
          <a:p>
            <a:pPr marL="109220" indent="0">
              <a:spcBef>
                <a:spcPts val="0"/>
              </a:spcBef>
              <a:buNone/>
              <a:defRPr/>
            </a:pPr>
            <a:endParaRPr lang="en-GB" dirty="0">
              <a:cs typeface="Calibri" panose="020F0502020204030204"/>
            </a:endParaRPr>
          </a:p>
          <a:p>
            <a:pPr marL="109220" indent="0">
              <a:spcBef>
                <a:spcPts val="0"/>
              </a:spcBef>
              <a:buNone/>
              <a:defRPr/>
            </a:pPr>
            <a:r>
              <a:rPr lang="en-GB" sz="2800" dirty="0"/>
              <a:t>What do statistics show us about the impact?</a:t>
            </a:r>
            <a:endParaRPr lang="en-GB" sz="2800" dirty="0">
              <a:cs typeface="Calibri"/>
            </a:endParaRPr>
          </a:p>
          <a:p>
            <a:endParaRPr lang="en-GB" dirty="0"/>
          </a:p>
        </p:txBody>
      </p:sp>
      <p:sp>
        <p:nvSpPr>
          <p:cNvPr id="5" name="Content Placeholder 2">
            <a:extLst>
              <a:ext uri="{FF2B5EF4-FFF2-40B4-BE49-F238E27FC236}">
                <a16:creationId xmlns:a16="http://schemas.microsoft.com/office/drawing/2014/main" id="{F4079BEE-C179-4D96-98E4-A39F016A9CBB}"/>
              </a:ext>
            </a:extLst>
          </p:cNvPr>
          <p:cNvSpPr txBox="1">
            <a:spLocks/>
          </p:cNvSpPr>
          <p:nvPr/>
        </p:nvSpPr>
        <p:spPr>
          <a:xfrm>
            <a:off x="341244" y="2143677"/>
            <a:ext cx="3611218" cy="4351338"/>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defRPr/>
            </a:pPr>
            <a:r>
              <a:rPr lang="en-GB" dirty="0" err="1">
                <a:cs typeface="Calibri"/>
              </a:rPr>
              <a:t>Cartrefi</a:t>
            </a:r>
            <a:r>
              <a:rPr lang="en-GB" dirty="0">
                <a:cs typeface="Calibri"/>
              </a:rPr>
              <a:t> </a:t>
            </a:r>
            <a:r>
              <a:rPr lang="en-GB" dirty="0" err="1">
                <a:cs typeface="Calibri"/>
              </a:rPr>
              <a:t>gwael</a:t>
            </a:r>
            <a:endParaRPr lang="en-GB">
              <a:cs typeface="Calibri"/>
            </a:endParaRPr>
          </a:p>
          <a:p>
            <a:pPr>
              <a:spcBef>
                <a:spcPts val="0"/>
              </a:spcBef>
              <a:defRPr/>
            </a:pPr>
            <a:r>
              <a:rPr lang="en-GB" dirty="0" err="1"/>
              <a:t>Digartrefedd</a:t>
            </a:r>
            <a:endParaRPr lang="en-GB" dirty="0" err="1">
              <a:cs typeface="Calibri"/>
            </a:endParaRPr>
          </a:p>
          <a:p>
            <a:pPr>
              <a:spcBef>
                <a:spcPts val="0"/>
              </a:spcBef>
              <a:defRPr/>
            </a:pPr>
            <a:r>
              <a:rPr lang="en-GB" dirty="0" err="1">
                <a:cs typeface="Calibri"/>
              </a:rPr>
              <a:t>Tlodi</a:t>
            </a:r>
            <a:endParaRPr lang="en-GB" dirty="0">
              <a:cs typeface="Calibri"/>
            </a:endParaRPr>
          </a:p>
          <a:p>
            <a:pPr marL="0" indent="0">
              <a:spcBef>
                <a:spcPts val="0"/>
              </a:spcBef>
              <a:buNone/>
              <a:defRPr/>
            </a:pPr>
            <a:endParaRPr lang="en-GB" dirty="0">
              <a:cs typeface="Calibri"/>
            </a:endParaRPr>
          </a:p>
          <a:p>
            <a:pPr>
              <a:spcBef>
                <a:spcPts val="0"/>
              </a:spcBef>
              <a:defRPr/>
            </a:pPr>
            <a:r>
              <a:rPr lang="en-GB" u="sng" dirty="0">
                <a:cs typeface="Calibri"/>
              </a:rPr>
              <a:t>TASG YMCHWIL:</a:t>
            </a:r>
          </a:p>
          <a:p>
            <a:pPr marL="0" indent="0">
              <a:spcBef>
                <a:spcPts val="0"/>
              </a:spcBef>
              <a:buNone/>
              <a:defRPr/>
            </a:pPr>
            <a:r>
              <a:rPr lang="en-GB" dirty="0"/>
              <a:t> Sut </a:t>
            </a:r>
            <a:r>
              <a:rPr lang="en-GB" dirty="0" err="1"/>
              <a:t>mae'r</a:t>
            </a:r>
            <a:r>
              <a:rPr lang="en-GB" dirty="0"/>
              <a:t> </a:t>
            </a:r>
            <a:r>
              <a:rPr lang="en-GB" dirty="0" err="1"/>
              <a:t>ffactorau</a:t>
            </a:r>
            <a:r>
              <a:rPr lang="en-GB" dirty="0"/>
              <a:t>  </a:t>
            </a:r>
            <a:r>
              <a:rPr lang="en-GB" dirty="0" err="1"/>
              <a:t>yma</a:t>
            </a:r>
            <a:r>
              <a:rPr lang="en-GB" dirty="0"/>
              <a:t> </a:t>
            </a:r>
            <a:r>
              <a:rPr lang="en-GB" dirty="0" err="1"/>
              <a:t>yn</a:t>
            </a:r>
            <a:r>
              <a:rPr lang="en-GB" dirty="0"/>
              <a:t> </a:t>
            </a:r>
            <a:r>
              <a:rPr lang="en-GB" dirty="0" err="1"/>
              <a:t>effeithio</a:t>
            </a:r>
            <a:r>
              <a:rPr lang="en-GB" dirty="0"/>
              <a:t> plant?</a:t>
            </a:r>
            <a:endParaRPr lang="en-GB">
              <a:cs typeface="Calibri" panose="020F0502020204030204"/>
            </a:endParaRPr>
          </a:p>
          <a:p>
            <a:pPr marL="109220" indent="0">
              <a:spcBef>
                <a:spcPts val="0"/>
              </a:spcBef>
              <a:buNone/>
              <a:defRPr/>
            </a:pPr>
            <a:endParaRPr lang="en-GB" dirty="0">
              <a:cs typeface="Calibri"/>
            </a:endParaRPr>
          </a:p>
          <a:p>
            <a:pPr marL="109220" indent="0">
              <a:spcBef>
                <a:spcPts val="0"/>
              </a:spcBef>
              <a:buNone/>
              <a:defRPr/>
            </a:pPr>
            <a:r>
              <a:rPr lang="en-GB" dirty="0"/>
              <a:t>Beth </a:t>
            </a:r>
            <a:r>
              <a:rPr lang="en-GB" dirty="0" err="1"/>
              <a:t>mae</a:t>
            </a:r>
            <a:r>
              <a:rPr lang="en-GB" dirty="0"/>
              <a:t> </a:t>
            </a:r>
            <a:r>
              <a:rPr lang="en-GB" dirty="0" err="1"/>
              <a:t>ystadegau</a:t>
            </a:r>
            <a:r>
              <a:rPr lang="en-GB" dirty="0"/>
              <a:t> </a:t>
            </a:r>
            <a:r>
              <a:rPr lang="en-GB" dirty="0" err="1"/>
              <a:t>yndangos</a:t>
            </a:r>
            <a:r>
              <a:rPr lang="en-GB" dirty="0"/>
              <a:t> am </a:t>
            </a:r>
            <a:r>
              <a:rPr lang="en-GB" dirty="0" err="1"/>
              <a:t>yr</a:t>
            </a:r>
            <a:r>
              <a:rPr lang="en-GB" dirty="0"/>
              <a:t> </a:t>
            </a:r>
            <a:r>
              <a:rPr lang="en-GB" dirty="0" err="1"/>
              <a:t>effaith</a:t>
            </a:r>
            <a:r>
              <a:rPr lang="en-GB" dirty="0"/>
              <a:t> </a:t>
            </a:r>
            <a:r>
              <a:rPr lang="en-GB" dirty="0" err="1"/>
              <a:t>ar</a:t>
            </a:r>
            <a:r>
              <a:rPr lang="en-GB" dirty="0"/>
              <a:t> </a:t>
            </a:r>
            <a:r>
              <a:rPr lang="en-GB" dirty="0" err="1"/>
              <a:t>blant</a:t>
            </a:r>
            <a:r>
              <a:rPr lang="en-GB" dirty="0"/>
              <a:t>?</a:t>
            </a:r>
            <a:endParaRPr lang="en-GB" dirty="0">
              <a:cs typeface="Calibri" panose="020F0502020204030204"/>
            </a:endParaRPr>
          </a:p>
          <a:p>
            <a:endParaRPr lang="en-GB" dirty="0"/>
          </a:p>
        </p:txBody>
      </p:sp>
      <p:pic>
        <p:nvPicPr>
          <p:cNvPr id="6" name="Picture 6" descr="Majority of Birmingham's poorest families expect a worse ...">
            <a:extLst>
              <a:ext uri="{FF2B5EF4-FFF2-40B4-BE49-F238E27FC236}">
                <a16:creationId xmlns:a16="http://schemas.microsoft.com/office/drawing/2014/main" id="{4B092AA9-048C-4E89-B063-2F1D7234E582}"/>
              </a:ext>
            </a:extLst>
          </p:cNvPr>
          <p:cNvPicPr>
            <a:picLocks noChangeAspect="1"/>
          </p:cNvPicPr>
          <p:nvPr/>
        </p:nvPicPr>
        <p:blipFill>
          <a:blip r:embed="rId2"/>
          <a:stretch>
            <a:fillRect/>
          </a:stretch>
        </p:blipFill>
        <p:spPr>
          <a:xfrm>
            <a:off x="3896139" y="2198701"/>
            <a:ext cx="2769705" cy="1446806"/>
          </a:xfrm>
          <a:prstGeom prst="rect">
            <a:avLst/>
          </a:prstGeom>
        </p:spPr>
      </p:pic>
      <p:pic>
        <p:nvPicPr>
          <p:cNvPr id="7" name="Picture 7" descr="Homeless Children in Our Schools | Baton Rouge Parents ...">
            <a:extLst>
              <a:ext uri="{FF2B5EF4-FFF2-40B4-BE49-F238E27FC236}">
                <a16:creationId xmlns:a16="http://schemas.microsoft.com/office/drawing/2014/main" id="{38656CA5-E476-4E88-BAFF-ED8FA34C27D4}"/>
              </a:ext>
            </a:extLst>
          </p:cNvPr>
          <p:cNvPicPr>
            <a:picLocks noChangeAspect="1"/>
          </p:cNvPicPr>
          <p:nvPr/>
        </p:nvPicPr>
        <p:blipFill rotWithShape="1">
          <a:blip r:embed="rId3"/>
          <a:srcRect r="15217" b="-323"/>
          <a:stretch/>
        </p:blipFill>
        <p:spPr>
          <a:xfrm>
            <a:off x="4572000" y="4348370"/>
            <a:ext cx="2325759" cy="2064037"/>
          </a:xfrm>
          <a:prstGeom prst="rect">
            <a:avLst/>
          </a:prstGeom>
        </p:spPr>
      </p:pic>
    </p:spTree>
    <p:extLst>
      <p:ext uri="{BB962C8B-B14F-4D97-AF65-F5344CB8AC3E}">
        <p14:creationId xmlns:p14="http://schemas.microsoft.com/office/powerpoint/2010/main" val="9935564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A563B-A2FF-422B-A28B-D77B59A3A256}"/>
              </a:ext>
            </a:extLst>
          </p:cNvPr>
          <p:cNvSpPr>
            <a:spLocks noGrp="1"/>
          </p:cNvSpPr>
          <p:nvPr>
            <p:ph type="title"/>
          </p:nvPr>
        </p:nvSpPr>
        <p:spPr/>
        <p:txBody>
          <a:bodyPr/>
          <a:lstStyle/>
          <a:p>
            <a:r>
              <a:rPr lang="en-GB" altLang="en-US" dirty="0" err="1"/>
              <a:t>Ystadegau</a:t>
            </a:r>
            <a:r>
              <a:rPr lang="en-GB" altLang="en-US" dirty="0"/>
              <a:t> Iechyd </a:t>
            </a:r>
            <a:r>
              <a:rPr lang="en-GB" altLang="en-US" dirty="0" err="1"/>
              <a:t>Meddwl</a:t>
            </a:r>
            <a:r>
              <a:rPr lang="en-GB" altLang="en-US" dirty="0"/>
              <a:t> a Lles</a:t>
            </a:r>
            <a:br>
              <a:rPr lang="en-US" dirty="0"/>
            </a:br>
            <a:r>
              <a:rPr lang="en-GB" altLang="en-US" dirty="0"/>
              <a:t>Mental health and wellbeing statistics</a:t>
            </a:r>
            <a:endParaRPr lang="en-GB" dirty="0"/>
          </a:p>
        </p:txBody>
      </p:sp>
      <p:sp>
        <p:nvSpPr>
          <p:cNvPr id="3" name="Content Placeholder 2">
            <a:extLst>
              <a:ext uri="{FF2B5EF4-FFF2-40B4-BE49-F238E27FC236}">
                <a16:creationId xmlns:a16="http://schemas.microsoft.com/office/drawing/2014/main" id="{F8418E99-FAB8-47D9-B388-0E1BB0235D57}"/>
              </a:ext>
            </a:extLst>
          </p:cNvPr>
          <p:cNvSpPr>
            <a:spLocks noGrp="1"/>
          </p:cNvSpPr>
          <p:nvPr>
            <p:ph idx="1"/>
          </p:nvPr>
        </p:nvSpPr>
        <p:spPr/>
        <p:txBody>
          <a:bodyPr vert="horz" lIns="91440" tIns="45720" rIns="91440" bIns="45720" rtlCol="0" anchor="t">
            <a:normAutofit fontScale="92500" lnSpcReduction="10000"/>
          </a:bodyPr>
          <a:lstStyle/>
          <a:p>
            <a:r>
              <a:rPr lang="en-GB" dirty="0">
                <a:ea typeface="+mn-lt"/>
                <a:cs typeface="+mn-lt"/>
              </a:rPr>
              <a:t>'One in six children aged five to 16 were identified as having a probable mental health problem in July 2020, a huge increase from one in nine in 2017. That’s five children in every classroom.' </a:t>
            </a:r>
            <a:endParaRPr lang="en-US" dirty="0"/>
          </a:p>
          <a:p>
            <a:r>
              <a:rPr lang="en-GB" dirty="0">
                <a:ea typeface="+mn-lt"/>
                <a:cs typeface="+mn-lt"/>
              </a:rPr>
              <a:t>'80% of young people with mental health needs agreed that the coronavirus pandemic had made their mental health worse.'</a:t>
            </a:r>
            <a:endParaRPr lang="en-GB" altLang="en-US" sz="1600" dirty="0">
              <a:cs typeface="Calibri"/>
            </a:endParaRPr>
          </a:p>
          <a:p>
            <a:r>
              <a:rPr lang="en-GB" dirty="0">
                <a:ea typeface="+mn-lt"/>
                <a:cs typeface="+mn-lt"/>
              </a:rPr>
              <a:t>'Suicide was the leading cause of death for males and females aged between five to 34 in 2019.' </a:t>
            </a:r>
          </a:p>
          <a:p>
            <a:r>
              <a:rPr lang="en-GB" dirty="0">
                <a:ea typeface="+mn-lt"/>
                <a:cs typeface="+mn-lt"/>
              </a:rPr>
              <a:t>'Nearly half of 17-19 year-olds with a diagnosable mental health disorder has self-harmed or attempted suicide at some point, rising to 52.7% for young women.'</a:t>
            </a:r>
            <a:endParaRPr lang="en-GB" dirty="0">
              <a:cs typeface="Calibri"/>
            </a:endParaRPr>
          </a:p>
          <a:p>
            <a:r>
              <a:rPr lang="en-GB" dirty="0" err="1">
                <a:cs typeface="Calibri"/>
              </a:rPr>
              <a:t>Youngminds</a:t>
            </a:r>
            <a:r>
              <a:rPr lang="en-GB" dirty="0">
                <a:cs typeface="Calibri"/>
              </a:rPr>
              <a:t> (2022)</a:t>
            </a:r>
            <a:endParaRPr lang="en-GB" b="1" dirty="0">
              <a:ea typeface="+mn-lt"/>
              <a:cs typeface="+mn-lt"/>
            </a:endParaRPr>
          </a:p>
          <a:p>
            <a:endParaRPr lang="en-GB" altLang="en-US" sz="1600" dirty="0">
              <a:cs typeface="Calibri"/>
            </a:endParaRPr>
          </a:p>
          <a:p>
            <a:endParaRPr lang="en-GB" dirty="0">
              <a:cs typeface="Calibri" panose="020F0502020204030204"/>
            </a:endParaRPr>
          </a:p>
        </p:txBody>
      </p:sp>
      <p:pic>
        <p:nvPicPr>
          <p:cNvPr id="4" name="Picture 4" descr="YoungMinds - Solihull local offer">
            <a:extLst>
              <a:ext uri="{FF2B5EF4-FFF2-40B4-BE49-F238E27FC236}">
                <a16:creationId xmlns:a16="http://schemas.microsoft.com/office/drawing/2014/main" id="{A143204E-819D-48B1-BC4C-CA70B90B0C0C}"/>
              </a:ext>
            </a:extLst>
          </p:cNvPr>
          <p:cNvPicPr>
            <a:picLocks noChangeAspect="1"/>
          </p:cNvPicPr>
          <p:nvPr/>
        </p:nvPicPr>
        <p:blipFill>
          <a:blip r:embed="rId2"/>
          <a:stretch>
            <a:fillRect/>
          </a:stretch>
        </p:blipFill>
        <p:spPr>
          <a:xfrm>
            <a:off x="6986236" y="5413923"/>
            <a:ext cx="2743198" cy="831339"/>
          </a:xfrm>
          <a:prstGeom prst="rect">
            <a:avLst/>
          </a:prstGeom>
        </p:spPr>
      </p:pic>
    </p:spTree>
    <p:extLst>
      <p:ext uri="{BB962C8B-B14F-4D97-AF65-F5344CB8AC3E}">
        <p14:creationId xmlns:p14="http://schemas.microsoft.com/office/powerpoint/2010/main" val="23746342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12E07-ADCA-43CD-B562-D74BF0922BCB}"/>
              </a:ext>
            </a:extLst>
          </p:cNvPr>
          <p:cNvSpPr>
            <a:spLocks noGrp="1"/>
          </p:cNvSpPr>
          <p:nvPr>
            <p:ph type="title"/>
          </p:nvPr>
        </p:nvSpPr>
        <p:spPr/>
        <p:txBody>
          <a:bodyPr/>
          <a:lstStyle/>
          <a:p>
            <a:r>
              <a:rPr lang="en-GB" dirty="0"/>
              <a:t>Layard and </a:t>
            </a:r>
            <a:r>
              <a:rPr lang="en-GB" dirty="0" err="1"/>
              <a:t>Hagell</a:t>
            </a:r>
            <a:r>
              <a:rPr lang="en-GB" dirty="0"/>
              <a:t>, 2015</a:t>
            </a:r>
          </a:p>
        </p:txBody>
      </p:sp>
      <p:sp>
        <p:nvSpPr>
          <p:cNvPr id="3" name="Content Placeholder 2">
            <a:extLst>
              <a:ext uri="{FF2B5EF4-FFF2-40B4-BE49-F238E27FC236}">
                <a16:creationId xmlns:a16="http://schemas.microsoft.com/office/drawing/2014/main" id="{CCDA926A-D134-4E89-92C3-C5F0F3BE7649}"/>
              </a:ext>
            </a:extLst>
          </p:cNvPr>
          <p:cNvSpPr>
            <a:spLocks noGrp="1"/>
          </p:cNvSpPr>
          <p:nvPr>
            <p:ph idx="1"/>
          </p:nvPr>
        </p:nvSpPr>
        <p:spPr>
          <a:xfrm>
            <a:off x="6127376" y="1789766"/>
            <a:ext cx="5602942" cy="4351338"/>
          </a:xfrm>
        </p:spPr>
        <p:txBody>
          <a:bodyPr vert="horz" lIns="91440" tIns="45720" rIns="91440" bIns="45720" rtlCol="0" anchor="t">
            <a:normAutofit fontScale="85000" lnSpcReduction="20000"/>
          </a:bodyPr>
          <a:lstStyle/>
          <a:p>
            <a:r>
              <a:rPr lang="en-GB" dirty="0"/>
              <a:t>Early  intervention  is  crucial.  </a:t>
            </a:r>
          </a:p>
          <a:p>
            <a:r>
              <a:rPr lang="en-GB" dirty="0"/>
              <a:t>Mental  health  problems  need  to  be  tackled  when  they  first  appear. </a:t>
            </a:r>
          </a:p>
          <a:p>
            <a:r>
              <a:rPr lang="en-GB" dirty="0"/>
              <a:t>They need to be recognized by parents, doctors and teachers, and our whole society</a:t>
            </a:r>
            <a:r>
              <a:rPr lang="en-GB" sz="2200" b="1" dirty="0"/>
              <a:t> </a:t>
            </a:r>
            <a:r>
              <a:rPr lang="en-GB" dirty="0"/>
              <a:t>needs to become much more open and matter-of-fact about what is a common part of life.</a:t>
            </a:r>
          </a:p>
          <a:p>
            <a:r>
              <a:rPr lang="en-GB" dirty="0"/>
              <a:t>Our </a:t>
            </a:r>
            <a:r>
              <a:rPr lang="en-GB" b="1" dirty="0"/>
              <a:t>schools </a:t>
            </a:r>
            <a:r>
              <a:rPr lang="en-GB" dirty="0"/>
              <a:t>need to adopt children’s wellbeing as one of their major objectives – both in their ethos and their teaching. </a:t>
            </a:r>
          </a:p>
          <a:p>
            <a:r>
              <a:rPr lang="en-GB" b="1" dirty="0"/>
              <a:t>Life skill</a:t>
            </a:r>
            <a:r>
              <a:rPr lang="en-GB" dirty="0"/>
              <a:t>s can and should be taught as professionally as mathematics or literature.</a:t>
            </a:r>
          </a:p>
          <a:p>
            <a:endParaRPr lang="en-GB" dirty="0"/>
          </a:p>
        </p:txBody>
      </p:sp>
      <p:sp>
        <p:nvSpPr>
          <p:cNvPr id="5" name="Content Placeholder 2">
            <a:extLst>
              <a:ext uri="{FF2B5EF4-FFF2-40B4-BE49-F238E27FC236}">
                <a16:creationId xmlns:a16="http://schemas.microsoft.com/office/drawing/2014/main" id="{EAEAFC15-A314-4A90-A216-507A5D90EF1B}"/>
              </a:ext>
            </a:extLst>
          </p:cNvPr>
          <p:cNvSpPr txBox="1">
            <a:spLocks/>
          </p:cNvSpPr>
          <p:nvPr/>
        </p:nvSpPr>
        <p:spPr>
          <a:xfrm>
            <a:off x="210670" y="1861484"/>
            <a:ext cx="5602942" cy="4351338"/>
          </a:xfrm>
          <a:prstGeom prst="rect">
            <a:avLst/>
          </a:prstGeom>
        </p:spPr>
        <p:txBody>
          <a:bodyPr vert="horz" lIns="91440" tIns="45720" rIns="91440" bIns="45720" rtlCol="0" anchor="t">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ea typeface="+mn-lt"/>
                <a:cs typeface="+mn-lt"/>
              </a:rPr>
              <a:t>Mae </a:t>
            </a:r>
            <a:r>
              <a:rPr lang="en-GB" dirty="0" err="1">
                <a:ea typeface="+mn-lt"/>
                <a:cs typeface="+mn-lt"/>
              </a:rPr>
              <a:t>ymyrraeth</a:t>
            </a:r>
            <a:r>
              <a:rPr lang="en-GB" dirty="0">
                <a:ea typeface="+mn-lt"/>
                <a:cs typeface="+mn-lt"/>
              </a:rPr>
              <a:t> </a:t>
            </a:r>
            <a:r>
              <a:rPr lang="en-GB" dirty="0" err="1">
                <a:ea typeface="+mn-lt"/>
                <a:cs typeface="+mn-lt"/>
              </a:rPr>
              <a:t>gynnar</a:t>
            </a:r>
            <a:r>
              <a:rPr lang="en-GB" dirty="0">
                <a:ea typeface="+mn-lt"/>
                <a:cs typeface="+mn-lt"/>
              </a:rPr>
              <a:t> </a:t>
            </a:r>
            <a:r>
              <a:rPr lang="en-GB" dirty="0" err="1">
                <a:ea typeface="+mn-lt"/>
                <a:cs typeface="+mn-lt"/>
              </a:rPr>
              <a:t>yn</a:t>
            </a:r>
            <a:r>
              <a:rPr lang="en-GB" dirty="0">
                <a:ea typeface="+mn-lt"/>
                <a:cs typeface="+mn-lt"/>
              </a:rPr>
              <a:t> </a:t>
            </a:r>
            <a:r>
              <a:rPr lang="en-GB" dirty="0" err="1">
                <a:ea typeface="+mn-lt"/>
                <a:cs typeface="+mn-lt"/>
              </a:rPr>
              <a:t>hanfodol</a:t>
            </a:r>
            <a:r>
              <a:rPr lang="en-GB" dirty="0">
                <a:ea typeface="+mn-lt"/>
                <a:cs typeface="+mn-lt"/>
              </a:rPr>
              <a:t>.</a:t>
            </a:r>
          </a:p>
          <a:p>
            <a:r>
              <a:rPr lang="en-GB" dirty="0">
                <a:ea typeface="+mn-lt"/>
                <a:cs typeface="+mn-lt"/>
              </a:rPr>
              <a:t>Mae </a:t>
            </a:r>
            <a:r>
              <a:rPr lang="en-GB" dirty="0" err="1">
                <a:ea typeface="+mn-lt"/>
                <a:cs typeface="+mn-lt"/>
              </a:rPr>
              <a:t>angen</a:t>
            </a:r>
            <a:r>
              <a:rPr lang="en-GB" dirty="0">
                <a:ea typeface="+mn-lt"/>
                <a:cs typeface="+mn-lt"/>
              </a:rPr>
              <a:t> </a:t>
            </a:r>
            <a:r>
              <a:rPr lang="en-GB" dirty="0" err="1">
                <a:ea typeface="+mn-lt"/>
                <a:cs typeface="+mn-lt"/>
              </a:rPr>
              <a:t>mynd</a:t>
            </a:r>
            <a:r>
              <a:rPr lang="en-GB" dirty="0">
                <a:ea typeface="+mn-lt"/>
                <a:cs typeface="+mn-lt"/>
              </a:rPr>
              <a:t> </a:t>
            </a:r>
            <a:r>
              <a:rPr lang="en-GB" dirty="0" err="1">
                <a:ea typeface="+mn-lt"/>
                <a:cs typeface="+mn-lt"/>
              </a:rPr>
              <a:t>i'r</a:t>
            </a:r>
            <a:r>
              <a:rPr lang="en-GB" dirty="0">
                <a:ea typeface="+mn-lt"/>
                <a:cs typeface="+mn-lt"/>
              </a:rPr>
              <a:t> </a:t>
            </a:r>
            <a:r>
              <a:rPr lang="en-GB" dirty="0" err="1">
                <a:ea typeface="+mn-lt"/>
                <a:cs typeface="+mn-lt"/>
              </a:rPr>
              <a:t>afael</a:t>
            </a:r>
            <a:r>
              <a:rPr lang="en-GB" dirty="0">
                <a:ea typeface="+mn-lt"/>
                <a:cs typeface="+mn-lt"/>
              </a:rPr>
              <a:t> â </a:t>
            </a:r>
            <a:r>
              <a:rPr lang="en-GB" dirty="0" err="1">
                <a:ea typeface="+mn-lt"/>
                <a:cs typeface="+mn-lt"/>
              </a:rPr>
              <a:t>phroblemau</a:t>
            </a:r>
            <a:r>
              <a:rPr lang="en-GB" dirty="0">
                <a:ea typeface="+mn-lt"/>
                <a:cs typeface="+mn-lt"/>
              </a:rPr>
              <a:t> iechyd </a:t>
            </a:r>
            <a:r>
              <a:rPr lang="en-GB" dirty="0" err="1">
                <a:ea typeface="+mn-lt"/>
                <a:cs typeface="+mn-lt"/>
              </a:rPr>
              <a:t>meddwl</a:t>
            </a:r>
            <a:r>
              <a:rPr lang="en-GB" dirty="0">
                <a:ea typeface="+mn-lt"/>
                <a:cs typeface="+mn-lt"/>
              </a:rPr>
              <a:t> pan </a:t>
            </a:r>
            <a:r>
              <a:rPr lang="en-GB" dirty="0" err="1">
                <a:ea typeface="+mn-lt"/>
                <a:cs typeface="+mn-lt"/>
              </a:rPr>
              <a:t>fyddant</a:t>
            </a:r>
            <a:r>
              <a:rPr lang="en-GB" dirty="0">
                <a:ea typeface="+mn-lt"/>
                <a:cs typeface="+mn-lt"/>
              </a:rPr>
              <a:t> </a:t>
            </a:r>
            <a:r>
              <a:rPr lang="en-GB" dirty="0" err="1">
                <a:ea typeface="+mn-lt"/>
                <a:cs typeface="+mn-lt"/>
              </a:rPr>
              <a:t>yn</a:t>
            </a:r>
            <a:r>
              <a:rPr lang="en-GB" dirty="0">
                <a:ea typeface="+mn-lt"/>
                <a:cs typeface="+mn-lt"/>
              </a:rPr>
              <a:t> </a:t>
            </a:r>
            <a:r>
              <a:rPr lang="en-GB" dirty="0" err="1">
                <a:ea typeface="+mn-lt"/>
                <a:cs typeface="+mn-lt"/>
              </a:rPr>
              <a:t>ymddangos</a:t>
            </a:r>
            <a:r>
              <a:rPr lang="en-GB" dirty="0">
                <a:ea typeface="+mn-lt"/>
                <a:cs typeface="+mn-lt"/>
              </a:rPr>
              <a:t> </a:t>
            </a:r>
            <a:r>
              <a:rPr lang="en-GB" dirty="0" err="1">
                <a:ea typeface="+mn-lt"/>
                <a:cs typeface="+mn-lt"/>
              </a:rPr>
              <a:t>gyntaf</a:t>
            </a:r>
            <a:r>
              <a:rPr lang="en-GB" dirty="0">
                <a:ea typeface="+mn-lt"/>
                <a:cs typeface="+mn-lt"/>
              </a:rPr>
              <a:t>.</a:t>
            </a:r>
          </a:p>
          <a:p>
            <a:r>
              <a:rPr lang="en-GB" dirty="0">
                <a:ea typeface="+mn-lt"/>
                <a:cs typeface="+mn-lt"/>
              </a:rPr>
              <a:t>Mae </a:t>
            </a:r>
            <a:r>
              <a:rPr lang="en-GB" dirty="0" err="1">
                <a:ea typeface="+mn-lt"/>
                <a:cs typeface="+mn-lt"/>
              </a:rPr>
              <a:t>angen</a:t>
            </a:r>
            <a:r>
              <a:rPr lang="en-GB" dirty="0">
                <a:ea typeface="+mn-lt"/>
                <a:cs typeface="+mn-lt"/>
              </a:rPr>
              <a:t> </a:t>
            </a:r>
            <a:r>
              <a:rPr lang="en-GB" dirty="0" err="1">
                <a:ea typeface="+mn-lt"/>
                <a:cs typeface="+mn-lt"/>
              </a:rPr>
              <a:t>iddynt</a:t>
            </a:r>
            <a:r>
              <a:rPr lang="en-GB" dirty="0">
                <a:ea typeface="+mn-lt"/>
                <a:cs typeface="+mn-lt"/>
              </a:rPr>
              <a:t> </a:t>
            </a:r>
            <a:r>
              <a:rPr lang="en-GB" dirty="0" err="1">
                <a:ea typeface="+mn-lt"/>
                <a:cs typeface="+mn-lt"/>
              </a:rPr>
              <a:t>gael</a:t>
            </a:r>
            <a:r>
              <a:rPr lang="en-GB" dirty="0">
                <a:ea typeface="+mn-lt"/>
                <a:cs typeface="+mn-lt"/>
              </a:rPr>
              <a:t> </a:t>
            </a:r>
            <a:r>
              <a:rPr lang="en-GB" dirty="0" err="1">
                <a:ea typeface="+mn-lt"/>
                <a:cs typeface="+mn-lt"/>
              </a:rPr>
              <a:t>eu</a:t>
            </a:r>
            <a:r>
              <a:rPr lang="en-GB" dirty="0">
                <a:ea typeface="+mn-lt"/>
                <a:cs typeface="+mn-lt"/>
              </a:rPr>
              <a:t> </a:t>
            </a:r>
            <a:r>
              <a:rPr lang="en-GB" dirty="0" err="1">
                <a:ea typeface="+mn-lt"/>
                <a:cs typeface="+mn-lt"/>
              </a:rPr>
              <a:t>hadnabod</a:t>
            </a:r>
            <a:r>
              <a:rPr lang="en-GB" dirty="0">
                <a:ea typeface="+mn-lt"/>
                <a:cs typeface="+mn-lt"/>
              </a:rPr>
              <a:t> </a:t>
            </a:r>
            <a:r>
              <a:rPr lang="en-GB" dirty="0" err="1">
                <a:ea typeface="+mn-lt"/>
                <a:cs typeface="+mn-lt"/>
              </a:rPr>
              <a:t>gan</a:t>
            </a:r>
            <a:r>
              <a:rPr lang="en-GB" dirty="0">
                <a:ea typeface="+mn-lt"/>
                <a:cs typeface="+mn-lt"/>
              </a:rPr>
              <a:t> </a:t>
            </a:r>
            <a:r>
              <a:rPr lang="en-GB" dirty="0" err="1">
                <a:ea typeface="+mn-lt"/>
                <a:cs typeface="+mn-lt"/>
              </a:rPr>
              <a:t>rieni</a:t>
            </a:r>
            <a:r>
              <a:rPr lang="en-GB" dirty="0">
                <a:ea typeface="+mn-lt"/>
                <a:cs typeface="+mn-lt"/>
              </a:rPr>
              <a:t>, </a:t>
            </a:r>
            <a:r>
              <a:rPr lang="en-GB" dirty="0" err="1">
                <a:ea typeface="+mn-lt"/>
                <a:cs typeface="+mn-lt"/>
              </a:rPr>
              <a:t>meddygon</a:t>
            </a:r>
            <a:r>
              <a:rPr lang="en-GB" dirty="0">
                <a:ea typeface="+mn-lt"/>
                <a:cs typeface="+mn-lt"/>
              </a:rPr>
              <a:t> ac </a:t>
            </a:r>
            <a:r>
              <a:rPr lang="en-GB" dirty="0" err="1">
                <a:ea typeface="+mn-lt"/>
                <a:cs typeface="+mn-lt"/>
              </a:rPr>
              <a:t>athrawon</a:t>
            </a:r>
            <a:r>
              <a:rPr lang="en-GB" dirty="0">
                <a:ea typeface="+mn-lt"/>
                <a:cs typeface="+mn-lt"/>
              </a:rPr>
              <a:t>, ac </a:t>
            </a:r>
            <a:r>
              <a:rPr lang="en-GB" dirty="0" err="1">
                <a:ea typeface="+mn-lt"/>
                <a:cs typeface="+mn-lt"/>
              </a:rPr>
              <a:t>mae</a:t>
            </a:r>
            <a:r>
              <a:rPr lang="en-GB" dirty="0">
                <a:ea typeface="+mn-lt"/>
                <a:cs typeface="+mn-lt"/>
              </a:rPr>
              <a:t> </a:t>
            </a:r>
            <a:r>
              <a:rPr lang="en-GB" dirty="0" err="1">
                <a:ea typeface="+mn-lt"/>
                <a:cs typeface="+mn-lt"/>
              </a:rPr>
              <a:t>angen</a:t>
            </a:r>
            <a:r>
              <a:rPr lang="en-GB" dirty="0">
                <a:ea typeface="+mn-lt"/>
                <a:cs typeface="+mn-lt"/>
              </a:rPr>
              <a:t> </a:t>
            </a:r>
            <a:r>
              <a:rPr lang="en-GB" dirty="0" err="1">
                <a:ea typeface="+mn-lt"/>
                <a:cs typeface="+mn-lt"/>
              </a:rPr>
              <a:t>i'n</a:t>
            </a:r>
            <a:r>
              <a:rPr lang="en-GB" dirty="0">
                <a:ea typeface="+mn-lt"/>
                <a:cs typeface="+mn-lt"/>
              </a:rPr>
              <a:t> </a:t>
            </a:r>
            <a:r>
              <a:rPr lang="en-GB" dirty="0" err="1">
                <a:ea typeface="+mn-lt"/>
                <a:cs typeface="+mn-lt"/>
              </a:rPr>
              <a:t>cymdeithas</a:t>
            </a:r>
            <a:r>
              <a:rPr lang="en-GB" dirty="0">
                <a:ea typeface="+mn-lt"/>
                <a:cs typeface="+mn-lt"/>
              </a:rPr>
              <a:t> </a:t>
            </a:r>
            <a:r>
              <a:rPr lang="en-GB" dirty="0" err="1">
                <a:ea typeface="+mn-lt"/>
                <a:cs typeface="+mn-lt"/>
              </a:rPr>
              <a:t>gyfan</a:t>
            </a:r>
            <a:r>
              <a:rPr lang="en-GB" dirty="0">
                <a:ea typeface="+mn-lt"/>
                <a:cs typeface="+mn-lt"/>
              </a:rPr>
              <a:t> </a:t>
            </a:r>
            <a:r>
              <a:rPr lang="en-GB" dirty="0" err="1">
                <a:ea typeface="+mn-lt"/>
                <a:cs typeface="+mn-lt"/>
              </a:rPr>
              <a:t>ddod</a:t>
            </a:r>
            <a:r>
              <a:rPr lang="en-GB" dirty="0">
                <a:ea typeface="+mn-lt"/>
                <a:cs typeface="+mn-lt"/>
              </a:rPr>
              <a:t> </a:t>
            </a:r>
            <a:r>
              <a:rPr lang="en-GB" dirty="0" err="1">
                <a:ea typeface="+mn-lt"/>
                <a:cs typeface="+mn-lt"/>
              </a:rPr>
              <a:t>yn</a:t>
            </a:r>
            <a:r>
              <a:rPr lang="en-GB" dirty="0">
                <a:ea typeface="+mn-lt"/>
                <a:cs typeface="+mn-lt"/>
              </a:rPr>
              <a:t> </a:t>
            </a:r>
            <a:r>
              <a:rPr lang="en-GB" dirty="0" err="1">
                <a:ea typeface="+mn-lt"/>
                <a:cs typeface="+mn-lt"/>
              </a:rPr>
              <a:t>llawer</a:t>
            </a:r>
            <a:r>
              <a:rPr lang="en-GB" dirty="0">
                <a:ea typeface="+mn-lt"/>
                <a:cs typeface="+mn-lt"/>
              </a:rPr>
              <a:t> </a:t>
            </a:r>
            <a:r>
              <a:rPr lang="en-GB" dirty="0" err="1">
                <a:ea typeface="+mn-lt"/>
                <a:cs typeface="+mn-lt"/>
              </a:rPr>
              <a:t>mwy</a:t>
            </a:r>
            <a:r>
              <a:rPr lang="en-GB" dirty="0">
                <a:ea typeface="+mn-lt"/>
                <a:cs typeface="+mn-lt"/>
              </a:rPr>
              <a:t> </a:t>
            </a:r>
            <a:r>
              <a:rPr lang="en-GB" dirty="0" err="1">
                <a:ea typeface="+mn-lt"/>
                <a:cs typeface="+mn-lt"/>
              </a:rPr>
              <a:t>agored</a:t>
            </a:r>
            <a:r>
              <a:rPr lang="en-GB" dirty="0">
                <a:ea typeface="+mn-lt"/>
                <a:cs typeface="+mn-lt"/>
              </a:rPr>
              <a:t> a mater o </a:t>
            </a:r>
            <a:r>
              <a:rPr lang="en-GB" dirty="0" err="1">
                <a:ea typeface="+mn-lt"/>
                <a:cs typeface="+mn-lt"/>
              </a:rPr>
              <a:t>ffaith</a:t>
            </a:r>
            <a:r>
              <a:rPr lang="en-GB" dirty="0">
                <a:ea typeface="+mn-lt"/>
                <a:cs typeface="+mn-lt"/>
              </a:rPr>
              <a:t> am </a:t>
            </a:r>
            <a:r>
              <a:rPr lang="en-GB" dirty="0" err="1">
                <a:ea typeface="+mn-lt"/>
                <a:cs typeface="+mn-lt"/>
              </a:rPr>
              <a:t>yr</a:t>
            </a:r>
            <a:r>
              <a:rPr lang="en-GB" dirty="0">
                <a:ea typeface="+mn-lt"/>
                <a:cs typeface="+mn-lt"/>
              </a:rPr>
              <a:t> </a:t>
            </a:r>
            <a:r>
              <a:rPr lang="en-GB" dirty="0" err="1">
                <a:ea typeface="+mn-lt"/>
                <a:cs typeface="+mn-lt"/>
              </a:rPr>
              <a:t>hyn</a:t>
            </a:r>
            <a:r>
              <a:rPr lang="en-GB" dirty="0">
                <a:ea typeface="+mn-lt"/>
                <a:cs typeface="+mn-lt"/>
              </a:rPr>
              <a:t> </a:t>
            </a:r>
            <a:r>
              <a:rPr lang="en-GB" dirty="0" err="1">
                <a:ea typeface="+mn-lt"/>
                <a:cs typeface="+mn-lt"/>
              </a:rPr>
              <a:t>sy'n</a:t>
            </a:r>
            <a:r>
              <a:rPr lang="en-GB" dirty="0">
                <a:ea typeface="+mn-lt"/>
                <a:cs typeface="+mn-lt"/>
              </a:rPr>
              <a:t> </a:t>
            </a:r>
            <a:r>
              <a:rPr lang="en-GB" dirty="0" err="1">
                <a:ea typeface="+mn-lt"/>
                <a:cs typeface="+mn-lt"/>
              </a:rPr>
              <a:t>rhan</a:t>
            </a:r>
            <a:r>
              <a:rPr lang="en-GB" dirty="0">
                <a:ea typeface="+mn-lt"/>
                <a:cs typeface="+mn-lt"/>
              </a:rPr>
              <a:t> </a:t>
            </a:r>
            <a:r>
              <a:rPr lang="en-GB" dirty="0" err="1">
                <a:ea typeface="+mn-lt"/>
                <a:cs typeface="+mn-lt"/>
              </a:rPr>
              <a:t>gyffredin</a:t>
            </a:r>
            <a:r>
              <a:rPr lang="en-GB" dirty="0">
                <a:ea typeface="+mn-lt"/>
                <a:cs typeface="+mn-lt"/>
              </a:rPr>
              <a:t> o </a:t>
            </a:r>
            <a:r>
              <a:rPr lang="en-GB" dirty="0" err="1">
                <a:ea typeface="+mn-lt"/>
                <a:cs typeface="+mn-lt"/>
              </a:rPr>
              <a:t>fywyd</a:t>
            </a:r>
            <a:r>
              <a:rPr lang="en-GB" dirty="0">
                <a:ea typeface="+mn-lt"/>
                <a:cs typeface="+mn-lt"/>
              </a:rPr>
              <a:t>.</a:t>
            </a:r>
          </a:p>
          <a:p>
            <a:r>
              <a:rPr lang="en-GB" dirty="0">
                <a:ea typeface="+mn-lt"/>
                <a:cs typeface="+mn-lt"/>
              </a:rPr>
              <a:t>Mae </a:t>
            </a:r>
            <a:r>
              <a:rPr lang="en-GB" dirty="0" err="1">
                <a:ea typeface="+mn-lt"/>
                <a:cs typeface="+mn-lt"/>
              </a:rPr>
              <a:t>angen</a:t>
            </a:r>
            <a:r>
              <a:rPr lang="en-GB" dirty="0">
                <a:ea typeface="+mn-lt"/>
                <a:cs typeface="+mn-lt"/>
              </a:rPr>
              <a:t> </a:t>
            </a:r>
            <a:r>
              <a:rPr lang="en-GB" dirty="0" err="1">
                <a:ea typeface="+mn-lt"/>
                <a:cs typeface="+mn-lt"/>
              </a:rPr>
              <a:t>i'n</a:t>
            </a:r>
            <a:r>
              <a:rPr lang="en-GB" dirty="0">
                <a:ea typeface="+mn-lt"/>
                <a:cs typeface="+mn-lt"/>
              </a:rPr>
              <a:t> </a:t>
            </a:r>
            <a:r>
              <a:rPr lang="en-GB" b="1" dirty="0" err="1">
                <a:ea typeface="+mn-lt"/>
                <a:cs typeface="+mn-lt"/>
              </a:rPr>
              <a:t>hysgolion</a:t>
            </a:r>
            <a:r>
              <a:rPr lang="en-GB" dirty="0">
                <a:ea typeface="+mn-lt"/>
                <a:cs typeface="+mn-lt"/>
              </a:rPr>
              <a:t> </a:t>
            </a:r>
            <a:r>
              <a:rPr lang="en-GB" dirty="0" err="1">
                <a:ea typeface="+mn-lt"/>
                <a:cs typeface="+mn-lt"/>
              </a:rPr>
              <a:t>fabwysiadu</a:t>
            </a:r>
            <a:r>
              <a:rPr lang="en-GB" dirty="0">
                <a:ea typeface="+mn-lt"/>
                <a:cs typeface="+mn-lt"/>
              </a:rPr>
              <a:t> </a:t>
            </a:r>
            <a:r>
              <a:rPr lang="en-GB" dirty="0" err="1">
                <a:ea typeface="+mn-lt"/>
                <a:cs typeface="+mn-lt"/>
              </a:rPr>
              <a:t>lles</a:t>
            </a:r>
            <a:r>
              <a:rPr lang="en-GB" dirty="0">
                <a:ea typeface="+mn-lt"/>
                <a:cs typeface="+mn-lt"/>
              </a:rPr>
              <a:t> plant </a:t>
            </a:r>
            <a:r>
              <a:rPr lang="en-GB" dirty="0" err="1">
                <a:ea typeface="+mn-lt"/>
                <a:cs typeface="+mn-lt"/>
              </a:rPr>
              <a:t>fel</a:t>
            </a:r>
            <a:r>
              <a:rPr lang="en-GB" dirty="0">
                <a:ea typeface="+mn-lt"/>
                <a:cs typeface="+mn-lt"/>
              </a:rPr>
              <a:t> un </a:t>
            </a:r>
            <a:r>
              <a:rPr lang="en-GB" dirty="0" err="1">
                <a:ea typeface="+mn-lt"/>
                <a:cs typeface="+mn-lt"/>
              </a:rPr>
              <a:t>o'u</a:t>
            </a:r>
            <a:r>
              <a:rPr lang="en-GB" dirty="0">
                <a:ea typeface="+mn-lt"/>
                <a:cs typeface="+mn-lt"/>
              </a:rPr>
              <a:t> </a:t>
            </a:r>
            <a:r>
              <a:rPr lang="en-GB" dirty="0" err="1">
                <a:ea typeface="+mn-lt"/>
                <a:cs typeface="+mn-lt"/>
              </a:rPr>
              <a:t>prif</a:t>
            </a:r>
            <a:r>
              <a:rPr lang="en-GB" dirty="0">
                <a:ea typeface="+mn-lt"/>
                <a:cs typeface="+mn-lt"/>
              </a:rPr>
              <a:t> </a:t>
            </a:r>
            <a:r>
              <a:rPr lang="en-GB" dirty="0" err="1">
                <a:ea typeface="+mn-lt"/>
                <a:cs typeface="+mn-lt"/>
              </a:rPr>
              <a:t>amcanion</a:t>
            </a:r>
            <a:r>
              <a:rPr lang="en-GB" dirty="0">
                <a:ea typeface="+mn-lt"/>
                <a:cs typeface="+mn-lt"/>
              </a:rPr>
              <a:t> – </a:t>
            </a:r>
            <a:r>
              <a:rPr lang="en-GB" dirty="0" err="1">
                <a:ea typeface="+mn-lt"/>
                <a:cs typeface="+mn-lt"/>
              </a:rPr>
              <a:t>yn</a:t>
            </a:r>
            <a:r>
              <a:rPr lang="en-GB" dirty="0">
                <a:ea typeface="+mn-lt"/>
                <a:cs typeface="+mn-lt"/>
              </a:rPr>
              <a:t> </a:t>
            </a:r>
            <a:r>
              <a:rPr lang="en-GB" dirty="0" err="1">
                <a:ea typeface="+mn-lt"/>
                <a:cs typeface="+mn-lt"/>
              </a:rPr>
              <a:t>eu</a:t>
            </a:r>
            <a:r>
              <a:rPr lang="en-GB" dirty="0">
                <a:ea typeface="+mn-lt"/>
                <a:cs typeface="+mn-lt"/>
              </a:rPr>
              <a:t> </a:t>
            </a:r>
            <a:r>
              <a:rPr lang="en-GB" dirty="0" err="1">
                <a:ea typeface="+mn-lt"/>
                <a:cs typeface="+mn-lt"/>
              </a:rPr>
              <a:t>hethos</a:t>
            </a:r>
            <a:r>
              <a:rPr lang="en-GB" dirty="0">
                <a:ea typeface="+mn-lt"/>
                <a:cs typeface="+mn-lt"/>
              </a:rPr>
              <a:t> </a:t>
            </a:r>
            <a:r>
              <a:rPr lang="en-GB" dirty="0" err="1">
                <a:ea typeface="+mn-lt"/>
                <a:cs typeface="+mn-lt"/>
              </a:rPr>
              <a:t>a'u</a:t>
            </a:r>
            <a:r>
              <a:rPr lang="en-GB" dirty="0">
                <a:ea typeface="+mn-lt"/>
                <a:cs typeface="+mn-lt"/>
              </a:rPr>
              <a:t> </a:t>
            </a:r>
            <a:r>
              <a:rPr lang="en-GB" dirty="0" err="1">
                <a:ea typeface="+mn-lt"/>
                <a:cs typeface="+mn-lt"/>
              </a:rPr>
              <a:t>haddysgu</a:t>
            </a:r>
            <a:r>
              <a:rPr lang="en-GB" dirty="0">
                <a:ea typeface="+mn-lt"/>
                <a:cs typeface="+mn-lt"/>
              </a:rPr>
              <a:t>.</a:t>
            </a:r>
          </a:p>
          <a:p>
            <a:r>
              <a:rPr lang="en-GB" dirty="0">
                <a:ea typeface="+mn-lt"/>
                <a:cs typeface="+mn-lt"/>
              </a:rPr>
              <a:t>Gellir ac y </a:t>
            </a:r>
            <a:r>
              <a:rPr lang="en-GB" dirty="0" err="1">
                <a:ea typeface="+mn-lt"/>
                <a:cs typeface="+mn-lt"/>
              </a:rPr>
              <a:t>dylid</a:t>
            </a:r>
            <a:r>
              <a:rPr lang="en-GB" dirty="0">
                <a:ea typeface="+mn-lt"/>
                <a:cs typeface="+mn-lt"/>
              </a:rPr>
              <a:t> </a:t>
            </a:r>
            <a:r>
              <a:rPr lang="en-GB" dirty="0" err="1">
                <a:ea typeface="+mn-lt"/>
                <a:cs typeface="+mn-lt"/>
              </a:rPr>
              <a:t>addysgu</a:t>
            </a:r>
            <a:r>
              <a:rPr lang="en-GB" dirty="0">
                <a:ea typeface="+mn-lt"/>
                <a:cs typeface="+mn-lt"/>
              </a:rPr>
              <a:t> </a:t>
            </a:r>
            <a:r>
              <a:rPr lang="en-GB" b="1" dirty="0" err="1">
                <a:ea typeface="+mn-lt"/>
                <a:cs typeface="+mn-lt"/>
              </a:rPr>
              <a:t>sgiliau</a:t>
            </a:r>
            <a:r>
              <a:rPr lang="en-GB" b="1" dirty="0">
                <a:ea typeface="+mn-lt"/>
                <a:cs typeface="+mn-lt"/>
              </a:rPr>
              <a:t> </a:t>
            </a:r>
            <a:r>
              <a:rPr lang="en-GB" b="1" dirty="0" err="1">
                <a:ea typeface="+mn-lt"/>
                <a:cs typeface="+mn-lt"/>
              </a:rPr>
              <a:t>bywyd</a:t>
            </a:r>
            <a:r>
              <a:rPr lang="en-GB" dirty="0">
                <a:ea typeface="+mn-lt"/>
                <a:cs typeface="+mn-lt"/>
              </a:rPr>
              <a:t> mor </a:t>
            </a:r>
            <a:r>
              <a:rPr lang="en-GB" dirty="0" err="1">
                <a:ea typeface="+mn-lt"/>
                <a:cs typeface="+mn-lt"/>
              </a:rPr>
              <a:t>broffesiynol</a:t>
            </a:r>
            <a:r>
              <a:rPr lang="en-GB" dirty="0">
                <a:ea typeface="+mn-lt"/>
                <a:cs typeface="+mn-lt"/>
              </a:rPr>
              <a:t> â </a:t>
            </a:r>
            <a:r>
              <a:rPr lang="en-GB" dirty="0" err="1">
                <a:ea typeface="+mn-lt"/>
                <a:cs typeface="+mn-lt"/>
              </a:rPr>
              <a:t>mathemateg</a:t>
            </a:r>
            <a:r>
              <a:rPr lang="en-GB" dirty="0">
                <a:ea typeface="+mn-lt"/>
                <a:cs typeface="+mn-lt"/>
              </a:rPr>
              <a:t> neu </a:t>
            </a:r>
            <a:r>
              <a:rPr lang="en-GB" dirty="0" err="1">
                <a:ea typeface="+mn-lt"/>
                <a:cs typeface="+mn-lt"/>
              </a:rPr>
              <a:t>lenyddiaeth</a:t>
            </a:r>
            <a:r>
              <a:rPr lang="en-GB" dirty="0">
                <a:ea typeface="+mn-lt"/>
                <a:cs typeface="+mn-lt"/>
              </a:rPr>
              <a:t>.</a:t>
            </a:r>
          </a:p>
          <a:p>
            <a:endParaRPr lang="en-GB" dirty="0"/>
          </a:p>
        </p:txBody>
      </p:sp>
      <p:pic>
        <p:nvPicPr>
          <p:cNvPr id="6" name="Picture 6" descr="Help Hand Isolated - Free image on Pixabay">
            <a:extLst>
              <a:ext uri="{FF2B5EF4-FFF2-40B4-BE49-F238E27FC236}">
                <a16:creationId xmlns:a16="http://schemas.microsoft.com/office/drawing/2014/main" id="{C78D66D6-DD15-4C33-9F02-B121B9BBD956}"/>
              </a:ext>
            </a:extLst>
          </p:cNvPr>
          <p:cNvPicPr>
            <a:picLocks noChangeAspect="1"/>
          </p:cNvPicPr>
          <p:nvPr/>
        </p:nvPicPr>
        <p:blipFill>
          <a:blip r:embed="rId2"/>
          <a:stretch>
            <a:fillRect/>
          </a:stretch>
        </p:blipFill>
        <p:spPr>
          <a:xfrm>
            <a:off x="8613913" y="208722"/>
            <a:ext cx="2743200" cy="1868557"/>
          </a:xfrm>
          <a:prstGeom prst="rect">
            <a:avLst/>
          </a:prstGeom>
        </p:spPr>
      </p:pic>
    </p:spTree>
    <p:extLst>
      <p:ext uri="{BB962C8B-B14F-4D97-AF65-F5344CB8AC3E}">
        <p14:creationId xmlns:p14="http://schemas.microsoft.com/office/powerpoint/2010/main" val="28901661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CE15A-084E-49E1-A701-C788AFDFB363}"/>
              </a:ext>
            </a:extLst>
          </p:cNvPr>
          <p:cNvSpPr>
            <a:spLocks noGrp="1"/>
          </p:cNvSpPr>
          <p:nvPr>
            <p:ph type="title"/>
          </p:nvPr>
        </p:nvSpPr>
        <p:spPr/>
        <p:txBody>
          <a:bodyPr/>
          <a:lstStyle/>
          <a:p>
            <a:r>
              <a:rPr lang="en-GB" dirty="0"/>
              <a:t>Beth all </a:t>
            </a:r>
            <a:r>
              <a:rPr lang="en-GB" dirty="0" err="1"/>
              <a:t>ysgolion</a:t>
            </a:r>
            <a:r>
              <a:rPr lang="en-GB" dirty="0"/>
              <a:t> </a:t>
            </a:r>
            <a:r>
              <a:rPr lang="en-GB" dirty="0" err="1"/>
              <a:t>cynradd</a:t>
            </a:r>
            <a:r>
              <a:rPr lang="en-GB" dirty="0"/>
              <a:t> </a:t>
            </a:r>
            <a:r>
              <a:rPr lang="en-GB" dirty="0" err="1"/>
              <a:t>wneud</a:t>
            </a:r>
            <a:r>
              <a:rPr lang="en-GB" dirty="0"/>
              <a:t>?</a:t>
            </a:r>
            <a:br>
              <a:rPr lang="en-GB" dirty="0">
                <a:cs typeface="Calibri Light"/>
              </a:rPr>
            </a:br>
            <a:r>
              <a:rPr lang="en-GB" dirty="0"/>
              <a:t>What can primary schools do?  </a:t>
            </a:r>
            <a:endParaRPr lang="en-GB" dirty="0">
              <a:cs typeface="Calibri Light"/>
            </a:endParaRPr>
          </a:p>
        </p:txBody>
      </p:sp>
      <p:sp>
        <p:nvSpPr>
          <p:cNvPr id="3" name="Content Placeholder 2">
            <a:extLst>
              <a:ext uri="{FF2B5EF4-FFF2-40B4-BE49-F238E27FC236}">
                <a16:creationId xmlns:a16="http://schemas.microsoft.com/office/drawing/2014/main" id="{3C8AF3A9-1457-4308-A299-4C5EEDBEF6EE}"/>
              </a:ext>
            </a:extLst>
          </p:cNvPr>
          <p:cNvSpPr>
            <a:spLocks noGrp="1"/>
          </p:cNvSpPr>
          <p:nvPr>
            <p:ph idx="1"/>
          </p:nvPr>
        </p:nvSpPr>
        <p:spPr>
          <a:xfrm>
            <a:off x="6165573" y="2123799"/>
            <a:ext cx="5188227" cy="4351338"/>
          </a:xfrm>
        </p:spPr>
        <p:txBody>
          <a:bodyPr vert="horz" lIns="91440" tIns="45720" rIns="91440" bIns="45720" rtlCol="0" anchor="t">
            <a:normAutofit fontScale="70000" lnSpcReduction="20000"/>
          </a:bodyPr>
          <a:lstStyle/>
          <a:p>
            <a:pPr marL="109220" indent="0">
              <a:buNone/>
            </a:pPr>
            <a:r>
              <a:rPr lang="en-US" dirty="0"/>
              <a:t>Effective resilience strategies for                   children include:</a:t>
            </a:r>
            <a:endParaRPr lang="en-US">
              <a:cs typeface="Calibri" panose="020F0502020204030204"/>
            </a:endParaRPr>
          </a:p>
          <a:p>
            <a:r>
              <a:rPr lang="en-US" dirty="0"/>
              <a:t>having a sense of belonging in their school and community </a:t>
            </a:r>
          </a:p>
          <a:p>
            <a:r>
              <a:rPr lang="en-US" dirty="0"/>
              <a:t>being in good physical health</a:t>
            </a:r>
          </a:p>
          <a:p>
            <a:r>
              <a:rPr lang="en-US" dirty="0"/>
              <a:t>having time and the freedom to play, indoors and outdoors </a:t>
            </a:r>
          </a:p>
          <a:p>
            <a:r>
              <a:rPr lang="en-US" dirty="0"/>
              <a:t>eating a balanced diet and getting regular exercise </a:t>
            </a:r>
          </a:p>
          <a:p>
            <a:r>
              <a:rPr lang="en-US" dirty="0"/>
              <a:t>being part of a family that gets along well most of the time</a:t>
            </a:r>
          </a:p>
          <a:p>
            <a:r>
              <a:rPr lang="en-US" dirty="0"/>
              <a:t>going to a school that looks after the well-being of all its pupils </a:t>
            </a:r>
          </a:p>
          <a:p>
            <a:r>
              <a:rPr lang="en-US" dirty="0"/>
              <a:t>taking part in local activities for young people</a:t>
            </a:r>
          </a:p>
          <a:p>
            <a:r>
              <a:rPr lang="en-GB" dirty="0"/>
              <a:t>IDPs</a:t>
            </a:r>
            <a:endParaRPr lang="en-US" dirty="0"/>
          </a:p>
          <a:p>
            <a:pPr marL="109220" indent="0" algn="just">
              <a:buNone/>
            </a:pPr>
            <a:endParaRPr lang="en-US" dirty="0">
              <a:cs typeface="Calibri" panose="020F0502020204030204"/>
            </a:endParaRPr>
          </a:p>
          <a:p>
            <a:pPr algn="ctr"/>
            <a:endParaRPr lang="en-GB" dirty="0"/>
          </a:p>
        </p:txBody>
      </p:sp>
      <p:pic>
        <p:nvPicPr>
          <p:cNvPr id="5" name="Picture 4">
            <a:extLst>
              <a:ext uri="{FF2B5EF4-FFF2-40B4-BE49-F238E27FC236}">
                <a16:creationId xmlns:a16="http://schemas.microsoft.com/office/drawing/2014/main" id="{29C405A4-C11F-43E8-9830-C5EC49E761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53654" y="224825"/>
            <a:ext cx="2775097" cy="1607287"/>
          </a:xfrm>
          <a:prstGeom prst="rect">
            <a:avLst/>
          </a:prstGeom>
        </p:spPr>
      </p:pic>
      <p:sp>
        <p:nvSpPr>
          <p:cNvPr id="4" name="TextBox 3">
            <a:extLst>
              <a:ext uri="{FF2B5EF4-FFF2-40B4-BE49-F238E27FC236}">
                <a16:creationId xmlns:a16="http://schemas.microsoft.com/office/drawing/2014/main" id="{168B4C1D-9049-4946-AE2D-B53C260011BE}"/>
              </a:ext>
            </a:extLst>
          </p:cNvPr>
          <p:cNvSpPr txBox="1"/>
          <p:nvPr/>
        </p:nvSpPr>
        <p:spPr>
          <a:xfrm>
            <a:off x="245166" y="1967948"/>
            <a:ext cx="5671929" cy="49859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ea typeface="+mn-lt"/>
                <a:cs typeface="+mn-lt"/>
              </a:rPr>
              <a:t>Mae </a:t>
            </a:r>
            <a:r>
              <a:rPr lang="en-US" sz="2000" dirty="0" err="1">
                <a:ea typeface="+mn-lt"/>
                <a:cs typeface="+mn-lt"/>
              </a:rPr>
              <a:t>strategaethau</a:t>
            </a:r>
            <a:r>
              <a:rPr lang="en-US" sz="2000" dirty="0">
                <a:ea typeface="+mn-lt"/>
                <a:cs typeface="+mn-lt"/>
              </a:rPr>
              <a:t> </a:t>
            </a:r>
            <a:r>
              <a:rPr lang="en-US" sz="2000" dirty="0" err="1">
                <a:ea typeface="+mn-lt"/>
                <a:cs typeface="+mn-lt"/>
              </a:rPr>
              <a:t>gwydnwch</a:t>
            </a:r>
            <a:r>
              <a:rPr lang="en-US" sz="2000" dirty="0">
                <a:ea typeface="+mn-lt"/>
                <a:cs typeface="+mn-lt"/>
              </a:rPr>
              <a:t> </a:t>
            </a:r>
            <a:r>
              <a:rPr lang="en-US" sz="2000" dirty="0" err="1">
                <a:ea typeface="+mn-lt"/>
                <a:cs typeface="+mn-lt"/>
              </a:rPr>
              <a:t>effeithiol</a:t>
            </a:r>
            <a:r>
              <a:rPr lang="en-US" sz="2000" dirty="0">
                <a:ea typeface="+mn-lt"/>
                <a:cs typeface="+mn-lt"/>
              </a:rPr>
              <a:t> </a:t>
            </a:r>
            <a:r>
              <a:rPr lang="en-US" sz="2000" dirty="0" err="1">
                <a:ea typeface="+mn-lt"/>
                <a:cs typeface="+mn-lt"/>
              </a:rPr>
              <a:t>ar</a:t>
            </a:r>
            <a:r>
              <a:rPr lang="en-US" sz="2000" dirty="0">
                <a:ea typeface="+mn-lt"/>
                <a:cs typeface="+mn-lt"/>
              </a:rPr>
              <a:t> </a:t>
            </a:r>
            <a:r>
              <a:rPr lang="en-US" sz="2000" dirty="0" err="1">
                <a:ea typeface="+mn-lt"/>
                <a:cs typeface="+mn-lt"/>
              </a:rPr>
              <a:t>gyfer</a:t>
            </a:r>
            <a:r>
              <a:rPr lang="en-US" sz="2000" dirty="0">
                <a:ea typeface="+mn-lt"/>
                <a:cs typeface="+mn-lt"/>
              </a:rPr>
              <a:t> plant </a:t>
            </a:r>
            <a:r>
              <a:rPr lang="en-US" sz="2000" dirty="0" err="1">
                <a:ea typeface="+mn-lt"/>
                <a:cs typeface="+mn-lt"/>
              </a:rPr>
              <a:t>yn</a:t>
            </a:r>
            <a:r>
              <a:rPr lang="en-US" sz="2000" dirty="0">
                <a:ea typeface="+mn-lt"/>
                <a:cs typeface="+mn-lt"/>
              </a:rPr>
              <a:t> </a:t>
            </a:r>
            <a:r>
              <a:rPr lang="en-US" sz="2000" dirty="0" err="1">
                <a:ea typeface="+mn-lt"/>
                <a:cs typeface="+mn-lt"/>
              </a:rPr>
              <a:t>cynnwys</a:t>
            </a:r>
            <a:r>
              <a:rPr lang="en-US" sz="2000" dirty="0">
                <a:ea typeface="+mn-lt"/>
                <a:cs typeface="+mn-lt"/>
              </a:rPr>
              <a:t>:</a:t>
            </a:r>
          </a:p>
          <a:p>
            <a:pPr marL="285750" indent="-285750">
              <a:buFont typeface="Arial"/>
              <a:buChar char="•"/>
            </a:pPr>
            <a:r>
              <a:rPr lang="en-US" sz="2000" dirty="0" err="1">
                <a:ea typeface="+mn-lt"/>
                <a:cs typeface="+mn-lt"/>
              </a:rPr>
              <a:t>cael</a:t>
            </a:r>
            <a:r>
              <a:rPr lang="en-US" sz="2000" dirty="0">
                <a:ea typeface="+mn-lt"/>
                <a:cs typeface="+mn-lt"/>
              </a:rPr>
              <a:t> </a:t>
            </a:r>
            <a:r>
              <a:rPr lang="en-US" sz="2000" dirty="0" err="1">
                <a:ea typeface="+mn-lt"/>
                <a:cs typeface="+mn-lt"/>
              </a:rPr>
              <a:t>ymdeimlad</a:t>
            </a:r>
            <a:r>
              <a:rPr lang="en-US" sz="2000" dirty="0">
                <a:ea typeface="+mn-lt"/>
                <a:cs typeface="+mn-lt"/>
              </a:rPr>
              <a:t> o </a:t>
            </a:r>
            <a:r>
              <a:rPr lang="en-US" sz="2000" dirty="0" err="1">
                <a:ea typeface="+mn-lt"/>
                <a:cs typeface="+mn-lt"/>
              </a:rPr>
              <a:t>berthyn</a:t>
            </a:r>
            <a:r>
              <a:rPr lang="en-US" sz="2000" dirty="0">
                <a:ea typeface="+mn-lt"/>
                <a:cs typeface="+mn-lt"/>
              </a:rPr>
              <a:t> </a:t>
            </a:r>
            <a:r>
              <a:rPr lang="en-US" sz="2000" dirty="0" err="1">
                <a:ea typeface="+mn-lt"/>
                <a:cs typeface="+mn-lt"/>
              </a:rPr>
              <a:t>yn</a:t>
            </a:r>
            <a:r>
              <a:rPr lang="en-US" sz="2000" dirty="0">
                <a:ea typeface="+mn-lt"/>
                <a:cs typeface="+mn-lt"/>
              </a:rPr>
              <a:t> </a:t>
            </a:r>
            <a:r>
              <a:rPr lang="en-US" sz="2000" dirty="0" err="1">
                <a:ea typeface="+mn-lt"/>
                <a:cs typeface="+mn-lt"/>
              </a:rPr>
              <a:t>eu</a:t>
            </a:r>
            <a:r>
              <a:rPr lang="en-US" sz="2000" dirty="0">
                <a:ea typeface="+mn-lt"/>
                <a:cs typeface="+mn-lt"/>
              </a:rPr>
              <a:t> </a:t>
            </a:r>
            <a:r>
              <a:rPr lang="en-US" sz="2000" dirty="0" err="1">
                <a:ea typeface="+mn-lt"/>
                <a:cs typeface="+mn-lt"/>
              </a:rPr>
              <a:t>hysgol</a:t>
            </a:r>
            <a:r>
              <a:rPr lang="en-US" sz="2000" dirty="0">
                <a:ea typeface="+mn-lt"/>
                <a:cs typeface="+mn-lt"/>
              </a:rPr>
              <a:t> </a:t>
            </a:r>
            <a:r>
              <a:rPr lang="en-US" sz="2000" dirty="0" err="1">
                <a:ea typeface="+mn-lt"/>
                <a:cs typeface="+mn-lt"/>
              </a:rPr>
              <a:t>a'u</a:t>
            </a:r>
            <a:r>
              <a:rPr lang="en-US" sz="2000" dirty="0">
                <a:ea typeface="+mn-lt"/>
                <a:cs typeface="+mn-lt"/>
              </a:rPr>
              <a:t> </a:t>
            </a:r>
            <a:r>
              <a:rPr lang="en-US" sz="2000" dirty="0" err="1">
                <a:ea typeface="+mn-lt"/>
                <a:cs typeface="+mn-lt"/>
              </a:rPr>
              <a:t>cymuned</a:t>
            </a:r>
            <a:endParaRPr lang="en-US" sz="2000" dirty="0">
              <a:cs typeface="Calibri" panose="020F0502020204030204"/>
            </a:endParaRPr>
          </a:p>
          <a:p>
            <a:pPr marL="285750" indent="-285750">
              <a:buFont typeface="Arial"/>
              <a:buChar char="•"/>
            </a:pPr>
            <a:r>
              <a:rPr lang="en-US" sz="2000" dirty="0">
                <a:ea typeface="+mn-lt"/>
                <a:cs typeface="+mn-lt"/>
              </a:rPr>
              <a:t>bod </a:t>
            </a:r>
            <a:r>
              <a:rPr lang="en-US" sz="2000" dirty="0" err="1">
                <a:ea typeface="+mn-lt"/>
                <a:cs typeface="+mn-lt"/>
              </a:rPr>
              <a:t>mewn</a:t>
            </a:r>
            <a:r>
              <a:rPr lang="en-US" sz="2000" dirty="0">
                <a:ea typeface="+mn-lt"/>
                <a:cs typeface="+mn-lt"/>
              </a:rPr>
              <a:t> iechyd </a:t>
            </a:r>
            <a:r>
              <a:rPr lang="en-US" sz="2000" dirty="0" err="1">
                <a:ea typeface="+mn-lt"/>
                <a:cs typeface="+mn-lt"/>
              </a:rPr>
              <a:t>corfforol</a:t>
            </a:r>
            <a:r>
              <a:rPr lang="en-US" sz="2000" dirty="0">
                <a:ea typeface="+mn-lt"/>
                <a:cs typeface="+mn-lt"/>
              </a:rPr>
              <a:t> da</a:t>
            </a:r>
            <a:endParaRPr lang="en-US" sz="2000">
              <a:cs typeface="Calibri" panose="020F0502020204030204"/>
            </a:endParaRPr>
          </a:p>
          <a:p>
            <a:pPr marL="285750" indent="-285750">
              <a:buFont typeface="Arial"/>
              <a:buChar char="•"/>
            </a:pPr>
            <a:r>
              <a:rPr lang="en-US" sz="2000" err="1">
                <a:ea typeface="+mn-lt"/>
                <a:cs typeface="+mn-lt"/>
              </a:rPr>
              <a:t>cael</a:t>
            </a:r>
            <a:r>
              <a:rPr lang="en-US" sz="2000" dirty="0">
                <a:ea typeface="+mn-lt"/>
                <a:cs typeface="+mn-lt"/>
              </a:rPr>
              <a:t> </a:t>
            </a:r>
            <a:r>
              <a:rPr lang="en-US" sz="2000" err="1">
                <a:ea typeface="+mn-lt"/>
                <a:cs typeface="+mn-lt"/>
              </a:rPr>
              <a:t>amser</a:t>
            </a:r>
            <a:r>
              <a:rPr lang="en-US" sz="2000" dirty="0">
                <a:ea typeface="+mn-lt"/>
                <a:cs typeface="+mn-lt"/>
              </a:rPr>
              <a:t> </a:t>
            </a:r>
            <a:r>
              <a:rPr lang="en-US" sz="2000" err="1">
                <a:ea typeface="+mn-lt"/>
                <a:cs typeface="+mn-lt"/>
              </a:rPr>
              <a:t>a'r</a:t>
            </a:r>
            <a:r>
              <a:rPr lang="en-US" sz="2000" dirty="0">
                <a:ea typeface="+mn-lt"/>
                <a:cs typeface="+mn-lt"/>
              </a:rPr>
              <a:t> </a:t>
            </a:r>
            <a:r>
              <a:rPr lang="en-US" sz="2000" err="1">
                <a:ea typeface="+mn-lt"/>
                <a:cs typeface="+mn-lt"/>
              </a:rPr>
              <a:t>rhyddid</a:t>
            </a:r>
            <a:r>
              <a:rPr lang="en-US" sz="2000" dirty="0">
                <a:ea typeface="+mn-lt"/>
                <a:cs typeface="+mn-lt"/>
              </a:rPr>
              <a:t> </a:t>
            </a:r>
            <a:r>
              <a:rPr lang="en-US" sz="2000" err="1">
                <a:ea typeface="+mn-lt"/>
                <a:cs typeface="+mn-lt"/>
              </a:rPr>
              <a:t>i</a:t>
            </a:r>
            <a:r>
              <a:rPr lang="en-US" sz="2000" dirty="0">
                <a:ea typeface="+mn-lt"/>
                <a:cs typeface="+mn-lt"/>
              </a:rPr>
              <a:t> </a:t>
            </a:r>
            <a:r>
              <a:rPr lang="en-US" sz="2000" err="1">
                <a:ea typeface="+mn-lt"/>
                <a:cs typeface="+mn-lt"/>
              </a:rPr>
              <a:t>chwarae</a:t>
            </a:r>
            <a:r>
              <a:rPr lang="en-US" sz="2000" dirty="0">
                <a:ea typeface="+mn-lt"/>
                <a:cs typeface="+mn-lt"/>
              </a:rPr>
              <a:t>, dan do ac </a:t>
            </a:r>
            <a:r>
              <a:rPr lang="en-US" sz="2000" err="1">
                <a:ea typeface="+mn-lt"/>
                <a:cs typeface="+mn-lt"/>
              </a:rPr>
              <a:t>yn</a:t>
            </a:r>
            <a:r>
              <a:rPr lang="en-US" sz="2000" dirty="0">
                <a:ea typeface="+mn-lt"/>
                <a:cs typeface="+mn-lt"/>
              </a:rPr>
              <a:t> </a:t>
            </a:r>
            <a:r>
              <a:rPr lang="en-US" sz="2000" err="1">
                <a:ea typeface="+mn-lt"/>
                <a:cs typeface="+mn-lt"/>
              </a:rPr>
              <a:t>yr</a:t>
            </a:r>
            <a:r>
              <a:rPr lang="en-US" sz="2000" dirty="0">
                <a:ea typeface="+mn-lt"/>
                <a:cs typeface="+mn-lt"/>
              </a:rPr>
              <a:t> </a:t>
            </a:r>
            <a:r>
              <a:rPr lang="en-US" sz="2000" err="1">
                <a:ea typeface="+mn-lt"/>
                <a:cs typeface="+mn-lt"/>
              </a:rPr>
              <a:t>awyr</a:t>
            </a:r>
            <a:r>
              <a:rPr lang="en-US" sz="2000" dirty="0">
                <a:ea typeface="+mn-lt"/>
                <a:cs typeface="+mn-lt"/>
              </a:rPr>
              <a:t> </a:t>
            </a:r>
            <a:r>
              <a:rPr lang="en-US" sz="2000" err="1">
                <a:ea typeface="+mn-lt"/>
                <a:cs typeface="+mn-lt"/>
              </a:rPr>
              <a:t>agored</a:t>
            </a:r>
            <a:endParaRPr lang="en-US" sz="2000">
              <a:cs typeface="Calibri" panose="020F0502020204030204"/>
            </a:endParaRPr>
          </a:p>
          <a:p>
            <a:pPr marL="285750" indent="-285750">
              <a:buFont typeface="Arial"/>
              <a:buChar char="•"/>
            </a:pPr>
            <a:r>
              <a:rPr lang="en-US" sz="2000" err="1">
                <a:ea typeface="+mn-lt"/>
                <a:cs typeface="+mn-lt"/>
              </a:rPr>
              <a:t>bwyta</a:t>
            </a:r>
            <a:r>
              <a:rPr lang="en-US" sz="2000" dirty="0">
                <a:ea typeface="+mn-lt"/>
                <a:cs typeface="+mn-lt"/>
              </a:rPr>
              <a:t> </a:t>
            </a:r>
            <a:r>
              <a:rPr lang="en-US" sz="2000" err="1">
                <a:ea typeface="+mn-lt"/>
                <a:cs typeface="+mn-lt"/>
              </a:rPr>
              <a:t>deiet</a:t>
            </a:r>
            <a:r>
              <a:rPr lang="en-US" sz="2000" dirty="0">
                <a:ea typeface="+mn-lt"/>
                <a:cs typeface="+mn-lt"/>
              </a:rPr>
              <a:t> </a:t>
            </a:r>
            <a:r>
              <a:rPr lang="en-US" sz="2000" err="1">
                <a:ea typeface="+mn-lt"/>
                <a:cs typeface="+mn-lt"/>
              </a:rPr>
              <a:t>cytbwys</a:t>
            </a:r>
            <a:r>
              <a:rPr lang="en-US" sz="2000" dirty="0">
                <a:ea typeface="+mn-lt"/>
                <a:cs typeface="+mn-lt"/>
              </a:rPr>
              <a:t> a </a:t>
            </a:r>
            <a:r>
              <a:rPr lang="en-US" sz="2000" err="1">
                <a:ea typeface="+mn-lt"/>
                <a:cs typeface="+mn-lt"/>
              </a:rPr>
              <a:t>chael</a:t>
            </a:r>
            <a:r>
              <a:rPr lang="en-US" sz="2000" dirty="0">
                <a:ea typeface="+mn-lt"/>
                <a:cs typeface="+mn-lt"/>
              </a:rPr>
              <a:t> </a:t>
            </a:r>
            <a:r>
              <a:rPr lang="en-US" sz="2000" err="1">
                <a:ea typeface="+mn-lt"/>
                <a:cs typeface="+mn-lt"/>
              </a:rPr>
              <a:t>ymarfer</a:t>
            </a:r>
            <a:r>
              <a:rPr lang="en-US" sz="2000" dirty="0">
                <a:ea typeface="+mn-lt"/>
                <a:cs typeface="+mn-lt"/>
              </a:rPr>
              <a:t> </a:t>
            </a:r>
            <a:r>
              <a:rPr lang="en-US" sz="2000" err="1">
                <a:ea typeface="+mn-lt"/>
                <a:cs typeface="+mn-lt"/>
              </a:rPr>
              <a:t>corff</a:t>
            </a:r>
            <a:r>
              <a:rPr lang="en-US" sz="2000" dirty="0">
                <a:ea typeface="+mn-lt"/>
                <a:cs typeface="+mn-lt"/>
              </a:rPr>
              <a:t> </a:t>
            </a:r>
            <a:r>
              <a:rPr lang="en-US" sz="2000" err="1">
                <a:ea typeface="+mn-lt"/>
                <a:cs typeface="+mn-lt"/>
              </a:rPr>
              <a:t>rheolaidd</a:t>
            </a:r>
            <a:endParaRPr lang="en-US" sz="2000">
              <a:cs typeface="Calibri" panose="020F0502020204030204"/>
            </a:endParaRPr>
          </a:p>
          <a:p>
            <a:pPr marL="285750" indent="-285750">
              <a:buFont typeface="Arial"/>
              <a:buChar char="•"/>
            </a:pPr>
            <a:r>
              <a:rPr lang="en-US" sz="2000" dirty="0">
                <a:ea typeface="+mn-lt"/>
                <a:cs typeface="+mn-lt"/>
              </a:rPr>
              <a:t>bod </a:t>
            </a:r>
            <a:r>
              <a:rPr lang="en-US" sz="2000" err="1">
                <a:ea typeface="+mn-lt"/>
                <a:cs typeface="+mn-lt"/>
              </a:rPr>
              <a:t>yn</a:t>
            </a:r>
            <a:r>
              <a:rPr lang="en-US" sz="2000" dirty="0">
                <a:ea typeface="+mn-lt"/>
                <a:cs typeface="+mn-lt"/>
              </a:rPr>
              <a:t> </a:t>
            </a:r>
            <a:r>
              <a:rPr lang="en-US" sz="2000" err="1">
                <a:ea typeface="+mn-lt"/>
                <a:cs typeface="+mn-lt"/>
              </a:rPr>
              <a:t>rhan</a:t>
            </a:r>
            <a:r>
              <a:rPr lang="en-US" sz="2000" dirty="0">
                <a:ea typeface="+mn-lt"/>
                <a:cs typeface="+mn-lt"/>
              </a:rPr>
              <a:t> o </a:t>
            </a:r>
            <a:r>
              <a:rPr lang="en-US" sz="2000" err="1">
                <a:ea typeface="+mn-lt"/>
                <a:cs typeface="+mn-lt"/>
              </a:rPr>
              <a:t>deulu</a:t>
            </a:r>
            <a:r>
              <a:rPr lang="en-US" sz="2000" dirty="0">
                <a:ea typeface="+mn-lt"/>
                <a:cs typeface="+mn-lt"/>
              </a:rPr>
              <a:t> </a:t>
            </a:r>
            <a:r>
              <a:rPr lang="en-US" sz="2000" err="1">
                <a:ea typeface="+mn-lt"/>
                <a:cs typeface="+mn-lt"/>
              </a:rPr>
              <a:t>sy'n</a:t>
            </a:r>
            <a:r>
              <a:rPr lang="en-US" sz="2000" dirty="0">
                <a:ea typeface="+mn-lt"/>
                <a:cs typeface="+mn-lt"/>
              </a:rPr>
              <a:t> </a:t>
            </a:r>
            <a:r>
              <a:rPr lang="en-US" sz="2000" err="1">
                <a:ea typeface="+mn-lt"/>
                <a:cs typeface="+mn-lt"/>
              </a:rPr>
              <a:t>cyd-dynnu'n</a:t>
            </a:r>
            <a:r>
              <a:rPr lang="en-US" sz="2000" dirty="0">
                <a:ea typeface="+mn-lt"/>
                <a:cs typeface="+mn-lt"/>
              </a:rPr>
              <a:t> </a:t>
            </a:r>
            <a:r>
              <a:rPr lang="en-US" sz="2000" err="1">
                <a:ea typeface="+mn-lt"/>
                <a:cs typeface="+mn-lt"/>
              </a:rPr>
              <a:t>dda</a:t>
            </a:r>
            <a:r>
              <a:rPr lang="en-US" sz="2000" dirty="0">
                <a:ea typeface="+mn-lt"/>
                <a:cs typeface="+mn-lt"/>
              </a:rPr>
              <a:t> y </a:t>
            </a:r>
            <a:r>
              <a:rPr lang="en-US" sz="2000" err="1">
                <a:ea typeface="+mn-lt"/>
                <a:cs typeface="+mn-lt"/>
              </a:rPr>
              <a:t>rhan</a:t>
            </a:r>
            <a:r>
              <a:rPr lang="en-US" sz="2000" dirty="0">
                <a:ea typeface="+mn-lt"/>
                <a:cs typeface="+mn-lt"/>
              </a:rPr>
              <a:t> </a:t>
            </a:r>
            <a:r>
              <a:rPr lang="en-US" sz="2000" err="1">
                <a:ea typeface="+mn-lt"/>
                <a:cs typeface="+mn-lt"/>
              </a:rPr>
              <a:t>fwyaf</a:t>
            </a:r>
            <a:r>
              <a:rPr lang="en-US" sz="2000" dirty="0">
                <a:ea typeface="+mn-lt"/>
                <a:cs typeface="+mn-lt"/>
              </a:rPr>
              <a:t> </a:t>
            </a:r>
            <a:r>
              <a:rPr lang="en-US" sz="2000" err="1">
                <a:ea typeface="+mn-lt"/>
                <a:cs typeface="+mn-lt"/>
              </a:rPr>
              <a:t>o'r</a:t>
            </a:r>
            <a:r>
              <a:rPr lang="en-US" sz="2000" dirty="0">
                <a:ea typeface="+mn-lt"/>
                <a:cs typeface="+mn-lt"/>
              </a:rPr>
              <a:t> </a:t>
            </a:r>
            <a:r>
              <a:rPr lang="en-US" sz="2000" err="1">
                <a:ea typeface="+mn-lt"/>
                <a:cs typeface="+mn-lt"/>
              </a:rPr>
              <a:t>amser</a:t>
            </a:r>
            <a:endParaRPr lang="en-US" sz="2000">
              <a:cs typeface="Calibri" panose="020F0502020204030204"/>
            </a:endParaRPr>
          </a:p>
          <a:p>
            <a:pPr marL="285750" indent="-285750">
              <a:buFont typeface="Arial"/>
              <a:buChar char="•"/>
            </a:pPr>
            <a:r>
              <a:rPr lang="en-US" sz="2000" dirty="0" err="1">
                <a:ea typeface="+mn-lt"/>
                <a:cs typeface="+mn-lt"/>
              </a:rPr>
              <a:t>mynd</a:t>
            </a:r>
            <a:r>
              <a:rPr lang="en-US" sz="2000" dirty="0">
                <a:ea typeface="+mn-lt"/>
                <a:cs typeface="+mn-lt"/>
              </a:rPr>
              <a:t> </a:t>
            </a:r>
            <a:r>
              <a:rPr lang="en-US" sz="2000" dirty="0" err="1">
                <a:ea typeface="+mn-lt"/>
                <a:cs typeface="+mn-lt"/>
              </a:rPr>
              <a:t>i</a:t>
            </a:r>
            <a:r>
              <a:rPr lang="en-US" sz="2000" dirty="0">
                <a:ea typeface="+mn-lt"/>
                <a:cs typeface="+mn-lt"/>
              </a:rPr>
              <a:t> </a:t>
            </a:r>
            <a:r>
              <a:rPr lang="en-US" sz="2000" dirty="0" err="1">
                <a:ea typeface="+mn-lt"/>
                <a:cs typeface="+mn-lt"/>
              </a:rPr>
              <a:t>ysgol</a:t>
            </a:r>
            <a:r>
              <a:rPr lang="en-US" sz="2000" dirty="0">
                <a:ea typeface="+mn-lt"/>
                <a:cs typeface="+mn-lt"/>
              </a:rPr>
              <a:t> </a:t>
            </a:r>
            <a:r>
              <a:rPr lang="en-US" sz="2000" dirty="0" err="1">
                <a:ea typeface="+mn-lt"/>
                <a:cs typeface="+mn-lt"/>
              </a:rPr>
              <a:t>sy'n</a:t>
            </a:r>
            <a:r>
              <a:rPr lang="en-US" sz="2000" dirty="0">
                <a:ea typeface="+mn-lt"/>
                <a:cs typeface="+mn-lt"/>
              </a:rPr>
              <a:t> </a:t>
            </a:r>
            <a:r>
              <a:rPr lang="en-US" sz="2000" dirty="0" err="1">
                <a:ea typeface="+mn-lt"/>
                <a:cs typeface="+mn-lt"/>
              </a:rPr>
              <a:t>gofalu</a:t>
            </a:r>
            <a:r>
              <a:rPr lang="en-US" sz="2000" dirty="0">
                <a:ea typeface="+mn-lt"/>
                <a:cs typeface="+mn-lt"/>
              </a:rPr>
              <a:t> am les </a:t>
            </a:r>
            <a:r>
              <a:rPr lang="en-US" sz="2000" dirty="0" err="1">
                <a:ea typeface="+mn-lt"/>
                <a:cs typeface="+mn-lt"/>
              </a:rPr>
              <a:t>ei</a:t>
            </a:r>
            <a:r>
              <a:rPr lang="en-US" sz="2000" dirty="0">
                <a:ea typeface="+mn-lt"/>
                <a:cs typeface="+mn-lt"/>
              </a:rPr>
              <a:t> </a:t>
            </a:r>
            <a:r>
              <a:rPr lang="en-US" sz="2000" dirty="0" err="1">
                <a:ea typeface="+mn-lt"/>
                <a:cs typeface="+mn-lt"/>
              </a:rPr>
              <a:t>holl</a:t>
            </a:r>
            <a:r>
              <a:rPr lang="en-US" sz="2000" dirty="0">
                <a:ea typeface="+mn-lt"/>
                <a:cs typeface="+mn-lt"/>
              </a:rPr>
              <a:t> </a:t>
            </a:r>
            <a:r>
              <a:rPr lang="en-US" sz="2000" dirty="0" err="1">
                <a:ea typeface="+mn-lt"/>
                <a:cs typeface="+mn-lt"/>
              </a:rPr>
              <a:t>ddisgyblion</a:t>
            </a:r>
            <a:endParaRPr lang="en-US" sz="2000">
              <a:cs typeface="Calibri" panose="020F0502020204030204"/>
            </a:endParaRPr>
          </a:p>
          <a:p>
            <a:pPr marL="285750" indent="-285750">
              <a:buFont typeface="Arial"/>
              <a:buChar char="•"/>
            </a:pPr>
            <a:r>
              <a:rPr lang="en-US" sz="2000" err="1">
                <a:ea typeface="+mn-lt"/>
                <a:cs typeface="+mn-lt"/>
              </a:rPr>
              <a:t>cymryd</a:t>
            </a:r>
            <a:r>
              <a:rPr lang="en-US" sz="2000" dirty="0">
                <a:ea typeface="+mn-lt"/>
                <a:cs typeface="+mn-lt"/>
              </a:rPr>
              <a:t> </a:t>
            </a:r>
            <a:r>
              <a:rPr lang="en-US" sz="2000" err="1">
                <a:ea typeface="+mn-lt"/>
                <a:cs typeface="+mn-lt"/>
              </a:rPr>
              <a:t>rhan</a:t>
            </a:r>
            <a:r>
              <a:rPr lang="en-US" sz="2000" dirty="0">
                <a:ea typeface="+mn-lt"/>
                <a:cs typeface="+mn-lt"/>
              </a:rPr>
              <a:t> </a:t>
            </a:r>
            <a:r>
              <a:rPr lang="en-US" sz="2000" err="1">
                <a:ea typeface="+mn-lt"/>
                <a:cs typeface="+mn-lt"/>
              </a:rPr>
              <a:t>mewn</a:t>
            </a:r>
            <a:r>
              <a:rPr lang="en-US" sz="2000" dirty="0">
                <a:ea typeface="+mn-lt"/>
                <a:cs typeface="+mn-lt"/>
              </a:rPr>
              <a:t> </a:t>
            </a:r>
            <a:r>
              <a:rPr lang="en-US" sz="2000" err="1">
                <a:ea typeface="+mn-lt"/>
                <a:cs typeface="+mn-lt"/>
              </a:rPr>
              <a:t>gweithgareddau</a:t>
            </a:r>
            <a:r>
              <a:rPr lang="en-US" sz="2000" dirty="0">
                <a:ea typeface="+mn-lt"/>
                <a:cs typeface="+mn-lt"/>
              </a:rPr>
              <a:t> </a:t>
            </a:r>
            <a:r>
              <a:rPr lang="en-US" sz="2000" err="1">
                <a:ea typeface="+mn-lt"/>
                <a:cs typeface="+mn-lt"/>
              </a:rPr>
              <a:t>lleol</a:t>
            </a:r>
            <a:r>
              <a:rPr lang="en-US" sz="2000" dirty="0">
                <a:ea typeface="+mn-lt"/>
                <a:cs typeface="+mn-lt"/>
              </a:rPr>
              <a:t> </a:t>
            </a:r>
            <a:r>
              <a:rPr lang="en-US" sz="2000" err="1">
                <a:ea typeface="+mn-lt"/>
                <a:cs typeface="+mn-lt"/>
              </a:rPr>
              <a:t>i</a:t>
            </a:r>
            <a:r>
              <a:rPr lang="en-US" sz="2000" dirty="0">
                <a:ea typeface="+mn-lt"/>
                <a:cs typeface="+mn-lt"/>
              </a:rPr>
              <a:t> </a:t>
            </a:r>
            <a:r>
              <a:rPr lang="en-US" sz="2000" err="1">
                <a:ea typeface="+mn-lt"/>
                <a:cs typeface="+mn-lt"/>
              </a:rPr>
              <a:t>bobl</a:t>
            </a:r>
            <a:r>
              <a:rPr lang="en-US" sz="2000" dirty="0">
                <a:ea typeface="+mn-lt"/>
                <a:cs typeface="+mn-lt"/>
              </a:rPr>
              <a:t> </a:t>
            </a:r>
            <a:r>
              <a:rPr lang="en-US" sz="2000" err="1">
                <a:ea typeface="+mn-lt"/>
                <a:cs typeface="+mn-lt"/>
              </a:rPr>
              <a:t>ifanc</a:t>
            </a:r>
            <a:endParaRPr lang="en-US" sz="2000">
              <a:cs typeface="Calibri" panose="020F0502020204030204"/>
            </a:endParaRPr>
          </a:p>
          <a:p>
            <a:pPr marL="285750" indent="-285750">
              <a:buFont typeface="Arial"/>
              <a:buChar char="•"/>
            </a:pPr>
            <a:r>
              <a:rPr lang="en-US" sz="2000" dirty="0">
                <a:ea typeface="+mn-lt"/>
                <a:cs typeface="+mn-lt"/>
              </a:rPr>
              <a:t>CDU</a:t>
            </a:r>
            <a:endParaRPr lang="en-GB" sz="2000" dirty="0">
              <a:cs typeface="Calibri" panose="020F0502020204030204"/>
            </a:endParaRPr>
          </a:p>
          <a:p>
            <a:endParaRPr lang="en-GB">
              <a:latin typeface="&amp;quot"/>
            </a:endParaRPr>
          </a:p>
        </p:txBody>
      </p:sp>
    </p:spTree>
    <p:extLst>
      <p:ext uri="{BB962C8B-B14F-4D97-AF65-F5344CB8AC3E}">
        <p14:creationId xmlns:p14="http://schemas.microsoft.com/office/powerpoint/2010/main" val="17439561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C98E5-5C04-43C6-B70A-28E0435CCDE1}"/>
              </a:ext>
            </a:extLst>
          </p:cNvPr>
          <p:cNvSpPr>
            <a:spLocks noGrp="1"/>
          </p:cNvSpPr>
          <p:nvPr>
            <p:ph type="title"/>
          </p:nvPr>
        </p:nvSpPr>
        <p:spPr/>
        <p:txBody>
          <a:bodyPr/>
          <a:lstStyle/>
          <a:p>
            <a:r>
              <a:rPr lang="en-GB" dirty="0"/>
              <a:t>Beth all </a:t>
            </a:r>
            <a:r>
              <a:rPr lang="en-GB" dirty="0" err="1"/>
              <a:t>ysgolion</a:t>
            </a:r>
            <a:r>
              <a:rPr lang="en-GB" dirty="0"/>
              <a:t> </a:t>
            </a:r>
            <a:r>
              <a:rPr lang="en-GB" dirty="0" err="1"/>
              <a:t>uwchradd</a:t>
            </a:r>
            <a:r>
              <a:rPr lang="en-GB" dirty="0"/>
              <a:t>/</a:t>
            </a:r>
            <a:r>
              <a:rPr lang="en-GB" dirty="0" err="1"/>
              <a:t>colegauwneud</a:t>
            </a:r>
            <a:r>
              <a:rPr lang="en-GB" dirty="0"/>
              <a:t>?</a:t>
            </a:r>
            <a:br>
              <a:rPr lang="en-GB" dirty="0">
                <a:cs typeface="Calibri Light"/>
              </a:rPr>
            </a:br>
            <a:r>
              <a:rPr lang="en-GB" dirty="0"/>
              <a:t>What can secondary schools/colleges do?</a:t>
            </a:r>
          </a:p>
        </p:txBody>
      </p:sp>
      <p:sp>
        <p:nvSpPr>
          <p:cNvPr id="3" name="Content Placeholder 2">
            <a:extLst>
              <a:ext uri="{FF2B5EF4-FFF2-40B4-BE49-F238E27FC236}">
                <a16:creationId xmlns:a16="http://schemas.microsoft.com/office/drawing/2014/main" id="{82EF53FB-AB7F-447F-A568-ABD4AC7312B6}"/>
              </a:ext>
            </a:extLst>
          </p:cNvPr>
          <p:cNvSpPr>
            <a:spLocks noGrp="1"/>
          </p:cNvSpPr>
          <p:nvPr>
            <p:ph idx="1"/>
          </p:nvPr>
        </p:nvSpPr>
        <p:spPr>
          <a:xfrm>
            <a:off x="7179365" y="2037660"/>
            <a:ext cx="4552122" cy="4351338"/>
          </a:xfrm>
        </p:spPr>
        <p:txBody>
          <a:bodyPr vert="horz" lIns="91440" tIns="45720" rIns="91440" bIns="45720" rtlCol="0" anchor="t">
            <a:normAutofit fontScale="70000" lnSpcReduction="20000"/>
          </a:bodyPr>
          <a:lstStyle/>
          <a:p>
            <a:pPr marL="109220" indent="0">
              <a:buNone/>
            </a:pPr>
            <a:r>
              <a:rPr lang="en-GB" dirty="0"/>
              <a:t>                                                                 </a:t>
            </a:r>
            <a:r>
              <a:rPr lang="en-US" dirty="0"/>
              <a:t>Effective resilience strategies for </a:t>
            </a:r>
            <a:endParaRPr lang="en-US"/>
          </a:p>
          <a:p>
            <a:pPr marL="109220" indent="0">
              <a:buNone/>
            </a:pPr>
            <a:r>
              <a:rPr lang="en-US" dirty="0"/>
              <a:t>adolescents include:</a:t>
            </a:r>
            <a:endParaRPr lang="en-US" dirty="0">
              <a:cs typeface="Calibri" panose="020F0502020204030204"/>
            </a:endParaRPr>
          </a:p>
          <a:p>
            <a:r>
              <a:rPr lang="en-US" dirty="0"/>
              <a:t>strong social support networks</a:t>
            </a:r>
          </a:p>
          <a:p>
            <a:r>
              <a:rPr lang="en-US" dirty="0"/>
              <a:t>positive school experiences, </a:t>
            </a:r>
          </a:p>
          <a:p>
            <a:r>
              <a:rPr lang="en-US" dirty="0"/>
              <a:t>a sense of being in control of decisions that affect them</a:t>
            </a:r>
          </a:p>
          <a:p>
            <a:r>
              <a:rPr lang="en-US" dirty="0"/>
              <a:t>participation in extra-curricular activities </a:t>
            </a:r>
          </a:p>
          <a:p>
            <a:r>
              <a:rPr lang="en-US" dirty="0"/>
              <a:t>the ability to help others and ‘make a difference’          </a:t>
            </a:r>
          </a:p>
          <a:p>
            <a:r>
              <a:rPr lang="en-US" dirty="0"/>
              <a:t>not being sheltered from challenging situations</a:t>
            </a:r>
          </a:p>
          <a:p>
            <a:r>
              <a:rPr lang="en-GB" dirty="0"/>
              <a:t>person centred planning</a:t>
            </a:r>
            <a:endParaRPr lang="en-US" dirty="0"/>
          </a:p>
          <a:p>
            <a:pPr marL="109220" indent="0">
              <a:buNone/>
            </a:pPr>
            <a:endParaRPr lang="en-US" dirty="0">
              <a:cs typeface="Calibri" panose="020F0502020204030204"/>
            </a:endParaRPr>
          </a:p>
          <a:p>
            <a:endParaRPr lang="en-GB" dirty="0"/>
          </a:p>
        </p:txBody>
      </p:sp>
      <p:pic>
        <p:nvPicPr>
          <p:cNvPr id="4" name="Picture 3">
            <a:extLst>
              <a:ext uri="{FF2B5EF4-FFF2-40B4-BE49-F238E27FC236}">
                <a16:creationId xmlns:a16="http://schemas.microsoft.com/office/drawing/2014/main" id="{5837F08C-B4BF-47BD-86AA-45A4A73B68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3798" y="3138400"/>
            <a:ext cx="1532963" cy="1538152"/>
          </a:xfrm>
          <a:prstGeom prst="rect">
            <a:avLst/>
          </a:prstGeom>
        </p:spPr>
      </p:pic>
      <p:sp>
        <p:nvSpPr>
          <p:cNvPr id="5" name="TextBox 4">
            <a:extLst>
              <a:ext uri="{FF2B5EF4-FFF2-40B4-BE49-F238E27FC236}">
                <a16:creationId xmlns:a16="http://schemas.microsoft.com/office/drawing/2014/main" id="{B97148EA-A5E8-43ED-AA9C-ED81A1FBEBCC}"/>
              </a:ext>
            </a:extLst>
          </p:cNvPr>
          <p:cNvSpPr txBox="1"/>
          <p:nvPr/>
        </p:nvSpPr>
        <p:spPr>
          <a:xfrm>
            <a:off x="583095" y="2358887"/>
            <a:ext cx="4353339"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err="1">
                <a:ea typeface="+mn-lt"/>
                <a:cs typeface="+mn-lt"/>
              </a:rPr>
              <a:t>Strategaethau</a:t>
            </a:r>
            <a:r>
              <a:rPr lang="en-GB" dirty="0">
                <a:ea typeface="+mn-lt"/>
                <a:cs typeface="+mn-lt"/>
              </a:rPr>
              <a:t> </a:t>
            </a:r>
            <a:r>
              <a:rPr lang="en-GB" dirty="0" err="1">
                <a:ea typeface="+mn-lt"/>
                <a:cs typeface="+mn-lt"/>
              </a:rPr>
              <a:t>gwydnwch</a:t>
            </a:r>
            <a:r>
              <a:rPr lang="en-GB" dirty="0">
                <a:ea typeface="+mn-lt"/>
                <a:cs typeface="+mn-lt"/>
              </a:rPr>
              <a:t> </a:t>
            </a:r>
            <a:r>
              <a:rPr lang="en-GB" dirty="0" err="1">
                <a:ea typeface="+mn-lt"/>
                <a:cs typeface="+mn-lt"/>
              </a:rPr>
              <a:t>effeithiol</a:t>
            </a:r>
            <a:r>
              <a:rPr lang="en-GB" dirty="0">
                <a:ea typeface="+mn-lt"/>
                <a:cs typeface="+mn-lt"/>
              </a:rPr>
              <a:t> </a:t>
            </a:r>
            <a:r>
              <a:rPr lang="en-GB" dirty="0" err="1">
                <a:ea typeface="+mn-lt"/>
                <a:cs typeface="+mn-lt"/>
              </a:rPr>
              <a:t>ar</a:t>
            </a:r>
            <a:r>
              <a:rPr lang="en-GB" dirty="0">
                <a:ea typeface="+mn-lt"/>
                <a:cs typeface="+mn-lt"/>
              </a:rPr>
              <a:t> </a:t>
            </a:r>
            <a:r>
              <a:rPr lang="en-GB" dirty="0" err="1">
                <a:ea typeface="+mn-lt"/>
                <a:cs typeface="+mn-lt"/>
              </a:rPr>
              <a:t>gyfer</a:t>
            </a:r>
            <a:endParaRPr lang="en-US" dirty="0" err="1">
              <a:cs typeface="Calibri" panose="020F0502020204030204"/>
            </a:endParaRPr>
          </a:p>
          <a:p>
            <a:r>
              <a:rPr lang="en-GB" dirty="0" err="1">
                <a:ea typeface="+mn-lt"/>
                <a:cs typeface="+mn-lt"/>
              </a:rPr>
              <a:t>glasoed</a:t>
            </a:r>
            <a:r>
              <a:rPr lang="en-GB" dirty="0">
                <a:ea typeface="+mn-lt"/>
                <a:cs typeface="+mn-lt"/>
              </a:rPr>
              <a:t> </a:t>
            </a:r>
            <a:r>
              <a:rPr lang="en-GB" dirty="0" err="1">
                <a:ea typeface="+mn-lt"/>
                <a:cs typeface="+mn-lt"/>
              </a:rPr>
              <a:t>yn</a:t>
            </a:r>
            <a:r>
              <a:rPr lang="en-GB" dirty="0">
                <a:ea typeface="+mn-lt"/>
                <a:cs typeface="+mn-lt"/>
              </a:rPr>
              <a:t> </a:t>
            </a:r>
            <a:r>
              <a:rPr lang="en-GB" dirty="0" err="1">
                <a:ea typeface="+mn-lt"/>
                <a:cs typeface="+mn-lt"/>
              </a:rPr>
              <a:t>cynnwys</a:t>
            </a:r>
            <a:r>
              <a:rPr lang="en-GB" dirty="0">
                <a:ea typeface="+mn-lt"/>
                <a:cs typeface="+mn-lt"/>
              </a:rPr>
              <a:t>:</a:t>
            </a:r>
          </a:p>
          <a:p>
            <a:pPr marL="285750" indent="-285750">
              <a:buFont typeface="Arial"/>
              <a:buChar char="•"/>
            </a:pPr>
            <a:r>
              <a:rPr lang="en-GB" dirty="0" err="1">
                <a:ea typeface="+mn-lt"/>
                <a:cs typeface="+mn-lt"/>
              </a:rPr>
              <a:t>rhwydweithiau</a:t>
            </a:r>
            <a:r>
              <a:rPr lang="en-GB" dirty="0">
                <a:ea typeface="+mn-lt"/>
                <a:cs typeface="+mn-lt"/>
              </a:rPr>
              <a:t> </a:t>
            </a:r>
            <a:r>
              <a:rPr lang="en-GB" dirty="0" err="1">
                <a:ea typeface="+mn-lt"/>
                <a:cs typeface="+mn-lt"/>
              </a:rPr>
              <a:t>cymorth</a:t>
            </a:r>
            <a:r>
              <a:rPr lang="en-GB" dirty="0">
                <a:ea typeface="+mn-lt"/>
                <a:cs typeface="+mn-lt"/>
              </a:rPr>
              <a:t> </a:t>
            </a:r>
            <a:r>
              <a:rPr lang="en-GB" dirty="0" err="1">
                <a:ea typeface="+mn-lt"/>
                <a:cs typeface="+mn-lt"/>
              </a:rPr>
              <a:t>cymdeithasol</a:t>
            </a:r>
            <a:r>
              <a:rPr lang="en-GB" dirty="0">
                <a:ea typeface="+mn-lt"/>
                <a:cs typeface="+mn-lt"/>
              </a:rPr>
              <a:t> </a:t>
            </a:r>
            <a:r>
              <a:rPr lang="en-GB" dirty="0" err="1">
                <a:ea typeface="+mn-lt"/>
                <a:cs typeface="+mn-lt"/>
              </a:rPr>
              <a:t>cryf</a:t>
            </a:r>
            <a:endParaRPr lang="en-US" dirty="0" err="1">
              <a:cs typeface="Calibri" panose="020F0502020204030204"/>
            </a:endParaRPr>
          </a:p>
          <a:p>
            <a:pPr marL="285750" indent="-285750">
              <a:buFont typeface="Arial"/>
              <a:buChar char="•"/>
            </a:pPr>
            <a:r>
              <a:rPr lang="en-GB" dirty="0" err="1">
                <a:ea typeface="+mn-lt"/>
                <a:cs typeface="+mn-lt"/>
              </a:rPr>
              <a:t>profiadau</a:t>
            </a:r>
            <a:r>
              <a:rPr lang="en-GB" dirty="0">
                <a:ea typeface="+mn-lt"/>
                <a:cs typeface="+mn-lt"/>
              </a:rPr>
              <a:t> </a:t>
            </a:r>
            <a:r>
              <a:rPr lang="en-GB" dirty="0" err="1">
                <a:ea typeface="+mn-lt"/>
                <a:cs typeface="+mn-lt"/>
              </a:rPr>
              <a:t>ysgol</a:t>
            </a:r>
            <a:r>
              <a:rPr lang="en-GB" dirty="0">
                <a:ea typeface="+mn-lt"/>
                <a:cs typeface="+mn-lt"/>
              </a:rPr>
              <a:t> </a:t>
            </a:r>
            <a:r>
              <a:rPr lang="en-GB" dirty="0" err="1">
                <a:ea typeface="+mn-lt"/>
                <a:cs typeface="+mn-lt"/>
              </a:rPr>
              <a:t>cadarnhaol</a:t>
            </a:r>
            <a:r>
              <a:rPr lang="en-GB" dirty="0">
                <a:ea typeface="+mn-lt"/>
                <a:cs typeface="+mn-lt"/>
              </a:rPr>
              <a:t>,</a:t>
            </a:r>
          </a:p>
          <a:p>
            <a:pPr marL="285750" indent="-285750">
              <a:buFont typeface="Arial"/>
              <a:buChar char="•"/>
            </a:pPr>
            <a:r>
              <a:rPr lang="en-GB" dirty="0" err="1">
                <a:ea typeface="+mn-lt"/>
                <a:cs typeface="+mn-lt"/>
              </a:rPr>
              <a:t>ymdeimlad</a:t>
            </a:r>
            <a:r>
              <a:rPr lang="en-GB" dirty="0">
                <a:ea typeface="+mn-lt"/>
                <a:cs typeface="+mn-lt"/>
              </a:rPr>
              <a:t> o </a:t>
            </a:r>
            <a:r>
              <a:rPr lang="en-GB" dirty="0" err="1">
                <a:ea typeface="+mn-lt"/>
                <a:cs typeface="+mn-lt"/>
              </a:rPr>
              <a:t>fod</a:t>
            </a:r>
            <a:r>
              <a:rPr lang="en-GB" dirty="0">
                <a:ea typeface="+mn-lt"/>
                <a:cs typeface="+mn-lt"/>
              </a:rPr>
              <a:t> </a:t>
            </a:r>
            <a:r>
              <a:rPr lang="en-GB" dirty="0" err="1">
                <a:ea typeface="+mn-lt"/>
                <a:cs typeface="+mn-lt"/>
              </a:rPr>
              <a:t>mewn</a:t>
            </a:r>
            <a:r>
              <a:rPr lang="en-GB" dirty="0">
                <a:ea typeface="+mn-lt"/>
                <a:cs typeface="+mn-lt"/>
              </a:rPr>
              <a:t> </a:t>
            </a:r>
            <a:r>
              <a:rPr lang="en-GB" dirty="0" err="1">
                <a:ea typeface="+mn-lt"/>
                <a:cs typeface="+mn-lt"/>
              </a:rPr>
              <a:t>rheolaeth</a:t>
            </a:r>
            <a:r>
              <a:rPr lang="en-GB" dirty="0">
                <a:ea typeface="+mn-lt"/>
                <a:cs typeface="+mn-lt"/>
              </a:rPr>
              <a:t> </a:t>
            </a:r>
            <a:r>
              <a:rPr lang="en-GB" dirty="0" err="1">
                <a:ea typeface="+mn-lt"/>
                <a:cs typeface="+mn-lt"/>
              </a:rPr>
              <a:t>dros</a:t>
            </a:r>
            <a:r>
              <a:rPr lang="en-GB" dirty="0">
                <a:ea typeface="+mn-lt"/>
                <a:cs typeface="+mn-lt"/>
              </a:rPr>
              <a:t> </a:t>
            </a:r>
            <a:r>
              <a:rPr lang="en-GB" dirty="0" err="1">
                <a:ea typeface="+mn-lt"/>
                <a:cs typeface="+mn-lt"/>
              </a:rPr>
              <a:t>benderfyniadau</a:t>
            </a:r>
            <a:r>
              <a:rPr lang="en-GB" dirty="0">
                <a:ea typeface="+mn-lt"/>
                <a:cs typeface="+mn-lt"/>
              </a:rPr>
              <a:t> </a:t>
            </a:r>
            <a:r>
              <a:rPr lang="en-GB" dirty="0" err="1">
                <a:ea typeface="+mn-lt"/>
                <a:cs typeface="+mn-lt"/>
              </a:rPr>
              <a:t>sy'n</a:t>
            </a:r>
            <a:r>
              <a:rPr lang="en-GB" dirty="0">
                <a:ea typeface="+mn-lt"/>
                <a:cs typeface="+mn-lt"/>
              </a:rPr>
              <a:t> </a:t>
            </a:r>
            <a:r>
              <a:rPr lang="en-GB" dirty="0" err="1">
                <a:ea typeface="+mn-lt"/>
                <a:cs typeface="+mn-lt"/>
              </a:rPr>
              <a:t>effeithio</a:t>
            </a:r>
            <a:r>
              <a:rPr lang="en-GB" dirty="0">
                <a:ea typeface="+mn-lt"/>
                <a:cs typeface="+mn-lt"/>
              </a:rPr>
              <a:t> </a:t>
            </a:r>
            <a:r>
              <a:rPr lang="en-GB" dirty="0" err="1">
                <a:ea typeface="+mn-lt"/>
                <a:cs typeface="+mn-lt"/>
              </a:rPr>
              <a:t>arnynt</a:t>
            </a:r>
            <a:endParaRPr lang="en-US" dirty="0" err="1">
              <a:cs typeface="Calibri" panose="020F0502020204030204"/>
            </a:endParaRPr>
          </a:p>
          <a:p>
            <a:pPr marL="285750" indent="-285750">
              <a:buFont typeface="Arial"/>
              <a:buChar char="•"/>
            </a:pPr>
            <a:r>
              <a:rPr lang="en-GB" dirty="0" err="1">
                <a:ea typeface="+mn-lt"/>
                <a:cs typeface="+mn-lt"/>
              </a:rPr>
              <a:t>cymryd</a:t>
            </a:r>
            <a:r>
              <a:rPr lang="en-GB" dirty="0">
                <a:ea typeface="+mn-lt"/>
                <a:cs typeface="+mn-lt"/>
              </a:rPr>
              <a:t> </a:t>
            </a:r>
            <a:r>
              <a:rPr lang="en-GB" dirty="0" err="1">
                <a:ea typeface="+mn-lt"/>
                <a:cs typeface="+mn-lt"/>
              </a:rPr>
              <a:t>rhan</a:t>
            </a:r>
            <a:r>
              <a:rPr lang="en-GB" dirty="0">
                <a:ea typeface="+mn-lt"/>
                <a:cs typeface="+mn-lt"/>
              </a:rPr>
              <a:t> </a:t>
            </a:r>
            <a:r>
              <a:rPr lang="en-GB" dirty="0" err="1">
                <a:ea typeface="+mn-lt"/>
                <a:cs typeface="+mn-lt"/>
              </a:rPr>
              <a:t>mewn</a:t>
            </a:r>
            <a:r>
              <a:rPr lang="en-GB" dirty="0">
                <a:ea typeface="+mn-lt"/>
                <a:cs typeface="+mn-lt"/>
              </a:rPr>
              <a:t> </a:t>
            </a:r>
            <a:r>
              <a:rPr lang="en-GB" dirty="0" err="1">
                <a:ea typeface="+mn-lt"/>
                <a:cs typeface="+mn-lt"/>
              </a:rPr>
              <a:t>gweithgareddau</a:t>
            </a:r>
            <a:r>
              <a:rPr lang="en-GB" dirty="0">
                <a:ea typeface="+mn-lt"/>
                <a:cs typeface="+mn-lt"/>
              </a:rPr>
              <a:t> </a:t>
            </a:r>
            <a:r>
              <a:rPr lang="en-GB" dirty="0" err="1">
                <a:ea typeface="+mn-lt"/>
                <a:cs typeface="+mn-lt"/>
              </a:rPr>
              <a:t>allgyrsiol</a:t>
            </a:r>
            <a:endParaRPr lang="en-US" dirty="0" err="1">
              <a:cs typeface="Calibri" panose="020F0502020204030204"/>
            </a:endParaRPr>
          </a:p>
          <a:p>
            <a:pPr marL="285750" indent="-285750">
              <a:buFont typeface="Arial"/>
              <a:buChar char="•"/>
            </a:pPr>
            <a:r>
              <a:rPr lang="en-GB" dirty="0">
                <a:ea typeface="+mn-lt"/>
                <a:cs typeface="+mn-lt"/>
              </a:rPr>
              <a:t>y </a:t>
            </a:r>
            <a:r>
              <a:rPr lang="en-GB" err="1">
                <a:ea typeface="+mn-lt"/>
                <a:cs typeface="+mn-lt"/>
              </a:rPr>
              <a:t>gallu</a:t>
            </a:r>
            <a:r>
              <a:rPr lang="en-GB" dirty="0">
                <a:ea typeface="+mn-lt"/>
                <a:cs typeface="+mn-lt"/>
              </a:rPr>
              <a:t> </a:t>
            </a:r>
            <a:r>
              <a:rPr lang="en-GB" err="1">
                <a:ea typeface="+mn-lt"/>
                <a:cs typeface="+mn-lt"/>
              </a:rPr>
              <a:t>i</a:t>
            </a:r>
            <a:r>
              <a:rPr lang="en-GB" dirty="0">
                <a:ea typeface="+mn-lt"/>
                <a:cs typeface="+mn-lt"/>
              </a:rPr>
              <a:t> </a:t>
            </a:r>
            <a:r>
              <a:rPr lang="en-GB" err="1">
                <a:ea typeface="+mn-lt"/>
                <a:cs typeface="+mn-lt"/>
              </a:rPr>
              <a:t>helpu</a:t>
            </a:r>
            <a:r>
              <a:rPr lang="en-GB" dirty="0">
                <a:ea typeface="+mn-lt"/>
                <a:cs typeface="+mn-lt"/>
              </a:rPr>
              <a:t> </a:t>
            </a:r>
            <a:r>
              <a:rPr lang="en-GB" err="1">
                <a:ea typeface="+mn-lt"/>
                <a:cs typeface="+mn-lt"/>
              </a:rPr>
              <a:t>eraill</a:t>
            </a:r>
            <a:r>
              <a:rPr lang="en-GB" dirty="0">
                <a:ea typeface="+mn-lt"/>
                <a:cs typeface="+mn-lt"/>
              </a:rPr>
              <a:t> a '</a:t>
            </a:r>
            <a:r>
              <a:rPr lang="en-GB" err="1">
                <a:ea typeface="+mn-lt"/>
                <a:cs typeface="+mn-lt"/>
              </a:rPr>
              <a:t>gwneud</a:t>
            </a:r>
            <a:r>
              <a:rPr lang="en-GB" dirty="0">
                <a:ea typeface="+mn-lt"/>
                <a:cs typeface="+mn-lt"/>
              </a:rPr>
              <a:t> </a:t>
            </a:r>
            <a:r>
              <a:rPr lang="en-GB" err="1">
                <a:ea typeface="+mn-lt"/>
                <a:cs typeface="+mn-lt"/>
              </a:rPr>
              <a:t>gwahaniaeth</a:t>
            </a:r>
            <a:r>
              <a:rPr lang="en-GB" dirty="0">
                <a:ea typeface="+mn-lt"/>
                <a:cs typeface="+mn-lt"/>
              </a:rPr>
              <a:t>'</a:t>
            </a:r>
            <a:endParaRPr lang="en-US" dirty="0">
              <a:cs typeface="Calibri" panose="020F0502020204030204"/>
            </a:endParaRPr>
          </a:p>
          <a:p>
            <a:pPr marL="285750" indent="-285750">
              <a:buFont typeface="Arial"/>
              <a:buChar char="•"/>
            </a:pPr>
            <a:r>
              <a:rPr lang="en-GB" err="1">
                <a:ea typeface="+mn-lt"/>
                <a:cs typeface="+mn-lt"/>
              </a:rPr>
              <a:t>peidio</a:t>
            </a:r>
            <a:r>
              <a:rPr lang="en-GB" dirty="0">
                <a:ea typeface="+mn-lt"/>
                <a:cs typeface="+mn-lt"/>
              </a:rPr>
              <a:t> â </a:t>
            </a:r>
            <a:r>
              <a:rPr lang="en-GB" err="1">
                <a:ea typeface="+mn-lt"/>
                <a:cs typeface="+mn-lt"/>
              </a:rPr>
              <a:t>chael</a:t>
            </a:r>
            <a:r>
              <a:rPr lang="en-GB" dirty="0">
                <a:ea typeface="+mn-lt"/>
                <a:cs typeface="+mn-lt"/>
              </a:rPr>
              <a:t> </a:t>
            </a:r>
            <a:r>
              <a:rPr lang="en-GB" err="1">
                <a:ea typeface="+mn-lt"/>
                <a:cs typeface="+mn-lt"/>
              </a:rPr>
              <a:t>eich</a:t>
            </a:r>
            <a:r>
              <a:rPr lang="en-GB" dirty="0">
                <a:ea typeface="+mn-lt"/>
                <a:cs typeface="+mn-lt"/>
              </a:rPr>
              <a:t> </a:t>
            </a:r>
            <a:r>
              <a:rPr lang="en-GB" err="1">
                <a:ea typeface="+mn-lt"/>
                <a:cs typeface="+mn-lt"/>
              </a:rPr>
              <a:t>gwarchod</a:t>
            </a:r>
            <a:r>
              <a:rPr lang="en-GB" dirty="0">
                <a:ea typeface="+mn-lt"/>
                <a:cs typeface="+mn-lt"/>
              </a:rPr>
              <a:t> </a:t>
            </a:r>
            <a:r>
              <a:rPr lang="en-GB" err="1">
                <a:ea typeface="+mn-lt"/>
                <a:cs typeface="+mn-lt"/>
              </a:rPr>
              <a:t>rhag</a:t>
            </a:r>
            <a:r>
              <a:rPr lang="en-GB" dirty="0">
                <a:ea typeface="+mn-lt"/>
                <a:cs typeface="+mn-lt"/>
              </a:rPr>
              <a:t> </a:t>
            </a:r>
            <a:r>
              <a:rPr lang="en-GB" err="1">
                <a:ea typeface="+mn-lt"/>
                <a:cs typeface="+mn-lt"/>
              </a:rPr>
              <a:t>sefyllfaoedd</a:t>
            </a:r>
            <a:r>
              <a:rPr lang="en-GB" dirty="0">
                <a:ea typeface="+mn-lt"/>
                <a:cs typeface="+mn-lt"/>
              </a:rPr>
              <a:t> </a:t>
            </a:r>
            <a:r>
              <a:rPr lang="en-GB" err="1">
                <a:ea typeface="+mn-lt"/>
                <a:cs typeface="+mn-lt"/>
              </a:rPr>
              <a:t>heriol</a:t>
            </a:r>
            <a:endParaRPr lang="en-US" err="1">
              <a:cs typeface="Calibri" panose="020F0502020204030204"/>
            </a:endParaRPr>
          </a:p>
          <a:p>
            <a:pPr marL="285750" indent="-285750">
              <a:buFont typeface="Arial"/>
              <a:buChar char="•"/>
            </a:pPr>
            <a:r>
              <a:rPr lang="en-GB" err="1">
                <a:ea typeface="+mn-lt"/>
                <a:cs typeface="+mn-lt"/>
              </a:rPr>
              <a:t>cynllunio</a:t>
            </a:r>
            <a:r>
              <a:rPr lang="en-GB" dirty="0">
                <a:ea typeface="+mn-lt"/>
                <a:cs typeface="+mn-lt"/>
              </a:rPr>
              <a:t> </a:t>
            </a:r>
            <a:r>
              <a:rPr lang="en-GB" err="1">
                <a:ea typeface="+mn-lt"/>
                <a:cs typeface="+mn-lt"/>
              </a:rPr>
              <a:t>sy'n</a:t>
            </a:r>
            <a:r>
              <a:rPr lang="en-GB" dirty="0">
                <a:ea typeface="+mn-lt"/>
                <a:cs typeface="+mn-lt"/>
              </a:rPr>
              <a:t> </a:t>
            </a:r>
            <a:r>
              <a:rPr lang="en-GB" err="1">
                <a:ea typeface="+mn-lt"/>
                <a:cs typeface="+mn-lt"/>
              </a:rPr>
              <a:t>canolbwyntio</a:t>
            </a:r>
            <a:r>
              <a:rPr lang="en-GB" dirty="0">
                <a:ea typeface="+mn-lt"/>
                <a:cs typeface="+mn-lt"/>
              </a:rPr>
              <a:t> </a:t>
            </a:r>
            <a:r>
              <a:rPr lang="en-GB" err="1">
                <a:ea typeface="+mn-lt"/>
                <a:cs typeface="+mn-lt"/>
              </a:rPr>
              <a:t>ar</a:t>
            </a:r>
            <a:r>
              <a:rPr lang="en-GB" dirty="0">
                <a:ea typeface="+mn-lt"/>
                <a:cs typeface="+mn-lt"/>
              </a:rPr>
              <a:t> </a:t>
            </a:r>
            <a:r>
              <a:rPr lang="en-GB" err="1">
                <a:ea typeface="+mn-lt"/>
                <a:cs typeface="+mn-lt"/>
              </a:rPr>
              <a:t>yr</a:t>
            </a:r>
            <a:r>
              <a:rPr lang="en-GB" dirty="0">
                <a:ea typeface="+mn-lt"/>
                <a:cs typeface="+mn-lt"/>
              </a:rPr>
              <a:t> </a:t>
            </a:r>
            <a:r>
              <a:rPr lang="en-GB" err="1">
                <a:ea typeface="+mn-lt"/>
                <a:cs typeface="+mn-lt"/>
              </a:rPr>
              <a:t>unigolyn</a:t>
            </a:r>
            <a:endParaRPr lang="en-US" err="1">
              <a:cs typeface="Calibri" panose="020F0502020204030204"/>
            </a:endParaRPr>
          </a:p>
          <a:p>
            <a:endParaRPr lang="en-GB">
              <a:latin typeface="Arial"/>
              <a:cs typeface="Arial"/>
            </a:endParaRPr>
          </a:p>
        </p:txBody>
      </p:sp>
    </p:spTree>
    <p:extLst>
      <p:ext uri="{BB962C8B-B14F-4D97-AF65-F5344CB8AC3E}">
        <p14:creationId xmlns:p14="http://schemas.microsoft.com/office/powerpoint/2010/main" val="14917157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536C9-0125-4F2F-B4C9-3EECE123B75F}"/>
              </a:ext>
            </a:extLst>
          </p:cNvPr>
          <p:cNvSpPr>
            <a:spLocks noGrp="1"/>
          </p:cNvSpPr>
          <p:nvPr>
            <p:ph type="title"/>
          </p:nvPr>
        </p:nvSpPr>
        <p:spPr>
          <a:xfrm>
            <a:off x="3366637" y="496088"/>
            <a:ext cx="10515600" cy="1325563"/>
          </a:xfrm>
        </p:spPr>
        <p:txBody>
          <a:bodyPr>
            <a:normAutofit fontScale="90000"/>
          </a:bodyPr>
          <a:lstStyle/>
          <a:p>
            <a:r>
              <a:rPr lang="en-GB" dirty="0" err="1"/>
              <a:t>Esiamplau</a:t>
            </a:r>
            <a:r>
              <a:rPr lang="en-GB" dirty="0"/>
              <a:t> o </a:t>
            </a:r>
            <a:r>
              <a:rPr lang="en-GB" dirty="0" err="1"/>
              <a:t>Arfer</a:t>
            </a:r>
            <a:r>
              <a:rPr lang="en-GB" dirty="0"/>
              <a:t> </a:t>
            </a:r>
            <a:r>
              <a:rPr lang="en-GB" dirty="0" err="1"/>
              <a:t>Orau</a:t>
            </a:r>
            <a:br>
              <a:rPr lang="en-US" dirty="0"/>
            </a:br>
            <a:r>
              <a:rPr lang="en-GB" dirty="0"/>
              <a:t> Best Practice Examples </a:t>
            </a:r>
            <a:br>
              <a:rPr lang="en-GB" dirty="0"/>
            </a:br>
            <a:endParaRPr lang="en-GB" dirty="0">
              <a:cs typeface="Calibri Light"/>
            </a:endParaRPr>
          </a:p>
        </p:txBody>
      </p:sp>
      <p:sp>
        <p:nvSpPr>
          <p:cNvPr id="3" name="Content Placeholder 2">
            <a:extLst>
              <a:ext uri="{FF2B5EF4-FFF2-40B4-BE49-F238E27FC236}">
                <a16:creationId xmlns:a16="http://schemas.microsoft.com/office/drawing/2014/main" id="{935C672A-1654-425D-8B07-B56D1F56F8FB}"/>
              </a:ext>
            </a:extLst>
          </p:cNvPr>
          <p:cNvSpPr>
            <a:spLocks noGrp="1"/>
          </p:cNvSpPr>
          <p:nvPr>
            <p:ph idx="1"/>
          </p:nvPr>
        </p:nvSpPr>
        <p:spPr>
          <a:xfrm>
            <a:off x="7000460" y="1825625"/>
            <a:ext cx="4353340" cy="4351338"/>
          </a:xfrm>
        </p:spPr>
        <p:txBody>
          <a:bodyPr vert="horz" lIns="91440" tIns="45720" rIns="91440" bIns="45720" rtlCol="0" anchor="t">
            <a:normAutofit/>
          </a:bodyPr>
          <a:lstStyle/>
          <a:p>
            <a:pPr marL="0" indent="0">
              <a:buNone/>
            </a:pPr>
            <a:endParaRPr lang="en-GB" altLang="en-US" dirty="0">
              <a:cs typeface="Calibri"/>
            </a:endParaRPr>
          </a:p>
          <a:p>
            <a:pPr marL="0" indent="0">
              <a:buNone/>
            </a:pPr>
            <a:r>
              <a:rPr lang="en-GB" altLang="en-US" dirty="0">
                <a:hlinkClick r:id="rId2"/>
              </a:rPr>
              <a:t>Healthy and Happy - school impact on pupils' health and wellbeing </a:t>
            </a:r>
            <a:endParaRPr lang="en-GB" altLang="en-US" dirty="0">
              <a:cs typeface="Calibri"/>
            </a:endParaRPr>
          </a:p>
          <a:p>
            <a:pPr marL="0" indent="0">
              <a:buNone/>
            </a:pPr>
            <a:endParaRPr lang="en-GB" altLang="en-US" dirty="0"/>
          </a:p>
          <a:p>
            <a:pPr marL="571500" indent="-571500"/>
            <a:r>
              <a:rPr lang="en-GB" altLang="en-US" sz="3200" b="1" dirty="0">
                <a:cs typeface="Calibri"/>
              </a:rPr>
              <a:t>Other useful reports?</a:t>
            </a:r>
          </a:p>
          <a:p>
            <a:endParaRPr lang="en-GB" dirty="0"/>
          </a:p>
        </p:txBody>
      </p:sp>
      <p:pic>
        <p:nvPicPr>
          <p:cNvPr id="4" name="Picture 4" descr="Estyn Report December 2014">
            <a:extLst>
              <a:ext uri="{FF2B5EF4-FFF2-40B4-BE49-F238E27FC236}">
                <a16:creationId xmlns:a16="http://schemas.microsoft.com/office/drawing/2014/main" id="{93A09E81-A58C-46C5-B096-907DA32A9B60}"/>
              </a:ext>
            </a:extLst>
          </p:cNvPr>
          <p:cNvPicPr>
            <a:picLocks noChangeAspect="1"/>
          </p:cNvPicPr>
          <p:nvPr/>
        </p:nvPicPr>
        <p:blipFill>
          <a:blip r:embed="rId3"/>
          <a:stretch>
            <a:fillRect/>
          </a:stretch>
        </p:blipFill>
        <p:spPr>
          <a:xfrm>
            <a:off x="304800" y="192965"/>
            <a:ext cx="2743200" cy="1577340"/>
          </a:xfrm>
          <a:prstGeom prst="rect">
            <a:avLst/>
          </a:prstGeom>
        </p:spPr>
      </p:pic>
      <p:sp>
        <p:nvSpPr>
          <p:cNvPr id="5" name="TextBox 4">
            <a:extLst>
              <a:ext uri="{FF2B5EF4-FFF2-40B4-BE49-F238E27FC236}">
                <a16:creationId xmlns:a16="http://schemas.microsoft.com/office/drawing/2014/main" id="{F2FCD7DB-3A22-43A9-847D-1BA8931583D7}"/>
              </a:ext>
            </a:extLst>
          </p:cNvPr>
          <p:cNvSpPr txBox="1"/>
          <p:nvPr/>
        </p:nvSpPr>
        <p:spPr>
          <a:xfrm>
            <a:off x="1120589" y="2169459"/>
            <a:ext cx="4159623" cy="36317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cs typeface="Arial"/>
            </a:endParaRPr>
          </a:p>
          <a:p>
            <a:r>
              <a:rPr lang="en-GB" sz="2800" u="sng" dirty="0">
                <a:cs typeface="Arial"/>
                <a:hlinkClick r:id="rId4"/>
              </a:rPr>
              <a:t>Iachus a Hapus - effaith yr ysgol ar lesiant a iechyd disgyblion </a:t>
            </a:r>
            <a:r>
              <a:rPr lang="en-GB" sz="2800" u="sng" dirty="0">
                <a:cs typeface="Arial"/>
              </a:rPr>
              <a:t> </a:t>
            </a:r>
            <a:r>
              <a:rPr lang="en-GB" sz="2800" dirty="0">
                <a:cs typeface="Arial"/>
              </a:rPr>
              <a:t>​</a:t>
            </a:r>
          </a:p>
          <a:p>
            <a:endParaRPr lang="en-GB" sz="2800" dirty="0">
              <a:cs typeface="Arial"/>
            </a:endParaRPr>
          </a:p>
          <a:p>
            <a:pPr lvl="1"/>
            <a:endParaRPr lang="en-GB" dirty="0">
              <a:cs typeface="Arial"/>
            </a:endParaRPr>
          </a:p>
          <a:p>
            <a:pPr>
              <a:buChar char="•"/>
            </a:pPr>
            <a:r>
              <a:rPr lang="en-GB" sz="3200" b="1" dirty="0" err="1">
                <a:cs typeface="Arial"/>
              </a:rPr>
              <a:t>adroddiadau</a:t>
            </a:r>
            <a:r>
              <a:rPr lang="en-GB" sz="3200" b="1" dirty="0">
                <a:cs typeface="Arial"/>
              </a:rPr>
              <a:t> </a:t>
            </a:r>
            <a:r>
              <a:rPr lang="en-GB" sz="3200" b="1" dirty="0" err="1">
                <a:cs typeface="Arial"/>
              </a:rPr>
              <a:t>eraill</a:t>
            </a:r>
            <a:r>
              <a:rPr lang="en-GB" sz="3200" b="1" dirty="0">
                <a:cs typeface="Arial"/>
              </a:rPr>
              <a:t> </a:t>
            </a:r>
            <a:r>
              <a:rPr lang="en-GB" sz="3200" b="1" dirty="0" err="1">
                <a:cs typeface="Arial"/>
              </a:rPr>
              <a:t>defnyddiol</a:t>
            </a:r>
            <a:r>
              <a:rPr lang="en-GB" sz="3200" b="1" dirty="0">
                <a:cs typeface="Arial"/>
              </a:rPr>
              <a:t>?</a:t>
            </a:r>
          </a:p>
          <a:p>
            <a:endParaRPr lang="en-GB" dirty="0">
              <a:latin typeface="Arial"/>
              <a:cs typeface="Arial"/>
            </a:endParaRPr>
          </a:p>
        </p:txBody>
      </p:sp>
    </p:spTree>
    <p:extLst>
      <p:ext uri="{BB962C8B-B14F-4D97-AF65-F5344CB8AC3E}">
        <p14:creationId xmlns:p14="http://schemas.microsoft.com/office/powerpoint/2010/main" val="5852129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2E6B4-7866-4991-A463-E6E78C8C4A8C}"/>
              </a:ext>
            </a:extLst>
          </p:cNvPr>
          <p:cNvSpPr>
            <a:spLocks noGrp="1"/>
          </p:cNvSpPr>
          <p:nvPr>
            <p:ph type="title"/>
          </p:nvPr>
        </p:nvSpPr>
        <p:spPr>
          <a:xfrm>
            <a:off x="891209" y="1816238"/>
            <a:ext cx="10515600" cy="1325563"/>
          </a:xfrm>
        </p:spPr>
        <p:txBody>
          <a:bodyPr>
            <a:normAutofit fontScale="90000"/>
          </a:bodyPr>
          <a:lstStyle/>
          <a:p>
            <a:r>
              <a:rPr lang="en-GB" sz="3600" dirty="0" err="1"/>
              <a:t>Cofiwch</a:t>
            </a:r>
            <a:r>
              <a:rPr lang="en-GB" sz="3600" dirty="0"/>
              <a:t> </a:t>
            </a:r>
            <a:r>
              <a:rPr lang="en-GB" sz="3600" dirty="0" err="1"/>
              <a:t>Ddamcanaeth</a:t>
            </a:r>
            <a:r>
              <a:rPr lang="en-GB" sz="3600" dirty="0"/>
              <a:t> </a:t>
            </a:r>
            <a:r>
              <a:rPr lang="en-GB" sz="3600" dirty="0" err="1"/>
              <a:t>Ecolegol</a:t>
            </a:r>
            <a:r>
              <a:rPr lang="en-GB" sz="3600" dirty="0"/>
              <a:t> </a:t>
            </a:r>
            <a:r>
              <a:rPr lang="en-GB" sz="3600" dirty="0" err="1"/>
              <a:t>Bronfenrenner</a:t>
            </a:r>
            <a:br>
              <a:rPr lang="en-GB" sz="3600" dirty="0"/>
            </a:br>
            <a:r>
              <a:rPr lang="en-GB" sz="3600" dirty="0"/>
              <a:t>Remember Bronfenbrenner’s Ecological Theory </a:t>
            </a:r>
            <a:r>
              <a:rPr lang="en-GB" dirty="0"/>
              <a:t>                      </a:t>
            </a:r>
            <a:br>
              <a:rPr lang="en-GB" dirty="0"/>
            </a:br>
            <a:br>
              <a:rPr lang="en-GB" dirty="0"/>
            </a:br>
            <a:br>
              <a:rPr lang="en-GB" dirty="0"/>
            </a:br>
            <a:r>
              <a:rPr lang="en-GB" dirty="0"/>
              <a:t>                                                                </a:t>
            </a:r>
            <a:br>
              <a:rPr lang="en-GB" dirty="0"/>
            </a:br>
            <a:br>
              <a:rPr lang="en-GB" dirty="0"/>
            </a:br>
            <a:r>
              <a:rPr lang="en-GB" dirty="0"/>
              <a:t>                                                                </a:t>
            </a:r>
            <a:br>
              <a:rPr lang="en-GB" dirty="0"/>
            </a:br>
            <a:r>
              <a:rPr lang="en-GB" dirty="0"/>
              <a:t>                                                               </a:t>
            </a:r>
          </a:p>
        </p:txBody>
      </p:sp>
      <p:pic>
        <p:nvPicPr>
          <p:cNvPr id="4" name="Content Placeholder 6">
            <a:extLst>
              <a:ext uri="{FF2B5EF4-FFF2-40B4-BE49-F238E27FC236}">
                <a16:creationId xmlns:a16="http://schemas.microsoft.com/office/drawing/2014/main" id="{D7C4BF62-DA27-418E-954D-C3E36D1A9948}"/>
              </a:ext>
            </a:extLst>
          </p:cNvPr>
          <p:cNvPicPr>
            <a:picLocks noGrp="1" noChangeAspect="1"/>
          </p:cNvPicPr>
          <p:nvPr>
            <p:ph idx="1"/>
          </p:nvPr>
        </p:nvPicPr>
        <p:blipFill>
          <a:blip r:embed="rId2"/>
          <a:stretch>
            <a:fillRect/>
          </a:stretch>
        </p:blipFill>
        <p:spPr>
          <a:xfrm>
            <a:off x="2411895" y="1709531"/>
            <a:ext cx="7301947" cy="4929808"/>
          </a:xfrm>
          <a:prstGeom prst="rect">
            <a:avLst/>
          </a:prstGeom>
        </p:spPr>
      </p:pic>
      <p:sp>
        <p:nvSpPr>
          <p:cNvPr id="5" name="Down Arrow 7">
            <a:extLst>
              <a:ext uri="{FF2B5EF4-FFF2-40B4-BE49-F238E27FC236}">
                <a16:creationId xmlns:a16="http://schemas.microsoft.com/office/drawing/2014/main" id="{50D32933-D9AC-4BB8-851A-900D7D108986}"/>
              </a:ext>
            </a:extLst>
          </p:cNvPr>
          <p:cNvSpPr/>
          <p:nvPr/>
        </p:nvSpPr>
        <p:spPr>
          <a:xfrm rot="5400000">
            <a:off x="9938724" y="3614131"/>
            <a:ext cx="1697089" cy="247815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3200" dirty="0"/>
              <a:t>Intervene Earlier!</a:t>
            </a:r>
          </a:p>
        </p:txBody>
      </p:sp>
      <p:sp>
        <p:nvSpPr>
          <p:cNvPr id="6" name="Down Arrow 7">
            <a:extLst>
              <a:ext uri="{FF2B5EF4-FFF2-40B4-BE49-F238E27FC236}">
                <a16:creationId xmlns:a16="http://schemas.microsoft.com/office/drawing/2014/main" id="{61B750EC-1BCA-4462-A1E6-44F86AC2BD86}"/>
              </a:ext>
            </a:extLst>
          </p:cNvPr>
          <p:cNvSpPr/>
          <p:nvPr/>
        </p:nvSpPr>
        <p:spPr>
          <a:xfrm rot="5400000">
            <a:off x="9865836" y="1897973"/>
            <a:ext cx="1697089" cy="247815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vert="vert270" lIns="91440" tIns="45720" rIns="91440" bIns="45720" rtlCol="0" anchor="ctr"/>
          <a:lstStyle/>
          <a:p>
            <a:pPr algn="ctr"/>
            <a:r>
              <a:rPr lang="en-GB" sz="2800" dirty="0" err="1"/>
              <a:t>Ymyrraeth</a:t>
            </a:r>
            <a:r>
              <a:rPr lang="en-GB" sz="3200" dirty="0"/>
              <a:t> </a:t>
            </a:r>
            <a:r>
              <a:rPr lang="en-GB" sz="3200" dirty="0" err="1"/>
              <a:t>gynnar</a:t>
            </a:r>
            <a:r>
              <a:rPr lang="en-GB" sz="3200" dirty="0"/>
              <a:t>!</a:t>
            </a:r>
            <a:endParaRPr lang="en-GB" sz="3200" dirty="0">
              <a:cs typeface="Calibri"/>
            </a:endParaRPr>
          </a:p>
        </p:txBody>
      </p:sp>
    </p:spTree>
    <p:extLst>
      <p:ext uri="{BB962C8B-B14F-4D97-AF65-F5344CB8AC3E}">
        <p14:creationId xmlns:p14="http://schemas.microsoft.com/office/powerpoint/2010/main" val="30876513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7BEE8-6019-486F-AB63-AC962CD22EE5}"/>
              </a:ext>
            </a:extLst>
          </p:cNvPr>
          <p:cNvSpPr>
            <a:spLocks noGrp="1"/>
          </p:cNvSpPr>
          <p:nvPr>
            <p:ph type="title"/>
          </p:nvPr>
        </p:nvSpPr>
        <p:spPr/>
        <p:txBody>
          <a:bodyPr/>
          <a:lstStyle/>
          <a:p>
            <a:r>
              <a:rPr lang="en-GB" dirty="0"/>
              <a:t>Layard &amp; </a:t>
            </a:r>
            <a:r>
              <a:rPr lang="en-GB" dirty="0" err="1"/>
              <a:t>Hagell</a:t>
            </a:r>
            <a:r>
              <a:rPr lang="en-GB" dirty="0"/>
              <a:t> (2015)</a:t>
            </a:r>
          </a:p>
        </p:txBody>
      </p:sp>
      <p:sp>
        <p:nvSpPr>
          <p:cNvPr id="3" name="Content Placeholder 2">
            <a:extLst>
              <a:ext uri="{FF2B5EF4-FFF2-40B4-BE49-F238E27FC236}">
                <a16:creationId xmlns:a16="http://schemas.microsoft.com/office/drawing/2014/main" id="{AADB65EE-B3C2-44F7-8A74-5A2FE1747F71}"/>
              </a:ext>
            </a:extLst>
          </p:cNvPr>
          <p:cNvSpPr>
            <a:spLocks noGrp="1"/>
          </p:cNvSpPr>
          <p:nvPr>
            <p:ph idx="1"/>
          </p:nvPr>
        </p:nvSpPr>
        <p:spPr/>
        <p:txBody>
          <a:bodyPr/>
          <a:lstStyle/>
          <a:p>
            <a:r>
              <a:rPr lang="en-GB" sz="2400" dirty="0"/>
              <a:t>‘… if we care about wellbeing,  the  wellbeing  of  children  must  be  a  top  policy  priority  for  communities  and  families, healthcare systems and schools. This is a matter of basic human rights, as set out in the United Nations Convention on the Rights of the Child. And we must talk about mental health issues much more openly and destigmatize the issue. Second, if we do all of this, we shall certainly incur costs but we will also save huge expense in future.’</a:t>
            </a:r>
          </a:p>
          <a:p>
            <a:pPr marL="0" indent="0">
              <a:buNone/>
            </a:pPr>
            <a:r>
              <a:rPr lang="en-GB" dirty="0"/>
              <a:t>                                                           </a:t>
            </a:r>
          </a:p>
        </p:txBody>
      </p:sp>
      <p:pic>
        <p:nvPicPr>
          <p:cNvPr id="4" name="Picture 3">
            <a:extLst>
              <a:ext uri="{FF2B5EF4-FFF2-40B4-BE49-F238E27FC236}">
                <a16:creationId xmlns:a16="http://schemas.microsoft.com/office/drawing/2014/main" id="{5718D856-B815-4EEA-B752-B9607D4DB433}"/>
              </a:ext>
            </a:extLst>
          </p:cNvPr>
          <p:cNvPicPr>
            <a:picLocks noChangeAspect="1"/>
          </p:cNvPicPr>
          <p:nvPr/>
        </p:nvPicPr>
        <p:blipFill>
          <a:blip r:embed="rId2"/>
          <a:stretch>
            <a:fillRect/>
          </a:stretch>
        </p:blipFill>
        <p:spPr>
          <a:xfrm>
            <a:off x="3078330" y="4337694"/>
            <a:ext cx="4983810" cy="1839269"/>
          </a:xfrm>
          <a:prstGeom prst="rect">
            <a:avLst/>
          </a:prstGeom>
        </p:spPr>
      </p:pic>
    </p:spTree>
    <p:extLst>
      <p:ext uri="{BB962C8B-B14F-4D97-AF65-F5344CB8AC3E}">
        <p14:creationId xmlns:p14="http://schemas.microsoft.com/office/powerpoint/2010/main" val="265263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F050F-3829-4D81-A17E-D7A26CCD9C91}"/>
              </a:ext>
            </a:extLst>
          </p:cNvPr>
          <p:cNvSpPr>
            <a:spLocks noGrp="1"/>
          </p:cNvSpPr>
          <p:nvPr>
            <p:ph type="title"/>
          </p:nvPr>
        </p:nvSpPr>
        <p:spPr/>
        <p:txBody>
          <a:bodyPr>
            <a:noAutofit/>
          </a:bodyPr>
          <a:lstStyle/>
          <a:p>
            <a:r>
              <a:rPr lang="en-GB" sz="3200" dirty="0" err="1"/>
              <a:t>Heriau</a:t>
            </a:r>
            <a:r>
              <a:rPr lang="en-GB" sz="3200" dirty="0"/>
              <a:t> </a:t>
            </a:r>
            <a:r>
              <a:rPr lang="en-GB" sz="3200" dirty="0" err="1"/>
              <a:t>allweddol</a:t>
            </a:r>
            <a:r>
              <a:rPr lang="en-GB" sz="3200" dirty="0"/>
              <a:t> </a:t>
            </a:r>
            <a:r>
              <a:rPr lang="en-GB" sz="3200" dirty="0" err="1"/>
              <a:t>i</a:t>
            </a:r>
            <a:r>
              <a:rPr lang="en-GB" sz="3200" dirty="0"/>
              <a:t> </a:t>
            </a:r>
            <a:r>
              <a:rPr lang="en-GB" sz="3200" dirty="0" err="1"/>
              <a:t>ddatblygu</a:t>
            </a:r>
            <a:r>
              <a:rPr lang="en-GB" sz="3200" dirty="0"/>
              <a:t> iechyd </a:t>
            </a:r>
            <a:r>
              <a:rPr lang="en-GB" sz="3200" dirty="0" err="1"/>
              <a:t>meddwl</a:t>
            </a:r>
            <a:r>
              <a:rPr lang="en-GB" sz="3200" dirty="0"/>
              <a:t> </a:t>
            </a:r>
            <a:r>
              <a:rPr lang="en-GB" sz="3200" dirty="0" err="1"/>
              <a:t>iach</a:t>
            </a:r>
            <a:r>
              <a:rPr lang="en-GB" sz="3200" dirty="0"/>
              <a:t> a </a:t>
            </a:r>
            <a:r>
              <a:rPr lang="en-GB" sz="3200" dirty="0" err="1"/>
              <a:t>lles</a:t>
            </a:r>
            <a:r>
              <a:rPr lang="en-GB" sz="3200" dirty="0"/>
              <a:t> </a:t>
            </a:r>
            <a:br>
              <a:rPr lang="en-GB" sz="3200" dirty="0"/>
            </a:br>
            <a:r>
              <a:rPr lang="en-GB" sz="3200" dirty="0"/>
              <a:t>Key challenges in developing good mental health and wellbeing </a:t>
            </a:r>
          </a:p>
        </p:txBody>
      </p:sp>
      <p:sp>
        <p:nvSpPr>
          <p:cNvPr id="4" name="Content Placeholder 2">
            <a:extLst>
              <a:ext uri="{FF2B5EF4-FFF2-40B4-BE49-F238E27FC236}">
                <a16:creationId xmlns:a16="http://schemas.microsoft.com/office/drawing/2014/main" id="{7674ABE5-9B2A-43FC-82B8-12F0C113867C}"/>
              </a:ext>
            </a:extLst>
          </p:cNvPr>
          <p:cNvSpPr>
            <a:spLocks noGrp="1"/>
          </p:cNvSpPr>
          <p:nvPr>
            <p:ph idx="1"/>
          </p:nvPr>
        </p:nvSpPr>
        <p:spPr>
          <a:xfrm>
            <a:off x="8050443" y="3444705"/>
            <a:ext cx="8915400" cy="3778250"/>
          </a:xfrm>
        </p:spPr>
        <p:txBody>
          <a:bodyPr>
            <a:normAutofit/>
          </a:bodyPr>
          <a:lstStyle/>
          <a:p>
            <a:r>
              <a:rPr lang="en-GB" sz="2400" dirty="0"/>
              <a:t>Discussion: what are the </a:t>
            </a:r>
          </a:p>
          <a:p>
            <a:pPr marL="0" indent="0">
              <a:buNone/>
            </a:pPr>
            <a:r>
              <a:rPr lang="en-GB" sz="2400" dirty="0"/>
              <a:t>    challenges for schools?</a:t>
            </a:r>
          </a:p>
        </p:txBody>
      </p:sp>
      <p:pic>
        <p:nvPicPr>
          <p:cNvPr id="5" name="Picture 4">
            <a:extLst>
              <a:ext uri="{FF2B5EF4-FFF2-40B4-BE49-F238E27FC236}">
                <a16:creationId xmlns:a16="http://schemas.microsoft.com/office/drawing/2014/main" id="{BFF98704-CE18-459B-B650-DC1E857C7A87}"/>
              </a:ext>
            </a:extLst>
          </p:cNvPr>
          <p:cNvPicPr>
            <a:picLocks noChangeAspect="1"/>
          </p:cNvPicPr>
          <p:nvPr/>
        </p:nvPicPr>
        <p:blipFill>
          <a:blip r:embed="rId2"/>
          <a:stretch>
            <a:fillRect/>
          </a:stretch>
        </p:blipFill>
        <p:spPr>
          <a:xfrm>
            <a:off x="3825124" y="2982270"/>
            <a:ext cx="3565927" cy="2626809"/>
          </a:xfrm>
          <a:prstGeom prst="rect">
            <a:avLst/>
          </a:prstGeom>
        </p:spPr>
      </p:pic>
      <p:sp>
        <p:nvSpPr>
          <p:cNvPr id="6" name="Content Placeholder 2">
            <a:extLst>
              <a:ext uri="{FF2B5EF4-FFF2-40B4-BE49-F238E27FC236}">
                <a16:creationId xmlns:a16="http://schemas.microsoft.com/office/drawing/2014/main" id="{06CFD6BD-4111-44AC-9AAE-71B3B731A336}"/>
              </a:ext>
            </a:extLst>
          </p:cNvPr>
          <p:cNvSpPr txBox="1">
            <a:spLocks/>
          </p:cNvSpPr>
          <p:nvPr/>
        </p:nvSpPr>
        <p:spPr>
          <a:xfrm>
            <a:off x="468833" y="3595361"/>
            <a:ext cx="8915400" cy="377825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err="1"/>
              <a:t>Trafodaeth</a:t>
            </a:r>
            <a:r>
              <a:rPr lang="en-GB" sz="2400" dirty="0"/>
              <a:t>: </a:t>
            </a:r>
            <a:r>
              <a:rPr lang="en-GB" sz="2400" dirty="0" err="1"/>
              <a:t>beth</a:t>
            </a:r>
            <a:r>
              <a:rPr lang="en-GB" sz="2400" dirty="0"/>
              <a:t> </a:t>
            </a:r>
            <a:r>
              <a:rPr lang="en-GB" sz="2400" dirty="0" err="1"/>
              <a:t>yw’r</a:t>
            </a:r>
            <a:r>
              <a:rPr lang="en-GB" sz="2400" dirty="0"/>
              <a:t> </a:t>
            </a:r>
          </a:p>
          <a:p>
            <a:pPr marL="0" indent="0">
              <a:buNone/>
            </a:pPr>
            <a:r>
              <a:rPr lang="en-GB" sz="2400" dirty="0"/>
              <a:t>    </a:t>
            </a:r>
            <a:r>
              <a:rPr lang="en-GB" sz="2400" dirty="0" err="1"/>
              <a:t>heriau</a:t>
            </a:r>
            <a:r>
              <a:rPr lang="en-GB" sz="2400" dirty="0"/>
              <a:t> </a:t>
            </a:r>
            <a:r>
              <a:rPr lang="en-GB" sz="2400" dirty="0" err="1"/>
              <a:t>i</a:t>
            </a:r>
            <a:r>
              <a:rPr lang="en-GB" sz="2400" dirty="0"/>
              <a:t> </a:t>
            </a:r>
            <a:r>
              <a:rPr lang="en-GB" sz="2400" dirty="0" err="1"/>
              <a:t>ysgolion</a:t>
            </a:r>
            <a:r>
              <a:rPr lang="en-GB" sz="2400" dirty="0"/>
              <a:t>?</a:t>
            </a:r>
          </a:p>
        </p:txBody>
      </p:sp>
    </p:spTree>
    <p:extLst>
      <p:ext uri="{BB962C8B-B14F-4D97-AF65-F5344CB8AC3E}">
        <p14:creationId xmlns:p14="http://schemas.microsoft.com/office/powerpoint/2010/main" val="3617680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8E2FB-7D73-42FE-ABD8-7221684E4AC0}"/>
              </a:ext>
            </a:extLst>
          </p:cNvPr>
          <p:cNvSpPr>
            <a:spLocks noGrp="1"/>
          </p:cNvSpPr>
          <p:nvPr>
            <p:ph type="title"/>
          </p:nvPr>
        </p:nvSpPr>
        <p:spPr/>
        <p:txBody>
          <a:bodyPr>
            <a:noAutofit/>
          </a:bodyPr>
          <a:lstStyle/>
          <a:p>
            <a:r>
              <a:rPr lang="en-GB" sz="3200" dirty="0" err="1"/>
              <a:t>Heriau</a:t>
            </a:r>
            <a:r>
              <a:rPr lang="en-GB" sz="3200" dirty="0"/>
              <a:t> </a:t>
            </a:r>
            <a:r>
              <a:rPr lang="en-GB" sz="3200" dirty="0" err="1"/>
              <a:t>allweddol</a:t>
            </a:r>
            <a:r>
              <a:rPr lang="en-GB" sz="3200" dirty="0"/>
              <a:t> </a:t>
            </a:r>
            <a:r>
              <a:rPr lang="en-GB" sz="3200" dirty="0" err="1"/>
              <a:t>i</a:t>
            </a:r>
            <a:r>
              <a:rPr lang="en-GB" sz="3200" dirty="0"/>
              <a:t> </a:t>
            </a:r>
            <a:r>
              <a:rPr lang="en-GB" sz="3200" dirty="0" err="1"/>
              <a:t>weithredu</a:t>
            </a:r>
            <a:r>
              <a:rPr lang="en-GB" sz="3200" dirty="0"/>
              <a:t> iechyd </a:t>
            </a:r>
            <a:r>
              <a:rPr lang="en-GB" sz="3200" dirty="0" err="1"/>
              <a:t>meddwl</a:t>
            </a:r>
            <a:r>
              <a:rPr lang="en-GB" sz="3200" dirty="0"/>
              <a:t> </a:t>
            </a:r>
            <a:r>
              <a:rPr lang="en-GB" sz="3200" dirty="0" err="1"/>
              <a:t>iach</a:t>
            </a:r>
            <a:r>
              <a:rPr lang="en-GB" sz="3200" dirty="0"/>
              <a:t> a </a:t>
            </a:r>
            <a:r>
              <a:rPr lang="en-GB" sz="3200" dirty="0" err="1"/>
              <a:t>lles</a:t>
            </a:r>
            <a:r>
              <a:rPr lang="en-GB" sz="3200" dirty="0"/>
              <a:t> </a:t>
            </a:r>
            <a:br>
              <a:rPr lang="en-GB" sz="3200" dirty="0"/>
            </a:br>
            <a:r>
              <a:rPr lang="en-GB" sz="3200" dirty="0"/>
              <a:t>Key challenges in developing good mental health and wellbeing </a:t>
            </a:r>
          </a:p>
        </p:txBody>
      </p:sp>
      <p:sp>
        <p:nvSpPr>
          <p:cNvPr id="3" name="Content Placeholder 2">
            <a:extLst>
              <a:ext uri="{FF2B5EF4-FFF2-40B4-BE49-F238E27FC236}">
                <a16:creationId xmlns:a16="http://schemas.microsoft.com/office/drawing/2014/main" id="{42BC7979-FBF6-4E3A-A4CB-136F21B7C2E4}"/>
              </a:ext>
            </a:extLst>
          </p:cNvPr>
          <p:cNvSpPr>
            <a:spLocks noGrp="1"/>
          </p:cNvSpPr>
          <p:nvPr>
            <p:ph idx="1"/>
          </p:nvPr>
        </p:nvSpPr>
        <p:spPr>
          <a:xfrm>
            <a:off x="531074" y="2062950"/>
            <a:ext cx="10515600" cy="4351338"/>
          </a:xfrm>
        </p:spPr>
        <p:txBody>
          <a:bodyPr>
            <a:normAutofit fontScale="55000" lnSpcReduction="20000"/>
          </a:bodyPr>
          <a:lstStyle/>
          <a:p>
            <a:r>
              <a:rPr lang="en-GB" sz="3300" dirty="0" err="1"/>
              <a:t>Llymder</a:t>
            </a:r>
            <a:r>
              <a:rPr lang="en-GB" sz="3300" dirty="0"/>
              <a:t> a </a:t>
            </a:r>
            <a:r>
              <a:rPr lang="en-GB" sz="3300" dirty="0" err="1"/>
              <a:t>thoriadau</a:t>
            </a:r>
            <a:r>
              <a:rPr lang="en-GB" sz="3300" dirty="0"/>
              <a:t> </a:t>
            </a:r>
            <a:r>
              <a:rPr lang="en-GB" sz="3300" dirty="0" err="1"/>
              <a:t>mewn</a:t>
            </a:r>
            <a:r>
              <a:rPr lang="en-GB" sz="3300" dirty="0"/>
              <a:t> </a:t>
            </a:r>
            <a:r>
              <a:rPr lang="en-GB" sz="3300" dirty="0" err="1"/>
              <a:t>gwariant</a:t>
            </a:r>
            <a:endParaRPr lang="en-GB" sz="3300" dirty="0"/>
          </a:p>
          <a:p>
            <a:r>
              <a:rPr lang="en-GB" sz="3300" dirty="0" err="1"/>
              <a:t>Diwygiadau</a:t>
            </a:r>
            <a:r>
              <a:rPr lang="en-GB" sz="3300" dirty="0"/>
              <a:t> </a:t>
            </a:r>
            <a:r>
              <a:rPr lang="en-GB" sz="3300" dirty="0" err="1"/>
              <a:t>Lles</a:t>
            </a:r>
            <a:r>
              <a:rPr lang="en-GB" sz="3300" dirty="0"/>
              <a:t>/</a:t>
            </a:r>
            <a:r>
              <a:rPr lang="en-GB" sz="3300" dirty="0" err="1"/>
              <a:t>Toriadau</a:t>
            </a:r>
            <a:r>
              <a:rPr lang="en-GB" sz="3300" dirty="0"/>
              <a:t> </a:t>
            </a:r>
            <a:r>
              <a:rPr lang="en-GB" sz="3300" dirty="0" err="1"/>
              <a:t>budd-daliadau</a:t>
            </a:r>
            <a:endParaRPr lang="en-GB" sz="3300" dirty="0"/>
          </a:p>
          <a:p>
            <a:r>
              <a:rPr lang="en-GB" sz="3300" dirty="0" err="1"/>
              <a:t>Gwireddu</a:t>
            </a:r>
            <a:r>
              <a:rPr lang="en-GB" sz="3300" dirty="0"/>
              <a:t> </a:t>
            </a:r>
            <a:r>
              <a:rPr lang="en-GB" sz="3300" dirty="0" err="1"/>
              <a:t>gwelliant</a:t>
            </a:r>
            <a:r>
              <a:rPr lang="en-GB" sz="3300" dirty="0"/>
              <a:t> </a:t>
            </a:r>
            <a:r>
              <a:rPr lang="en-GB" sz="3300" dirty="0" err="1"/>
              <a:t>cynaliadwy</a:t>
            </a:r>
            <a:r>
              <a:rPr lang="en-GB" sz="3300" dirty="0"/>
              <a:t> </a:t>
            </a:r>
            <a:r>
              <a:rPr lang="en-GB" sz="3300" dirty="0" err="1"/>
              <a:t>ar</a:t>
            </a:r>
            <a:r>
              <a:rPr lang="en-GB" sz="3300" dirty="0"/>
              <a:t> </a:t>
            </a:r>
            <a:r>
              <a:rPr lang="en-GB" sz="3300" dirty="0" err="1"/>
              <a:t>raddfa</a:t>
            </a:r>
            <a:r>
              <a:rPr lang="en-GB" sz="3300" dirty="0"/>
              <a:t> </a:t>
            </a:r>
            <a:r>
              <a:rPr lang="en-GB" sz="3300" dirty="0" err="1"/>
              <a:t>fawr</a:t>
            </a:r>
            <a:r>
              <a:rPr lang="en-GB" sz="3300" dirty="0"/>
              <a:t> a </a:t>
            </a:r>
          </a:p>
          <a:p>
            <a:pPr marL="0" indent="0">
              <a:buNone/>
            </a:pPr>
            <a:r>
              <a:rPr lang="en-GB" sz="3300" dirty="0"/>
              <a:t>    </a:t>
            </a:r>
            <a:r>
              <a:rPr lang="en-GB" sz="3300" dirty="0" err="1"/>
              <a:t>gwireddu</a:t>
            </a:r>
            <a:r>
              <a:rPr lang="en-GB" sz="3300" dirty="0"/>
              <a:t> </a:t>
            </a:r>
            <a:r>
              <a:rPr lang="en-GB" sz="3300" dirty="0" err="1"/>
              <a:t>rhwydwaith</a:t>
            </a:r>
            <a:r>
              <a:rPr lang="en-GB" sz="3300" dirty="0"/>
              <a:t> </a:t>
            </a:r>
            <a:r>
              <a:rPr lang="en-GB" sz="3300" dirty="0" err="1"/>
              <a:t>gofal</a:t>
            </a:r>
            <a:r>
              <a:rPr lang="en-GB" sz="3300" dirty="0"/>
              <a:t> </a:t>
            </a:r>
            <a:r>
              <a:rPr lang="en-GB" sz="3300" dirty="0" err="1"/>
              <a:t>cwbl</a:t>
            </a:r>
            <a:r>
              <a:rPr lang="en-GB" sz="3300" dirty="0"/>
              <a:t> </a:t>
            </a:r>
            <a:r>
              <a:rPr lang="en-GB" sz="3300" dirty="0" err="1"/>
              <a:t>Integredig</a:t>
            </a:r>
            <a:endParaRPr lang="en-GB" sz="3300" dirty="0"/>
          </a:p>
          <a:p>
            <a:r>
              <a:rPr lang="en-GB" sz="3300" dirty="0"/>
              <a:t>Problem </a:t>
            </a:r>
            <a:r>
              <a:rPr lang="en-GB" sz="3300" dirty="0" err="1"/>
              <a:t>cyrhaeddiad</a:t>
            </a:r>
            <a:r>
              <a:rPr lang="en-GB" sz="3300" dirty="0"/>
              <a:t> </a:t>
            </a:r>
            <a:r>
              <a:rPr lang="en-GB" sz="3300" dirty="0" err="1"/>
              <a:t>ar</a:t>
            </a:r>
            <a:r>
              <a:rPr lang="en-GB" sz="3300" dirty="0"/>
              <a:t> draws system </a:t>
            </a:r>
            <a:r>
              <a:rPr lang="en-GB" sz="3300" dirty="0" err="1"/>
              <a:t>gymhleth</a:t>
            </a:r>
            <a:endParaRPr lang="en-GB" sz="3300" dirty="0"/>
          </a:p>
          <a:p>
            <a:r>
              <a:rPr lang="en-GB" sz="3300" dirty="0" err="1"/>
              <a:t>Integreiddio</a:t>
            </a:r>
            <a:r>
              <a:rPr lang="en-GB" sz="3300" dirty="0"/>
              <a:t> iechyd </a:t>
            </a:r>
            <a:r>
              <a:rPr lang="en-GB" sz="3300" dirty="0" err="1"/>
              <a:t>corfforol</a:t>
            </a:r>
            <a:r>
              <a:rPr lang="en-GB" sz="3300" dirty="0"/>
              <a:t> a </a:t>
            </a:r>
            <a:r>
              <a:rPr lang="en-GB" sz="3300" dirty="0" err="1"/>
              <a:t>meddyliol</a:t>
            </a:r>
            <a:endParaRPr lang="en-GB" sz="3300" dirty="0"/>
          </a:p>
          <a:p>
            <a:r>
              <a:rPr lang="en-GB" sz="3300" dirty="0" err="1"/>
              <a:t>Sicrhau</a:t>
            </a:r>
            <a:r>
              <a:rPr lang="en-GB" sz="3300" dirty="0"/>
              <a:t> </a:t>
            </a:r>
            <a:r>
              <a:rPr lang="en-GB" sz="3300" dirty="0" err="1"/>
              <a:t>newid</a:t>
            </a:r>
            <a:r>
              <a:rPr lang="en-GB" sz="3300" dirty="0"/>
              <a:t> </a:t>
            </a:r>
            <a:r>
              <a:rPr lang="en-GB" sz="3300" dirty="0" err="1"/>
              <a:t>ar</a:t>
            </a:r>
            <a:r>
              <a:rPr lang="en-GB" sz="3300" dirty="0"/>
              <a:t> </a:t>
            </a:r>
            <a:r>
              <a:rPr lang="en-GB" sz="3300" dirty="0" err="1"/>
              <a:t>raddfa</a:t>
            </a:r>
            <a:r>
              <a:rPr lang="en-GB" sz="3300" dirty="0"/>
              <a:t> </a:t>
            </a:r>
            <a:r>
              <a:rPr lang="en-GB" sz="3300" dirty="0" err="1"/>
              <a:t>fawr</a:t>
            </a:r>
            <a:endParaRPr lang="en-GB" sz="3300" dirty="0"/>
          </a:p>
          <a:p>
            <a:r>
              <a:rPr lang="en-GB" sz="3300" dirty="0" err="1"/>
              <a:t>Poblogaeth</a:t>
            </a:r>
            <a:r>
              <a:rPr lang="en-GB" sz="3300" dirty="0"/>
              <a:t> </a:t>
            </a:r>
            <a:r>
              <a:rPr lang="en-GB" sz="3300" dirty="0" err="1"/>
              <a:t>sy'n</a:t>
            </a:r>
            <a:r>
              <a:rPr lang="en-GB" sz="3300" dirty="0"/>
              <a:t> </a:t>
            </a:r>
            <a:r>
              <a:rPr lang="en-GB" sz="3300" dirty="0" err="1"/>
              <a:t>heneiddio</a:t>
            </a:r>
            <a:endParaRPr lang="en-GB" sz="3300" dirty="0"/>
          </a:p>
          <a:p>
            <a:r>
              <a:rPr lang="en-GB" sz="3300" dirty="0" err="1"/>
              <a:t>Dylanwadu</a:t>
            </a:r>
            <a:r>
              <a:rPr lang="en-GB" sz="3300" dirty="0"/>
              <a:t> </a:t>
            </a:r>
            <a:r>
              <a:rPr lang="en-GB" sz="3300" dirty="0" err="1"/>
              <a:t>ar</a:t>
            </a:r>
            <a:r>
              <a:rPr lang="en-GB" sz="3300" dirty="0"/>
              <a:t> </a:t>
            </a:r>
            <a:r>
              <a:rPr lang="en-GB" sz="3300" dirty="0" err="1"/>
              <a:t>asiantaethau</a:t>
            </a:r>
            <a:r>
              <a:rPr lang="en-GB" sz="3300" dirty="0"/>
              <a:t> </a:t>
            </a:r>
            <a:r>
              <a:rPr lang="en-GB" sz="3300" dirty="0" err="1"/>
              <a:t>eraill</a:t>
            </a:r>
            <a:endParaRPr lang="en-GB" sz="3300" dirty="0"/>
          </a:p>
          <a:p>
            <a:r>
              <a:rPr lang="en-GB" sz="3300" dirty="0" err="1"/>
              <a:t>Dirwasgiad</a:t>
            </a:r>
            <a:endParaRPr lang="en-GB" sz="3300" dirty="0"/>
          </a:p>
          <a:p>
            <a:endParaRPr lang="en-GB" dirty="0"/>
          </a:p>
          <a:p>
            <a:pPr marL="0" indent="0">
              <a:buNone/>
            </a:pPr>
            <a:r>
              <a:rPr lang="en-GB" b="1" dirty="0" err="1"/>
              <a:t>Perthnasol</a:t>
            </a:r>
            <a:r>
              <a:rPr lang="en-GB" b="1" dirty="0"/>
              <a:t> </a:t>
            </a:r>
            <a:r>
              <a:rPr lang="en-GB" b="1" dirty="0" err="1"/>
              <a:t>i</a:t>
            </a:r>
            <a:r>
              <a:rPr lang="en-GB" b="1" dirty="0"/>
              <a:t> </a:t>
            </a:r>
            <a:r>
              <a:rPr lang="en-GB" b="1" dirty="0" err="1"/>
              <a:t>waith</a:t>
            </a:r>
            <a:r>
              <a:rPr lang="en-GB" b="1" dirty="0"/>
              <a:t> Bronfenbrenner?</a:t>
            </a:r>
          </a:p>
          <a:p>
            <a:endParaRPr lang="en-GB" dirty="0"/>
          </a:p>
          <a:p>
            <a:r>
              <a:rPr lang="en-GB" dirty="0"/>
              <a:t>Iechyd </a:t>
            </a:r>
            <a:r>
              <a:rPr lang="en-GB" dirty="0" err="1"/>
              <a:t>Cyhoeddus</a:t>
            </a:r>
            <a:r>
              <a:rPr lang="en-GB" dirty="0"/>
              <a:t> Cymru (2012)</a:t>
            </a:r>
          </a:p>
          <a:p>
            <a:endParaRPr lang="en-GB" dirty="0"/>
          </a:p>
        </p:txBody>
      </p:sp>
      <p:sp>
        <p:nvSpPr>
          <p:cNvPr id="4" name="Content Placeholder 2">
            <a:extLst>
              <a:ext uri="{FF2B5EF4-FFF2-40B4-BE49-F238E27FC236}">
                <a16:creationId xmlns:a16="http://schemas.microsoft.com/office/drawing/2014/main" id="{F8E23321-FCC3-444A-A392-EBCB4F26CADA}"/>
              </a:ext>
            </a:extLst>
          </p:cNvPr>
          <p:cNvSpPr txBox="1">
            <a:spLocks/>
          </p:cNvSpPr>
          <p:nvPr/>
        </p:nvSpPr>
        <p:spPr>
          <a:xfrm>
            <a:off x="6839968" y="2152529"/>
            <a:ext cx="10515600" cy="4351338"/>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Austerity and spending cuts</a:t>
            </a:r>
          </a:p>
          <a:p>
            <a:r>
              <a:rPr lang="en-GB" dirty="0"/>
              <a:t>Welfare Reforms/Benefit cuts</a:t>
            </a:r>
          </a:p>
          <a:p>
            <a:r>
              <a:rPr lang="en-GB" dirty="0"/>
              <a:t>Realising large scale sustainable improvement </a:t>
            </a:r>
          </a:p>
          <a:p>
            <a:pPr marL="0" indent="0">
              <a:buNone/>
            </a:pPr>
            <a:r>
              <a:rPr lang="en-GB" dirty="0"/>
              <a:t>    and realisation of fully Integrated network of care</a:t>
            </a:r>
          </a:p>
          <a:p>
            <a:r>
              <a:rPr lang="en-GB" dirty="0"/>
              <a:t>Problem of reach across a complex system</a:t>
            </a:r>
          </a:p>
          <a:p>
            <a:r>
              <a:rPr lang="en-GB" dirty="0"/>
              <a:t>Integration of physical and mental health</a:t>
            </a:r>
          </a:p>
          <a:p>
            <a:r>
              <a:rPr lang="en-GB" dirty="0"/>
              <a:t>Bringing about large scale change</a:t>
            </a:r>
          </a:p>
          <a:p>
            <a:r>
              <a:rPr lang="en-GB" dirty="0"/>
              <a:t>An ageing population</a:t>
            </a:r>
          </a:p>
          <a:p>
            <a:r>
              <a:rPr lang="en-GB" dirty="0"/>
              <a:t>Influencing other agencies</a:t>
            </a:r>
          </a:p>
          <a:p>
            <a:r>
              <a:rPr lang="en-GB" dirty="0"/>
              <a:t>Recession</a:t>
            </a:r>
          </a:p>
          <a:p>
            <a:pPr marL="0" indent="0">
              <a:buFont typeface="Arial" panose="020B0604020202020204" pitchFamily="34" charset="0"/>
              <a:buNone/>
            </a:pPr>
            <a:r>
              <a:rPr lang="en-GB" b="1" dirty="0"/>
              <a:t>Related to Bronfenbrenner?</a:t>
            </a:r>
          </a:p>
          <a:p>
            <a:endParaRPr lang="en-GB" dirty="0"/>
          </a:p>
          <a:p>
            <a:r>
              <a:rPr lang="en-GB" dirty="0"/>
              <a:t>Public Health Wales, (2012)</a:t>
            </a:r>
          </a:p>
          <a:p>
            <a:endParaRPr lang="en-GB" dirty="0"/>
          </a:p>
        </p:txBody>
      </p:sp>
    </p:spTree>
    <p:extLst>
      <p:ext uri="{BB962C8B-B14F-4D97-AF65-F5344CB8AC3E}">
        <p14:creationId xmlns:p14="http://schemas.microsoft.com/office/powerpoint/2010/main" val="7571223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8533B-B7F3-4D6E-B203-663F25E2EB48}"/>
              </a:ext>
            </a:extLst>
          </p:cNvPr>
          <p:cNvSpPr>
            <a:spLocks noGrp="1"/>
          </p:cNvSpPr>
          <p:nvPr>
            <p:ph type="title"/>
          </p:nvPr>
        </p:nvSpPr>
        <p:spPr/>
        <p:txBody>
          <a:bodyPr/>
          <a:lstStyle/>
          <a:p>
            <a:r>
              <a:rPr lang="en-GB" dirty="0" err="1"/>
              <a:t>Cyfeirnodau</a:t>
            </a:r>
            <a:r>
              <a:rPr lang="en-GB" dirty="0"/>
              <a:t> / References</a:t>
            </a:r>
          </a:p>
        </p:txBody>
      </p:sp>
      <p:sp>
        <p:nvSpPr>
          <p:cNvPr id="3" name="Content Placeholder 2">
            <a:extLst>
              <a:ext uri="{FF2B5EF4-FFF2-40B4-BE49-F238E27FC236}">
                <a16:creationId xmlns:a16="http://schemas.microsoft.com/office/drawing/2014/main" id="{707C6736-E73C-40DD-9CBB-E3C8C7F724D2}"/>
              </a:ext>
            </a:extLst>
          </p:cNvPr>
          <p:cNvSpPr>
            <a:spLocks noGrp="1"/>
          </p:cNvSpPr>
          <p:nvPr>
            <p:ph idx="1"/>
          </p:nvPr>
        </p:nvSpPr>
        <p:spPr/>
        <p:txBody>
          <a:bodyPr>
            <a:normAutofit/>
          </a:bodyPr>
          <a:lstStyle/>
          <a:p>
            <a:r>
              <a:rPr lang="en-GB" sz="1600" dirty="0"/>
              <a:t>Bronfenbrenner Bioecological Model. Available at http://nacce.org/ecological-theory-of-bronfenbrenner/ (Accessed 31.10.19)</a:t>
            </a:r>
          </a:p>
          <a:p>
            <a:r>
              <a:rPr lang="en-GB" sz="1600" dirty="0"/>
              <a:t>CAMHS (2015). Available at http://www.youngminds.org.uk/for_parents/services_children_young_people/camhs (Accessed 28.10.19)</a:t>
            </a:r>
          </a:p>
          <a:p>
            <a:r>
              <a:rPr lang="en-GB" sz="1600" dirty="0"/>
              <a:t>Giddens, A. (1998) The Third Way: The Renewal of Social Democracy. Cambridge: Polity Press</a:t>
            </a:r>
          </a:p>
          <a:p>
            <a:r>
              <a:rPr lang="en-GB" sz="1600" dirty="0"/>
              <a:t>Mehtala MA, </a:t>
            </a:r>
            <a:r>
              <a:rPr lang="en-GB" sz="1600" dirty="0" err="1"/>
              <a:t>Saakslahti</a:t>
            </a:r>
            <a:r>
              <a:rPr lang="en-GB" sz="1600" dirty="0"/>
              <a:t> AK, </a:t>
            </a:r>
            <a:r>
              <a:rPr lang="en-GB" sz="1600" dirty="0" err="1"/>
              <a:t>Inkinen</a:t>
            </a:r>
            <a:r>
              <a:rPr lang="en-GB" sz="1600" dirty="0"/>
              <a:t> ME, </a:t>
            </a:r>
            <a:r>
              <a:rPr lang="en-GB" sz="1600" dirty="0" err="1"/>
              <a:t>Poskiparta</a:t>
            </a:r>
            <a:r>
              <a:rPr lang="en-GB" sz="1600" dirty="0"/>
              <a:t> ME.  A socio-ecological approach to physical activity interventions in childcare: a systematic review. International Journal of </a:t>
            </a:r>
            <a:r>
              <a:rPr lang="en-GB" sz="1600" dirty="0" err="1"/>
              <a:t>Behavioral</a:t>
            </a:r>
            <a:r>
              <a:rPr lang="en-GB" sz="1600" dirty="0"/>
              <a:t> Nutrition and Physical Activity 2014; 11(1): 22. https://www.ncbi.nlm.nih.gov/pmc/articles/PMC3936868/</a:t>
            </a:r>
          </a:p>
          <a:p>
            <a:r>
              <a:rPr lang="en-GB" sz="1600" dirty="0"/>
              <a:t>Mental Health data. Available at http://mentalhealth.org.uk/ (Accessed 28.10.19)</a:t>
            </a:r>
          </a:p>
          <a:p>
            <a:r>
              <a:rPr lang="en-GB" sz="1600" dirty="0"/>
              <a:t>Office for National Statistics: Insights into children's mental health and well-being (2015) Available at http://backup.ons.gov.uk/2015/10/20/insights-into-childrens-mental-health-and-well-being/ (Accessed 28.10.19)</a:t>
            </a:r>
          </a:p>
          <a:p>
            <a:r>
              <a:rPr lang="en-GB" sz="1600" dirty="0"/>
              <a:t>Weare, 2015. Available at http://www.ncb.org.uk/media/1197143/ncb_framework_for_promoting_well-being_and_responding_to_mental_health_in_schools.pdf (Accessed 31.10.19)</a:t>
            </a:r>
          </a:p>
          <a:p>
            <a:r>
              <a:rPr lang="en-GB" sz="1600" dirty="0"/>
              <a:t>Youngminds (2015) Available at http://www.youngminds.org.uk/ (Accessed 31.10.19)</a:t>
            </a:r>
          </a:p>
          <a:p>
            <a:endParaRPr lang="en-GB" sz="1400" dirty="0"/>
          </a:p>
        </p:txBody>
      </p:sp>
    </p:spTree>
    <p:extLst>
      <p:ext uri="{BB962C8B-B14F-4D97-AF65-F5344CB8AC3E}">
        <p14:creationId xmlns:p14="http://schemas.microsoft.com/office/powerpoint/2010/main" val="10130685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39957</TotalTime>
  <Words>3069</Words>
  <Application>Microsoft Office PowerPoint</Application>
  <PresentationFormat>Widescreen</PresentationFormat>
  <Paragraphs>296</Paragraphs>
  <Slides>28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&amp;quot</vt:lpstr>
      <vt:lpstr>Arial</vt:lpstr>
      <vt:lpstr>Calibri</vt:lpstr>
      <vt:lpstr>Calibri Light</vt:lpstr>
      <vt:lpstr>verdana</vt:lpstr>
      <vt:lpstr>Wingdings</vt:lpstr>
      <vt:lpstr>Office Theme</vt:lpstr>
      <vt:lpstr>ECES6021/C  Lles mewn Addysg Well-being in Education  Sesiwn 2 / Session 2</vt:lpstr>
      <vt:lpstr>Taith llesol / Well-being walk</vt:lpstr>
      <vt:lpstr>Nod y Modiwl /  Module Aim</vt:lpstr>
      <vt:lpstr>Deilliannau Dysgu / Learning Outcomes</vt:lpstr>
      <vt:lpstr>Deilliannau Dysgu / Learning Outcomes</vt:lpstr>
      <vt:lpstr>Deilliannau Dysgu / Learning Outcomes</vt:lpstr>
      <vt:lpstr>Model Bioecolegol Bronfenbrenner (1979) Bronfenbrenner's Bioecological Model (1979) </vt:lpstr>
      <vt:lpstr>PowerPoint Presentation</vt:lpstr>
      <vt:lpstr>System Meicro/Microsystem</vt:lpstr>
      <vt:lpstr>System Meso / Mesosystem</vt:lpstr>
      <vt:lpstr>Yr Ecsosystem / Exosystem                                                                     </vt:lpstr>
      <vt:lpstr>Esiamplau o’r Ecsosystem a Lles Plant Examples of the Exosystem and Children’s Wellbeing</vt:lpstr>
      <vt:lpstr>Y System Macro / Macrosystem</vt:lpstr>
      <vt:lpstr>Cefnogaeth ar gyfer iechyd meddwl iach a lles Support for positive mental health and well-being</vt:lpstr>
      <vt:lpstr>Sut mae rhai plant yn cael eu heffeithio os oes ganddynt iechyd meddwl a lles gwael? How are some children affected if they have poor mental health and well-being? </vt:lpstr>
      <vt:lpstr>Dangosyddion lles plentyn ar gyfer addysg Child well-being indicators for education</vt:lpstr>
      <vt:lpstr>Ymddieithrio o Addysg/ Education disengagement</vt:lpstr>
      <vt:lpstr>Bet arall sy'n gallu effeithio ar les plant? What else affects a child’s well-being?</vt:lpstr>
      <vt:lpstr>Ystadegau Iechyd Meddwl a Lles Mental health and wellbeing statistics</vt:lpstr>
      <vt:lpstr>Layard and Hagell, 2015</vt:lpstr>
      <vt:lpstr>Beth all ysgolion cynradd wneud? What can primary schools do?  </vt:lpstr>
      <vt:lpstr>Beth all ysgolion uwchradd/colegauwneud? What can secondary schools/colleges do?</vt:lpstr>
      <vt:lpstr>Esiamplau o Arfer Orau  Best Practice Examples  </vt:lpstr>
      <vt:lpstr>Cofiwch Ddamcanaeth Ecolegol Bronfenrenner Remember Bronfenbrenner’s Ecological Theory                                                                                                                                                                                                                            </vt:lpstr>
      <vt:lpstr>Layard &amp; Hagell (2015)</vt:lpstr>
      <vt:lpstr>Heriau allweddol i ddatblygu iechyd meddwl iach a lles  Key challenges in developing good mental health and wellbeing </vt:lpstr>
      <vt:lpstr>Heriau allweddol i weithredu iechyd meddwl iach a lles  Key challenges in developing good mental health and wellbeing </vt:lpstr>
      <vt:lpstr>Cyfeirnodau / 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SJEU5002/C  All Means All: Inclusive Education  Pawb yn golygu Pawb: Addysg Cynhwysol</dc:title>
  <dc:creator>Sarah Stewart</dc:creator>
  <cp:lastModifiedBy>Helen A Griffiths</cp:lastModifiedBy>
  <cp:revision>518</cp:revision>
  <dcterms:created xsi:type="dcterms:W3CDTF">2017-11-29T13:54:28Z</dcterms:created>
  <dcterms:modified xsi:type="dcterms:W3CDTF">2025-01-21T13:22:22Z</dcterms:modified>
</cp:coreProperties>
</file>