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17/11/2024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sitengland.org/acces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3404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72887" y="3495612"/>
            <a:ext cx="122967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 Round Table Strategic Feedback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Visit Wales Attraction Audit - Core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1108635" cy="389168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Statutory Obligations</a:t>
            </a:r>
          </a:p>
          <a:p>
            <a:r>
              <a:rPr lang="en-GB" dirty="0"/>
              <a:t>Safety – H&amp;S, Risk Assessments, Food Hygiene, Public Liability Insurance</a:t>
            </a:r>
          </a:p>
          <a:p>
            <a:r>
              <a:rPr lang="en-GB" dirty="0"/>
              <a:t>National Code of Practice for Visitor Attractions </a:t>
            </a:r>
          </a:p>
          <a:p>
            <a:r>
              <a:rPr lang="en-GB" dirty="0"/>
              <a:t>Volunteers</a:t>
            </a:r>
          </a:p>
          <a:p>
            <a:r>
              <a:rPr lang="en-GB" dirty="0"/>
              <a:t>Visitors</a:t>
            </a:r>
          </a:p>
          <a:p>
            <a:r>
              <a:rPr lang="en-GB" dirty="0"/>
              <a:t>Equality Act 2010</a:t>
            </a:r>
          </a:p>
          <a:p>
            <a:r>
              <a:rPr lang="en-GB" dirty="0"/>
              <a:t>Hours of Operations</a:t>
            </a:r>
          </a:p>
          <a:p>
            <a:r>
              <a:rPr lang="en-GB" dirty="0"/>
              <a:t>Charges</a:t>
            </a:r>
          </a:p>
          <a:p>
            <a:r>
              <a:rPr lang="en-GB" dirty="0"/>
              <a:t>Welsh &amp; English Language &amp; Signage</a:t>
            </a:r>
          </a:p>
          <a:p>
            <a:r>
              <a:rPr lang="en-GB" dirty="0"/>
              <a:t>Guest Needs – Customer Care, Courtesy &amp; Cleanliness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3007E-F3CA-9C8D-624F-2E1801833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Quality is Key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F8E08-C257-FBF0-44EC-020210C6A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Visit Wales Commitment to attractions</a:t>
            </a:r>
          </a:p>
          <a:p>
            <a:endParaRPr lang="en-GB" dirty="0"/>
          </a:p>
          <a:p>
            <a:r>
              <a:rPr lang="en-GB" dirty="0"/>
              <a:t>Overall Visitor Experience</a:t>
            </a:r>
          </a:p>
          <a:p>
            <a:endParaRPr lang="en-GB" dirty="0"/>
          </a:p>
          <a:p>
            <a:r>
              <a:rPr lang="en-GB" dirty="0"/>
              <a:t>Quality Assessment</a:t>
            </a:r>
          </a:p>
          <a:p>
            <a:endParaRPr lang="en-GB" dirty="0"/>
          </a:p>
          <a:p>
            <a:r>
              <a:rPr lang="en-GB" dirty="0"/>
              <a:t>What is Quality?</a:t>
            </a:r>
          </a:p>
        </p:txBody>
      </p:sp>
    </p:spTree>
    <p:extLst>
      <p:ext uri="{BB962C8B-B14F-4D97-AF65-F5344CB8AC3E}">
        <p14:creationId xmlns:p14="http://schemas.microsoft.com/office/powerpoint/2010/main" val="2531058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13F49-845F-9E8F-1CA3-E241AAF66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Visit Wales Attraction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68E9A-C1AE-9850-3817-DB2203E03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Welcome</a:t>
            </a:r>
          </a:p>
          <a:p>
            <a:r>
              <a:rPr lang="en-GB" dirty="0"/>
              <a:t>The Presentation of the Attraction</a:t>
            </a:r>
          </a:p>
          <a:p>
            <a:r>
              <a:rPr lang="en-GB" dirty="0"/>
              <a:t>How You Tell Your Story</a:t>
            </a:r>
          </a:p>
          <a:p>
            <a:r>
              <a:rPr lang="en-GB" dirty="0"/>
              <a:t>Catering &amp; Retail</a:t>
            </a:r>
          </a:p>
          <a:p>
            <a:r>
              <a:rPr lang="en-GB" dirty="0"/>
              <a:t>Staff Efficiency, Customer Care &amp; Knowledge</a:t>
            </a:r>
          </a:p>
          <a:p>
            <a:r>
              <a:rPr lang="en-GB" dirty="0"/>
              <a:t>Sense of Place</a:t>
            </a:r>
          </a:p>
          <a:p>
            <a:r>
              <a:rPr lang="en-GB" dirty="0"/>
              <a:t>Authenticity</a:t>
            </a:r>
          </a:p>
          <a:p>
            <a:r>
              <a:rPr lang="en-GB" dirty="0"/>
              <a:t>Digital Experience</a:t>
            </a:r>
          </a:p>
        </p:txBody>
      </p:sp>
    </p:spTree>
    <p:extLst>
      <p:ext uri="{BB962C8B-B14F-4D97-AF65-F5344CB8AC3E}">
        <p14:creationId xmlns:p14="http://schemas.microsoft.com/office/powerpoint/2010/main" val="1105032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07148-DAFF-9A5E-FDC9-2C4DD3C19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740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How Do Visit Wales Measure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1F36D-3BCB-40C0-C8E3-7FFFAC2D1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4035"/>
            <a:ext cx="11353800" cy="494306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0 = unacceptable </a:t>
            </a:r>
          </a:p>
          <a:p>
            <a:r>
              <a:rPr lang="en-GB" dirty="0"/>
              <a:t>1 = acceptable quality </a:t>
            </a:r>
          </a:p>
          <a:p>
            <a:r>
              <a:rPr lang="en-GB" dirty="0"/>
              <a:t>2 = quite good quality </a:t>
            </a:r>
          </a:p>
          <a:p>
            <a:r>
              <a:rPr lang="en-GB" dirty="0"/>
              <a:t>3 = good quality </a:t>
            </a:r>
          </a:p>
          <a:p>
            <a:r>
              <a:rPr lang="en-GB" dirty="0"/>
              <a:t>4 = very good quality </a:t>
            </a:r>
          </a:p>
          <a:p>
            <a:r>
              <a:rPr lang="en-GB" dirty="0"/>
              <a:t>5 = excellent quality</a:t>
            </a:r>
          </a:p>
          <a:p>
            <a:endParaRPr lang="en-GB" dirty="0"/>
          </a:p>
          <a:p>
            <a:r>
              <a:rPr lang="en-GB" dirty="0"/>
              <a:t>Overall Score must be over 60% </a:t>
            </a:r>
          </a:p>
          <a:p>
            <a:r>
              <a:rPr lang="en-GB" dirty="0"/>
              <a:t>Additionally, seven of the eight sectional scores must also reach 60% or above. </a:t>
            </a:r>
          </a:p>
          <a:p>
            <a:r>
              <a:rPr lang="en-GB" dirty="0"/>
              <a:t>These seven key sections are: Arrival, The Attraction, Cleanliness, Toilets, Catering, Retail and Staff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703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C0888-824E-8D1A-26C6-EAF2D8B18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FF0000"/>
                </a:solidFill>
              </a:rPr>
              <a:t>Pre-Arrival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B3A93-EA50-CBF0-9431-C7CA9774A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Online Presence</a:t>
            </a:r>
          </a:p>
          <a:p>
            <a:r>
              <a:rPr lang="en-GB" dirty="0"/>
              <a:t>Searches</a:t>
            </a:r>
          </a:p>
          <a:p>
            <a:r>
              <a:rPr lang="en-GB" dirty="0"/>
              <a:t>Reviews</a:t>
            </a:r>
          </a:p>
          <a:p>
            <a:r>
              <a:rPr lang="en-GB" dirty="0"/>
              <a:t>Leaflets</a:t>
            </a:r>
          </a:p>
          <a:p>
            <a:r>
              <a:rPr lang="en-GB" dirty="0"/>
              <a:t>Up to Date</a:t>
            </a:r>
          </a:p>
          <a:p>
            <a:r>
              <a:rPr lang="en-GB" dirty="0"/>
              <a:t>Informative</a:t>
            </a:r>
          </a:p>
        </p:txBody>
      </p:sp>
    </p:spTree>
    <p:extLst>
      <p:ext uri="{BB962C8B-B14F-4D97-AF65-F5344CB8AC3E}">
        <p14:creationId xmlns:p14="http://schemas.microsoft.com/office/powerpoint/2010/main" val="870572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F0630-1AC2-4A5F-88D4-1762E9634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Arrival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24C9F-A817-CF36-B71B-AB5998600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 Park</a:t>
            </a:r>
          </a:p>
          <a:p>
            <a:r>
              <a:rPr lang="en-GB" dirty="0"/>
              <a:t>First Impressions</a:t>
            </a:r>
          </a:p>
          <a:p>
            <a:r>
              <a:rPr lang="en-GB" dirty="0"/>
              <a:t>Layout &amp; Entry Management</a:t>
            </a:r>
          </a:p>
          <a:p>
            <a:r>
              <a:rPr lang="en-GB" dirty="0"/>
              <a:t>First Impressions</a:t>
            </a:r>
          </a:p>
          <a:p>
            <a:r>
              <a:rPr lang="en-GB" dirty="0"/>
              <a:t>Visitor Information &amp; Signage</a:t>
            </a:r>
          </a:p>
          <a:p>
            <a:r>
              <a:rPr lang="en-GB" dirty="0"/>
              <a:t>First Impressions</a:t>
            </a:r>
          </a:p>
          <a:p>
            <a:endParaRPr lang="en-GB" dirty="0"/>
          </a:p>
          <a:p>
            <a:r>
              <a:rPr lang="en-GB" dirty="0"/>
              <a:t>QR Codes, Apps, Interactive Maps, Information</a:t>
            </a:r>
          </a:p>
        </p:txBody>
      </p:sp>
    </p:spTree>
    <p:extLst>
      <p:ext uri="{BB962C8B-B14F-4D97-AF65-F5344CB8AC3E}">
        <p14:creationId xmlns:p14="http://schemas.microsoft.com/office/powerpoint/2010/main" val="1510510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9841-9DBF-5E7F-CFA6-3BE6698C4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43947"/>
            <a:ext cx="10515600" cy="1504121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Attraction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11925-11BA-CF79-2E69-68816E47B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40904"/>
            <a:ext cx="10515600" cy="5236059"/>
          </a:xfrm>
        </p:spPr>
        <p:txBody>
          <a:bodyPr/>
          <a:lstStyle/>
          <a:p>
            <a:r>
              <a:rPr lang="en-GB" dirty="0"/>
              <a:t>Layout &amp; Visitor Flow</a:t>
            </a:r>
          </a:p>
          <a:p>
            <a:r>
              <a:rPr lang="en-GB" dirty="0"/>
              <a:t>Range of Content v Expectations</a:t>
            </a:r>
          </a:p>
          <a:p>
            <a:r>
              <a:rPr lang="en-GB" dirty="0"/>
              <a:t>Visitor Information &amp; Signage</a:t>
            </a:r>
          </a:p>
          <a:p>
            <a:r>
              <a:rPr lang="en-GB" dirty="0"/>
              <a:t>Appearance of Grounds &amp; Gardens</a:t>
            </a:r>
          </a:p>
          <a:p>
            <a:r>
              <a:rPr lang="en-GB" dirty="0"/>
              <a:t>Appearance of Buildings – Exterior</a:t>
            </a:r>
          </a:p>
          <a:p>
            <a:r>
              <a:rPr lang="en-GB" dirty="0"/>
              <a:t>Décor &amp; Maintenance – Interior</a:t>
            </a:r>
          </a:p>
          <a:p>
            <a:r>
              <a:rPr lang="en-GB" dirty="0"/>
              <a:t>Presentation of Displays</a:t>
            </a:r>
          </a:p>
          <a:p>
            <a:r>
              <a:rPr lang="en-GB" dirty="0"/>
              <a:t>Quality of Interpretation – Fixed</a:t>
            </a:r>
          </a:p>
          <a:p>
            <a:r>
              <a:rPr lang="en-GB" dirty="0"/>
              <a:t>Quality of Other Interpretation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947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E8314-C933-5136-F40D-5BA94350F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The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3C119-E97F-E0C2-7CD4-0CDA911D9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Advice, Guidance &amp; Instructions</a:t>
            </a:r>
          </a:p>
          <a:p>
            <a:r>
              <a:rPr lang="en-GB" dirty="0"/>
              <a:t>Quality of Apparatus</a:t>
            </a:r>
          </a:p>
          <a:p>
            <a:r>
              <a:rPr lang="en-GB" dirty="0"/>
              <a:t>Availability &amp; Provision of Equipment</a:t>
            </a:r>
          </a:p>
          <a:p>
            <a:r>
              <a:rPr lang="en-GB" dirty="0"/>
              <a:t>Ongoing Supervision</a:t>
            </a:r>
          </a:p>
          <a:p>
            <a:r>
              <a:rPr lang="en-GB" dirty="0"/>
              <a:t>Visitor Info &amp; Signage</a:t>
            </a:r>
          </a:p>
          <a:p>
            <a:r>
              <a:rPr lang="en-GB" dirty="0"/>
              <a:t>Experience v Expectations</a:t>
            </a:r>
          </a:p>
          <a:p>
            <a:endParaRPr lang="en-GB" dirty="0"/>
          </a:p>
          <a:p>
            <a:r>
              <a:rPr lang="en-GB" dirty="0"/>
              <a:t>Embraces Technology ?</a:t>
            </a:r>
          </a:p>
        </p:txBody>
      </p:sp>
    </p:spTree>
    <p:extLst>
      <p:ext uri="{BB962C8B-B14F-4D97-AF65-F5344CB8AC3E}">
        <p14:creationId xmlns:p14="http://schemas.microsoft.com/office/powerpoint/2010/main" val="3651484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61FA7-C1AF-644A-A09B-3F00FCB00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The Tour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5BD65-3423-3779-D4FB-2AD59D34F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Tour Intro &amp; Info</a:t>
            </a:r>
          </a:p>
          <a:p>
            <a:r>
              <a:rPr lang="en-GB" dirty="0"/>
              <a:t>Comfort &amp; Quality of Transport – N/A</a:t>
            </a:r>
          </a:p>
          <a:p>
            <a:r>
              <a:rPr lang="en-GB" dirty="0"/>
              <a:t>Quality &amp; Delivery of Commentary</a:t>
            </a:r>
          </a:p>
          <a:p>
            <a:r>
              <a:rPr lang="en-GB" dirty="0"/>
              <a:t>Quality of Content</a:t>
            </a:r>
          </a:p>
          <a:p>
            <a:r>
              <a:rPr lang="en-GB" dirty="0"/>
              <a:t>Tour Conclusion</a:t>
            </a:r>
          </a:p>
          <a:p>
            <a:r>
              <a:rPr lang="en-GB" dirty="0"/>
              <a:t>Experience v Expectations</a:t>
            </a:r>
          </a:p>
        </p:txBody>
      </p:sp>
    </p:spTree>
    <p:extLst>
      <p:ext uri="{BB962C8B-B14F-4D97-AF65-F5344CB8AC3E}">
        <p14:creationId xmlns:p14="http://schemas.microsoft.com/office/powerpoint/2010/main" val="3892291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0A24E-B247-9B88-4D2A-AA8FEA1FD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Cleanliness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F327B-4174-B48D-4097-F08B14E05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 Park &amp; Arrival</a:t>
            </a:r>
          </a:p>
          <a:p>
            <a:r>
              <a:rPr lang="en-GB" dirty="0"/>
              <a:t>The Attraction</a:t>
            </a:r>
          </a:p>
          <a:p>
            <a:r>
              <a:rPr lang="en-GB" dirty="0"/>
              <a:t>Toilets</a:t>
            </a:r>
          </a:p>
          <a:p>
            <a:r>
              <a:rPr lang="en-GB" dirty="0"/>
              <a:t>Catering Outlets – N/A</a:t>
            </a:r>
          </a:p>
          <a:p>
            <a:r>
              <a:rPr lang="en-GB" dirty="0"/>
              <a:t>Retail Outlets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2300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DD47F-54EE-E100-116E-2AC7DAEE5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834" y="365125"/>
            <a:ext cx="7026965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Toilets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13FDB-C12D-63D6-3227-E7121536D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Provision, Location &amp; Layout</a:t>
            </a:r>
          </a:p>
          <a:p>
            <a:r>
              <a:rPr lang="en-GB" dirty="0"/>
              <a:t>Décor &amp; Maintenance</a:t>
            </a:r>
          </a:p>
          <a:p>
            <a:r>
              <a:rPr lang="en-GB" dirty="0"/>
              <a:t>Fixtures &amp; Fittings</a:t>
            </a:r>
          </a:p>
        </p:txBody>
      </p:sp>
    </p:spTree>
    <p:extLst>
      <p:ext uri="{BB962C8B-B14F-4D97-AF65-F5344CB8AC3E}">
        <p14:creationId xmlns:p14="http://schemas.microsoft.com/office/powerpoint/2010/main" val="1257269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3B68B-47BC-BA5F-1749-5A650E7B4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Catering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353AB-15AF-E964-AD6A-59B3C1C52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Layout &amp; Ease of Use</a:t>
            </a:r>
          </a:p>
          <a:p>
            <a:r>
              <a:rPr lang="en-GB" dirty="0"/>
              <a:t>Ambience &amp; First Impressions</a:t>
            </a:r>
          </a:p>
          <a:p>
            <a:r>
              <a:rPr lang="en-GB" dirty="0"/>
              <a:t>Deco, Furniture &amp; Fittings</a:t>
            </a:r>
          </a:p>
          <a:p>
            <a:r>
              <a:rPr lang="en-GB" dirty="0"/>
              <a:t>Food Range &amp; Menus</a:t>
            </a:r>
          </a:p>
          <a:p>
            <a:r>
              <a:rPr lang="en-GB" dirty="0"/>
              <a:t>Food Quality &amp; Presentations</a:t>
            </a:r>
          </a:p>
          <a:p>
            <a:r>
              <a:rPr lang="en-GB" dirty="0"/>
              <a:t>Secondary Spend</a:t>
            </a:r>
          </a:p>
        </p:txBody>
      </p:sp>
    </p:spTree>
    <p:extLst>
      <p:ext uri="{BB962C8B-B14F-4D97-AF65-F5344CB8AC3E}">
        <p14:creationId xmlns:p14="http://schemas.microsoft.com/office/powerpoint/2010/main" val="2391323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C0483-3140-E2A1-56B0-FB831EC04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Retail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7F47D-EC70-FECE-A0CC-965E02278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Ease of Use / Visitor Flow</a:t>
            </a:r>
          </a:p>
          <a:p>
            <a:r>
              <a:rPr lang="en-GB" dirty="0"/>
              <a:t>Display Units, Fixtures &amp; Fittings</a:t>
            </a:r>
          </a:p>
          <a:p>
            <a:r>
              <a:rPr lang="en-GB" dirty="0"/>
              <a:t>Presentation of Merchandise</a:t>
            </a:r>
          </a:p>
          <a:p>
            <a:r>
              <a:rPr lang="en-GB" dirty="0"/>
              <a:t>Range &amp; Appropriateness of Merchandising</a:t>
            </a:r>
          </a:p>
          <a:p>
            <a:r>
              <a:rPr lang="en-GB" dirty="0"/>
              <a:t>Secondary Spend</a:t>
            </a:r>
          </a:p>
        </p:txBody>
      </p:sp>
    </p:spTree>
    <p:extLst>
      <p:ext uri="{BB962C8B-B14F-4D97-AF65-F5344CB8AC3E}">
        <p14:creationId xmlns:p14="http://schemas.microsoft.com/office/powerpoint/2010/main" val="2853668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AB01D-63AB-9BBF-A95C-223BA4648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C77AD-77B4-3B32-FC16-9689B30523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Appearance</a:t>
            </a:r>
          </a:p>
          <a:p>
            <a:r>
              <a:rPr lang="en-GB" dirty="0"/>
              <a:t>Customer Care</a:t>
            </a:r>
          </a:p>
          <a:p>
            <a:r>
              <a:rPr lang="en-GB" dirty="0"/>
              <a:t>Efficiency</a:t>
            </a:r>
          </a:p>
          <a:p>
            <a:r>
              <a:rPr lang="en-GB" dirty="0"/>
              <a:t>Knowledge</a:t>
            </a:r>
          </a:p>
          <a:p>
            <a:endParaRPr lang="en-GB" dirty="0"/>
          </a:p>
          <a:p>
            <a:r>
              <a:rPr lang="en-GB" dirty="0"/>
              <a:t>Reaching out to Audience</a:t>
            </a:r>
          </a:p>
          <a:p>
            <a:r>
              <a:rPr lang="en-GB" dirty="0"/>
              <a:t>Staff as Ambassadors</a:t>
            </a:r>
          </a:p>
        </p:txBody>
      </p:sp>
    </p:spTree>
    <p:extLst>
      <p:ext uri="{BB962C8B-B14F-4D97-AF65-F5344CB8AC3E}">
        <p14:creationId xmlns:p14="http://schemas.microsoft.com/office/powerpoint/2010/main" val="2883273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8A750-94ED-6819-1B24-1052178D6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43291-4EEA-17CC-A3AA-5AA4EDAFC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DDA </a:t>
            </a:r>
          </a:p>
          <a:p>
            <a:r>
              <a:rPr lang="en-GB" dirty="0"/>
              <a:t>Access for All</a:t>
            </a:r>
          </a:p>
          <a:p>
            <a:r>
              <a:rPr lang="en-GB" dirty="0"/>
              <a:t>Find out how other tourism businesses are benefitting from this loyal market at </a:t>
            </a:r>
            <a:r>
              <a:rPr lang="en-GB" dirty="0">
                <a:hlinkClick r:id="rId2"/>
              </a:rPr>
              <a:t>www.visitengland.org/access</a:t>
            </a:r>
            <a:endParaRPr lang="en-GB" dirty="0"/>
          </a:p>
          <a:p>
            <a:r>
              <a:rPr lang="en-GB" dirty="0"/>
              <a:t>For advice on how to write an Access Statement, please visit: </a:t>
            </a:r>
          </a:p>
          <a:p>
            <a:r>
              <a:rPr lang="en-GB" dirty="0"/>
              <a:t>www.visitbritain. org/business-advice/make-your-</a:t>
            </a:r>
            <a:r>
              <a:rPr lang="en-GB" dirty="0" err="1"/>
              <a:t>businessaccessible</a:t>
            </a:r>
            <a:r>
              <a:rPr lang="en-GB" dirty="0"/>
              <a:t>/create-accessibility-guide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23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7634B-14E8-DC82-ACB9-470E0A1B1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Attraction Sustainability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C1F9E-BF4F-D1FB-387F-7DA86E73E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Going Green</a:t>
            </a:r>
          </a:p>
          <a:p>
            <a:endParaRPr lang="en-GB" dirty="0"/>
          </a:p>
          <a:p>
            <a:r>
              <a:rPr lang="en-GB" dirty="0"/>
              <a:t>For further information on how to enhance your business to be more sustainable, please visit www.visitengland.org/green for further information and case studies on the benefits of adopting sustainable practices</a:t>
            </a:r>
          </a:p>
        </p:txBody>
      </p:sp>
    </p:spTree>
    <p:extLst>
      <p:ext uri="{BB962C8B-B14F-4D97-AF65-F5344CB8AC3E}">
        <p14:creationId xmlns:p14="http://schemas.microsoft.com/office/powerpoint/2010/main" val="322463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7423-4ECC-08AA-A1D3-F9AEDA0AB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2765"/>
            <a:ext cx="10515600" cy="178345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Conclusions &amp; Strategic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F77F3-78A8-FA02-BD04-A4F47EED2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152940"/>
            <a:ext cx="12138990" cy="5024024"/>
          </a:xfrm>
        </p:spPr>
        <p:txBody>
          <a:bodyPr/>
          <a:lstStyle/>
          <a:p>
            <a:r>
              <a:rPr lang="en-GB" dirty="0"/>
              <a:t>Visit Wales Attraction Audit Grading </a:t>
            </a:r>
          </a:p>
          <a:p>
            <a:r>
              <a:rPr lang="en-GB" dirty="0"/>
              <a:t>Forbes Audits</a:t>
            </a:r>
          </a:p>
          <a:p>
            <a:r>
              <a:rPr lang="en-GB" dirty="0"/>
              <a:t>Personal Inputs</a:t>
            </a:r>
          </a:p>
          <a:p>
            <a:endParaRPr lang="en-GB" dirty="0"/>
          </a:p>
          <a:p>
            <a:r>
              <a:rPr lang="en-GB" dirty="0"/>
              <a:t>Assignment Links</a:t>
            </a:r>
          </a:p>
          <a:p>
            <a:endParaRPr lang="en-GB" dirty="0"/>
          </a:p>
          <a:p>
            <a:r>
              <a:rPr lang="en-GB" dirty="0"/>
              <a:t>Conclusions – Overall Feedback</a:t>
            </a:r>
          </a:p>
          <a:p>
            <a:endParaRPr lang="en-GB" dirty="0"/>
          </a:p>
          <a:p>
            <a:r>
              <a:rPr lang="en-GB" dirty="0"/>
              <a:t>Strategic Recs – Masterplan, KPI’S, Digitalisation, Sense of Place &amp; Development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750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534</Words>
  <Application>Microsoft Office PowerPoint</Application>
  <PresentationFormat>Widescreen</PresentationFormat>
  <Paragraphs>138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Visit Wales Attraction Audit - Core Criteria</vt:lpstr>
      <vt:lpstr>Quality is Key</vt:lpstr>
      <vt:lpstr>Visit Wales Attraction Audit</vt:lpstr>
      <vt:lpstr>How Do Visit Wales Measure Quality?</vt:lpstr>
      <vt:lpstr>Pre-Arrival</vt:lpstr>
      <vt:lpstr>Arrival</vt:lpstr>
      <vt:lpstr>Attraction </vt:lpstr>
      <vt:lpstr>The Activity</vt:lpstr>
      <vt:lpstr>The Tour</vt:lpstr>
      <vt:lpstr>Cleanliness</vt:lpstr>
      <vt:lpstr>Toilets</vt:lpstr>
      <vt:lpstr>Catering</vt:lpstr>
      <vt:lpstr>Retail</vt:lpstr>
      <vt:lpstr>Staff</vt:lpstr>
      <vt:lpstr>ACCESSIBILITY</vt:lpstr>
      <vt:lpstr>Attraction Sustainability </vt:lpstr>
      <vt:lpstr>Conclusions &amp; Strategic Recommendations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2024-11-18T17:01:54Z</dcterms:modified>
</cp:coreProperties>
</file>