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70" r:id="rId6"/>
    <p:sldId id="269" r:id="rId7"/>
    <p:sldId id="272" r:id="rId8"/>
    <p:sldId id="271" r:id="rId9"/>
    <p:sldId id="273" r:id="rId10"/>
    <p:sldId id="267" r:id="rId11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41" autoAdjust="0"/>
  </p:normalViewPr>
  <p:slideViewPr>
    <p:cSldViewPr snapToGrid="0">
      <p:cViewPr varScale="1">
        <p:scale>
          <a:sx n="48" d="100"/>
          <a:sy n="48" d="100"/>
        </p:scale>
        <p:origin x="67" y="70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703FB87-790C-4850-A90C-12C5FF4B94D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127921-F9C4-44F3-AC5F-130B6A406C0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34942C2-9BB4-485B-BAA9-2B22AB8C8143}" type="datetime1">
              <a:rPr lang="en-GB" smtClean="0"/>
              <a:t>13/12/2025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5E047-F1CB-4066-A459-9EDC95F2E61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A77EF5-5277-4BAF-8BB4-2E02103988E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B668C69-0C3E-40A2-B4A0-B2C8B71D8E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58627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46B0483-5E48-4989-812C-4FF58E3186C6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E000EEB-8338-48D7-8EE8-EE0082EF760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77018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3382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7E3987-5E39-47BB-61D7-68687F204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F352BB-2706-6BAF-AF38-346C31AF06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0B348D-5921-D645-3D45-49F48B4081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5A4E2C-8A4A-FABB-FC39-CCBCD654BC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983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3388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A1E248-A516-F92B-2E7F-5FA1A6ECB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E9975E-8C7A-9FA6-AE4E-EF5777E048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6F389A-84ED-6E77-8997-D6E7D47B6E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638991-57AD-23C2-6429-42FD71CFA4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7449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FF69EB-E813-68ED-4AAB-81607D36B1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2F1C6E-E219-F11A-B210-E1AD863C77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79F824-D702-3A22-8F4B-3574BFA494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BBDEA6-3804-FFD7-4401-D6589B458D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8906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21C5B5-19B0-906E-ABFD-5B2AE85ADB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7B9DFE-6FCF-95E8-B150-A765553657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12A18C-8234-C6A9-B2D0-009BA5FA1E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CC1908-F6BD-B20C-B1DE-7A80B9940B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1920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966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rtlCol="0" anchor="b"/>
          <a:lstStyle>
            <a:lvl1pPr>
              <a:defRPr sz="7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rtlCol="0"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829274C-2AF6-43C6-BE37-6B723526AB66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288F526-2C2E-4DB7-8655-C1E08D2E237C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rtlCol="0"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FF95D3A-6098-4E79-BE61-296F9A23A1CB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CF9A9B-64FA-486B-B1C4-20B3C2842FAF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B9A1C3B-3411-4F1E-9257-FBE0BF08E35E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7AE7EA-47F8-43A2-A0A9-1464253F1FF5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3FAFEF-9964-4E62-A619-7F95A52237F8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83AF05-3F56-48E3-A521-2AA72E075177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C9ABC9C-6733-4B3C-8D3C-F33F0A5CEBCB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3B16FD-AF9A-4B37-B857-ABF0C7FEB2C0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8D02A09-1629-4FE8-9008-2360C6AF6524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BF031D-5EAA-4834-BC4C-6B8D41D2A31A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rtlCol="0"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153F27-CCB5-42A9-917D-A5C19EF4A37A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22FEF4C-3D16-4233-ACC2-6B3BE0338E94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36F4546-A12E-4834-AE1D-19A2BD9FE491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 anchorCtr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FC8BA5-C8F4-44E9-81D3-9993FAFC2548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164976D-C0DD-4100-93A1-CFA745D94DB1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fld id="{05BD160B-B06D-4D6D-8099-7D9F4028ABFA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A4511EBC-2F3C-446D-867B-7DC328517A4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0"/>
            <a:ext cx="12191980" cy="6857990"/>
          </a:xfrm>
          <a:prstGeom prst="rect">
            <a:avLst/>
          </a:prstGeom>
          <a:ln>
            <a:noFill/>
          </a:ln>
          <a:effectLst>
            <a:glow>
              <a:schemeClr val="accent1">
                <a:alpha val="0"/>
              </a:schemeClr>
            </a:glow>
            <a:outerShdw blurRad="165100" dist="1244600" dir="20100000" sx="190000" sy="190000" algn="ctr" rotWithShape="0">
              <a:srgbClr val="000000">
                <a:alpha val="93000"/>
              </a:srgbClr>
            </a:outerShdw>
            <a:reflection blurRad="1041400" stA="96000" endPos="310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0D32A-359B-41BB-9746-2CF3A21EE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4063"/>
            <a:ext cx="10437812" cy="1118937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>
            <a:noAutofit/>
          </a:bodyPr>
          <a:lstStyle/>
          <a:p>
            <a:pPr algn="ctr" rtl="0"/>
            <a:r>
              <a:rPr lang="en-GB" sz="4000" dirty="0">
                <a:solidFill>
                  <a:schemeClr val="tx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TASK 2 – INDIVIDUAL BUSINESS PLAN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A222A-88BC-48F4-9AE8-2115B7D1E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521" y="1485752"/>
            <a:ext cx="11844000" cy="2743196"/>
          </a:xfrm>
          <a:noFill/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rtlCol="0">
            <a:normAutofit fontScale="92500" lnSpcReduction="10000"/>
          </a:bodyPr>
          <a:lstStyle/>
          <a:p>
            <a:r>
              <a:rPr lang="en-GB" b="1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Programme: </a:t>
            </a:r>
            <a:r>
              <a:rPr lang="en-GB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Certificate in Higher Education Business Skills for the Workplace</a:t>
            </a:r>
          </a:p>
          <a:p>
            <a:r>
              <a:rPr lang="en-GB" b="1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Enterprise and Entrepreneurship (LCLM4006)</a:t>
            </a:r>
          </a:p>
          <a:p>
            <a:r>
              <a:rPr lang="en-GB" b="1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Assignment: </a:t>
            </a:r>
            <a:r>
              <a:rPr lang="en-GB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Task 2 – Individual Business Plan Presentation</a:t>
            </a:r>
          </a:p>
          <a:p>
            <a:r>
              <a:rPr lang="en-GB" b="1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Andry Rakotovololona</a:t>
            </a:r>
          </a:p>
          <a:p>
            <a:r>
              <a:rPr lang="en-GB" b="1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Vasile‑Zaharia Calin</a:t>
            </a:r>
          </a:p>
          <a:p>
            <a:r>
              <a:rPr lang="en-GB" b="1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NUMBER:</a:t>
            </a:r>
            <a:r>
              <a:rPr lang="en-GB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2429941</a:t>
            </a:r>
          </a:p>
          <a:p>
            <a:r>
              <a:rPr lang="en-GB" b="1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Business Idea: </a:t>
            </a:r>
            <a:r>
              <a:rPr lang="en-GB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billboard led advertising and information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00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C64A4D-8CC9-C171-7844-39B30B9396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E0D4C-C4AE-C400-6185-89F7F7600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83126"/>
            <a:ext cx="10437812" cy="776748"/>
          </a:xfrm>
        </p:spPr>
        <p:txBody>
          <a:bodyPr rtlCol="0">
            <a:normAutofit/>
          </a:bodyPr>
          <a:lstStyle/>
          <a:p>
            <a:pPr algn="ctr"/>
            <a:r>
              <a:rPr lang="en-GB" sz="4400" dirty="0">
                <a:solidFill>
                  <a:schemeClr val="tx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Overview of My Business Idea</a:t>
            </a:r>
            <a:endParaRPr lang="en-GB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A5FA84E-3082-785A-7175-5FE50D178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8C5A4833-48AB-5606-8CA2-24B79F34FB30}"/>
              </a:ext>
            </a:extLst>
          </p:cNvPr>
          <p:cNvSpPr txBox="1">
            <a:spLocks/>
          </p:cNvSpPr>
          <p:nvPr/>
        </p:nvSpPr>
        <p:spPr>
          <a:xfrm>
            <a:off x="1740850" y="1348100"/>
            <a:ext cx="8438865" cy="4983873"/>
          </a:xfrm>
          <a:prstGeom prst="rect">
            <a:avLst/>
          </a:prstGeom>
          <a:noFill/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Idea: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Assemble and install LED billboards in busy urban areas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Rent advertising space to local businesses and councils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Management Structure: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Founder / Managing Director – Me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Technical Engineer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&amp; Sales Manager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Finance/Admin Officer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 Format: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Private Limited Company (Ltd)</a:t>
            </a:r>
          </a:p>
        </p:txBody>
      </p:sp>
    </p:spTree>
    <p:extLst>
      <p:ext uri="{BB962C8B-B14F-4D97-AF65-F5344CB8AC3E}">
        <p14:creationId xmlns:p14="http://schemas.microsoft.com/office/powerpoint/2010/main" val="1810819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174D3-6B10-409E-9110-EEBEAA7E3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83126"/>
            <a:ext cx="10437812" cy="776748"/>
          </a:xfrm>
        </p:spPr>
        <p:txBody>
          <a:bodyPr rtlCol="0">
            <a:normAutofit/>
          </a:bodyPr>
          <a:lstStyle/>
          <a:p>
            <a:pPr algn="ctr">
              <a:buClr>
                <a:schemeClr val="tx1"/>
              </a:buClr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Analysis (PESTEL)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527E565-DE8D-445C-9879-AD1D04415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2EB233DE-DF59-E88B-8727-6A72E3F1AAB5}"/>
              </a:ext>
            </a:extLst>
          </p:cNvPr>
          <p:cNvSpPr txBox="1">
            <a:spLocks/>
          </p:cNvSpPr>
          <p:nvPr/>
        </p:nvSpPr>
        <p:spPr>
          <a:xfrm>
            <a:off x="1740850" y="2271252"/>
            <a:ext cx="8438865" cy="4060721"/>
          </a:xfrm>
          <a:prstGeom prst="rect">
            <a:avLst/>
          </a:prstGeom>
          <a:noFill/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Political: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Need permits from local councils.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Economic: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SMEs want affordable advertising.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prefer fast, digital information.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Technological: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LED screens becoming cheaper and more efficient.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Environmental: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LED uses less energy than traditional billboards.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Must follow advertising and safety regulations.</a:t>
            </a:r>
          </a:p>
        </p:txBody>
      </p:sp>
    </p:spTree>
    <p:extLst>
      <p:ext uri="{BB962C8B-B14F-4D97-AF65-F5344CB8AC3E}">
        <p14:creationId xmlns:p14="http://schemas.microsoft.com/office/powerpoint/2010/main" val="233388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D1A2FB-15D4-8F1C-64AA-20D7476769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03547-1A10-94C8-D1EB-9109F436E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83126"/>
            <a:ext cx="10437812" cy="776748"/>
          </a:xfrm>
        </p:spPr>
        <p:txBody>
          <a:bodyPr rtlCol="0">
            <a:norm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Strategies</a:t>
            </a:r>
            <a:endParaRPr lang="en-GB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893A52FE-EF3E-8769-EACE-EC46BFA51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CED90760-3B82-6DE6-BC53-5890DF93E9AE}"/>
              </a:ext>
            </a:extLst>
          </p:cNvPr>
          <p:cNvSpPr txBox="1">
            <a:spLocks/>
          </p:cNvSpPr>
          <p:nvPr/>
        </p:nvSpPr>
        <p:spPr>
          <a:xfrm>
            <a:off x="648930" y="1326126"/>
            <a:ext cx="11464412" cy="5251656"/>
          </a:xfrm>
          <a:prstGeom prst="rect">
            <a:avLst/>
          </a:prstGeom>
          <a:noFill/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 Customers: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shops, restaurants, SMEs, councils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I Will Reach Them: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media promotion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Flyers in local areas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Direct contact with businesses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Website for bookings and info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Mix (4Ps):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Product: LED billboard advertising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Price: Affordable weekly/monthly packages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Place: High‑traffic urban locations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Promotion: Social media, flyers, partnership</a:t>
            </a:r>
          </a:p>
        </p:txBody>
      </p:sp>
    </p:spTree>
    <p:extLst>
      <p:ext uri="{BB962C8B-B14F-4D97-AF65-F5344CB8AC3E}">
        <p14:creationId xmlns:p14="http://schemas.microsoft.com/office/powerpoint/2010/main" val="1672789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D1CEBB-F5AA-8DFD-89DE-448D63F9A3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21C93-67CA-BD7D-C928-36C2CEC44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83126"/>
            <a:ext cx="10437812" cy="776748"/>
          </a:xfrm>
        </p:spPr>
        <p:txBody>
          <a:bodyPr rtlCol="0">
            <a:norm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Funding Required &amp; Initial Costs</a:t>
            </a:r>
            <a:endParaRPr lang="en-GB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C5284CC-132C-4536-700F-CECE46B26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888C02E-9C9E-54D5-5591-FA69488461D7}"/>
              </a:ext>
            </a:extLst>
          </p:cNvPr>
          <p:cNvSpPr txBox="1">
            <a:spLocks/>
          </p:cNvSpPr>
          <p:nvPr/>
        </p:nvSpPr>
        <p:spPr>
          <a:xfrm>
            <a:off x="894736" y="959874"/>
            <a:ext cx="11218606" cy="5617907"/>
          </a:xfrm>
          <a:prstGeom prst="rect">
            <a:avLst/>
          </a:prstGeom>
          <a:noFill/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Total Funding Needed: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£30,000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Allocation: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LED parts &amp; equipment – £12,000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Assembly &amp; installation – £6,000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Website – £2,000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Marketing – £3,000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Legal &amp; registration – £1,000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Tools &amp; supplies – £1,500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Operating expenses – £2,000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Contingency – £2,500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Sources of Finance: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Personal savings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Family support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Possible small business loan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3140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6261AC-A453-1DD8-5813-BC55C8F4EC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AC912-E397-DE69-5697-DE63565ED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83126"/>
            <a:ext cx="10437812" cy="776748"/>
          </a:xfrm>
        </p:spPr>
        <p:txBody>
          <a:bodyPr rtlCol="0">
            <a:norm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AC46FFF-034F-A5E0-92B4-8D20160D4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AAAFC5D3-F2BF-65F9-298F-25A7DEBCC2FF}"/>
              </a:ext>
            </a:extLst>
          </p:cNvPr>
          <p:cNvSpPr txBox="1">
            <a:spLocks/>
          </p:cNvSpPr>
          <p:nvPr/>
        </p:nvSpPr>
        <p:spPr>
          <a:xfrm>
            <a:off x="776748" y="1573161"/>
            <a:ext cx="11336594" cy="5004620"/>
          </a:xfrm>
          <a:prstGeom prst="rect">
            <a:avLst/>
          </a:prstGeom>
          <a:noFill/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Chell, E. (2013). Review of Skill and the Entrepreneurial Process. International Journal of Entrepreneurial Behaviour and Research.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Mariotti, S. &amp; Glackin, C. (2020). Entrepreneurship: Starting and Operating a Small Business. Pearson.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Barrow, C., Barrow, P. &amp; Brown, R. (2021). The Business Plan Workbook: A Practical Guide to New Venture Creation and Development. Kogan Page.</a:t>
            </a:r>
          </a:p>
        </p:txBody>
      </p:sp>
    </p:spTree>
    <p:extLst>
      <p:ext uri="{BB962C8B-B14F-4D97-AF65-F5344CB8AC3E}">
        <p14:creationId xmlns:p14="http://schemas.microsoft.com/office/powerpoint/2010/main" val="3327479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Thank You!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679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521671_TF78884036_Win32" id="{CEB6EF77-98C5-445A-8514-47E2F976677A}" vid="{F252FBE2-615B-4249-97E6-EB675440D9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D16958A-754B-4396-9457-FD7A427A37D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48C88F1-1664-415F-AFCE-F6CF4580981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CC30393A-FEC6-4A44-9E4A-6EA49F1F7D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Digital design</Template>
  <TotalTime>49</TotalTime>
  <Words>394</Words>
  <Application>Microsoft Office PowerPoint</Application>
  <PresentationFormat>Widescreen</PresentationFormat>
  <Paragraphs>66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Gothic</vt:lpstr>
      <vt:lpstr>Wingdings 3</vt:lpstr>
      <vt:lpstr>Ion</vt:lpstr>
      <vt:lpstr>TASK 2 – INDIVIDUAL BUSINESS PLAN </vt:lpstr>
      <vt:lpstr>Overview of My Business Idea</vt:lpstr>
      <vt:lpstr>Environmental Analysis (PESTEL)</vt:lpstr>
      <vt:lpstr>Marketing Strategies</vt:lpstr>
      <vt:lpstr>Funding Required &amp; Initial Costs</vt:lpstr>
      <vt:lpstr>References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Calin (2429941)</dc:creator>
  <cp:lastModifiedBy>Vasile Calin (2429941)</cp:lastModifiedBy>
  <cp:revision>2</cp:revision>
  <dcterms:created xsi:type="dcterms:W3CDTF">2025-12-13T13:43:01Z</dcterms:created>
  <dcterms:modified xsi:type="dcterms:W3CDTF">2025-12-13T14:42:56Z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