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7"/>
  </p:notesMasterIdLst>
  <p:handoutMasterIdLst>
    <p:handoutMasterId r:id="rId38"/>
  </p:handoutMasterIdLst>
  <p:sldIdLst>
    <p:sldId id="287" r:id="rId2"/>
    <p:sldId id="265" r:id="rId3"/>
    <p:sldId id="288" r:id="rId4"/>
    <p:sldId id="290" r:id="rId5"/>
    <p:sldId id="292" r:id="rId6"/>
    <p:sldId id="293" r:id="rId7"/>
    <p:sldId id="256" r:id="rId8"/>
    <p:sldId id="257" r:id="rId9"/>
    <p:sldId id="258" r:id="rId10"/>
    <p:sldId id="259" r:id="rId11"/>
    <p:sldId id="260" r:id="rId12"/>
    <p:sldId id="266" r:id="rId13"/>
    <p:sldId id="291" r:id="rId14"/>
    <p:sldId id="289" r:id="rId15"/>
    <p:sldId id="263"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0" autoAdjust="0"/>
    <p:restoredTop sz="94638" autoAdjust="0"/>
  </p:normalViewPr>
  <p:slideViewPr>
    <p:cSldViewPr snapToGrid="0" snapToObjects="1">
      <p:cViewPr varScale="1">
        <p:scale>
          <a:sx n="86" d="100"/>
          <a:sy n="86" d="100"/>
        </p:scale>
        <p:origin x="-582" y="-90"/>
      </p:cViewPr>
      <p:guideLst>
        <p:guide orient="horz" pos="2160"/>
        <p:guide pos="2880"/>
      </p:guideLst>
    </p:cSldViewPr>
  </p:slideViewPr>
  <p:outlineViewPr>
    <p:cViewPr>
      <p:scale>
        <a:sx n="33" d="100"/>
        <a:sy n="33" d="100"/>
      </p:scale>
      <p:origin x="0" y="2130"/>
    </p:cViewPr>
  </p:outlineViewPr>
  <p:notesTextViewPr>
    <p:cViewPr>
      <p:scale>
        <a:sx n="100" d="100"/>
        <a:sy n="100" d="100"/>
      </p:scale>
      <p:origin x="0" y="0"/>
    </p:cViewPr>
  </p:notesTextViewPr>
  <p:sorterViewPr>
    <p:cViewPr>
      <p:scale>
        <a:sx n="66" d="100"/>
        <a:sy n="66" d="100"/>
      </p:scale>
      <p:origin x="0" y="1482"/>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C53A009-CFBC-40DA-9FE0-E0A1DBAAFE0D}" type="datetimeFigureOut">
              <a:rPr lang="en-GB" smtClean="0"/>
              <a:t>05/03/2013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5DC24F2-1A2F-458E-A8B0-004E9DA4A230}"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B5B3486-7EEA-4706-9107-7B9DDC0BCC58}" type="datetimeFigureOut">
              <a:rPr lang="en-GB" smtClean="0"/>
              <a:pPr/>
              <a:t>05/03/2013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5F894F9-DDC3-4F55-9E13-8CB645ACEA90}"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p:cNvSpPr>
          <p:nvPr>
            <p:ph type="sldImg"/>
          </p:nvPr>
        </p:nvSpPr>
        <p:spPr>
          <a:ln/>
        </p:spPr>
      </p:sp>
      <p:sp>
        <p:nvSpPr>
          <p:cNvPr id="21506" name="Notes Placeholder 2"/>
          <p:cNvSpPr>
            <a:spLocks noGrp="1"/>
          </p:cNvSpPr>
          <p:nvPr>
            <p:ph type="body" idx="1"/>
          </p:nvPr>
        </p:nvSpPr>
        <p:spPr>
          <a:noFill/>
          <a:ln/>
        </p:spPr>
        <p:txBody>
          <a:bodyPr/>
          <a:lstStyle/>
          <a:p>
            <a:pPr eaLnBrk="1" hangingPunct="1"/>
            <a:r>
              <a:rPr lang="en-GB" dirty="0" smtClean="0"/>
              <a:t>Brain structure – 3 parts etc…The limbic brain is activated by our emotional responses to existence. In evolutionary terms this is necessary for survival – it is an ancient part of the brain. Impossible to control this part of the brain; it responds even if you don’t want it to. The response motivates action and physiological changes in appearance or position. Because of this it is believed that it is difficult to lie or control our bodies completely and that our emotions will always be visible if fleetingly so.</a:t>
            </a:r>
          </a:p>
          <a:p>
            <a:pPr eaLnBrk="1" hangingPunct="1"/>
            <a:r>
              <a:rPr lang="en-GB" dirty="0" smtClean="0"/>
              <a:t>Some thinkers maintain that non-observable states are more important than the observable ones.</a:t>
            </a:r>
            <a:endParaRPr lang="en-US" dirty="0" smtClean="0"/>
          </a:p>
        </p:txBody>
      </p:sp>
      <p:sp>
        <p:nvSpPr>
          <p:cNvPr id="21507" name="Slide Number Placeholder 3"/>
          <p:cNvSpPr>
            <a:spLocks noGrp="1"/>
          </p:cNvSpPr>
          <p:nvPr>
            <p:ph type="sldNum" sz="quarter" idx="5"/>
          </p:nvPr>
        </p:nvSpPr>
        <p:spPr>
          <a:noFill/>
        </p:spPr>
        <p:txBody>
          <a:bodyPr/>
          <a:lstStyle/>
          <a:p>
            <a:fld id="{8FC7230E-03ED-437F-A520-FF33953E38C2}" type="slidenum">
              <a:rPr lang="en-GB" smtClean="0"/>
              <a:pPr/>
              <a:t>21</a:t>
            </a:fld>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Ekman</a:t>
            </a:r>
            <a:r>
              <a:rPr lang="en-GB" dirty="0" smtClean="0"/>
              <a:t>, inspired by </a:t>
            </a:r>
            <a:r>
              <a:rPr lang="en-GB" dirty="0" err="1" smtClean="0"/>
              <a:t>Silvan</a:t>
            </a:r>
            <a:r>
              <a:rPr lang="en-GB" dirty="0" smtClean="0"/>
              <a:t> Tomkins, discovered that</a:t>
            </a:r>
            <a:r>
              <a:rPr lang="en-GB" baseline="0" dirty="0" smtClean="0"/>
              <a:t> emotions are similarly experienced by humanity. Tomkins’ work was with affects; he noted that there is a biological base to affects – causes create responses and this is primarily  biological not learnt. </a:t>
            </a:r>
            <a:r>
              <a:rPr lang="en-GB" baseline="0" dirty="0" err="1" smtClean="0"/>
              <a:t>Ekman</a:t>
            </a:r>
            <a:r>
              <a:rPr lang="en-GB" baseline="0" dirty="0" smtClean="0"/>
              <a:t> extended this idea to show that biology is emotional and that emotional responses are not only vital for survival but are also displayed in the same way in all humans.</a:t>
            </a:r>
            <a:endParaRPr lang="en-GB" dirty="0"/>
          </a:p>
        </p:txBody>
      </p:sp>
      <p:sp>
        <p:nvSpPr>
          <p:cNvPr id="4" name="Slide Number Placeholder 3"/>
          <p:cNvSpPr>
            <a:spLocks noGrp="1"/>
          </p:cNvSpPr>
          <p:nvPr>
            <p:ph type="sldNum" sz="quarter" idx="10"/>
          </p:nvPr>
        </p:nvSpPr>
        <p:spPr/>
        <p:txBody>
          <a:bodyPr/>
          <a:lstStyle/>
          <a:p>
            <a:fld id="{4C646257-E41C-4603-9E39-B92C78339556}" type="slidenum">
              <a:rPr lang="en-GB" smtClean="0"/>
              <a:pPr/>
              <a:t>22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23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24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26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27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28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29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Disgust manifesting could be precursor to violent action</a:t>
            </a:r>
            <a:endParaRPr lang="en-US" dirty="0"/>
          </a:p>
        </p:txBody>
      </p:sp>
      <p:sp>
        <p:nvSpPr>
          <p:cNvPr id="4" name="Slide Number Placeholder 3"/>
          <p:cNvSpPr>
            <a:spLocks noGrp="1"/>
          </p:cNvSpPr>
          <p:nvPr>
            <p:ph type="sldNum" sz="quarter" idx="10"/>
          </p:nvPr>
        </p:nvSpPr>
        <p:spPr/>
        <p:txBody>
          <a:bodyPr/>
          <a:lstStyle/>
          <a:p>
            <a:fld id="{80B480F0-E9F5-4838-9EC6-8F0AFE676D22}" type="slidenum">
              <a:rPr lang="en-US" smtClean="0"/>
              <a:pPr/>
              <a:t>30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31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BC81160D-4AE8-F04C-9F63-792D922BC680}" type="datetimeFigureOut">
              <a:rPr lang="en-US" smtClean="0"/>
              <a:pPr/>
              <a:t>3/5/2013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CC9F78-DC95-354C-BE0A-217E4798214A}" type="slidenum">
              <a:rPr lang="en-US" smtClean="0"/>
              <a:pPr/>
              <a:t>‹#›</a:t>
            </a:fld>
            <a:endParaRPr lang="en-US"/>
          </a:p>
        </p:txBody>
      </p:sp>
    </p:spTree>
    <p:extLst>
      <p:ext uri="{BB962C8B-B14F-4D97-AF65-F5344CB8AC3E}">
        <p14:creationId xmlns:p14="http://schemas.microsoft.com/office/powerpoint/2010/main" xmlns=""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C81160D-4AE8-F04C-9F63-792D922BC680}" type="datetimeFigureOut">
              <a:rPr lang="en-US" smtClean="0"/>
              <a:pPr/>
              <a:t>3/5/2013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CC9F78-DC95-354C-BE0A-217E4798214A}" type="slidenum">
              <a:rPr lang="en-US" smtClean="0"/>
              <a:pPr/>
              <a:t>‹#›</a:t>
            </a:fld>
            <a:endParaRPr lang="en-US"/>
          </a:p>
        </p:txBody>
      </p:sp>
    </p:spTree>
    <p:extLst>
      <p:ext uri="{BB962C8B-B14F-4D97-AF65-F5344CB8AC3E}">
        <p14:creationId xmlns:p14="http://schemas.microsoft.com/office/powerpoint/2010/main" xmlns=""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C81160D-4AE8-F04C-9F63-792D922BC680}" type="datetimeFigureOut">
              <a:rPr lang="en-US" smtClean="0"/>
              <a:pPr/>
              <a:t>3/5/2013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CC9F78-DC95-354C-BE0A-217E4798214A}" type="slidenum">
              <a:rPr lang="en-US" smtClean="0"/>
              <a:pPr/>
              <a:t>‹#›</a:t>
            </a:fld>
            <a:endParaRPr lang="en-US"/>
          </a:p>
        </p:txBody>
      </p:sp>
    </p:spTree>
    <p:extLst>
      <p:ext uri="{BB962C8B-B14F-4D97-AF65-F5344CB8AC3E}">
        <p14:creationId xmlns:p14="http://schemas.microsoft.com/office/powerpoint/2010/main" xmlns=""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BC81160D-4AE8-F04C-9F63-792D922BC680}" type="datetimeFigureOut">
              <a:rPr lang="en-US" smtClean="0"/>
              <a:pPr/>
              <a:t>3/5/2013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CC9F78-DC95-354C-BE0A-217E4798214A}" type="slidenum">
              <a:rPr lang="en-US" smtClean="0"/>
              <a:pPr/>
              <a:t>‹#›</a:t>
            </a:fld>
            <a:endParaRPr lang="en-US"/>
          </a:p>
        </p:txBody>
      </p:sp>
    </p:spTree>
    <p:extLst>
      <p:ext uri="{BB962C8B-B14F-4D97-AF65-F5344CB8AC3E}">
        <p14:creationId xmlns:p14="http://schemas.microsoft.com/office/powerpoint/2010/main" xmlns=""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BC81160D-4AE8-F04C-9F63-792D922BC680}" type="datetimeFigureOut">
              <a:rPr lang="en-US" smtClean="0"/>
              <a:pPr/>
              <a:t>3/5/2013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BCC9F78-DC95-354C-BE0A-217E4798214A}" type="slidenum">
              <a:rPr lang="en-US" smtClean="0"/>
              <a:pPr/>
              <a:t>‹#›</a:t>
            </a:fld>
            <a:endParaRPr lang="en-US"/>
          </a:p>
        </p:txBody>
      </p:sp>
    </p:spTree>
    <p:extLst>
      <p:ext uri="{BB962C8B-B14F-4D97-AF65-F5344CB8AC3E}">
        <p14:creationId xmlns:p14="http://schemas.microsoft.com/office/powerpoint/2010/main" xmlns=""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BC81160D-4AE8-F04C-9F63-792D922BC680}" type="datetimeFigureOut">
              <a:rPr lang="en-US" smtClean="0"/>
              <a:pPr/>
              <a:t>3/5/2013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BCC9F78-DC95-354C-BE0A-217E4798214A}" type="slidenum">
              <a:rPr lang="en-US" smtClean="0"/>
              <a:pPr/>
              <a:t>‹#›</a:t>
            </a:fld>
            <a:endParaRPr lang="en-US"/>
          </a:p>
        </p:txBody>
      </p:sp>
    </p:spTree>
    <p:extLst>
      <p:ext uri="{BB962C8B-B14F-4D97-AF65-F5344CB8AC3E}">
        <p14:creationId xmlns:p14="http://schemas.microsoft.com/office/powerpoint/2010/main" xmlns=""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81160D-4AE8-F04C-9F63-792D922BC680}" type="datetimeFigureOut">
              <a:rPr lang="en-US" smtClean="0"/>
              <a:pPr/>
              <a:t>3/5/2013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BCC9F78-DC95-354C-BE0A-217E4798214A}" type="slidenum">
              <a:rPr lang="en-US" smtClean="0"/>
              <a:pPr/>
              <a:t>‹#›</a:t>
            </a:fld>
            <a:endParaRPr lang="en-US"/>
          </a:p>
        </p:txBody>
      </p:sp>
    </p:spTree>
    <p:extLst>
      <p:ext uri="{BB962C8B-B14F-4D97-AF65-F5344CB8AC3E}">
        <p14:creationId xmlns:p14="http://schemas.microsoft.com/office/powerpoint/2010/main" xmlns=""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C81160D-4AE8-F04C-9F63-792D922BC680}" type="datetimeFigureOut">
              <a:rPr lang="en-US" smtClean="0"/>
              <a:pPr/>
              <a:t>3/5/2013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CC9F78-DC95-354C-BE0A-217E4798214A}" type="slidenum">
              <a:rPr lang="en-US" smtClean="0"/>
              <a:pPr/>
              <a:t>‹#›</a:t>
            </a:fld>
            <a:endParaRPr lang="en-US"/>
          </a:p>
        </p:txBody>
      </p:sp>
    </p:spTree>
    <p:extLst>
      <p:ext uri="{BB962C8B-B14F-4D97-AF65-F5344CB8AC3E}">
        <p14:creationId xmlns:p14="http://schemas.microsoft.com/office/powerpoint/2010/main" xmlns=""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C81160D-4AE8-F04C-9F63-792D922BC680}" type="datetimeFigureOut">
              <a:rPr lang="en-US" smtClean="0"/>
              <a:pPr/>
              <a:t>3/5/2013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CC9F78-DC95-354C-BE0A-217E4798214A}" type="slidenum">
              <a:rPr lang="en-US" smtClean="0"/>
              <a:pPr/>
              <a:t>‹#›</a:t>
            </a:fld>
            <a:endParaRPr lang="en-US"/>
          </a:p>
        </p:txBody>
      </p:sp>
    </p:spTree>
    <p:extLst>
      <p:ext uri="{BB962C8B-B14F-4D97-AF65-F5344CB8AC3E}">
        <p14:creationId xmlns:p14="http://schemas.microsoft.com/office/powerpoint/2010/main" xmlns=""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C81160D-4AE8-F04C-9F63-792D922BC680}" type="datetimeFigureOut">
              <a:rPr lang="en-US" smtClean="0"/>
              <a:pPr/>
              <a:t>3/5/2013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CC9F78-DC95-354C-BE0A-217E4798214A}" type="slidenum">
              <a:rPr lang="en-US" smtClean="0"/>
              <a:pPr/>
              <a:t>‹#›</a:t>
            </a:fld>
            <a:endParaRPr lang="en-US"/>
          </a:p>
        </p:txBody>
      </p:sp>
    </p:spTree>
    <p:extLst>
      <p:ext uri="{BB962C8B-B14F-4D97-AF65-F5344CB8AC3E}">
        <p14:creationId xmlns:p14="http://schemas.microsoft.com/office/powerpoint/2010/main" xmlns=""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C81160D-4AE8-F04C-9F63-792D922BC680}" type="datetimeFigureOut">
              <a:rPr lang="en-US" smtClean="0"/>
              <a:pPr/>
              <a:t>3/5/2013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CC9F78-DC95-354C-BE0A-217E4798214A}" type="slidenum">
              <a:rPr lang="en-US" smtClean="0"/>
              <a:pPr/>
              <a:t>‹#›</a:t>
            </a:fld>
            <a:endParaRPr lang="en-US"/>
          </a:p>
        </p:txBody>
      </p:sp>
    </p:spTree>
    <p:extLst>
      <p:ext uri="{BB962C8B-B14F-4D97-AF65-F5344CB8AC3E}">
        <p14:creationId xmlns:p14="http://schemas.microsoft.com/office/powerpoint/2010/main" xmlns=""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81160D-4AE8-F04C-9F63-792D922BC680}" type="datetimeFigureOut">
              <a:rPr lang="en-US" smtClean="0"/>
              <a:pPr/>
              <a:t>3/5/2013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CC9F78-DC95-354C-BE0A-217E4798214A}" type="slidenum">
              <a:rPr lang="en-US" smtClean="0"/>
              <a:pPr/>
              <a:t>‹#›</a:t>
            </a:fld>
            <a:endParaRPr lang="en-US"/>
          </a:p>
        </p:txBody>
      </p:sp>
    </p:spTree>
    <p:extLst>
      <p:ext uri="{BB962C8B-B14F-4D97-AF65-F5344CB8AC3E}">
        <p14:creationId xmlns:p14="http://schemas.microsoft.com/office/powerpoint/2010/main" xmlns=""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bbc.co.uk/learningzone/clips/dialects/6502.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firstpeople.us/FP-Html-Pictures/Pictures-page06.html"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2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img.photobucket.com/albums/v204/myth_adventuress/WRats/WR_Tommy-sneer.jpg"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38.jpeg"/><Relationship Id="rId4" Type="http://schemas.openxmlformats.org/officeDocument/2006/relationships/image" Target="../media/image37.jpeg"/></Relationships>
</file>

<file path=ppt/slides/_rels/slide3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1.w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Communication </a:t>
            </a:r>
            <a:endParaRPr lang="en-GB" dirty="0"/>
          </a:p>
        </p:txBody>
      </p:sp>
      <p:sp>
        <p:nvSpPr>
          <p:cNvPr id="3" name="Subtitle 2"/>
          <p:cNvSpPr>
            <a:spLocks noGrp="1"/>
          </p:cNvSpPr>
          <p:nvPr>
            <p:ph type="subTitle" idx="1"/>
          </p:nvPr>
        </p:nvSpPr>
        <p:spPr/>
        <p:txBody>
          <a:bodyPr/>
          <a:lstStyle/>
          <a:p>
            <a:r>
              <a:rPr lang="en-GB" dirty="0" smtClean="0"/>
              <a:t>Verbal and non verbal</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Communication, what is it?</a:t>
            </a:r>
            <a:endParaRPr lang="en-GB" dirty="0"/>
          </a:p>
        </p:txBody>
      </p:sp>
      <p:sp>
        <p:nvSpPr>
          <p:cNvPr id="3" name="Content Placeholder 2"/>
          <p:cNvSpPr>
            <a:spLocks noGrp="1"/>
          </p:cNvSpPr>
          <p:nvPr>
            <p:ph sz="half" idx="1"/>
          </p:nvPr>
        </p:nvSpPr>
        <p:spPr>
          <a:xfrm>
            <a:off x="457200" y="1600200"/>
            <a:ext cx="4038600" cy="4844667"/>
          </a:xfrm>
        </p:spPr>
        <p:txBody>
          <a:bodyPr>
            <a:normAutofit/>
          </a:bodyPr>
          <a:lstStyle/>
          <a:p>
            <a:r>
              <a:rPr lang="en-GB" dirty="0" smtClean="0"/>
              <a:t>The process of sending messages to exchange information between parties </a:t>
            </a:r>
          </a:p>
          <a:p>
            <a:r>
              <a:rPr lang="en-GB" dirty="0" smtClean="0"/>
              <a:t>System/code</a:t>
            </a:r>
          </a:p>
          <a:p>
            <a:r>
              <a:rPr lang="en-GB" dirty="0" smtClean="0"/>
              <a:t>It is meaningful – full of meaning</a:t>
            </a:r>
          </a:p>
          <a:p>
            <a:r>
              <a:rPr lang="en-GB" dirty="0" smtClean="0"/>
              <a:t>More than speech</a:t>
            </a:r>
          </a:p>
          <a:p>
            <a:r>
              <a:rPr lang="en-GB" dirty="0" smtClean="0"/>
              <a:t>‘Hidden’ or symbolic aspects </a:t>
            </a:r>
          </a:p>
          <a:p>
            <a:pPr>
              <a:buNone/>
            </a:pPr>
            <a:endParaRPr lang="en-GB" dirty="0"/>
          </a:p>
        </p:txBody>
      </p:sp>
      <p:pic>
        <p:nvPicPr>
          <p:cNvPr id="3078" name="Picture 6" descr="C:\Users\luci\AppData\Local\Microsoft\Windows\Temporary Internet Files\Content.IE5\YXOSHNW9\MC900060005[1].wmf"/>
          <p:cNvPicPr>
            <a:picLocks noChangeAspect="1" noChangeArrowheads="1"/>
          </p:cNvPicPr>
          <p:nvPr/>
        </p:nvPicPr>
        <p:blipFill>
          <a:blip r:embed="rId2" cstate="screen"/>
          <a:srcRect/>
          <a:stretch>
            <a:fillRect/>
          </a:stretch>
        </p:blipFill>
        <p:spPr bwMode="auto">
          <a:xfrm>
            <a:off x="4441511" y="1600200"/>
            <a:ext cx="4245289" cy="4580262"/>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can communication do?</a:t>
            </a:r>
            <a:endParaRPr lang="en-GB" dirty="0"/>
          </a:p>
        </p:txBody>
      </p:sp>
      <p:sp>
        <p:nvSpPr>
          <p:cNvPr id="3" name="Content Placeholder 2"/>
          <p:cNvSpPr>
            <a:spLocks noGrp="1"/>
          </p:cNvSpPr>
          <p:nvPr>
            <p:ph sz="half" idx="1"/>
          </p:nvPr>
        </p:nvSpPr>
        <p:spPr/>
        <p:txBody>
          <a:bodyPr/>
          <a:lstStyle/>
          <a:p>
            <a:r>
              <a:rPr lang="en-GB" dirty="0" smtClean="0"/>
              <a:t>Explain the/your world</a:t>
            </a:r>
          </a:p>
          <a:p>
            <a:r>
              <a:rPr lang="en-GB" dirty="0" smtClean="0"/>
              <a:t>Transmit inner experiences</a:t>
            </a:r>
          </a:p>
          <a:p>
            <a:r>
              <a:rPr lang="en-GB" dirty="0" smtClean="0"/>
              <a:t>Build the world</a:t>
            </a:r>
          </a:p>
          <a:p>
            <a:pPr lvl="1"/>
            <a:r>
              <a:rPr lang="en-GB" dirty="0" smtClean="0"/>
              <a:t>Language creates categories</a:t>
            </a:r>
          </a:p>
          <a:p>
            <a:pPr lvl="1"/>
            <a:r>
              <a:rPr lang="en-GB" dirty="0" smtClean="0"/>
              <a:t>Establishes differences</a:t>
            </a:r>
          </a:p>
          <a:p>
            <a:pPr lvl="1"/>
            <a:r>
              <a:rPr lang="en-GB" dirty="0" smtClean="0"/>
              <a:t>Affects perception</a:t>
            </a:r>
          </a:p>
          <a:p>
            <a:endParaRPr lang="en-GB" dirty="0"/>
          </a:p>
        </p:txBody>
      </p:sp>
      <p:sp>
        <p:nvSpPr>
          <p:cNvPr id="4" name="Content Placeholder 3"/>
          <p:cNvSpPr>
            <a:spLocks noGrp="1"/>
          </p:cNvSpPr>
          <p:nvPr>
            <p:ph sz="half" idx="2"/>
          </p:nvPr>
        </p:nvSpPr>
        <p:spPr/>
        <p:txBody>
          <a:bodyPr/>
          <a:lstStyle/>
          <a:p>
            <a:endParaRPr lang="en-GB"/>
          </a:p>
        </p:txBody>
      </p:sp>
      <p:pic>
        <p:nvPicPr>
          <p:cNvPr id="2050" name="Picture 2" descr="http://integrationtraining.co.uk/blog/wp-content/uploads/2010/09/talking.jpg"/>
          <p:cNvPicPr>
            <a:picLocks noChangeAspect="1" noChangeArrowheads="1"/>
          </p:cNvPicPr>
          <p:nvPr/>
        </p:nvPicPr>
        <p:blipFill>
          <a:blip r:embed="rId2" cstate="screen"/>
          <a:srcRect/>
          <a:stretch>
            <a:fillRect/>
          </a:stretch>
        </p:blipFill>
        <p:spPr bwMode="auto">
          <a:xfrm>
            <a:off x="4319530" y="1734181"/>
            <a:ext cx="4648200" cy="4238626"/>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Funny little film to illustrate this</a:t>
            </a:r>
            <a:endParaRPr lang="en-GB" dirty="0"/>
          </a:p>
        </p:txBody>
      </p:sp>
      <p:pic>
        <p:nvPicPr>
          <p:cNvPr id="8" name="Content Placeholder 7" descr="langauge.jpg">
            <a:hlinkClick r:id="rId2"/>
          </p:cNvPr>
          <p:cNvPicPr>
            <a:picLocks noGrp="1" noChangeAspect="1"/>
          </p:cNvPicPr>
          <p:nvPr>
            <p:ph idx="1"/>
          </p:nvPr>
        </p:nvPicPr>
        <p:blipFill>
          <a:blip r:embed="rId3" cstate="screen"/>
          <a:stretch>
            <a:fillRect/>
          </a:stretch>
        </p:blipFill>
        <p:spPr>
          <a:xfrm>
            <a:off x="3090862" y="1681956"/>
            <a:ext cx="2962275" cy="4362450"/>
          </a:xfr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Language and the mind</a:t>
            </a:r>
            <a:endParaRPr lang="en-GB" dirty="0"/>
          </a:p>
        </p:txBody>
      </p:sp>
      <p:sp>
        <p:nvSpPr>
          <p:cNvPr id="4" name="Content Placeholder 3"/>
          <p:cNvSpPr>
            <a:spLocks noGrp="1"/>
          </p:cNvSpPr>
          <p:nvPr>
            <p:ph sz="half" idx="1"/>
          </p:nvPr>
        </p:nvSpPr>
        <p:spPr/>
        <p:txBody>
          <a:bodyPr>
            <a:normAutofit lnSpcReduction="10000"/>
          </a:bodyPr>
          <a:lstStyle/>
          <a:p>
            <a:r>
              <a:rPr lang="en-GB" dirty="0" smtClean="0"/>
              <a:t>Language single us out from other animals</a:t>
            </a:r>
          </a:p>
          <a:p>
            <a:r>
              <a:rPr lang="en-GB" dirty="0" smtClean="0"/>
              <a:t>Indicative of ‘mind’</a:t>
            </a:r>
          </a:p>
          <a:p>
            <a:pPr lvl="1"/>
            <a:r>
              <a:rPr lang="en-GB" dirty="0" err="1" smtClean="0"/>
              <a:t>Mithen</a:t>
            </a:r>
            <a:r>
              <a:rPr lang="en-GB" dirty="0" smtClean="0"/>
              <a:t>; </a:t>
            </a:r>
            <a:r>
              <a:rPr lang="en-GB" dirty="0" err="1" smtClean="0"/>
              <a:t>evol</a:t>
            </a:r>
            <a:r>
              <a:rPr lang="en-GB" dirty="0" smtClean="0"/>
              <a:t> of mind</a:t>
            </a:r>
          </a:p>
          <a:p>
            <a:pPr lvl="1"/>
            <a:r>
              <a:rPr lang="en-GB" dirty="0" smtClean="0"/>
              <a:t>Chomsky and </a:t>
            </a:r>
            <a:r>
              <a:rPr lang="en-GB" dirty="0" err="1" smtClean="0"/>
              <a:t>Fodor</a:t>
            </a:r>
            <a:r>
              <a:rPr lang="en-GB" dirty="0" smtClean="0"/>
              <a:t>: brain hardwired with grammatical ability; therefore all languages use same method (universal theory of language)</a:t>
            </a:r>
          </a:p>
        </p:txBody>
      </p:sp>
      <p:pic>
        <p:nvPicPr>
          <p:cNvPr id="61444" name="Picture 4" descr="http://3.bp.blogspot.com/-ySD431oKAKw/ULk5LET4sEI/AAAAAAAABUY/_JbBINzgaQo/s1600/medium_7254347346.jpg"/>
          <p:cNvPicPr>
            <a:picLocks noChangeAspect="1" noChangeArrowheads="1"/>
          </p:cNvPicPr>
          <p:nvPr/>
        </p:nvPicPr>
        <p:blipFill>
          <a:blip r:embed="rId2" cstate="screen"/>
          <a:srcRect/>
          <a:stretch>
            <a:fillRect/>
          </a:stretch>
        </p:blipFill>
        <p:spPr bwMode="auto">
          <a:xfrm>
            <a:off x="4460450" y="2439987"/>
            <a:ext cx="4394778" cy="3321835"/>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Daniel Everett</a:t>
            </a:r>
            <a:br>
              <a:rPr lang="en-GB" dirty="0" smtClean="0"/>
            </a:br>
            <a:r>
              <a:rPr lang="en-GB" dirty="0" err="1" smtClean="0"/>
              <a:t>Piraha</a:t>
            </a:r>
            <a:r>
              <a:rPr lang="en-GB" dirty="0" smtClean="0"/>
              <a:t>, Brazilian Amazon</a:t>
            </a:r>
            <a:endParaRPr lang="en-GB" dirty="0"/>
          </a:p>
        </p:txBody>
      </p:sp>
      <p:sp>
        <p:nvSpPr>
          <p:cNvPr id="3" name="Content Placeholder 2"/>
          <p:cNvSpPr>
            <a:spLocks noGrp="1"/>
          </p:cNvSpPr>
          <p:nvPr>
            <p:ph sz="half" idx="1"/>
          </p:nvPr>
        </p:nvSpPr>
        <p:spPr/>
        <p:txBody>
          <a:bodyPr/>
          <a:lstStyle/>
          <a:p>
            <a:r>
              <a:rPr lang="en-GB" dirty="0" smtClean="0"/>
              <a:t>Challenged Chomsky’s ideas using ethnographic data</a:t>
            </a:r>
          </a:p>
          <a:p>
            <a:r>
              <a:rPr lang="en-GB" dirty="0" err="1" smtClean="0"/>
              <a:t>Piraha</a:t>
            </a:r>
            <a:r>
              <a:rPr lang="en-GB" dirty="0" smtClean="0"/>
              <a:t> use only 40  phonemes; few consonants and 3 vowels</a:t>
            </a:r>
            <a:endParaRPr lang="en-GB" dirty="0"/>
          </a:p>
        </p:txBody>
      </p:sp>
      <p:sp>
        <p:nvSpPr>
          <p:cNvPr id="4" name="Content Placeholder 3"/>
          <p:cNvSpPr>
            <a:spLocks noGrp="1"/>
          </p:cNvSpPr>
          <p:nvPr>
            <p:ph sz="half" idx="2"/>
          </p:nvPr>
        </p:nvSpPr>
        <p:spPr/>
        <p:txBody>
          <a:bodyPr/>
          <a:lstStyle/>
          <a:p>
            <a:endParaRPr lang="en-GB"/>
          </a:p>
        </p:txBody>
      </p:sp>
      <p:pic>
        <p:nvPicPr>
          <p:cNvPr id="60418" name="Picture 2" descr="http://2.bp.blogspot.com/-zvBGPPznBgs/TgOVkZ-bQ9I/AAAAAAAAAIE/LnAKwYDFBa0/s1600/snakes.jpg"/>
          <p:cNvPicPr>
            <a:picLocks noChangeAspect="1" noChangeArrowheads="1"/>
          </p:cNvPicPr>
          <p:nvPr/>
        </p:nvPicPr>
        <p:blipFill>
          <a:blip r:embed="rId2" cstate="screen"/>
          <a:srcRect/>
          <a:stretch>
            <a:fillRect/>
          </a:stretch>
        </p:blipFill>
        <p:spPr bwMode="auto">
          <a:xfrm>
            <a:off x="5100810" y="1600200"/>
            <a:ext cx="3051672" cy="4768238"/>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Ethnography of speaking</a:t>
            </a:r>
            <a:endParaRPr lang="en-US" dirty="0"/>
          </a:p>
        </p:txBody>
      </p:sp>
      <p:sp>
        <p:nvSpPr>
          <p:cNvPr id="3" name="Subtitle 2"/>
          <p:cNvSpPr>
            <a:spLocks noGrp="1"/>
          </p:cNvSpPr>
          <p:nvPr>
            <p:ph type="subTitle" idx="1"/>
          </p:nvPr>
        </p:nvSpPr>
        <p:spPr/>
        <p:txBody>
          <a:bodyPr/>
          <a:lstStyle/>
          <a:p>
            <a:r>
              <a:rPr lang="en-US" dirty="0" smtClean="0"/>
              <a:t>Culture and the constitutive ability of discourse</a:t>
            </a:r>
            <a:endParaRPr lang="en-US" dirty="0"/>
          </a:p>
        </p:txBody>
      </p:sp>
    </p:spTree>
    <p:extLst>
      <p:ext uri="{BB962C8B-B14F-4D97-AF65-F5344CB8AC3E}">
        <p14:creationId xmlns:p14="http://schemas.microsoft.com/office/powerpoint/2010/main" xmlns="" val="5827035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p:txBody>
          <a:bodyPr/>
          <a:lstStyle/>
          <a:p>
            <a:r>
              <a:rPr lang="en-US" dirty="0" smtClean="0"/>
              <a:t>A theory that states cultural knowledge can be seen in language</a:t>
            </a:r>
          </a:p>
          <a:p>
            <a:r>
              <a:rPr lang="en-US" dirty="0" smtClean="0"/>
              <a:t>Culture is visible during discourse not </a:t>
            </a:r>
            <a:r>
              <a:rPr lang="en-US" dirty="0" smtClean="0"/>
              <a:t>just linguistically (names)</a:t>
            </a:r>
            <a:endParaRPr lang="en-US" dirty="0" smtClean="0"/>
          </a:p>
          <a:p>
            <a:r>
              <a:rPr lang="en-US" dirty="0" smtClean="0"/>
              <a:t>Performance = situated discourse</a:t>
            </a:r>
            <a:endParaRPr lang="en-US" dirty="0"/>
          </a:p>
        </p:txBody>
      </p:sp>
      <p:pic>
        <p:nvPicPr>
          <p:cNvPr id="8" name="Content Placeholder 7" descr="woman__s_words_by_morrighan178-d3csr2o.jpg"/>
          <p:cNvPicPr>
            <a:picLocks noGrp="1" noChangeAspect="1"/>
          </p:cNvPicPr>
          <p:nvPr>
            <p:ph sz="half" idx="2"/>
          </p:nvPr>
        </p:nvPicPr>
        <p:blipFill>
          <a:blip r:embed="rId2" cstate="screen"/>
          <a:stretch>
            <a:fillRect/>
          </a:stretch>
        </p:blipFill>
        <p:spPr>
          <a:xfrm>
            <a:off x="5158374" y="1600200"/>
            <a:ext cx="3018252" cy="4525963"/>
          </a:xfrm>
        </p:spPr>
      </p:pic>
      <p:sp>
        <p:nvSpPr>
          <p:cNvPr id="7" name="Title 6"/>
          <p:cNvSpPr>
            <a:spLocks noGrp="1"/>
          </p:cNvSpPr>
          <p:nvPr>
            <p:ph type="title"/>
          </p:nvPr>
        </p:nvSpPr>
        <p:spPr/>
        <p:txBody>
          <a:bodyPr>
            <a:normAutofit fontScale="90000"/>
          </a:bodyPr>
          <a:lstStyle/>
          <a:p>
            <a:r>
              <a:rPr lang="en-US" dirty="0" err="1" smtClean="0"/>
              <a:t>Hymes</a:t>
            </a:r>
            <a:r>
              <a:rPr lang="en-US" dirty="0" smtClean="0"/>
              <a:t>, D. 1962. </a:t>
            </a:r>
            <a:br>
              <a:rPr lang="en-US" dirty="0" smtClean="0"/>
            </a:br>
            <a:r>
              <a:rPr lang="en-US" i="1" dirty="0" smtClean="0"/>
              <a:t>The ethnography of speaking</a:t>
            </a:r>
            <a:endParaRPr lang="en-US" i="1" dirty="0"/>
          </a:p>
        </p:txBody>
      </p:sp>
    </p:spTree>
    <p:extLst>
      <p:ext uri="{BB962C8B-B14F-4D97-AF65-F5344CB8AC3E}">
        <p14:creationId xmlns:p14="http://schemas.microsoft.com/office/powerpoint/2010/main" xmlns="" val="37464716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Talking as sharing/</a:t>
            </a:r>
            <a:r>
              <a:rPr lang="en-US" dirty="0" err="1" smtClean="0"/>
              <a:t>ed</a:t>
            </a:r>
            <a:r>
              <a:rPr lang="en-US" dirty="0" smtClean="0"/>
              <a:t> knowledge</a:t>
            </a:r>
            <a:endParaRPr lang="en-US" dirty="0"/>
          </a:p>
        </p:txBody>
      </p:sp>
      <p:sp>
        <p:nvSpPr>
          <p:cNvPr id="3" name="Content Placeholder 2"/>
          <p:cNvSpPr>
            <a:spLocks noGrp="1"/>
          </p:cNvSpPr>
          <p:nvPr>
            <p:ph sz="half" idx="1"/>
          </p:nvPr>
        </p:nvSpPr>
        <p:spPr/>
        <p:txBody>
          <a:bodyPr/>
          <a:lstStyle/>
          <a:p>
            <a:r>
              <a:rPr lang="en-US" dirty="0" smtClean="0"/>
              <a:t>To be able to communicate there must be a shared interpretation of the world</a:t>
            </a:r>
          </a:p>
          <a:p>
            <a:r>
              <a:rPr lang="en-US" dirty="0" smtClean="0"/>
              <a:t>Knowledge is shared by the WAY people speak or how they USE utterances</a:t>
            </a:r>
            <a:endParaRPr lang="en-US" dirty="0"/>
          </a:p>
        </p:txBody>
      </p:sp>
      <p:pic>
        <p:nvPicPr>
          <p:cNvPr id="7" name="Content Placeholder 6" descr="IMG_1702.jpg"/>
          <p:cNvPicPr>
            <a:picLocks noGrp="1" noChangeAspect="1"/>
          </p:cNvPicPr>
          <p:nvPr>
            <p:ph sz="half" idx="2"/>
          </p:nvPr>
        </p:nvPicPr>
        <p:blipFill>
          <a:blip r:embed="rId2" cstate="screen"/>
          <a:stretch>
            <a:fillRect/>
          </a:stretch>
        </p:blipFill>
        <p:spPr>
          <a:xfrm>
            <a:off x="4648200" y="2348706"/>
            <a:ext cx="4038600" cy="3028950"/>
          </a:xfrm>
        </p:spPr>
      </p:pic>
    </p:spTree>
    <p:extLst>
      <p:ext uri="{BB962C8B-B14F-4D97-AF65-F5344CB8AC3E}">
        <p14:creationId xmlns:p14="http://schemas.microsoft.com/office/powerpoint/2010/main" xmlns="" val="24419160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Talking worlds into existence</a:t>
            </a:r>
            <a:endParaRPr lang="en-US" dirty="0"/>
          </a:p>
        </p:txBody>
      </p:sp>
      <p:sp>
        <p:nvSpPr>
          <p:cNvPr id="3" name="Content Placeholder 2"/>
          <p:cNvSpPr>
            <a:spLocks noGrp="1"/>
          </p:cNvSpPr>
          <p:nvPr>
            <p:ph sz="half" idx="1"/>
          </p:nvPr>
        </p:nvSpPr>
        <p:spPr/>
        <p:txBody>
          <a:bodyPr/>
          <a:lstStyle/>
          <a:p>
            <a:r>
              <a:rPr lang="en-US" dirty="0" smtClean="0"/>
              <a:t>Every culture has its own method</a:t>
            </a:r>
          </a:p>
          <a:p>
            <a:r>
              <a:rPr lang="en-US" dirty="0" smtClean="0"/>
              <a:t>Patterns form speech habits and then speech communities</a:t>
            </a:r>
          </a:p>
          <a:p>
            <a:r>
              <a:rPr lang="en-US" dirty="0" smtClean="0"/>
              <a:t>Different groups use the same words differently</a:t>
            </a:r>
            <a:endParaRPr lang="en-US" dirty="0"/>
          </a:p>
        </p:txBody>
      </p:sp>
      <p:pic>
        <p:nvPicPr>
          <p:cNvPr id="5" name="Content Placeholder 4" descr="keep-calm-and-diggy-diggy-hole-14.png"/>
          <p:cNvPicPr>
            <a:picLocks noGrp="1" noChangeAspect="1"/>
          </p:cNvPicPr>
          <p:nvPr>
            <p:ph sz="half" idx="2"/>
          </p:nvPr>
        </p:nvPicPr>
        <p:blipFill>
          <a:blip r:embed="rId2" cstate="screen"/>
          <a:stretch>
            <a:fillRect/>
          </a:stretch>
        </p:blipFill>
        <p:spPr>
          <a:xfrm>
            <a:off x="4648200" y="1634988"/>
            <a:ext cx="4038600" cy="4456386"/>
          </a:xfrm>
        </p:spPr>
      </p:pic>
    </p:spTree>
    <p:extLst>
      <p:ext uri="{BB962C8B-B14F-4D97-AF65-F5344CB8AC3E}">
        <p14:creationId xmlns:p14="http://schemas.microsoft.com/office/powerpoint/2010/main" xmlns="" val="99257984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Discourse analysis</a:t>
            </a:r>
            <a:endParaRPr lang="en-US" dirty="0"/>
          </a:p>
        </p:txBody>
      </p:sp>
      <p:sp>
        <p:nvSpPr>
          <p:cNvPr id="3" name="Content Placeholder 2"/>
          <p:cNvSpPr>
            <a:spLocks noGrp="1"/>
          </p:cNvSpPr>
          <p:nvPr>
            <p:ph sz="half" idx="1"/>
          </p:nvPr>
        </p:nvSpPr>
        <p:spPr/>
        <p:txBody>
          <a:bodyPr/>
          <a:lstStyle/>
          <a:p>
            <a:r>
              <a:rPr lang="en-US" dirty="0" smtClean="0"/>
              <a:t>Utterances are more than words. They are signals</a:t>
            </a:r>
          </a:p>
          <a:p>
            <a:r>
              <a:rPr lang="en-US" dirty="0" smtClean="0"/>
              <a:t>E.g.: ‘let me be clear’ signals transparency and authority</a:t>
            </a:r>
            <a:endParaRPr lang="en-US" dirty="0"/>
          </a:p>
        </p:txBody>
      </p:sp>
      <p:pic>
        <p:nvPicPr>
          <p:cNvPr id="5" name="Content Placeholder 4" descr="barack.jpg"/>
          <p:cNvPicPr>
            <a:picLocks noGrp="1" noChangeAspect="1"/>
          </p:cNvPicPr>
          <p:nvPr>
            <p:ph sz="half" idx="2"/>
          </p:nvPr>
        </p:nvPicPr>
        <p:blipFill>
          <a:blip r:embed="rId2" cstate="screen"/>
          <a:stretch>
            <a:fillRect/>
          </a:stretch>
        </p:blipFill>
        <p:spPr>
          <a:xfrm>
            <a:off x="4727801" y="1600200"/>
            <a:ext cx="3722135" cy="4342491"/>
          </a:xfrm>
        </p:spPr>
      </p:pic>
    </p:spTree>
    <p:extLst>
      <p:ext uri="{BB962C8B-B14F-4D97-AF65-F5344CB8AC3E}">
        <p14:creationId xmlns:p14="http://schemas.microsoft.com/office/powerpoint/2010/main" xmlns="" val="2070045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Sapir-Whorf </a:t>
            </a:r>
            <a:r>
              <a:rPr lang="en-GB" i="1" dirty="0" smtClean="0"/>
              <a:t>hypothesis</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Worked with Hopi Indians and their understanding of time.</a:t>
            </a:r>
          </a:p>
          <a:p>
            <a:r>
              <a:rPr lang="en-GB" dirty="0" smtClean="0"/>
              <a:t>No word for time</a:t>
            </a:r>
            <a:endParaRPr lang="en-GB" dirty="0" smtClean="0"/>
          </a:p>
          <a:p>
            <a:pPr lvl="1"/>
            <a:r>
              <a:rPr lang="en-GB" dirty="0" smtClean="0"/>
              <a:t>World view is visible in terms of language</a:t>
            </a:r>
          </a:p>
          <a:p>
            <a:pPr lvl="1"/>
            <a:r>
              <a:rPr lang="en-GB" dirty="0" smtClean="0"/>
              <a:t>Categories establish differences</a:t>
            </a:r>
          </a:p>
          <a:p>
            <a:pPr lvl="1"/>
            <a:r>
              <a:rPr lang="en-GB" dirty="0" smtClean="0"/>
              <a:t>Thus language determines </a:t>
            </a:r>
            <a:r>
              <a:rPr lang="en-GB" dirty="0" smtClean="0"/>
              <a:t>culture</a:t>
            </a:r>
          </a:p>
          <a:p>
            <a:pPr lvl="1"/>
            <a:r>
              <a:rPr lang="en-GB" dirty="0" smtClean="0"/>
              <a:t>Language does not provide a picture of reality</a:t>
            </a:r>
            <a:endParaRPr lang="en-GB" dirty="0" smtClean="0"/>
          </a:p>
        </p:txBody>
      </p:sp>
      <p:pic>
        <p:nvPicPr>
          <p:cNvPr id="1032" name="Picture 8" descr="Navajo Indians - Shiprock, New Mexico.">
            <a:hlinkClick r:id="rId2"/>
          </p:cNvPr>
          <p:cNvPicPr>
            <a:picLocks noChangeAspect="1" noChangeArrowheads="1"/>
          </p:cNvPicPr>
          <p:nvPr/>
        </p:nvPicPr>
        <p:blipFill>
          <a:blip r:embed="rId3" cstate="screen"/>
          <a:srcRect/>
          <a:stretch>
            <a:fillRect/>
          </a:stretch>
        </p:blipFill>
        <p:spPr bwMode="auto">
          <a:xfrm>
            <a:off x="4583816" y="2170323"/>
            <a:ext cx="4102984" cy="3077238"/>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Linguistic relativity </a:t>
            </a:r>
            <a:r>
              <a:rPr lang="en-GB" dirty="0" smtClean="0"/>
              <a:t> </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H</a:t>
            </a:r>
            <a:r>
              <a:rPr lang="en-GB" dirty="0" smtClean="0"/>
              <a:t>ow you speak indicates how you think; how you think is limited by how you speak</a:t>
            </a:r>
          </a:p>
          <a:p>
            <a:r>
              <a:rPr lang="en-GB" dirty="0" smtClean="0"/>
              <a:t>If you don’t have a word for it, it will be hard for you to grasp</a:t>
            </a:r>
          </a:p>
          <a:p>
            <a:r>
              <a:rPr lang="en-GB" dirty="0" smtClean="0"/>
              <a:t>The words a language has indicate cultural idioms</a:t>
            </a:r>
          </a:p>
          <a:p>
            <a:pPr lvl="1"/>
            <a:r>
              <a:rPr lang="en-GB" dirty="0" smtClean="0"/>
              <a:t>Navajo/shape </a:t>
            </a:r>
          </a:p>
          <a:p>
            <a:pPr lvl="1"/>
            <a:r>
              <a:rPr lang="en-GB" dirty="0" err="1" smtClean="0"/>
              <a:t>Nuer</a:t>
            </a:r>
            <a:r>
              <a:rPr lang="en-GB" dirty="0" smtClean="0"/>
              <a:t>/cattle</a:t>
            </a:r>
          </a:p>
          <a:p>
            <a:pPr lvl="1"/>
            <a:r>
              <a:rPr lang="en-GB" dirty="0" err="1" smtClean="0"/>
              <a:t>Mbuti</a:t>
            </a:r>
            <a:r>
              <a:rPr lang="en-GB" dirty="0" smtClean="0"/>
              <a:t>/forest</a:t>
            </a:r>
            <a:endParaRPr lang="en-GB" dirty="0" smtClean="0"/>
          </a:p>
          <a:p>
            <a:endParaRPr lang="en-GB" dirty="0"/>
          </a:p>
        </p:txBody>
      </p:sp>
      <p:sp>
        <p:nvSpPr>
          <p:cNvPr id="4" name="Content Placeholder 3"/>
          <p:cNvSpPr>
            <a:spLocks noGrp="1"/>
          </p:cNvSpPr>
          <p:nvPr>
            <p:ph sz="half" idx="2"/>
          </p:nvPr>
        </p:nvSpPr>
        <p:spPr/>
        <p:txBody>
          <a:bodyPr>
            <a:normAutofit fontScale="92500" lnSpcReduction="20000"/>
          </a:bodyPr>
          <a:lstStyle/>
          <a:p>
            <a:endParaRPr lang="en-GB"/>
          </a:p>
        </p:txBody>
      </p:sp>
      <p:pic>
        <p:nvPicPr>
          <p:cNvPr id="59394" name="Picture 2" descr="http://blogs.channel4.com/world-news-blog/files/2011/07/cow2_r_620.jpg"/>
          <p:cNvPicPr>
            <a:picLocks noChangeAspect="1" noChangeArrowheads="1"/>
          </p:cNvPicPr>
          <p:nvPr/>
        </p:nvPicPr>
        <p:blipFill>
          <a:blip r:embed="rId2" cstate="screen"/>
          <a:srcRect/>
          <a:stretch>
            <a:fillRect/>
          </a:stretch>
        </p:blipFill>
        <p:spPr bwMode="auto">
          <a:xfrm>
            <a:off x="4648200" y="2341868"/>
            <a:ext cx="4352581" cy="2686862"/>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power of discourse</a:t>
            </a:r>
            <a:endParaRPr lang="en-GB" dirty="0"/>
          </a:p>
        </p:txBody>
      </p:sp>
      <p:sp>
        <p:nvSpPr>
          <p:cNvPr id="3" name="Content Placeholder 2"/>
          <p:cNvSpPr>
            <a:spLocks noGrp="1"/>
          </p:cNvSpPr>
          <p:nvPr>
            <p:ph sz="half" idx="1"/>
          </p:nvPr>
        </p:nvSpPr>
        <p:spPr/>
        <p:txBody>
          <a:bodyPr/>
          <a:lstStyle/>
          <a:p>
            <a:r>
              <a:rPr lang="en-GB" dirty="0" smtClean="0"/>
              <a:t>Foucault’s ideas about madness, sexuality and prisons illustrate the constitutive abilities of words</a:t>
            </a:r>
            <a:endParaRPr lang="en-GB" dirty="0"/>
          </a:p>
        </p:txBody>
      </p:sp>
      <p:pic>
        <p:nvPicPr>
          <p:cNvPr id="1026" name="Picture 2" descr="http://geopolicraticus.files.wordpress.com/2011/08/panopticon.jpg"/>
          <p:cNvPicPr>
            <a:picLocks noChangeAspect="1" noChangeArrowheads="1"/>
          </p:cNvPicPr>
          <p:nvPr/>
        </p:nvPicPr>
        <p:blipFill>
          <a:blip r:embed="rId2" cstate="screen"/>
          <a:srcRect/>
          <a:stretch>
            <a:fillRect/>
          </a:stretch>
        </p:blipFill>
        <p:spPr bwMode="auto">
          <a:xfrm>
            <a:off x="457200" y="3793016"/>
            <a:ext cx="5238750" cy="2847976"/>
          </a:xfrm>
          <a:prstGeom prst="rect">
            <a:avLst/>
          </a:prstGeom>
          <a:noFill/>
        </p:spPr>
      </p:pic>
      <p:pic>
        <p:nvPicPr>
          <p:cNvPr id="1028" name="Picture 4" descr="http://thefunambulistdotnet.files.wordpress.com/2012/06/michel-foucault_122618.jpg"/>
          <p:cNvPicPr>
            <a:picLocks noChangeAspect="1" noChangeArrowheads="1"/>
          </p:cNvPicPr>
          <p:nvPr/>
        </p:nvPicPr>
        <p:blipFill>
          <a:blip r:embed="rId3" cstate="screen"/>
          <a:srcRect/>
          <a:stretch>
            <a:fillRect/>
          </a:stretch>
        </p:blipFill>
        <p:spPr bwMode="auto">
          <a:xfrm>
            <a:off x="6059506" y="1280711"/>
            <a:ext cx="2809072" cy="3956105"/>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Non verbal communication</a:t>
            </a:r>
            <a:endParaRPr lang="en-GB" dirty="0"/>
          </a:p>
        </p:txBody>
      </p:sp>
      <p:pic>
        <p:nvPicPr>
          <p:cNvPr id="1031" name="Picture 7" descr="C:\Users\luci\AppData\Local\Microsoft\Windows\Temporary Internet Files\Content.IE5\ZYY64IN6\MP900432843[1].jpg"/>
          <p:cNvPicPr>
            <a:picLocks noChangeAspect="1" noChangeArrowheads="1"/>
          </p:cNvPicPr>
          <p:nvPr/>
        </p:nvPicPr>
        <p:blipFill>
          <a:blip r:embed="rId2" cstate="screen"/>
          <a:srcRect/>
          <a:stretch>
            <a:fillRect/>
          </a:stretch>
        </p:blipFill>
        <p:spPr bwMode="auto">
          <a:xfrm>
            <a:off x="4211960" y="3600450"/>
            <a:ext cx="4564952" cy="2952000"/>
          </a:xfrm>
          <a:prstGeom prst="rect">
            <a:avLst/>
          </a:prstGeo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 verbal  communication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Transfer of information using </a:t>
            </a:r>
          </a:p>
          <a:p>
            <a:pPr lvl="1"/>
            <a:r>
              <a:rPr lang="en-GB" dirty="0" smtClean="0"/>
              <a:t>movement, </a:t>
            </a:r>
          </a:p>
          <a:p>
            <a:pPr lvl="1"/>
            <a:r>
              <a:rPr lang="en-GB" dirty="0" smtClean="0"/>
              <a:t>gestures,</a:t>
            </a:r>
          </a:p>
          <a:p>
            <a:pPr lvl="1"/>
            <a:r>
              <a:rPr lang="en-GB" dirty="0" smtClean="0"/>
              <a:t>space,</a:t>
            </a:r>
          </a:p>
          <a:p>
            <a:pPr lvl="1"/>
            <a:r>
              <a:rPr lang="en-GB" dirty="0" smtClean="0"/>
              <a:t>colour, </a:t>
            </a:r>
          </a:p>
          <a:p>
            <a:pPr lvl="1"/>
            <a:r>
              <a:rPr lang="en-GB" dirty="0" smtClean="0"/>
              <a:t>facial expressions,</a:t>
            </a:r>
          </a:p>
          <a:p>
            <a:pPr lvl="1"/>
            <a:r>
              <a:rPr lang="en-GB" dirty="0" smtClean="0"/>
              <a:t>gaze, </a:t>
            </a:r>
          </a:p>
          <a:p>
            <a:pPr lvl="1"/>
            <a:r>
              <a:rPr lang="en-GB" dirty="0" smtClean="0"/>
              <a:t>touch , </a:t>
            </a:r>
          </a:p>
          <a:p>
            <a:pPr lvl="1"/>
            <a:r>
              <a:rPr lang="en-GB" dirty="0" smtClean="0"/>
              <a:t>noise (</a:t>
            </a:r>
            <a:r>
              <a:rPr lang="en-GB" dirty="0" err="1" smtClean="0"/>
              <a:t>paralinguistics</a:t>
            </a:r>
            <a:r>
              <a:rPr lang="en-GB" dirty="0" smtClean="0"/>
              <a:t>), </a:t>
            </a:r>
          </a:p>
          <a:p>
            <a:pPr lvl="1"/>
            <a:r>
              <a:rPr lang="en-GB" dirty="0" smtClean="0"/>
              <a:t>smell</a:t>
            </a:r>
            <a:endParaRPr lang="en-GB" dirty="0"/>
          </a:p>
        </p:txBody>
      </p:sp>
      <p:pic>
        <p:nvPicPr>
          <p:cNvPr id="7" name="Picture 6" descr="chickenshrug"/>
          <p:cNvPicPr>
            <a:picLocks noChangeAspect="1" noChangeArrowheads="1"/>
          </p:cNvPicPr>
          <p:nvPr/>
        </p:nvPicPr>
        <p:blipFill>
          <a:blip r:embed="rId2" cstate="screen"/>
          <a:srcRect/>
          <a:stretch>
            <a:fillRect/>
          </a:stretch>
        </p:blipFill>
        <p:spPr bwMode="auto">
          <a:xfrm>
            <a:off x="5073650" y="2349500"/>
            <a:ext cx="3386138" cy="34544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first language – we all ‘speak’ body</a:t>
            </a:r>
            <a:endParaRPr lang="en-GB" dirty="0"/>
          </a:p>
        </p:txBody>
      </p:sp>
      <p:sp>
        <p:nvSpPr>
          <p:cNvPr id="3" name="Content Placeholder 2"/>
          <p:cNvSpPr>
            <a:spLocks noGrp="1"/>
          </p:cNvSpPr>
          <p:nvPr>
            <p:ph idx="1"/>
          </p:nvPr>
        </p:nvSpPr>
        <p:spPr/>
        <p:txBody>
          <a:bodyPr/>
          <a:lstStyle/>
          <a:p>
            <a:r>
              <a:rPr lang="en-GB" dirty="0" smtClean="0"/>
              <a:t>Nothing exists in isolation</a:t>
            </a:r>
          </a:p>
          <a:p>
            <a:r>
              <a:rPr lang="en-GB" dirty="0" smtClean="0"/>
              <a:t>All life communicates</a:t>
            </a:r>
          </a:p>
          <a:p>
            <a:r>
              <a:rPr lang="en-GB" dirty="0" smtClean="0"/>
              <a:t>Survival requires it</a:t>
            </a:r>
            <a:endParaRPr lang="en-GB" dirty="0"/>
          </a:p>
        </p:txBody>
      </p:sp>
      <p:pic>
        <p:nvPicPr>
          <p:cNvPr id="4" name="Picture 6" descr="Two chimps, one of which has clearly had prior experience with a popped balloon"/>
          <p:cNvPicPr>
            <a:picLocks noChangeAspect="1" noChangeArrowheads="1"/>
          </p:cNvPicPr>
          <p:nvPr/>
        </p:nvPicPr>
        <p:blipFill>
          <a:blip r:embed="rId2" cstate="screen"/>
          <a:srcRect/>
          <a:stretch>
            <a:fillRect/>
          </a:stretch>
        </p:blipFill>
        <p:spPr bwMode="auto">
          <a:xfrm>
            <a:off x="2411760" y="3933056"/>
            <a:ext cx="3649663" cy="2684462"/>
          </a:xfrm>
          <a:prstGeom prst="rect">
            <a:avLst/>
          </a:prstGeom>
          <a:noFill/>
          <a:ln w="9525">
            <a:noFill/>
            <a:miter lim="800000"/>
            <a:headEnd/>
            <a:tailEnd/>
          </a:ln>
        </p:spPr>
      </p:pic>
      <p:pic>
        <p:nvPicPr>
          <p:cNvPr id="5" name="Picture 8" descr="bees"/>
          <p:cNvPicPr>
            <a:picLocks noChangeAspect="1" noChangeArrowheads="1"/>
          </p:cNvPicPr>
          <p:nvPr/>
        </p:nvPicPr>
        <p:blipFill>
          <a:blip r:embed="rId3" cstate="screen"/>
          <a:srcRect/>
          <a:stretch>
            <a:fillRect/>
          </a:stretch>
        </p:blipFill>
        <p:spPr bwMode="auto">
          <a:xfrm>
            <a:off x="323528" y="3861048"/>
            <a:ext cx="2085975" cy="2714625"/>
          </a:xfrm>
          <a:prstGeom prst="rect">
            <a:avLst/>
          </a:prstGeom>
          <a:noFill/>
          <a:ln w="9525">
            <a:noFill/>
            <a:miter lim="800000"/>
            <a:headEnd/>
            <a:tailEnd/>
          </a:ln>
        </p:spPr>
      </p:pic>
      <p:pic>
        <p:nvPicPr>
          <p:cNvPr id="6" name="Picture 4" descr="selena_mg_8793"/>
          <p:cNvPicPr>
            <a:picLocks noChangeAspect="1" noChangeArrowheads="1"/>
          </p:cNvPicPr>
          <p:nvPr/>
        </p:nvPicPr>
        <p:blipFill>
          <a:blip r:embed="rId4" cstate="screen"/>
          <a:srcRect/>
          <a:stretch>
            <a:fillRect/>
          </a:stretch>
        </p:blipFill>
        <p:spPr bwMode="auto">
          <a:xfrm>
            <a:off x="6063555" y="3933056"/>
            <a:ext cx="2828925" cy="2643187"/>
          </a:xfrm>
          <a:prstGeom prst="rect">
            <a:avLst/>
          </a:prstGeom>
          <a:noFill/>
          <a:ln w="9525">
            <a:noFill/>
            <a:miter lim="800000"/>
            <a:headEnd/>
            <a:tailEnd/>
          </a:ln>
        </p:spPr>
      </p:pic>
      <p:pic>
        <p:nvPicPr>
          <p:cNvPr id="3076" name="Picture 4" descr="C:\Users\luci\AppData\Local\Microsoft\Windows\Temporary Internet Files\Content.IE5\MY9XFZ5T\MP900432739[1].jpg"/>
          <p:cNvPicPr>
            <a:picLocks noChangeAspect="1" noChangeArrowheads="1"/>
          </p:cNvPicPr>
          <p:nvPr/>
        </p:nvPicPr>
        <p:blipFill>
          <a:blip r:embed="rId5" cstate="screen"/>
          <a:srcRect/>
          <a:stretch>
            <a:fillRect/>
          </a:stretch>
        </p:blipFill>
        <p:spPr bwMode="auto">
          <a:xfrm>
            <a:off x="5430624" y="1593064"/>
            <a:ext cx="3533864" cy="2412000"/>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p:cNvSpPr>
          <p:nvPr>
            <p:ph type="title"/>
          </p:nvPr>
        </p:nvSpPr>
        <p:spPr bwMode="auto">
          <a:xfrm>
            <a:off x="457200" y="152400"/>
            <a:ext cx="8229600" cy="1250950"/>
          </a:xfrm>
        </p:spPr>
        <p:txBody>
          <a:bodyPr wrap="square" tIns="45720" bIns="45720" numCol="1" anchorCtr="0" compatLnSpc="1">
            <a:prstTxWarp prst="textNoShape">
              <a:avLst/>
            </a:prstTxWarp>
            <a:normAutofit fontScale="90000"/>
          </a:bodyPr>
          <a:lstStyle/>
          <a:p>
            <a:pPr>
              <a:defRPr/>
            </a:pPr>
            <a:r>
              <a:rPr lang="en-GB" dirty="0" smtClean="0"/>
              <a:t>Pattern recognition</a:t>
            </a:r>
            <a:br>
              <a:rPr lang="en-GB" dirty="0" smtClean="0"/>
            </a:br>
            <a:r>
              <a:rPr lang="en-GB" dirty="0" smtClean="0"/>
              <a:t>Eyes: threat </a:t>
            </a:r>
          </a:p>
        </p:txBody>
      </p:sp>
      <p:sp>
        <p:nvSpPr>
          <p:cNvPr id="20482" name="Rectangle 3"/>
          <p:cNvSpPr>
            <a:spLocks noGrp="1"/>
          </p:cNvSpPr>
          <p:nvPr>
            <p:ph type="body" idx="1"/>
          </p:nvPr>
        </p:nvSpPr>
        <p:spPr/>
        <p:txBody>
          <a:bodyPr/>
          <a:lstStyle/>
          <a:p>
            <a:r>
              <a:rPr lang="en-GB" smtClean="0"/>
              <a:t>Direct gaze can signal threat</a:t>
            </a:r>
          </a:p>
          <a:p>
            <a:r>
              <a:rPr lang="en-GB" smtClean="0"/>
              <a:t>Other animals use ‘eyespots’ to repel predators</a:t>
            </a:r>
          </a:p>
        </p:txBody>
      </p:sp>
      <p:pic>
        <p:nvPicPr>
          <p:cNvPr id="20483" name="Picture 5" descr="2054~Wolf-Gaze-Posters"/>
          <p:cNvPicPr>
            <a:picLocks noChangeAspect="1" noChangeArrowheads="1"/>
          </p:cNvPicPr>
          <p:nvPr/>
        </p:nvPicPr>
        <p:blipFill>
          <a:blip r:embed="rId2" cstate="screen"/>
          <a:srcRect/>
          <a:stretch>
            <a:fillRect/>
          </a:stretch>
        </p:blipFill>
        <p:spPr bwMode="auto">
          <a:xfrm>
            <a:off x="395288" y="3409950"/>
            <a:ext cx="2462212" cy="3114675"/>
          </a:xfrm>
          <a:prstGeom prst="rect">
            <a:avLst/>
          </a:prstGeom>
          <a:noFill/>
          <a:ln w="9525">
            <a:noFill/>
            <a:miter lim="800000"/>
            <a:headEnd/>
            <a:tailEnd/>
          </a:ln>
        </p:spPr>
      </p:pic>
      <p:pic>
        <p:nvPicPr>
          <p:cNvPr id="20484" name="Picture 7" descr="48879_Full"/>
          <p:cNvPicPr>
            <a:picLocks noChangeAspect="1" noChangeArrowheads="1"/>
          </p:cNvPicPr>
          <p:nvPr/>
        </p:nvPicPr>
        <p:blipFill>
          <a:blip r:embed="rId3" cstate="screen"/>
          <a:srcRect/>
          <a:stretch>
            <a:fillRect/>
          </a:stretch>
        </p:blipFill>
        <p:spPr bwMode="auto">
          <a:xfrm>
            <a:off x="2927350" y="3284538"/>
            <a:ext cx="3516313" cy="3281362"/>
          </a:xfrm>
          <a:prstGeom prst="rect">
            <a:avLst/>
          </a:prstGeom>
          <a:noFill/>
          <a:ln w="9525">
            <a:noFill/>
            <a:miter lim="800000"/>
            <a:headEnd/>
            <a:tailEnd/>
          </a:ln>
        </p:spPr>
      </p:pic>
      <p:pic>
        <p:nvPicPr>
          <p:cNvPr id="20485" name="Picture 9" descr="50492701"/>
          <p:cNvPicPr>
            <a:picLocks noChangeAspect="1" noChangeArrowheads="1"/>
          </p:cNvPicPr>
          <p:nvPr/>
        </p:nvPicPr>
        <p:blipFill>
          <a:blip r:embed="rId4" cstate="screen"/>
          <a:srcRect/>
          <a:stretch>
            <a:fillRect/>
          </a:stretch>
        </p:blipFill>
        <p:spPr bwMode="auto">
          <a:xfrm>
            <a:off x="5900738" y="3068638"/>
            <a:ext cx="3243262" cy="3597275"/>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Brief evolution of human communication strategies</a:t>
            </a:r>
            <a:endParaRPr lang="en-GB" dirty="0"/>
          </a:p>
        </p:txBody>
      </p:sp>
      <p:sp>
        <p:nvSpPr>
          <p:cNvPr id="3" name="Content Placeholder 2"/>
          <p:cNvSpPr>
            <a:spLocks noGrp="1"/>
          </p:cNvSpPr>
          <p:nvPr>
            <p:ph idx="1"/>
          </p:nvPr>
        </p:nvSpPr>
        <p:spPr/>
        <p:txBody>
          <a:bodyPr>
            <a:normAutofit lnSpcReduction="10000"/>
          </a:bodyPr>
          <a:lstStyle/>
          <a:p>
            <a:r>
              <a:rPr lang="en-GB" dirty="0" smtClean="0"/>
              <a:t>Arboreal past – moved down onto savannah</a:t>
            </a:r>
          </a:p>
          <a:p>
            <a:r>
              <a:rPr lang="en-GB" dirty="0" smtClean="0"/>
              <a:t>Scavenging evolved into hunting strategies</a:t>
            </a:r>
          </a:p>
          <a:p>
            <a:r>
              <a:rPr lang="en-GB" dirty="0" smtClean="0"/>
              <a:t>Bi-</a:t>
            </a:r>
            <a:r>
              <a:rPr lang="en-GB" dirty="0" err="1" smtClean="0"/>
              <a:t>pedalism</a:t>
            </a:r>
            <a:endParaRPr lang="en-GB" dirty="0" smtClean="0"/>
          </a:p>
          <a:p>
            <a:pPr lvl="1"/>
            <a:r>
              <a:rPr lang="en-GB" dirty="0" smtClean="0"/>
              <a:t>Extra height</a:t>
            </a:r>
          </a:p>
          <a:p>
            <a:pPr lvl="1"/>
            <a:r>
              <a:rPr lang="en-GB" dirty="0" smtClean="0"/>
              <a:t>Consequences of freeing up hands</a:t>
            </a:r>
          </a:p>
          <a:p>
            <a:r>
              <a:rPr lang="en-GB" dirty="0" smtClean="0"/>
              <a:t>Biological consequences</a:t>
            </a:r>
          </a:p>
          <a:p>
            <a:pPr>
              <a:buNone/>
            </a:pPr>
            <a:r>
              <a:rPr lang="en-GB" dirty="0" smtClean="0"/>
              <a:t>		</a:t>
            </a:r>
            <a:r>
              <a:rPr lang="en-GB" dirty="0" smtClean="0">
                <a:sym typeface="Wingdings"/>
              </a:rPr>
              <a:t></a:t>
            </a:r>
            <a:endParaRPr lang="en-GB" dirty="0" smtClean="0"/>
          </a:p>
          <a:p>
            <a:r>
              <a:rPr lang="en-GB" dirty="0" smtClean="0"/>
              <a:t>Social consequences</a:t>
            </a:r>
            <a:endParaRPr lang="en-GB" dirty="0"/>
          </a:p>
        </p:txBody>
      </p:sp>
      <p:pic>
        <p:nvPicPr>
          <p:cNvPr id="2052" name="Picture 4" descr="C:\Users\luci\AppData\Local\Microsoft\Windows\Temporary Internet Files\Content.IE5\2O8T44R0\MP900403195[1].jpg"/>
          <p:cNvPicPr>
            <a:picLocks noChangeAspect="1" noChangeArrowheads="1"/>
          </p:cNvPicPr>
          <p:nvPr/>
        </p:nvPicPr>
        <p:blipFill>
          <a:blip r:embed="rId2" cstate="screen"/>
          <a:srcRect/>
          <a:stretch>
            <a:fillRect/>
          </a:stretch>
        </p:blipFill>
        <p:spPr bwMode="auto">
          <a:xfrm>
            <a:off x="5220072" y="4509120"/>
            <a:ext cx="3653678" cy="2088232"/>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Biological signs - emotions</a:t>
            </a:r>
            <a:endParaRPr lang="en-GB" dirty="0"/>
          </a:p>
        </p:txBody>
      </p:sp>
      <p:sp>
        <p:nvSpPr>
          <p:cNvPr id="3" name="Content Placeholder 2"/>
          <p:cNvSpPr>
            <a:spLocks noGrp="1"/>
          </p:cNvSpPr>
          <p:nvPr>
            <p:ph idx="1"/>
          </p:nvPr>
        </p:nvSpPr>
        <p:spPr>
          <a:xfrm>
            <a:off x="457200" y="1484784"/>
            <a:ext cx="8229600" cy="4625609"/>
          </a:xfrm>
        </p:spPr>
        <p:txBody>
          <a:bodyPr>
            <a:normAutofit/>
          </a:bodyPr>
          <a:lstStyle/>
          <a:p>
            <a:r>
              <a:rPr lang="en-GB" dirty="0" smtClean="0"/>
              <a:t>Biological pathway: perception triggers an </a:t>
            </a:r>
            <a:r>
              <a:rPr lang="en-GB" i="1" dirty="0" smtClean="0"/>
              <a:t>involuntary</a:t>
            </a:r>
            <a:r>
              <a:rPr lang="en-GB" dirty="0" smtClean="0"/>
              <a:t> biochemical response.</a:t>
            </a:r>
          </a:p>
          <a:p>
            <a:r>
              <a:rPr lang="en-GB" dirty="0" smtClean="0"/>
              <a:t>This creates a physical sensation which we call a ‘feeling’.</a:t>
            </a:r>
          </a:p>
          <a:p>
            <a:r>
              <a:rPr lang="en-GB" dirty="0" smtClean="0"/>
              <a:t>Our feelings may be one of a number of what we call emotions. </a:t>
            </a:r>
          </a:p>
          <a:p>
            <a:r>
              <a:rPr lang="en-GB" dirty="0" smtClean="0"/>
              <a:t>These are universal to all humans; we all have the same set of emotions. </a:t>
            </a:r>
          </a:p>
        </p:txBody>
      </p:sp>
      <p:pic>
        <p:nvPicPr>
          <p:cNvPr id="34817" name="Picture 1" descr="C:\Documents and Settings\sa025\Local Settings\Temporary Internet Files\Content.IE5\G1OBUL63\MP900285142[1].jpg"/>
          <p:cNvPicPr>
            <a:picLocks noChangeAspect="1" noChangeArrowheads="1"/>
          </p:cNvPicPr>
          <p:nvPr/>
        </p:nvPicPr>
        <p:blipFill>
          <a:blip r:embed="rId2" cstate="screen"/>
          <a:srcRect/>
          <a:stretch>
            <a:fillRect/>
          </a:stretch>
        </p:blipFill>
        <p:spPr bwMode="auto">
          <a:xfrm>
            <a:off x="6858669" y="106892"/>
            <a:ext cx="2098318" cy="1377892"/>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solidFill>
                  <a:schemeClr val="accent1">
                    <a:satMod val="150000"/>
                  </a:schemeClr>
                </a:solidFill>
              </a:rPr>
              <a:t>How does this work physically?</a:t>
            </a:r>
            <a:br>
              <a:rPr lang="en-GB" dirty="0" smtClean="0">
                <a:solidFill>
                  <a:schemeClr val="accent1">
                    <a:satMod val="150000"/>
                  </a:schemeClr>
                </a:solidFill>
              </a:rPr>
            </a:br>
            <a:r>
              <a:rPr lang="en-GB" dirty="0" smtClean="0">
                <a:solidFill>
                  <a:schemeClr val="accent1">
                    <a:satMod val="150000"/>
                  </a:schemeClr>
                </a:solidFill>
              </a:rPr>
              <a:t>The limbic system</a:t>
            </a:r>
            <a:endParaRPr lang="en-US" dirty="0">
              <a:solidFill>
                <a:schemeClr val="accent1">
                  <a:satMod val="150000"/>
                </a:schemeClr>
              </a:solidFill>
            </a:endParaRPr>
          </a:p>
        </p:txBody>
      </p:sp>
      <p:sp>
        <p:nvSpPr>
          <p:cNvPr id="5" name="Content Placeholder 4"/>
          <p:cNvSpPr>
            <a:spLocks noGrp="1"/>
          </p:cNvSpPr>
          <p:nvPr>
            <p:ph idx="1"/>
          </p:nvPr>
        </p:nvSpPr>
        <p:spPr/>
        <p:txBody>
          <a:bodyPr/>
          <a:lstStyle/>
          <a:p>
            <a:r>
              <a:rPr lang="en-GB" dirty="0" err="1" smtClean="0"/>
              <a:t>Mclean’s</a:t>
            </a:r>
            <a:r>
              <a:rPr lang="en-GB" dirty="0" smtClean="0"/>
              <a:t> Triune brain, 1952</a:t>
            </a:r>
            <a:endParaRPr lang="en-GB" dirty="0"/>
          </a:p>
        </p:txBody>
      </p:sp>
      <p:pic>
        <p:nvPicPr>
          <p:cNvPr id="20482" name="Picture 4" descr="brain"/>
          <p:cNvPicPr>
            <a:picLocks noChangeAspect="1" noChangeArrowheads="1"/>
          </p:cNvPicPr>
          <p:nvPr/>
        </p:nvPicPr>
        <p:blipFill>
          <a:blip r:embed="rId3" cstate="screen"/>
          <a:srcRect/>
          <a:stretch>
            <a:fillRect/>
          </a:stretch>
        </p:blipFill>
        <p:spPr bwMode="auto">
          <a:xfrm>
            <a:off x="2411760" y="2780928"/>
            <a:ext cx="4514850" cy="2619375"/>
          </a:xfrm>
          <a:prstGeom prst="rect">
            <a:avLst/>
          </a:prstGeom>
          <a:solidFill>
            <a:schemeClr val="tx1"/>
          </a:solid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http://www.psychologicalscience.org/daily-observer/wp-content/uploads/2009/05/aps-lie-me-2.jpg"/>
          <p:cNvPicPr>
            <a:picLocks noChangeAspect="1" noChangeArrowheads="1"/>
          </p:cNvPicPr>
          <p:nvPr/>
        </p:nvPicPr>
        <p:blipFill>
          <a:blip r:embed="rId3" cstate="screen"/>
          <a:srcRect/>
          <a:stretch>
            <a:fillRect/>
          </a:stretch>
        </p:blipFill>
        <p:spPr bwMode="auto">
          <a:xfrm>
            <a:off x="7092280" y="4941168"/>
            <a:ext cx="1512168" cy="1656184"/>
          </a:xfrm>
          <a:prstGeom prst="rect">
            <a:avLst/>
          </a:prstGeom>
          <a:noFill/>
        </p:spPr>
      </p:pic>
      <p:sp>
        <p:nvSpPr>
          <p:cNvPr id="2" name="Title 1"/>
          <p:cNvSpPr>
            <a:spLocks noGrp="1"/>
          </p:cNvSpPr>
          <p:nvPr>
            <p:ph type="title"/>
          </p:nvPr>
        </p:nvSpPr>
        <p:spPr/>
        <p:txBody>
          <a:bodyPr/>
          <a:lstStyle/>
          <a:p>
            <a:r>
              <a:rPr lang="en-GB" dirty="0" smtClean="0"/>
              <a:t>Emotions as universal language </a:t>
            </a:r>
            <a:endParaRPr lang="en-GB" dirty="0"/>
          </a:p>
        </p:txBody>
      </p:sp>
      <p:sp>
        <p:nvSpPr>
          <p:cNvPr id="3" name="Content Placeholder 2"/>
          <p:cNvSpPr>
            <a:spLocks noGrp="1"/>
          </p:cNvSpPr>
          <p:nvPr>
            <p:ph idx="1"/>
          </p:nvPr>
        </p:nvSpPr>
        <p:spPr/>
        <p:txBody>
          <a:bodyPr/>
          <a:lstStyle/>
          <a:p>
            <a:r>
              <a:rPr lang="en-GB" dirty="0" smtClean="0"/>
              <a:t>Darwin. 1872. ‘</a:t>
            </a:r>
            <a:r>
              <a:rPr lang="en-GB" i="1" dirty="0" smtClean="0"/>
              <a:t>The Expression of Emotions in Man and Animals</a:t>
            </a:r>
            <a:r>
              <a:rPr lang="en-GB" dirty="0" smtClean="0"/>
              <a:t>’ </a:t>
            </a:r>
          </a:p>
          <a:p>
            <a:r>
              <a:rPr lang="en-GB" dirty="0" smtClean="0"/>
              <a:t>Anthropologists assumed emotions were culturally influenced (e.g.: Mead)</a:t>
            </a:r>
          </a:p>
          <a:p>
            <a:r>
              <a:rPr lang="en-GB" dirty="0" smtClean="0"/>
              <a:t>Now </a:t>
            </a:r>
            <a:r>
              <a:rPr lang="en-GB" dirty="0" err="1" smtClean="0"/>
              <a:t>Ekman’s</a:t>
            </a:r>
            <a:r>
              <a:rPr lang="en-GB" dirty="0" smtClean="0"/>
              <a:t> work shows emotions are universally experienced and expressed</a:t>
            </a:r>
          </a:p>
          <a:p>
            <a:r>
              <a:rPr lang="en-GB" dirty="0" smtClean="0"/>
              <a:t>Cross cultural work with</a:t>
            </a:r>
          </a:p>
          <a:p>
            <a:pPr>
              <a:buNone/>
            </a:pPr>
            <a:r>
              <a:rPr lang="en-GB" dirty="0" smtClean="0"/>
              <a:t> 	the Fore in N Guinea, 1967</a:t>
            </a:r>
          </a:p>
          <a:p>
            <a:pPr>
              <a:buNone/>
            </a:pPr>
            <a:endParaRPr lang="en-GB" dirty="0"/>
          </a:p>
        </p:txBody>
      </p:sp>
      <p:pic>
        <p:nvPicPr>
          <p:cNvPr id="31746" name="Picture 2" descr="http://www.exploratorium.edu/pr/images/08-1Exhibition.jpg"/>
          <p:cNvPicPr>
            <a:picLocks noChangeAspect="1" noChangeArrowheads="1"/>
          </p:cNvPicPr>
          <p:nvPr/>
        </p:nvPicPr>
        <p:blipFill>
          <a:blip r:embed="rId4" cstate="screen"/>
          <a:srcRect/>
          <a:stretch>
            <a:fillRect/>
          </a:stretch>
        </p:blipFill>
        <p:spPr bwMode="auto">
          <a:xfrm>
            <a:off x="5364088" y="4941168"/>
            <a:ext cx="2069999" cy="1656000"/>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Facial coding </a:t>
            </a:r>
            <a:endParaRPr lang="en-US" dirty="0"/>
          </a:p>
        </p:txBody>
      </p:sp>
      <p:sp>
        <p:nvSpPr>
          <p:cNvPr id="3" name="Content Placeholder 2"/>
          <p:cNvSpPr>
            <a:spLocks noGrp="1"/>
          </p:cNvSpPr>
          <p:nvPr>
            <p:ph idx="1"/>
          </p:nvPr>
        </p:nvSpPr>
        <p:spPr/>
        <p:txBody>
          <a:bodyPr/>
          <a:lstStyle/>
          <a:p>
            <a:r>
              <a:rPr lang="en-US" dirty="0" smtClean="0"/>
              <a:t>Dr Paul </a:t>
            </a:r>
            <a:r>
              <a:rPr lang="en-US" dirty="0" err="1" smtClean="0"/>
              <a:t>Ekman</a:t>
            </a:r>
            <a:r>
              <a:rPr lang="en-US" dirty="0" smtClean="0"/>
              <a:t> developed a Facial Action Coding System (FACS) in 1978 to determine which of the 43 different muscles in the face are used for different emotions</a:t>
            </a:r>
            <a:endParaRPr lang="en-GB" dirty="0" smtClean="0"/>
          </a:p>
          <a:p>
            <a:r>
              <a:rPr lang="en-GB" dirty="0" smtClean="0"/>
              <a:t>Universal code</a:t>
            </a:r>
            <a:endParaRPr lang="en-US" dirty="0"/>
          </a:p>
        </p:txBody>
      </p:sp>
      <p:pic>
        <p:nvPicPr>
          <p:cNvPr id="3074" name="Picture 2" descr="http://www.firstscience.com/SITE/IMAGES/editor/153/Duchenne.jpg"/>
          <p:cNvPicPr>
            <a:picLocks noChangeAspect="1" noChangeArrowheads="1"/>
          </p:cNvPicPr>
          <p:nvPr/>
        </p:nvPicPr>
        <p:blipFill>
          <a:blip r:embed="rId3" cstate="screen"/>
          <a:srcRect/>
          <a:stretch>
            <a:fillRect/>
          </a:stretch>
        </p:blipFill>
        <p:spPr bwMode="auto">
          <a:xfrm>
            <a:off x="6377197" y="3512272"/>
            <a:ext cx="2481083" cy="3060000"/>
          </a:xfrm>
          <a:prstGeom prst="rect">
            <a:avLst/>
          </a:prstGeom>
          <a:noFill/>
        </p:spPr>
      </p:pic>
      <p:sp>
        <p:nvSpPr>
          <p:cNvPr id="5" name="Rectangle 4"/>
          <p:cNvSpPr/>
          <p:nvPr/>
        </p:nvSpPr>
        <p:spPr>
          <a:xfrm>
            <a:off x="1214414" y="5643578"/>
            <a:ext cx="4572000" cy="923330"/>
          </a:xfrm>
          <a:prstGeom prst="rect">
            <a:avLst/>
          </a:prstGeom>
        </p:spPr>
        <p:txBody>
          <a:bodyPr>
            <a:spAutoFit/>
          </a:bodyPr>
          <a:lstStyle/>
          <a:p>
            <a:r>
              <a:rPr lang="en-US" b="1" i="1" dirty="0" smtClean="0"/>
              <a:t>French neurologist Guillaume </a:t>
            </a:r>
            <a:r>
              <a:rPr lang="en-US" b="1" i="1" dirty="0" err="1" smtClean="0"/>
              <a:t>Duchenne</a:t>
            </a:r>
            <a:r>
              <a:rPr lang="en-US" b="1" i="1" dirty="0" smtClean="0"/>
              <a:t> used electrical stimulation to trigger facial expressions.</a:t>
            </a:r>
            <a:endParaRPr lang="en-US"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Making a smile: 1855</a:t>
            </a:r>
            <a:endParaRPr lang="en-US" dirty="0"/>
          </a:p>
        </p:txBody>
      </p:sp>
      <p:pic>
        <p:nvPicPr>
          <p:cNvPr id="1026" name="Picture 2" descr="http://www.humanillnesses.com/images/hdc_0000_0001_0_img0042.jpg"/>
          <p:cNvPicPr>
            <a:picLocks noChangeAspect="1" noChangeArrowheads="1"/>
          </p:cNvPicPr>
          <p:nvPr/>
        </p:nvPicPr>
        <p:blipFill>
          <a:blip r:embed="rId3" cstate="screen"/>
          <a:srcRect/>
          <a:stretch>
            <a:fillRect/>
          </a:stretch>
        </p:blipFill>
        <p:spPr bwMode="auto">
          <a:xfrm>
            <a:off x="3214678" y="2000240"/>
            <a:ext cx="3400425" cy="4105275"/>
          </a:xfrm>
          <a:prstGeom prst="rect">
            <a:avLst/>
          </a:prstGeom>
          <a:noFill/>
        </p:spPr>
      </p:pic>
      <p:sp>
        <p:nvSpPr>
          <p:cNvPr id="4" name="Rectangle 3"/>
          <p:cNvSpPr/>
          <p:nvPr/>
        </p:nvSpPr>
        <p:spPr>
          <a:xfrm>
            <a:off x="395536" y="3861048"/>
            <a:ext cx="2448272" cy="1477328"/>
          </a:xfrm>
          <a:prstGeom prst="rect">
            <a:avLst/>
          </a:prstGeom>
        </p:spPr>
        <p:txBody>
          <a:bodyPr wrap="square">
            <a:spAutoFit/>
          </a:bodyPr>
          <a:lstStyle/>
          <a:p>
            <a:r>
              <a:rPr lang="en-US" b="1" i="1" dirty="0" smtClean="0"/>
              <a:t>French neurologist Guillaume </a:t>
            </a:r>
            <a:r>
              <a:rPr lang="en-US" b="1" i="1" dirty="0" err="1" smtClean="0"/>
              <a:t>Duchenne</a:t>
            </a:r>
            <a:r>
              <a:rPr lang="en-US" b="1" i="1" dirty="0" smtClean="0"/>
              <a:t> used electrical stimulation to trigger facial expressions.</a:t>
            </a:r>
            <a:endParaRPr lang="en-US"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6 emotions</a:t>
            </a:r>
            <a:endParaRPr lang="en-GB" dirty="0"/>
          </a:p>
        </p:txBody>
      </p:sp>
      <p:sp>
        <p:nvSpPr>
          <p:cNvPr id="3" name="Content Placeholder 2"/>
          <p:cNvSpPr>
            <a:spLocks noGrp="1"/>
          </p:cNvSpPr>
          <p:nvPr>
            <p:ph idx="1"/>
          </p:nvPr>
        </p:nvSpPr>
        <p:spPr/>
        <p:txBody>
          <a:bodyPr/>
          <a:lstStyle/>
          <a:p>
            <a:r>
              <a:rPr lang="en-GB" dirty="0" smtClean="0"/>
              <a:t>Anger</a:t>
            </a:r>
          </a:p>
          <a:p>
            <a:r>
              <a:rPr lang="en-GB" dirty="0" smtClean="0"/>
              <a:t>Fear </a:t>
            </a:r>
          </a:p>
          <a:p>
            <a:r>
              <a:rPr lang="en-GB" dirty="0" smtClean="0"/>
              <a:t>Disgust </a:t>
            </a:r>
          </a:p>
          <a:p>
            <a:r>
              <a:rPr lang="en-GB" dirty="0" smtClean="0"/>
              <a:t>Shock </a:t>
            </a:r>
          </a:p>
          <a:p>
            <a:r>
              <a:rPr lang="en-GB" dirty="0" smtClean="0"/>
              <a:t>Happiness </a:t>
            </a:r>
          </a:p>
          <a:p>
            <a:r>
              <a:rPr lang="en-GB" dirty="0" smtClean="0"/>
              <a:t>Sadness </a:t>
            </a:r>
            <a:endParaRPr lang="en-GB" dirty="0"/>
          </a:p>
        </p:txBody>
      </p:sp>
      <p:pic>
        <p:nvPicPr>
          <p:cNvPr id="28674" name="Picture 2" descr="http://www.psywww.com/intropsych/ch09_motivation/09newfaces.jpg"/>
          <p:cNvPicPr>
            <a:picLocks noChangeAspect="1" noChangeArrowheads="1"/>
          </p:cNvPicPr>
          <p:nvPr/>
        </p:nvPicPr>
        <p:blipFill>
          <a:blip r:embed="rId2" cstate="screen"/>
          <a:srcRect/>
          <a:stretch>
            <a:fillRect/>
          </a:stretch>
        </p:blipFill>
        <p:spPr bwMode="auto">
          <a:xfrm>
            <a:off x="3275856" y="1916832"/>
            <a:ext cx="5276850" cy="4362450"/>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Sadness/grief </a:t>
            </a:r>
            <a:endParaRPr lang="en-US" dirty="0"/>
          </a:p>
        </p:txBody>
      </p:sp>
      <p:sp>
        <p:nvSpPr>
          <p:cNvPr id="3" name="Content Placeholder 2"/>
          <p:cNvSpPr>
            <a:spLocks noGrp="1"/>
          </p:cNvSpPr>
          <p:nvPr>
            <p:ph idx="1"/>
          </p:nvPr>
        </p:nvSpPr>
        <p:spPr/>
        <p:txBody>
          <a:bodyPr>
            <a:normAutofit fontScale="92500" lnSpcReduction="20000"/>
          </a:bodyPr>
          <a:lstStyle/>
          <a:p>
            <a:r>
              <a:rPr lang="en-GB" dirty="0" smtClean="0"/>
              <a:t>Eyebrows triangulate </a:t>
            </a:r>
          </a:p>
          <a:p>
            <a:r>
              <a:rPr lang="en-GB" dirty="0" smtClean="0"/>
              <a:t>Grief muscle horseshoes</a:t>
            </a:r>
          </a:p>
          <a:p>
            <a:r>
              <a:rPr lang="en-GB" dirty="0" smtClean="0"/>
              <a:t>Chin might pucker</a:t>
            </a:r>
          </a:p>
          <a:p>
            <a:r>
              <a:rPr lang="en-GB" dirty="0" smtClean="0"/>
              <a:t>Cheeks up</a:t>
            </a:r>
          </a:p>
          <a:p>
            <a:endParaRPr lang="en-GB" dirty="0" smtClean="0"/>
          </a:p>
          <a:p>
            <a:endParaRPr lang="en-GB" dirty="0" smtClean="0"/>
          </a:p>
          <a:p>
            <a:endParaRPr lang="en-GB" dirty="0" smtClean="0"/>
          </a:p>
          <a:p>
            <a:endParaRPr lang="en-GB" dirty="0" smtClean="0"/>
          </a:p>
          <a:p>
            <a:r>
              <a:rPr lang="en-GB" dirty="0" smtClean="0"/>
              <a:t>Mouth pulled back in a horizontal line</a:t>
            </a:r>
            <a:endParaRPr lang="en-US" dirty="0"/>
          </a:p>
        </p:txBody>
      </p:sp>
      <p:pic>
        <p:nvPicPr>
          <p:cNvPr id="3074" name="Picture 2" descr="http://i.ehow.com/images/GlobalPhoto/Articles/2275871/41876502grieving416afp-main_Full.jpg"/>
          <p:cNvPicPr>
            <a:picLocks noChangeAspect="1" noChangeArrowheads="1"/>
          </p:cNvPicPr>
          <p:nvPr/>
        </p:nvPicPr>
        <p:blipFill>
          <a:blip r:embed="rId3" cstate="screen"/>
          <a:srcRect/>
          <a:stretch>
            <a:fillRect/>
          </a:stretch>
        </p:blipFill>
        <p:spPr bwMode="auto">
          <a:xfrm>
            <a:off x="4643438" y="2857496"/>
            <a:ext cx="3962400" cy="2857500"/>
          </a:xfrm>
          <a:prstGeom prst="rect">
            <a:avLst/>
          </a:prstGeom>
          <a:noFill/>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Anger </a:t>
            </a:r>
            <a:endParaRPr lang="en-US" dirty="0"/>
          </a:p>
        </p:txBody>
      </p:sp>
      <p:sp>
        <p:nvSpPr>
          <p:cNvPr id="3" name="Content Placeholder 2"/>
          <p:cNvSpPr>
            <a:spLocks noGrp="1"/>
          </p:cNvSpPr>
          <p:nvPr>
            <p:ph idx="1"/>
          </p:nvPr>
        </p:nvSpPr>
        <p:spPr/>
        <p:txBody>
          <a:bodyPr/>
          <a:lstStyle/>
          <a:p>
            <a:r>
              <a:rPr lang="en-GB" dirty="0" smtClean="0"/>
              <a:t>Eyebrows pull down and together at nose</a:t>
            </a:r>
          </a:p>
          <a:p>
            <a:r>
              <a:rPr lang="en-GB" dirty="0" smtClean="0"/>
              <a:t>Staring eyes</a:t>
            </a:r>
          </a:p>
          <a:p>
            <a:r>
              <a:rPr lang="en-GB" dirty="0" smtClean="0"/>
              <a:t>Tight lips/ narrowing lips</a:t>
            </a:r>
          </a:p>
          <a:p>
            <a:r>
              <a:rPr lang="en-GB" dirty="0" smtClean="0"/>
              <a:t>Upper eyelids raised</a:t>
            </a:r>
            <a:endParaRPr lang="en-US" dirty="0"/>
          </a:p>
        </p:txBody>
      </p:sp>
      <p:pic>
        <p:nvPicPr>
          <p:cNvPr id="1026" name="Picture 2" descr="http://www.bangor.ac.uk/news/images/news/692/2.jpg"/>
          <p:cNvPicPr>
            <a:picLocks noChangeAspect="1" noChangeArrowheads="1"/>
          </p:cNvPicPr>
          <p:nvPr/>
        </p:nvPicPr>
        <p:blipFill>
          <a:blip r:embed="rId3" cstate="screen"/>
          <a:srcRect/>
          <a:stretch>
            <a:fillRect/>
          </a:stretch>
        </p:blipFill>
        <p:spPr bwMode="auto">
          <a:xfrm>
            <a:off x="6052528" y="2792272"/>
            <a:ext cx="2520000" cy="3780000"/>
          </a:xfrm>
          <a:prstGeom prst="rect">
            <a:avLst/>
          </a:prstGeom>
          <a:noFill/>
        </p:spPr>
      </p:pic>
      <p:pic>
        <p:nvPicPr>
          <p:cNvPr id="1028" name="Picture 4" descr="http://static.howstuffworks.com/gif/micro-anger.jpg"/>
          <p:cNvPicPr>
            <a:picLocks noChangeAspect="1" noChangeArrowheads="1"/>
          </p:cNvPicPr>
          <p:nvPr/>
        </p:nvPicPr>
        <p:blipFill>
          <a:blip r:embed="rId4" cstate="screen"/>
          <a:srcRect/>
          <a:stretch>
            <a:fillRect/>
          </a:stretch>
        </p:blipFill>
        <p:spPr bwMode="auto">
          <a:xfrm>
            <a:off x="3667132" y="3786190"/>
            <a:ext cx="1905000" cy="2857500"/>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Surprise </a:t>
            </a:r>
            <a:endParaRPr lang="en-US" dirty="0"/>
          </a:p>
        </p:txBody>
      </p:sp>
      <p:sp>
        <p:nvSpPr>
          <p:cNvPr id="3" name="Content Placeholder 2"/>
          <p:cNvSpPr>
            <a:spLocks noGrp="1"/>
          </p:cNvSpPr>
          <p:nvPr>
            <p:ph idx="1"/>
          </p:nvPr>
        </p:nvSpPr>
        <p:spPr/>
        <p:txBody>
          <a:bodyPr/>
          <a:lstStyle/>
          <a:p>
            <a:r>
              <a:rPr lang="en-GB" dirty="0" smtClean="0"/>
              <a:t>Briefest emotion</a:t>
            </a:r>
          </a:p>
          <a:p>
            <a:r>
              <a:rPr lang="en-GB" dirty="0" smtClean="0"/>
              <a:t>Can show and then merge into fear, relief etc</a:t>
            </a:r>
          </a:p>
          <a:p>
            <a:r>
              <a:rPr lang="en-GB" dirty="0" smtClean="0"/>
              <a:t>Open mouth</a:t>
            </a:r>
          </a:p>
          <a:p>
            <a:r>
              <a:rPr lang="en-GB" dirty="0" smtClean="0"/>
              <a:t>Different to being startled – startle is a physical reflex </a:t>
            </a:r>
          </a:p>
          <a:p>
            <a:pPr>
              <a:buNone/>
            </a:pPr>
            <a:r>
              <a:rPr lang="en-GB" dirty="0" smtClean="0"/>
              <a:t>	(e.g. to sudden sound)</a:t>
            </a:r>
            <a:endParaRPr lang="en-US" dirty="0"/>
          </a:p>
        </p:txBody>
      </p:sp>
      <p:pic>
        <p:nvPicPr>
          <p:cNvPr id="4100" name="Picture 4" descr="http://www.dana.org/uploadedImages/Images/Content_Images/art_v6n3solso_4.jpg"/>
          <p:cNvPicPr>
            <a:picLocks noChangeAspect="1" noChangeArrowheads="1"/>
          </p:cNvPicPr>
          <p:nvPr/>
        </p:nvPicPr>
        <p:blipFill>
          <a:blip r:embed="rId3" cstate="screen"/>
          <a:srcRect b="-530"/>
          <a:stretch>
            <a:fillRect/>
          </a:stretch>
        </p:blipFill>
        <p:spPr bwMode="auto">
          <a:xfrm>
            <a:off x="6000760" y="3857628"/>
            <a:ext cx="2154216" cy="2808000"/>
          </a:xfrm>
          <a:prstGeom prst="rect">
            <a:avLst/>
          </a:prstGeom>
          <a:noFill/>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Fear </a:t>
            </a:r>
            <a:endParaRPr lang="en-US" dirty="0"/>
          </a:p>
        </p:txBody>
      </p:sp>
      <p:sp>
        <p:nvSpPr>
          <p:cNvPr id="3" name="Content Placeholder 2"/>
          <p:cNvSpPr>
            <a:spLocks noGrp="1"/>
          </p:cNvSpPr>
          <p:nvPr>
            <p:ph idx="1"/>
          </p:nvPr>
        </p:nvSpPr>
        <p:spPr/>
        <p:txBody>
          <a:bodyPr/>
          <a:lstStyle/>
          <a:p>
            <a:r>
              <a:rPr lang="en-GB" dirty="0" smtClean="0"/>
              <a:t>Raised upper eyelids</a:t>
            </a:r>
          </a:p>
          <a:p>
            <a:r>
              <a:rPr lang="en-GB" dirty="0" smtClean="0"/>
              <a:t>Tense lower eyelids</a:t>
            </a:r>
          </a:p>
          <a:p>
            <a:r>
              <a:rPr lang="en-GB" dirty="0" smtClean="0"/>
              <a:t>Jaw drops</a:t>
            </a:r>
          </a:p>
          <a:p>
            <a:r>
              <a:rPr lang="en-GB" dirty="0" smtClean="0"/>
              <a:t>Stretched tense mouth</a:t>
            </a:r>
          </a:p>
          <a:p>
            <a:r>
              <a:rPr lang="en-GB" dirty="0" smtClean="0"/>
              <a:t> (horizontal)</a:t>
            </a:r>
          </a:p>
          <a:p>
            <a:r>
              <a:rPr lang="en-GB" dirty="0" smtClean="0"/>
              <a:t>Stare ahead</a:t>
            </a:r>
          </a:p>
          <a:p>
            <a:r>
              <a:rPr lang="en-GB" dirty="0" smtClean="0"/>
              <a:t>Big eyes </a:t>
            </a:r>
            <a:endParaRPr lang="en-US" dirty="0"/>
          </a:p>
        </p:txBody>
      </p:sp>
      <p:pic>
        <p:nvPicPr>
          <p:cNvPr id="31746" name="Picture 2" descr="http://www.vanderbilt.edu/exploration/resources/facerecog_sixfaces_800.jpg"/>
          <p:cNvPicPr>
            <a:picLocks noChangeAspect="1" noChangeArrowheads="1"/>
          </p:cNvPicPr>
          <p:nvPr/>
        </p:nvPicPr>
        <p:blipFill>
          <a:blip r:embed="rId3" cstate="screen"/>
          <a:srcRect/>
          <a:stretch>
            <a:fillRect/>
          </a:stretch>
        </p:blipFill>
        <p:spPr bwMode="auto">
          <a:xfrm>
            <a:off x="4929190" y="3786190"/>
            <a:ext cx="3786214" cy="2500330"/>
          </a:xfrm>
          <a:prstGeom prst="rect">
            <a:avLst/>
          </a:prstGeom>
          <a:noFill/>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Disgust</a:t>
            </a:r>
            <a:endParaRPr lang="en-US" dirty="0"/>
          </a:p>
        </p:txBody>
      </p:sp>
      <p:sp>
        <p:nvSpPr>
          <p:cNvPr id="3" name="Content Placeholder 2"/>
          <p:cNvSpPr>
            <a:spLocks noGrp="1"/>
          </p:cNvSpPr>
          <p:nvPr>
            <p:ph idx="1"/>
          </p:nvPr>
        </p:nvSpPr>
        <p:spPr/>
        <p:txBody>
          <a:bodyPr/>
          <a:lstStyle/>
          <a:p>
            <a:r>
              <a:rPr lang="en-GB" dirty="0" smtClean="0"/>
              <a:t>Wrinkled nose – ‘bad smell’</a:t>
            </a:r>
          </a:p>
          <a:p>
            <a:r>
              <a:rPr lang="en-GB" dirty="0" smtClean="0"/>
              <a:t>Snarling upper lip</a:t>
            </a:r>
          </a:p>
          <a:p>
            <a:r>
              <a:rPr lang="en-GB" dirty="0" smtClean="0"/>
              <a:t>U shaped shadow around nose and mouth</a:t>
            </a:r>
          </a:p>
          <a:p>
            <a:r>
              <a:rPr lang="en-GB" dirty="0" smtClean="0"/>
              <a:t>Raised chin</a:t>
            </a:r>
          </a:p>
          <a:p>
            <a:endParaRPr lang="en-GB" dirty="0" smtClean="0"/>
          </a:p>
          <a:p>
            <a:endParaRPr lang="en-GB" dirty="0" smtClean="0"/>
          </a:p>
          <a:p>
            <a:endParaRPr lang="en-GB" dirty="0" smtClean="0"/>
          </a:p>
        </p:txBody>
      </p:sp>
      <p:pic>
        <p:nvPicPr>
          <p:cNvPr id="30722" name="Picture 2" descr="http://www.phayul.com/images/news/articles/20030804225716tf.jpg"/>
          <p:cNvPicPr>
            <a:picLocks noChangeAspect="1" noChangeArrowheads="1"/>
          </p:cNvPicPr>
          <p:nvPr/>
        </p:nvPicPr>
        <p:blipFill>
          <a:blip r:embed="rId3" cstate="screen"/>
          <a:srcRect/>
          <a:stretch>
            <a:fillRect/>
          </a:stretch>
        </p:blipFill>
        <p:spPr bwMode="auto">
          <a:xfrm>
            <a:off x="5572128" y="3357562"/>
            <a:ext cx="2764516" cy="2772000"/>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Contempt </a:t>
            </a:r>
            <a:endParaRPr lang="en-US" dirty="0"/>
          </a:p>
        </p:txBody>
      </p:sp>
      <p:sp>
        <p:nvSpPr>
          <p:cNvPr id="3" name="Content Placeholder 2"/>
          <p:cNvSpPr>
            <a:spLocks noGrp="1"/>
          </p:cNvSpPr>
          <p:nvPr>
            <p:ph idx="1"/>
          </p:nvPr>
        </p:nvSpPr>
        <p:spPr/>
        <p:txBody>
          <a:bodyPr/>
          <a:lstStyle/>
          <a:p>
            <a:r>
              <a:rPr lang="en-GB" dirty="0" smtClean="0"/>
              <a:t>Mouth sneers</a:t>
            </a:r>
          </a:p>
          <a:p>
            <a:r>
              <a:rPr lang="en-GB" dirty="0" smtClean="0"/>
              <a:t>Upper lip rises</a:t>
            </a:r>
          </a:p>
          <a:p>
            <a:r>
              <a:rPr lang="en-GB" dirty="0" smtClean="0"/>
              <a:t>Eyes might close or turn away</a:t>
            </a:r>
          </a:p>
          <a:p>
            <a:r>
              <a:rPr lang="en-GB" dirty="0" smtClean="0"/>
              <a:t>Contempt accompanies</a:t>
            </a:r>
            <a:endParaRPr lang="en-US" dirty="0" smtClean="0"/>
          </a:p>
          <a:p>
            <a:pPr>
              <a:buNone/>
            </a:pPr>
            <a:r>
              <a:rPr lang="en-GB" dirty="0" smtClean="0"/>
              <a:t>	anger; it rejects the person</a:t>
            </a:r>
          </a:p>
          <a:p>
            <a:endParaRPr lang="en-US" dirty="0"/>
          </a:p>
        </p:txBody>
      </p:sp>
      <p:pic>
        <p:nvPicPr>
          <p:cNvPr id="8194" name="Picture 2" descr="http://www.fanzone50.com/WaterRats/WR_Tommy-sneer.jpg">
            <a:hlinkClick r:id="rId3"/>
          </p:cNvPr>
          <p:cNvPicPr>
            <a:picLocks noChangeAspect="1" noChangeArrowheads="1"/>
          </p:cNvPicPr>
          <p:nvPr/>
        </p:nvPicPr>
        <p:blipFill>
          <a:blip r:embed="rId4" cstate="screen"/>
          <a:srcRect/>
          <a:stretch>
            <a:fillRect/>
          </a:stretch>
        </p:blipFill>
        <p:spPr bwMode="auto">
          <a:xfrm>
            <a:off x="3216171" y="4643446"/>
            <a:ext cx="2070209" cy="1692000"/>
          </a:xfrm>
          <a:prstGeom prst="rect">
            <a:avLst/>
          </a:prstGeom>
          <a:noFill/>
        </p:spPr>
      </p:pic>
      <p:pic>
        <p:nvPicPr>
          <p:cNvPr id="8198" name="Picture 6" descr="http://weblogs.newsday.com/news/local/longisland/politics/blog/Obama-close-up-arrogant-sneer.jpeg"/>
          <p:cNvPicPr>
            <a:picLocks noChangeAspect="1" noChangeArrowheads="1"/>
          </p:cNvPicPr>
          <p:nvPr/>
        </p:nvPicPr>
        <p:blipFill>
          <a:blip r:embed="rId5" cstate="screen"/>
          <a:srcRect/>
          <a:stretch>
            <a:fillRect/>
          </a:stretch>
        </p:blipFill>
        <p:spPr bwMode="auto">
          <a:xfrm>
            <a:off x="6072198" y="3214686"/>
            <a:ext cx="2438400" cy="3286125"/>
          </a:xfrm>
          <a:prstGeom prst="rect">
            <a:avLst/>
          </a:prstGeom>
          <a:noFill/>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Comparison </a:t>
            </a:r>
            <a:endParaRPr lang="en-GB" dirty="0"/>
          </a:p>
        </p:txBody>
      </p:sp>
      <p:sp>
        <p:nvSpPr>
          <p:cNvPr id="3" name="Content Placeholder 2"/>
          <p:cNvSpPr>
            <a:spLocks noGrp="1"/>
          </p:cNvSpPr>
          <p:nvPr>
            <p:ph idx="1"/>
          </p:nvPr>
        </p:nvSpPr>
        <p:spPr/>
        <p:txBody>
          <a:bodyPr/>
          <a:lstStyle/>
          <a:p>
            <a:endParaRPr lang="en-GB"/>
          </a:p>
        </p:txBody>
      </p:sp>
      <p:pic>
        <p:nvPicPr>
          <p:cNvPr id="30722" name="Picture 2" descr="http://www.psywww.com/intropsych/ch09_motivation/09newfaces.jpg"/>
          <p:cNvPicPr>
            <a:picLocks noChangeAspect="1" noChangeArrowheads="1"/>
          </p:cNvPicPr>
          <p:nvPr/>
        </p:nvPicPr>
        <p:blipFill>
          <a:blip r:embed="rId2" cstate="screen"/>
          <a:srcRect/>
          <a:stretch>
            <a:fillRect/>
          </a:stretch>
        </p:blipFill>
        <p:spPr bwMode="auto">
          <a:xfrm>
            <a:off x="3563888" y="1772816"/>
            <a:ext cx="5276850" cy="4362450"/>
          </a:xfrm>
          <a:prstGeom prst="rect">
            <a:avLst/>
          </a:prstGeom>
          <a:noFill/>
        </p:spPr>
      </p:pic>
      <p:pic>
        <p:nvPicPr>
          <p:cNvPr id="30724" name="Picture 4" descr="http://www.jaschahoffman.com/ekmanLight.jpg"/>
          <p:cNvPicPr>
            <a:picLocks noChangeAspect="1" noChangeArrowheads="1"/>
          </p:cNvPicPr>
          <p:nvPr/>
        </p:nvPicPr>
        <p:blipFill>
          <a:blip r:embed="rId3" cstate="screen"/>
          <a:srcRect/>
          <a:stretch>
            <a:fillRect/>
          </a:stretch>
        </p:blipFill>
        <p:spPr bwMode="auto">
          <a:xfrm>
            <a:off x="467544" y="1772816"/>
            <a:ext cx="3076575" cy="4362450"/>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Awareness, empathy and survival</a:t>
            </a:r>
            <a:endParaRPr lang="en-GB" dirty="0"/>
          </a:p>
        </p:txBody>
      </p:sp>
      <p:sp>
        <p:nvSpPr>
          <p:cNvPr id="3" name="Content Placeholder 2"/>
          <p:cNvSpPr>
            <a:spLocks noGrp="1"/>
          </p:cNvSpPr>
          <p:nvPr>
            <p:ph idx="1"/>
          </p:nvPr>
        </p:nvSpPr>
        <p:spPr/>
        <p:txBody>
          <a:bodyPr/>
          <a:lstStyle/>
          <a:p>
            <a:r>
              <a:rPr lang="en-GB" dirty="0" smtClean="0"/>
              <a:t>Reading others</a:t>
            </a:r>
          </a:p>
          <a:p>
            <a:pPr lvl="1"/>
            <a:r>
              <a:rPr lang="en-GB" dirty="0" smtClean="0"/>
              <a:t>Gives warnings</a:t>
            </a:r>
          </a:p>
          <a:p>
            <a:pPr lvl="1"/>
            <a:r>
              <a:rPr lang="en-GB" dirty="0" smtClean="0"/>
              <a:t>Encourages understanding</a:t>
            </a:r>
          </a:p>
          <a:p>
            <a:pPr lvl="1"/>
            <a:r>
              <a:rPr lang="en-GB" dirty="0" smtClean="0"/>
              <a:t>Bonds groups</a:t>
            </a:r>
          </a:p>
          <a:p>
            <a:pPr lvl="1"/>
            <a:r>
              <a:rPr lang="en-GB" dirty="0" smtClean="0"/>
              <a:t>Educates about norms</a:t>
            </a:r>
          </a:p>
          <a:p>
            <a:pPr lvl="1"/>
            <a:r>
              <a:rPr lang="en-GB" dirty="0" smtClean="0"/>
              <a:t>Facilitates group identity</a:t>
            </a:r>
            <a:endParaRPr lang="en-GB" dirty="0"/>
          </a:p>
        </p:txBody>
      </p:sp>
      <p:pic>
        <p:nvPicPr>
          <p:cNvPr id="4" name="Picture 5" descr="C:\Users\luci\AppData\Local\Microsoft\Windows\Temporary Internet Files\Content.IE5\C5E04ZI0\MP900178843[1].jpg"/>
          <p:cNvPicPr>
            <a:picLocks noChangeAspect="1" noChangeArrowheads="1"/>
          </p:cNvPicPr>
          <p:nvPr/>
        </p:nvPicPr>
        <p:blipFill>
          <a:blip r:embed="rId2" cstate="screen"/>
          <a:srcRect/>
          <a:stretch>
            <a:fillRect/>
          </a:stretch>
        </p:blipFill>
        <p:spPr bwMode="auto">
          <a:xfrm>
            <a:off x="6084168" y="2276872"/>
            <a:ext cx="2432304" cy="3657600"/>
          </a:xfrm>
          <a:prstGeom prst="rect">
            <a:avLst/>
          </a:prstGeom>
          <a:no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differences</a:t>
            </a:r>
            <a:endParaRPr lang="en-GB" dirty="0"/>
          </a:p>
        </p:txBody>
      </p:sp>
      <p:sp>
        <p:nvSpPr>
          <p:cNvPr id="3" name="Content Placeholder 2"/>
          <p:cNvSpPr>
            <a:spLocks noGrp="1"/>
          </p:cNvSpPr>
          <p:nvPr>
            <p:ph idx="1"/>
          </p:nvPr>
        </p:nvSpPr>
        <p:spPr/>
        <p:txBody>
          <a:bodyPr/>
          <a:lstStyle/>
          <a:p>
            <a:r>
              <a:rPr lang="en-GB" dirty="0" smtClean="0"/>
              <a:t>Greetings</a:t>
            </a:r>
          </a:p>
          <a:p>
            <a:r>
              <a:rPr lang="en-GB" dirty="0" smtClean="0"/>
              <a:t>Gaze  </a:t>
            </a:r>
          </a:p>
          <a:p>
            <a:r>
              <a:rPr lang="en-GB" dirty="0" smtClean="0"/>
              <a:t>Use of space and height</a:t>
            </a:r>
          </a:p>
          <a:p>
            <a:r>
              <a:rPr lang="en-GB" dirty="0" smtClean="0"/>
              <a:t>To touch or not to touch</a:t>
            </a:r>
          </a:p>
          <a:p>
            <a:r>
              <a:rPr lang="en-GB" dirty="0" smtClean="0"/>
              <a:t>Gestures : add dimensions to speech</a:t>
            </a:r>
            <a:endParaRPr lang="en-GB" dirty="0"/>
          </a:p>
        </p:txBody>
      </p:sp>
      <p:pic>
        <p:nvPicPr>
          <p:cNvPr id="1029" name="Picture 5" descr="C:\Users\luci\AppData\Local\Microsoft\Windows\Temporary Internet Files\Content.IE5\ZYY64IN6\MC900116158[1].wmf"/>
          <p:cNvPicPr>
            <a:picLocks noChangeAspect="1" noChangeArrowheads="1"/>
          </p:cNvPicPr>
          <p:nvPr/>
        </p:nvPicPr>
        <p:blipFill>
          <a:blip r:embed="rId2" cstate="screen"/>
          <a:srcRect/>
          <a:stretch>
            <a:fillRect/>
          </a:stretch>
        </p:blipFill>
        <p:spPr bwMode="auto">
          <a:xfrm flipH="1">
            <a:off x="6230888" y="2852936"/>
            <a:ext cx="2085528" cy="3348000"/>
          </a:xfrm>
          <a:prstGeom prst="rect">
            <a:avLst/>
          </a:prstGeom>
          <a:noFill/>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can NV do that language can’t?</a:t>
            </a:r>
            <a:endParaRPr lang="en-GB" dirty="0"/>
          </a:p>
        </p:txBody>
      </p:sp>
      <p:sp>
        <p:nvSpPr>
          <p:cNvPr id="3" name="Content Placeholder 2"/>
          <p:cNvSpPr>
            <a:spLocks noGrp="1"/>
          </p:cNvSpPr>
          <p:nvPr>
            <p:ph idx="1"/>
          </p:nvPr>
        </p:nvSpPr>
        <p:spPr/>
        <p:txBody>
          <a:bodyPr/>
          <a:lstStyle/>
          <a:p>
            <a:r>
              <a:rPr lang="en-GB" dirty="0" smtClean="0"/>
              <a:t>Universal = commonality; possibly more powerful due to directness</a:t>
            </a:r>
          </a:p>
          <a:p>
            <a:r>
              <a:rPr lang="en-GB" dirty="0" smtClean="0"/>
              <a:t>Symbolism is the key to understanding music, myth and ritual (Langer 1942)</a:t>
            </a:r>
          </a:p>
          <a:p>
            <a:r>
              <a:rPr lang="en-GB" dirty="0" smtClean="0"/>
              <a:t>Added dimension created/ supports language (Beattie, 2004)</a:t>
            </a:r>
          </a:p>
          <a:p>
            <a:r>
              <a:rPr lang="en-GB" dirty="0" smtClean="0"/>
              <a:t>There are some things language can’t express</a:t>
            </a:r>
          </a:p>
          <a:p>
            <a:pPr>
              <a:buNone/>
            </a:pPr>
            <a:endParaRPr lang="en-GB" dirty="0"/>
          </a:p>
        </p:txBody>
      </p:sp>
    </p:spTree>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4101</TotalTime>
  <Words>1039</Words>
  <Application>Microsoft Office PowerPoint</Application>
  <PresentationFormat>On-screen Show (4:3)</PresentationFormat>
  <Paragraphs>184</Paragraphs>
  <Slides>35</Slides>
  <Notes>10</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Black</vt:lpstr>
      <vt:lpstr>Communication </vt:lpstr>
      <vt:lpstr>Communication, what is it?</vt:lpstr>
      <vt:lpstr>What can communication do?</vt:lpstr>
      <vt:lpstr>Funny little film to illustrate this</vt:lpstr>
      <vt:lpstr>Language and the mind</vt:lpstr>
      <vt:lpstr>Daniel Everett Piraha, Brazilian Amazon</vt:lpstr>
      <vt:lpstr>Ethnography of speaking</vt:lpstr>
      <vt:lpstr>Hymes, D. 1962.  The ethnography of speaking</vt:lpstr>
      <vt:lpstr>Talking as sharing/ed knowledge</vt:lpstr>
      <vt:lpstr>Talking worlds into existence</vt:lpstr>
      <vt:lpstr>Discourse analysis</vt:lpstr>
      <vt:lpstr>Sapir-Whorf hypothesis</vt:lpstr>
      <vt:lpstr>Linguistic relativity  </vt:lpstr>
      <vt:lpstr>The power of discourse</vt:lpstr>
      <vt:lpstr>Non verbal communication</vt:lpstr>
      <vt:lpstr>Non verbal  communication</vt:lpstr>
      <vt:lpstr>The first language – we all ‘speak’ body</vt:lpstr>
      <vt:lpstr>Pattern recognition Eyes: threat </vt:lpstr>
      <vt:lpstr>Brief evolution of human communication strategies</vt:lpstr>
      <vt:lpstr>Biological signs - emotions</vt:lpstr>
      <vt:lpstr>How does this work physically? The limbic system</vt:lpstr>
      <vt:lpstr>Emotions as universal language </vt:lpstr>
      <vt:lpstr>Facial coding </vt:lpstr>
      <vt:lpstr>Making a smile: 1855</vt:lpstr>
      <vt:lpstr>6 emotions</vt:lpstr>
      <vt:lpstr>Sadness/grief </vt:lpstr>
      <vt:lpstr>Anger </vt:lpstr>
      <vt:lpstr>Surprise </vt:lpstr>
      <vt:lpstr>Fear </vt:lpstr>
      <vt:lpstr>Disgust</vt:lpstr>
      <vt:lpstr>Contempt </vt:lpstr>
      <vt:lpstr>Comparison </vt:lpstr>
      <vt:lpstr>Awareness, empathy and survival</vt:lpstr>
      <vt:lpstr>Cultural differences</vt:lpstr>
      <vt:lpstr>What can NV do that language can’t?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Ethnography of speaking</dc:title>
  <dc:creator>Luci Attala</dc:creator>
  <cp:lastModifiedBy>sa025</cp:lastModifiedBy>
  <cp:revision>28</cp:revision>
  <dcterms:created xsi:type="dcterms:W3CDTF">2013-01-09T20:15:33Z</dcterms:created>
  <dcterms:modified xsi:type="dcterms:W3CDTF">2013-03-06T15:00:17Z</dcterms:modified>
</cp:coreProperties>
</file>