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0" r:id="rId3"/>
    <p:sldId id="332" r:id="rId4"/>
    <p:sldId id="257" r:id="rId5"/>
    <p:sldId id="299" r:id="rId6"/>
    <p:sldId id="258" r:id="rId7"/>
    <p:sldId id="259" r:id="rId8"/>
    <p:sldId id="325" r:id="rId9"/>
    <p:sldId id="331" r:id="rId10"/>
    <p:sldId id="308" r:id="rId11"/>
    <p:sldId id="335" r:id="rId12"/>
    <p:sldId id="336" r:id="rId13"/>
    <p:sldId id="337" r:id="rId14"/>
    <p:sldId id="338" r:id="rId15"/>
    <p:sldId id="339" r:id="rId16"/>
    <p:sldId id="341" r:id="rId17"/>
    <p:sldId id="311" r:id="rId18"/>
    <p:sldId id="310" r:id="rId19"/>
    <p:sldId id="328" r:id="rId20"/>
    <p:sldId id="330" r:id="rId21"/>
    <p:sldId id="329" r:id="rId22"/>
    <p:sldId id="312" r:id="rId23"/>
    <p:sldId id="333" r:id="rId24"/>
    <p:sldId id="313" r:id="rId25"/>
    <p:sldId id="307" r:id="rId26"/>
    <p:sldId id="327" r:id="rId27"/>
    <p:sldId id="302" r:id="rId28"/>
    <p:sldId id="303" r:id="rId29"/>
    <p:sldId id="326" r:id="rId30"/>
    <p:sldId id="306" r:id="rId31"/>
    <p:sldId id="323" r:id="rId32"/>
    <p:sldId id="342" r:id="rId33"/>
    <p:sldId id="324" r:id="rId34"/>
    <p:sldId id="300" r:id="rId35"/>
    <p:sldId id="309" r:id="rId36"/>
    <p:sldId id="316" r:id="rId37"/>
    <p:sldId id="319" r:id="rId38"/>
    <p:sldId id="31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7131" autoAdjust="0"/>
    <p:restoredTop sz="94660"/>
  </p:normalViewPr>
  <p:slideViewPr>
    <p:cSldViewPr>
      <p:cViewPr varScale="1">
        <p:scale>
          <a:sx n="66" d="100"/>
          <a:sy n="66" d="100"/>
        </p:scale>
        <p:origin x="-96" y="-17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3/20/2013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3/20/2013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3/20/2013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3/20/2013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3/20/2013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3/20/2013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Job_enrich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google.com/intl/en/jobs/lifeatgoog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anasedris.blogspot.com/2009/04/googles-work-environment.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news.bbc.co.uk/1/hi/7290322.stm"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guardian.co.uk/money/2008/may/25/workandcareers.worklifebalance" TargetMode="External"/><Relationship Id="rId2" Type="http://schemas.openxmlformats.org/officeDocument/2006/relationships/hyperlink" Target="http://en.wikipedia.org/wiki/Generation_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hoboken411.com/archives/9822" TargetMode="Externa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w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470025"/>
          </a:xfrm>
        </p:spPr>
        <p:txBody>
          <a:bodyPr/>
          <a:lstStyle/>
          <a:p>
            <a:r>
              <a:rPr lang="en-GB" u="sng" dirty="0" smtClean="0"/>
              <a:t> </a:t>
            </a:r>
            <a:r>
              <a:rPr lang="en-GB" sz="8800" u="sng" dirty="0" smtClean="0"/>
              <a:t>Job Satisfaction</a:t>
            </a:r>
            <a:endParaRPr lang="en-GB" sz="8800" u="sng" dirty="0"/>
          </a:p>
        </p:txBody>
      </p:sp>
      <p:sp>
        <p:nvSpPr>
          <p:cNvPr id="3" name="Subtitle 2"/>
          <p:cNvSpPr>
            <a:spLocks noGrp="1"/>
          </p:cNvSpPr>
          <p:nvPr>
            <p:ph type="subTitle" idx="1"/>
          </p:nvPr>
        </p:nvSpPr>
        <p:spPr>
          <a:xfrm>
            <a:off x="0" y="6610728"/>
            <a:ext cx="6400800" cy="247272"/>
          </a:xfrm>
        </p:spPr>
        <p:txBody>
          <a:bodyPr>
            <a:normAutofit fontScale="92500" lnSpcReduction="10000"/>
          </a:bodyPr>
          <a:lstStyle/>
          <a:p>
            <a:r>
              <a:rPr lang="en-GB" sz="1200" dirty="0" smtClean="0"/>
              <a:t>Based on Chapter 7, Management and Organisation Behaviour 9ed by Laurie J. Mullins.</a:t>
            </a:r>
            <a:endParaRPr lang="en-GB" sz="1200" dirty="0"/>
          </a:p>
        </p:txBody>
      </p:sp>
      <p:pic>
        <p:nvPicPr>
          <p:cNvPr id="15364" name="Picture 4" descr="http://www.mug-shop.co.uk/images/mugs_rudegift_love/i-love-work.jpg"/>
          <p:cNvPicPr>
            <a:picLocks noChangeAspect="1" noChangeArrowheads="1"/>
          </p:cNvPicPr>
          <p:nvPr/>
        </p:nvPicPr>
        <p:blipFill>
          <a:blip r:embed="rId2" cstate="print"/>
          <a:srcRect/>
          <a:stretch>
            <a:fillRect/>
          </a:stretch>
        </p:blipFill>
        <p:spPr bwMode="auto">
          <a:xfrm>
            <a:off x="971600" y="1268760"/>
            <a:ext cx="1874354" cy="1874354"/>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Satisfaction</a:t>
            </a:r>
            <a:endParaRPr lang="en-GB" u="sng"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dirty="0" smtClean="0"/>
              <a:t>Job Satisfaction or Life Satisfaction always comes down to the individual, to you.</a:t>
            </a:r>
          </a:p>
          <a:p>
            <a:r>
              <a:rPr lang="en-GB" dirty="0" smtClean="0"/>
              <a:t>It is up to each of us to find out:</a:t>
            </a:r>
          </a:p>
          <a:p>
            <a:pPr lvl="1">
              <a:buFont typeface="Wingdings" pitchFamily="2" charset="2"/>
              <a:buChar char="Ø"/>
            </a:pPr>
            <a:r>
              <a:rPr lang="en-GB" dirty="0" smtClean="0"/>
              <a:t>Who we are?</a:t>
            </a:r>
          </a:p>
          <a:p>
            <a:pPr lvl="1">
              <a:buFont typeface="Wingdings" pitchFamily="2" charset="2"/>
              <a:buChar char="Ø"/>
            </a:pPr>
            <a:r>
              <a:rPr lang="en-GB" dirty="0" smtClean="0"/>
              <a:t>What do we love?</a:t>
            </a:r>
          </a:p>
          <a:p>
            <a:pPr lvl="1">
              <a:buFont typeface="Wingdings" pitchFamily="2" charset="2"/>
              <a:buChar char="Ø"/>
            </a:pPr>
            <a:r>
              <a:rPr lang="en-GB" dirty="0" smtClean="0"/>
              <a:t>What do we value?</a:t>
            </a:r>
          </a:p>
          <a:p>
            <a:pPr lvl="1">
              <a:buFont typeface="Wingdings" pitchFamily="2" charset="2"/>
              <a:buChar char="Ø"/>
            </a:pPr>
            <a:r>
              <a:rPr lang="en-GB" dirty="0" smtClean="0"/>
              <a:t>What do we want to do with our lives?</a:t>
            </a:r>
          </a:p>
          <a:p>
            <a:pPr lvl="1">
              <a:buFont typeface="Wingdings" pitchFamily="2" charset="2"/>
              <a:buChar char="Ø"/>
            </a:pPr>
            <a:r>
              <a:rPr lang="en-GB" dirty="0" smtClean="0"/>
              <a:t>And then ‘to do it’.</a:t>
            </a:r>
          </a:p>
          <a:p>
            <a:r>
              <a:rPr lang="en-GB" dirty="0" smtClean="0"/>
              <a:t>The only person that can make you happy and fulfilled is You by doing what you love.</a:t>
            </a:r>
          </a:p>
          <a:p>
            <a:r>
              <a:rPr lang="en-GB" dirty="0" smtClean="0"/>
              <a:t>Each of us is different and what makes one person happy </a:t>
            </a:r>
            <a:r>
              <a:rPr lang="en-GB" dirty="0" err="1" smtClean="0"/>
              <a:t>haha</a:t>
            </a:r>
            <a:r>
              <a:rPr lang="en-GB" dirty="0" smtClean="0"/>
              <a:t> maybe the bane for another.</a:t>
            </a:r>
          </a:p>
          <a:p>
            <a:r>
              <a:rPr lang="en-GB" dirty="0" smtClean="0"/>
              <a:t>And so it is up to each of us to discover within who we are and what we want to do and then to follow our inspiration and do it.</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b="1" u="sng" dirty="0" smtClean="0"/>
              <a:t>Job Satisfaction</a:t>
            </a:r>
            <a:endParaRPr lang="en-GB" b="1" u="sng" dirty="0"/>
          </a:p>
        </p:txBody>
      </p:sp>
      <p:sp>
        <p:nvSpPr>
          <p:cNvPr id="3" name="Content Placeholder 2"/>
          <p:cNvSpPr>
            <a:spLocks noGrp="1"/>
          </p:cNvSpPr>
          <p:nvPr>
            <p:ph idx="1"/>
          </p:nvPr>
        </p:nvSpPr>
        <p:spPr>
          <a:xfrm>
            <a:off x="107504" y="1628800"/>
            <a:ext cx="8748464" cy="5157192"/>
          </a:xfrm>
        </p:spPr>
        <p:txBody>
          <a:bodyPr>
            <a:normAutofit fontScale="85000" lnSpcReduction="20000"/>
          </a:bodyPr>
          <a:lstStyle/>
          <a:p>
            <a:r>
              <a:rPr lang="en-GB" dirty="0" smtClean="0"/>
              <a:t>Motivation</a:t>
            </a:r>
          </a:p>
          <a:p>
            <a:r>
              <a:rPr lang="en-GB" dirty="0" smtClean="0"/>
              <a:t>Motivation and Job Alignment</a:t>
            </a:r>
          </a:p>
          <a:p>
            <a:r>
              <a:rPr lang="en-GB" dirty="0" smtClean="0"/>
              <a:t>Recognition Reward and Respect</a:t>
            </a:r>
          </a:p>
          <a:p>
            <a:r>
              <a:rPr lang="en-GB" dirty="0" smtClean="0"/>
              <a:t>Organisational Behaviour &amp; Culture</a:t>
            </a:r>
          </a:p>
          <a:p>
            <a:r>
              <a:rPr lang="en-GB" dirty="0" smtClean="0"/>
              <a:t>Flexible Working</a:t>
            </a:r>
          </a:p>
          <a:p>
            <a:r>
              <a:rPr lang="en-GB" dirty="0" smtClean="0"/>
              <a:t>Work Environment</a:t>
            </a:r>
          </a:p>
          <a:p>
            <a:r>
              <a:rPr lang="en-GB" dirty="0" smtClean="0"/>
              <a:t>Job Enrichment</a:t>
            </a:r>
          </a:p>
          <a:p>
            <a:r>
              <a:rPr lang="en-GB" dirty="0" smtClean="0"/>
              <a:t>Empowerment</a:t>
            </a:r>
          </a:p>
          <a:p>
            <a:r>
              <a:rPr lang="en-GB" dirty="0" smtClean="0"/>
              <a:t>Appreciative Inquiry</a:t>
            </a:r>
          </a:p>
          <a:p>
            <a:r>
              <a:rPr lang="en-GB" dirty="0" smtClean="0"/>
              <a:t>Well-being at Work</a:t>
            </a:r>
          </a:p>
          <a:p>
            <a:r>
              <a:rPr lang="en-GB" dirty="0" smtClean="0"/>
              <a:t>Fun at Work</a:t>
            </a:r>
          </a:p>
          <a:p>
            <a:r>
              <a:rPr lang="en-GB" dirty="0" smtClean="0"/>
              <a:t>Generation Y </a:t>
            </a:r>
            <a:endParaRPr lang="en-GB" dirty="0"/>
          </a:p>
        </p:txBody>
      </p:sp>
      <p:sp>
        <p:nvSpPr>
          <p:cNvPr id="4" name="TextBox 3"/>
          <p:cNvSpPr txBox="1"/>
          <p:nvPr/>
        </p:nvSpPr>
        <p:spPr>
          <a:xfrm>
            <a:off x="323528" y="980728"/>
            <a:ext cx="8496944" cy="646331"/>
          </a:xfrm>
          <a:prstGeom prst="rect">
            <a:avLst/>
          </a:prstGeom>
          <a:noFill/>
        </p:spPr>
        <p:txBody>
          <a:bodyPr wrap="square" rtlCol="0">
            <a:spAutoFit/>
          </a:bodyPr>
          <a:lstStyle/>
          <a:p>
            <a:r>
              <a:rPr lang="en-GB" dirty="0" smtClean="0"/>
              <a:t>Today we will look at several factors that can effect Job Satisfaction each of these could be an area of study for your assignment: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4" name="Title 3"/>
          <p:cNvSpPr>
            <a:spLocks noGrp="1"/>
          </p:cNvSpPr>
          <p:nvPr>
            <p:ph type="title"/>
          </p:nvPr>
        </p:nvSpPr>
        <p:spPr/>
        <p:txBody>
          <a:bodyPr/>
          <a:lstStyle/>
          <a:p>
            <a:r>
              <a:rPr lang="en-GB" u="sng" dirty="0" smtClean="0"/>
              <a:t>What is Job Satisfaction?</a:t>
            </a:r>
            <a:endParaRPr lang="en-GB" u="sng"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a:t>
            </a:r>
            <a:endParaRPr lang="en-GB" u="sng" dirty="0"/>
          </a:p>
        </p:txBody>
      </p:sp>
      <p:sp>
        <p:nvSpPr>
          <p:cNvPr id="6" name="TextBox 5"/>
          <p:cNvSpPr txBox="1"/>
          <p:nvPr/>
        </p:nvSpPr>
        <p:spPr>
          <a:xfrm>
            <a:off x="0" y="1571612"/>
            <a:ext cx="9144000" cy="1815882"/>
          </a:xfrm>
          <a:prstGeom prst="rect">
            <a:avLst/>
          </a:prstGeom>
          <a:noFill/>
        </p:spPr>
        <p:txBody>
          <a:bodyPr wrap="square" rtlCol="0">
            <a:spAutoFit/>
          </a:bodyPr>
          <a:lstStyle/>
          <a:p>
            <a:r>
              <a:rPr lang="en-US" sz="2800" dirty="0" smtClean="0"/>
              <a:t>Mullins 2010 states that Job satisfaction “is usually linked with </a:t>
            </a:r>
            <a:r>
              <a:rPr lang="en-US" sz="2800" b="1" dirty="0" smtClean="0"/>
              <a:t>motivation</a:t>
            </a:r>
            <a:r>
              <a:rPr lang="en-US" sz="2800" dirty="0" smtClean="0"/>
              <a:t>… Satisfaction is not the same as motivation. Job </a:t>
            </a:r>
            <a:r>
              <a:rPr lang="en-US" sz="2800" b="1" dirty="0" smtClean="0"/>
              <a:t>satisfaction is more of an attitude, an internal state.</a:t>
            </a:r>
            <a:r>
              <a:rPr lang="en-US" sz="2800" dirty="0" smtClean="0"/>
              <a:t>”</a:t>
            </a:r>
            <a:endParaRPr lang="en-GB" sz="2800" dirty="0" smtClean="0"/>
          </a:p>
          <a:p>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a:bodyPr>
          <a:lstStyle/>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An affective reaction to one’s job;</a:t>
            </a:r>
            <a:endParaRPr lang="en-GB" baseline="30000" dirty="0" smtClean="0"/>
          </a:p>
          <a:p>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endParaRPr lang="en-GB" dirty="0"/>
          </a:p>
        </p:txBody>
      </p:sp>
      <p:sp>
        <p:nvSpPr>
          <p:cNvPr id="4" name="TextBox 3"/>
          <p:cNvSpPr txBox="1"/>
          <p:nvPr/>
        </p:nvSpPr>
        <p:spPr>
          <a:xfrm>
            <a:off x="0" y="6571142"/>
            <a:ext cx="4857752"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an individual is </a:t>
            </a:r>
            <a:r>
              <a:rPr lang="en-GB" sz="2200" dirty="0" smtClean="0"/>
              <a:t>with his or her job. </a:t>
            </a:r>
          </a:p>
          <a:p>
            <a:r>
              <a:rPr lang="en-GB" sz="2200" b="1" dirty="0" smtClean="0"/>
              <a:t>The happier people are within their job, the more satisfied they are said to be</a:t>
            </a:r>
            <a:r>
              <a:rPr lang="en-GB" sz="2200" dirty="0" smtClean="0"/>
              <a:t>. </a:t>
            </a:r>
          </a:p>
          <a:p>
            <a:r>
              <a:rPr lang="en-GB" sz="2200" b="1" dirty="0" smtClean="0"/>
              <a:t>Happier people are more productive in the workplace. </a:t>
            </a:r>
            <a:r>
              <a:rPr lang="en-GB" sz="2200" dirty="0" smtClean="0"/>
              <a:t>Research shows stress reduces performance and productivity.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and culture, employee involvement, empowerment and autonomous </a:t>
            </a:r>
            <a:r>
              <a:rPr lang="en-GB" sz="2200" dirty="0" smtClean="0"/>
              <a:t>work position.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4" name="TextBox 3"/>
          <p:cNvSpPr txBox="1"/>
          <p:nvPr/>
        </p:nvSpPr>
        <p:spPr>
          <a:xfrm>
            <a:off x="0" y="6571142"/>
            <a:ext cx="5357818"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r>
              <a:rPr lang="en-GB" sz="800" dirty="0" smtClean="0"/>
              <a:t> </a:t>
            </a:r>
            <a:endParaRPr lang="en-GB" sz="800"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9144000" cy="5112568"/>
          </a:xfrm>
        </p:spPr>
        <p:txBody>
          <a:bodyPr>
            <a:normAutofit fontScale="70000" lnSpcReduction="20000"/>
          </a:bodyPr>
          <a:lstStyle/>
          <a:p>
            <a:r>
              <a:rPr lang="en-GB" b="1" u="sng" dirty="0" smtClean="0"/>
              <a:t>HRM, Line-managers and Team leaders:</a:t>
            </a:r>
          </a:p>
          <a:p>
            <a:r>
              <a:rPr lang="en-GB" dirty="0" smtClean="0"/>
              <a:t>Meet and mentor team-members/employees to openly discuss how they feel about their job. </a:t>
            </a:r>
          </a:p>
          <a:p>
            <a:r>
              <a:rPr lang="en-GB" dirty="0" smtClean="0"/>
              <a:t>A Questionnaire can be completed beforehand and brought to the meeting.</a:t>
            </a:r>
          </a:p>
          <a:p>
            <a:r>
              <a:rPr lang="en-GB" dirty="0" smtClean="0"/>
              <a:t>Questionnaires can be used to gauge the current level of Job Satisfaction with individual personnel, with teams, departments, branches and/or the entire organisations, distributed by line-managers, team-leaders or by the central HRM department.</a:t>
            </a:r>
          </a:p>
          <a:p>
            <a:r>
              <a:rPr lang="en-GB" dirty="0" smtClean="0"/>
              <a:t>It is important that Job Satisfaction is discussed openly at annual appraisals so that Managers work with personnel on their Job Design, so they can ensure the right people are doing the right jobs i.e. Employee’s tasks/roles are aligned with their intrinsic motivation (=WIN/WIN).</a:t>
            </a:r>
          </a:p>
          <a:p>
            <a:r>
              <a:rPr lang="en-GB" dirty="0" smtClean="0"/>
              <a:t>Questions can relate to happiness and well-being, work load, working patterns 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457200" y="214298"/>
            <a:ext cx="8507288" cy="1143000"/>
          </a:xfrm>
        </p:spPr>
        <p:txBody>
          <a:bodyPr>
            <a:normAutofit fontScale="90000"/>
          </a:bodyPr>
          <a:lstStyle/>
          <a:p>
            <a:r>
              <a:rPr lang="en-GB" u="sng" dirty="0" smtClean="0"/>
              <a:t>Job Satisfaction &amp; Open Communication</a:t>
            </a:r>
            <a:endParaRPr lang="en-GB" u="sng"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Recognition Reward &amp; Respect</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Appreciation : as we have seen with Maslow’s hierarchy recognition and reward such as a simple Thank you, Well done, Great job goes a long way to creating a Positive environment, culture and motivated team.</a:t>
            </a:r>
          </a:p>
          <a:p>
            <a:r>
              <a:rPr lang="en-GB" b="1" u="sng" dirty="0" smtClean="0"/>
              <a:t>Appreciative Inquiry </a:t>
            </a:r>
            <a:r>
              <a:rPr lang="en-GB" dirty="0" smtClean="0"/>
              <a:t>: a method whereby Personnel ‘focus’ on the Strengths of the Organisations and of People.</a:t>
            </a:r>
          </a:p>
          <a:p>
            <a:r>
              <a:rPr lang="en-GB" dirty="0" smtClean="0"/>
              <a:t>It is part of a Managers roles to work with people to help them identify their innate strengths whether it is technical, social, design, creative and to place them in appropriate roles where they can thrive (=WIN/WIN).</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Mumford’s ‘Fit’ or Alignment</a:t>
            </a:r>
            <a:endParaRPr lang="en-GB" u="sng" dirty="0"/>
          </a:p>
        </p:txBody>
      </p:sp>
      <p:pic>
        <p:nvPicPr>
          <p:cNvPr id="1026" name="Picture 2"/>
          <p:cNvPicPr>
            <a:picLocks noChangeAspect="1" noChangeArrowheads="1"/>
          </p:cNvPicPr>
          <p:nvPr/>
        </p:nvPicPr>
        <p:blipFill>
          <a:blip r:embed="rId2" cstate="print"/>
          <a:srcRect b="42141"/>
          <a:stretch>
            <a:fillRect/>
          </a:stretch>
        </p:blipFill>
        <p:spPr bwMode="auto">
          <a:xfrm>
            <a:off x="-1" y="3359842"/>
            <a:ext cx="9144001" cy="1653334"/>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a:t>
            </a:r>
            <a:r>
              <a:rPr lang="en-GB" sz="2400" b="1" dirty="0" smtClean="0"/>
              <a:t>contractual areas </a:t>
            </a:r>
            <a:r>
              <a:rPr lang="en-GB" sz="2400" dirty="0" smtClean="0"/>
              <a:t>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working arrangement</a:t>
            </a:r>
            <a:endParaRPr lang="en-GB" u="sng" dirty="0"/>
          </a:p>
        </p:txBody>
      </p:sp>
      <p:sp>
        <p:nvSpPr>
          <p:cNvPr id="5" name="TextBox 4"/>
          <p:cNvSpPr txBox="1"/>
          <p:nvPr/>
        </p:nvSpPr>
        <p:spPr>
          <a:xfrm>
            <a:off x="0" y="1571612"/>
            <a:ext cx="9144000" cy="3785652"/>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a:t>
            </a:r>
            <a:r>
              <a:rPr lang="en-US" sz="2400" dirty="0" err="1" smtClean="0"/>
              <a:t>organisation’s</a:t>
            </a:r>
            <a:r>
              <a:rPr lang="en-US" sz="2400" dirty="0" smtClean="0"/>
              <a:t>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towards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u="sng" dirty="0" smtClean="0"/>
              <a:t>Flexible working </a:t>
            </a:r>
            <a:br>
              <a:rPr lang="en-GB" u="sng" dirty="0" smtClean="0"/>
            </a:br>
            <a:r>
              <a:rPr lang="en-GB" u="sng" dirty="0" smtClean="0"/>
              <a:t>Job Satisfaction &amp; Empowerment</a:t>
            </a:r>
            <a:endParaRPr lang="en-GB" u="sng"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job enrichment include the following:</a:t>
            </a:r>
          </a:p>
          <a:p>
            <a:pPr>
              <a:buFont typeface="Arial" pitchFamily="34" charset="0"/>
              <a:buChar char="•"/>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a:buFont typeface="Arial" pitchFamily="34" charset="0"/>
              <a:buChar char="•"/>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b="1" u="sng" dirty="0" smtClean="0"/>
              <a:t>Job Enrichment</a:t>
            </a:r>
            <a:endParaRPr lang="en-GB" b="1" u="sng" dirty="0"/>
          </a:p>
        </p:txBody>
      </p:sp>
      <p:sp>
        <p:nvSpPr>
          <p:cNvPr id="3" name="Content Placeholder 2"/>
          <p:cNvSpPr>
            <a:spLocks noGrp="1"/>
          </p:cNvSpPr>
          <p:nvPr>
            <p:ph idx="1"/>
          </p:nvPr>
        </p:nvSpPr>
        <p:spPr>
          <a:xfrm>
            <a:off x="0" y="1214422"/>
            <a:ext cx="9144000" cy="5072098"/>
          </a:xfrm>
        </p:spPr>
        <p:txBody>
          <a:bodyPr>
            <a:normAutofit/>
          </a:bodyPr>
          <a:lstStyle/>
          <a:p>
            <a:r>
              <a:rPr lang="en-GB" sz="2400" b="1" dirty="0" smtClean="0"/>
              <a:t>Job enrichment</a:t>
            </a:r>
            <a:r>
              <a:rPr lang="en-GB" sz="2400" dirty="0" smtClean="0"/>
              <a:t> is an </a:t>
            </a:r>
            <a:r>
              <a:rPr lang="en-GB" sz="2400" b="1" dirty="0" smtClean="0"/>
              <a:t>attempt to motivate employees by giving them the opportunity to use the range of their abilities.</a:t>
            </a:r>
          </a:p>
          <a:p>
            <a:r>
              <a:rPr lang="en-GB" sz="2400" dirty="0" smtClean="0"/>
              <a:t>It is an idea that was developed by the </a:t>
            </a:r>
            <a:r>
              <a:rPr lang="en-GB" sz="2400" b="1" dirty="0" smtClean="0"/>
              <a:t>American psychologist Frederick Hertzberg in the 1950s</a:t>
            </a:r>
            <a:r>
              <a:rPr lang="en-GB" sz="2400" dirty="0" smtClean="0"/>
              <a:t>.</a:t>
            </a:r>
          </a:p>
          <a:p>
            <a:r>
              <a:rPr lang="en-GB" sz="2400" dirty="0" smtClean="0"/>
              <a:t>It can be </a:t>
            </a:r>
            <a:r>
              <a:rPr lang="en-GB" sz="2400" b="1" dirty="0" smtClean="0"/>
              <a:t>contrasted to job enlargement</a:t>
            </a:r>
            <a:r>
              <a:rPr lang="en-GB" sz="2400" dirty="0" smtClean="0"/>
              <a:t> which simply increases the number of tasks without changing the challenge. </a:t>
            </a:r>
          </a:p>
          <a:p>
            <a:r>
              <a:rPr lang="en-GB" sz="2400" dirty="0" smtClean="0"/>
              <a:t>As such </a:t>
            </a:r>
            <a:r>
              <a:rPr lang="en-GB" sz="2400" b="1" dirty="0" smtClean="0"/>
              <a:t>job enrichment has been described as 'vertical loading' </a:t>
            </a:r>
            <a:r>
              <a:rPr lang="en-GB" sz="2400" dirty="0" smtClean="0"/>
              <a:t>of a job, while job enlargement is 'horizontal loading'. </a:t>
            </a:r>
          </a:p>
          <a:p>
            <a:pPr>
              <a:buNone/>
            </a:pPr>
            <a:r>
              <a:rPr lang="en-GB" sz="2400" dirty="0" smtClean="0"/>
              <a:t>An enriched job should ideally contain:</a:t>
            </a:r>
          </a:p>
          <a:p>
            <a:r>
              <a:rPr lang="en-GB" sz="2400" dirty="0" smtClean="0"/>
              <a:t>A range of tasks and challenges of varying difficulties (Physical or Mental)</a:t>
            </a:r>
          </a:p>
          <a:p>
            <a:r>
              <a:rPr lang="en-GB" sz="2400" dirty="0" smtClean="0"/>
              <a:t>Feedback, encouragement and communication.</a:t>
            </a:r>
          </a:p>
          <a:p>
            <a:endParaRPr lang="en-GB" sz="2400" dirty="0"/>
          </a:p>
        </p:txBody>
      </p:sp>
      <p:sp>
        <p:nvSpPr>
          <p:cNvPr id="4" name="Rectangle 3"/>
          <p:cNvSpPr/>
          <p:nvPr/>
        </p:nvSpPr>
        <p:spPr>
          <a:xfrm>
            <a:off x="-71470" y="6611803"/>
            <a:ext cx="2553904" cy="246221"/>
          </a:xfrm>
          <a:prstGeom prst="rect">
            <a:avLst/>
          </a:prstGeom>
        </p:spPr>
        <p:txBody>
          <a:bodyPr wrap="none">
            <a:spAutoFit/>
          </a:bodyPr>
          <a:lstStyle/>
          <a:p>
            <a:r>
              <a:rPr lang="en-GB" sz="1000" dirty="0" smtClean="0">
                <a:hlinkClick r:id="rId2"/>
              </a:rPr>
              <a:t>http://en.wikipedia.org/wiki/Job_enrichment</a:t>
            </a:r>
            <a:endParaRPr lang="en-GB" sz="10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u="sng" dirty="0" smtClean="0"/>
              <a:t>Personal development &amp; satisfaction @ Work</a:t>
            </a:r>
            <a:endParaRPr lang="en-GB" b="1" u="sng"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now automated freeing human labour to focus on more satisfying jobs which meet their holistic mental, emotional , social and creative needs allowing them to focus more on personal learning and development.</a:t>
            </a:r>
          </a:p>
          <a:p>
            <a:endParaRPr lang="en-GB" sz="2400" dirty="0" smtClean="0"/>
          </a:p>
          <a:p>
            <a:pPr>
              <a:buFont typeface="Arial" pitchFamily="34" charset="0"/>
              <a:buChar char="•"/>
            </a:pPr>
            <a:r>
              <a:rPr lang="en-GB" sz="2400" dirty="0" smtClean="0"/>
              <a:t> Such evolution in the workplace enhances a person’s internal state (Job Satisfaction) and enriches their lives.</a:t>
            </a:r>
          </a:p>
          <a:p>
            <a:endParaRPr lang="en-GB" sz="2400" dirty="0" smtClean="0"/>
          </a:p>
          <a:p>
            <a:pPr>
              <a:buFont typeface="Arial" pitchFamily="34" charset="0"/>
              <a:buChar char="•"/>
            </a:pPr>
            <a:r>
              <a:rPr lang="en-GB" sz="2400" dirty="0" smtClean="0"/>
              <a:t>As a result it is interesting to consider how important work can play in enriching ones life.</a:t>
            </a:r>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381"/>
            <a:ext cx="8229600" cy="1143000"/>
          </a:xfrm>
        </p:spPr>
        <p:txBody>
          <a:bodyPr>
            <a:normAutofit fontScale="90000"/>
          </a:bodyPr>
          <a:lstStyle/>
          <a:p>
            <a:r>
              <a:rPr lang="en-GB" u="sng" dirty="0" smtClean="0"/>
              <a:t>Job Design: </a:t>
            </a:r>
            <a:br>
              <a:rPr lang="en-GB" u="sng" dirty="0" smtClean="0"/>
            </a:br>
            <a:r>
              <a:rPr lang="en-GB" u="sng" dirty="0" smtClean="0"/>
              <a:t>modern HRM support Job Satisfaction</a:t>
            </a:r>
            <a:endParaRPr lang="en-GB" u="sng" dirty="0"/>
          </a:p>
        </p:txBody>
      </p:sp>
      <p:pic>
        <p:nvPicPr>
          <p:cNvPr id="36866" name="Picture 2"/>
          <p:cNvPicPr>
            <a:picLocks noChangeAspect="1" noChangeArrowheads="1"/>
          </p:cNvPicPr>
          <p:nvPr/>
        </p:nvPicPr>
        <p:blipFill>
          <a:blip r:embed="rId2" cstate="print"/>
          <a:srcRect/>
          <a:stretch>
            <a:fillRect/>
          </a:stretch>
        </p:blipFill>
        <p:spPr bwMode="auto">
          <a:xfrm>
            <a:off x="-32" y="1853944"/>
            <a:ext cx="9144032"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32" y="3006072"/>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cstate="print"/>
          <a:srcRect/>
          <a:stretch>
            <a:fillRect/>
          </a:stretch>
        </p:blipFill>
        <p:spPr bwMode="auto">
          <a:xfrm>
            <a:off x="-32" y="4381064"/>
            <a:ext cx="9155054" cy="200026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Break &amp; Activity</a:t>
            </a:r>
            <a:endParaRPr lang="en-GB" b="1" u="sng" dirty="0"/>
          </a:p>
        </p:txBody>
      </p:sp>
      <p:sp>
        <p:nvSpPr>
          <p:cNvPr id="3" name="Content Placeholder 2"/>
          <p:cNvSpPr>
            <a:spLocks noGrp="1"/>
          </p:cNvSpPr>
          <p:nvPr>
            <p:ph idx="1"/>
          </p:nvPr>
        </p:nvSpPr>
        <p:spPr/>
        <p:txBody>
          <a:bodyPr/>
          <a:lstStyle/>
          <a:p>
            <a:r>
              <a:rPr lang="en-GB" dirty="0" smtClean="0"/>
              <a:t>Handouts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cstate="print"/>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cstate="print"/>
          <a:srcRect/>
          <a:stretch>
            <a:fillRect/>
          </a:stretch>
        </p:blipFill>
        <p:spPr bwMode="auto">
          <a:xfrm>
            <a:off x="2516236" y="4500570"/>
            <a:ext cx="4373594" cy="2071702"/>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The work environment</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cstate="print"/>
          <a:srcRect/>
          <a:stretch>
            <a:fillRect/>
          </a:stretch>
        </p:blipFill>
        <p:spPr bwMode="auto">
          <a:xfrm>
            <a:off x="2428860" y="2357430"/>
            <a:ext cx="4286250" cy="42862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 Google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Google is not a conventional company, and we don’t intend to become one. True, we share attributes with the world’s most successful organizations – a focus on innovation and smart business practices comes to mind – but even as we continue to grow, we’re committed to retaining a small-company feel. At Google, we know that every employee has something important to say,</a:t>
            </a:r>
          </a:p>
          <a:p>
            <a:r>
              <a:rPr lang="en-GB" dirty="0" smtClean="0"/>
              <a:t>Google has offices around the globe, from Bangalore to Zurich, but regardless of where we are, we nurture an invigorating, positive environment by hiring talented, local people who share our commitment to creating search perfection and want to have a great time doing it. </a:t>
            </a:r>
            <a:r>
              <a:rPr lang="en-GB" dirty="0" err="1" smtClean="0"/>
              <a:t>Googlers</a:t>
            </a:r>
            <a:r>
              <a:rPr lang="en-GB" dirty="0" smtClean="0"/>
              <a:t> thrive in small, focused teams and high-energy environments, believe in the ability of technology to change the world, and are as passionate about their lives as they are about their work.</a:t>
            </a:r>
            <a:br>
              <a:rPr lang="en-GB" dirty="0" smtClean="0"/>
            </a:br>
            <a:endParaRPr lang="en-GB" dirty="0"/>
          </a:p>
        </p:txBody>
      </p:sp>
      <p:sp>
        <p:nvSpPr>
          <p:cNvPr id="4" name="TextBox 3"/>
          <p:cNvSpPr txBox="1"/>
          <p:nvPr/>
        </p:nvSpPr>
        <p:spPr>
          <a:xfrm>
            <a:off x="0" y="6597352"/>
            <a:ext cx="5796136" cy="215444"/>
          </a:xfrm>
          <a:prstGeom prst="rect">
            <a:avLst/>
          </a:prstGeom>
          <a:noFill/>
        </p:spPr>
        <p:txBody>
          <a:bodyPr wrap="square" rtlCol="0">
            <a:spAutoFit/>
          </a:bodyPr>
          <a:lstStyle/>
          <a:p>
            <a:r>
              <a:rPr lang="en-GB" sz="800" dirty="0" smtClean="0">
                <a:hlinkClick r:id="rId2"/>
              </a:rPr>
              <a:t>http://www.google.com/intl/en/jobs/lifeatgoogle/</a:t>
            </a:r>
            <a:endParaRPr lang="en-GB" sz="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fontScale="90000"/>
          </a:bodyPr>
          <a:lstStyle/>
          <a:p>
            <a:r>
              <a:rPr lang="en-GB" b="1" dirty="0" smtClean="0"/>
              <a:t>Google : Creative Work Environment</a:t>
            </a:r>
            <a:endParaRPr lang="en-GB" b="1" dirty="0"/>
          </a:p>
        </p:txBody>
      </p:sp>
      <p:sp>
        <p:nvSpPr>
          <p:cNvPr id="5" name="TextBox 4"/>
          <p:cNvSpPr txBox="1"/>
          <p:nvPr/>
        </p:nvSpPr>
        <p:spPr>
          <a:xfrm>
            <a:off x="1187624" y="764704"/>
            <a:ext cx="7035387" cy="646331"/>
          </a:xfrm>
          <a:prstGeom prst="rect">
            <a:avLst/>
          </a:prstGeom>
          <a:noFill/>
        </p:spPr>
        <p:txBody>
          <a:bodyPr wrap="none" rtlCol="0">
            <a:spAutoFit/>
          </a:bodyPr>
          <a:lstStyle/>
          <a:p>
            <a:r>
              <a:rPr lang="en-GB" dirty="0" smtClean="0"/>
              <a:t>Click here for photos:</a:t>
            </a:r>
          </a:p>
          <a:p>
            <a:r>
              <a:rPr lang="en-GB" dirty="0" smtClean="0">
                <a:hlinkClick r:id="rId2"/>
              </a:rPr>
              <a:t>http://anasedris.blogspot.com/2009/04/googles-work-environment.html</a:t>
            </a:r>
            <a:endParaRPr lang="en-GB" dirty="0"/>
          </a:p>
        </p:txBody>
      </p:sp>
      <p:pic>
        <p:nvPicPr>
          <p:cNvPr id="46084" name="Picture 4" descr="http://pldesignicf.files.wordpress.com/2010/02/google-office.jpg"/>
          <p:cNvPicPr>
            <a:picLocks noChangeAspect="1" noChangeArrowheads="1"/>
          </p:cNvPicPr>
          <p:nvPr/>
        </p:nvPicPr>
        <p:blipFill>
          <a:blip r:embed="rId3" cstate="print"/>
          <a:srcRect/>
          <a:stretch>
            <a:fillRect/>
          </a:stretch>
        </p:blipFill>
        <p:spPr bwMode="auto">
          <a:xfrm>
            <a:off x="1547664" y="1384336"/>
            <a:ext cx="6184404" cy="5357032"/>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thousandtyone.com/blog/content/binary/books/buildersatwork/GoogleEmployeePlayingAGameOfBilliards.jpg"/>
          <p:cNvPicPr>
            <a:picLocks noChangeAspect="1" noChangeArrowheads="1"/>
          </p:cNvPicPr>
          <p:nvPr/>
        </p:nvPicPr>
        <p:blipFill>
          <a:blip r:embed="rId2" cstate="print"/>
          <a:srcRect/>
          <a:stretch>
            <a:fillRect/>
          </a:stretch>
        </p:blipFill>
        <p:spPr bwMode="auto">
          <a:xfrm>
            <a:off x="5429250" y="4152900"/>
            <a:ext cx="3714750" cy="2705100"/>
          </a:xfrm>
          <a:prstGeom prst="rect">
            <a:avLst/>
          </a:prstGeom>
          <a:noFill/>
        </p:spPr>
      </p:pic>
      <p:sp>
        <p:nvSpPr>
          <p:cNvPr id="2" name="Title 1"/>
          <p:cNvSpPr>
            <a:spLocks noGrp="1"/>
          </p:cNvSpPr>
          <p:nvPr>
            <p:ph type="title"/>
          </p:nvPr>
        </p:nvSpPr>
        <p:spPr/>
        <p:txBody>
          <a:bodyPr>
            <a:normAutofit fontScale="90000"/>
          </a:bodyPr>
          <a:lstStyle/>
          <a:p>
            <a:r>
              <a:rPr lang="en-GB" b="1" dirty="0" smtClean="0"/>
              <a:t>Google : Creative work Environments</a:t>
            </a:r>
            <a:endParaRPr lang="en-GB" b="1" dirty="0"/>
          </a:p>
        </p:txBody>
      </p:sp>
      <p:sp>
        <p:nvSpPr>
          <p:cNvPr id="6" name="TextBox 5"/>
          <p:cNvSpPr txBox="1"/>
          <p:nvPr/>
        </p:nvSpPr>
        <p:spPr>
          <a:xfrm>
            <a:off x="2051720" y="1268760"/>
            <a:ext cx="4711290" cy="369332"/>
          </a:xfrm>
          <a:prstGeom prst="rect">
            <a:avLst/>
          </a:prstGeom>
          <a:noFill/>
        </p:spPr>
        <p:txBody>
          <a:bodyPr wrap="none" rtlCol="0">
            <a:spAutoFit/>
          </a:bodyPr>
          <a:lstStyle/>
          <a:p>
            <a:r>
              <a:rPr lang="en-GB" dirty="0" smtClean="0"/>
              <a:t>Video: </a:t>
            </a:r>
            <a:r>
              <a:rPr lang="en-GB" dirty="0" smtClean="0">
                <a:hlinkClick r:id="rId3"/>
              </a:rPr>
              <a:t>http://news.bbc.co.uk/1/hi/7290322.stm</a:t>
            </a:r>
            <a:endParaRPr lang="en-GB" dirty="0"/>
          </a:p>
        </p:txBody>
      </p:sp>
      <p:pic>
        <p:nvPicPr>
          <p:cNvPr id="8" name="Picture 6" descr="http://blog.lamercanti.com/wp-content/uploads/2011/02/google-uffici.jpg"/>
          <p:cNvPicPr>
            <a:picLocks noChangeAspect="1" noChangeArrowheads="1"/>
          </p:cNvPicPr>
          <p:nvPr/>
        </p:nvPicPr>
        <p:blipFill>
          <a:blip r:embed="rId4" cstate="print"/>
          <a:srcRect/>
          <a:stretch>
            <a:fillRect/>
          </a:stretch>
        </p:blipFill>
        <p:spPr bwMode="auto">
          <a:xfrm>
            <a:off x="107504" y="1988840"/>
            <a:ext cx="5581650" cy="4114801"/>
          </a:xfrm>
          <a:prstGeom prst="rect">
            <a:avLst/>
          </a:prstGeom>
          <a:noFill/>
        </p:spPr>
      </p:pic>
      <p:pic>
        <p:nvPicPr>
          <p:cNvPr id="44036" name="Picture 4" descr="http://cdn.techipedia.com/wp-content/uploads/2006/12/google_pingpong1.jpg"/>
          <p:cNvPicPr>
            <a:picLocks noChangeAspect="1" noChangeArrowheads="1"/>
          </p:cNvPicPr>
          <p:nvPr/>
        </p:nvPicPr>
        <p:blipFill>
          <a:blip r:embed="rId5" cstate="print"/>
          <a:srcRect/>
          <a:stretch>
            <a:fillRect/>
          </a:stretch>
        </p:blipFill>
        <p:spPr bwMode="auto">
          <a:xfrm>
            <a:off x="5868144" y="1772816"/>
            <a:ext cx="2857500" cy="2143125"/>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5400" b="1" dirty="0" smtClean="0"/>
              <a:t>Fun @ work</a:t>
            </a:r>
            <a:endParaRPr lang="en-GB" sz="5400" b="1" dirty="0"/>
          </a:p>
        </p:txBody>
      </p:sp>
      <p:pic>
        <p:nvPicPr>
          <p:cNvPr id="30722" name="Picture 2"/>
          <p:cNvPicPr>
            <a:picLocks noChangeAspect="1" noChangeArrowheads="1"/>
          </p:cNvPicPr>
          <p:nvPr/>
        </p:nvPicPr>
        <p:blipFill>
          <a:blip r:embed="rId2" cstate="print"/>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cstate="print"/>
          <a:srcRect/>
          <a:stretch>
            <a:fillRect/>
          </a:stretch>
        </p:blipFill>
        <p:spPr bwMode="auto">
          <a:xfrm>
            <a:off x="3214678" y="3905273"/>
            <a:ext cx="2952750" cy="295275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Fun : Unlocking Creativity &amp; Healing</a:t>
            </a:r>
            <a:endParaRPr lang="en-GB" b="1" u="sng" dirty="0"/>
          </a:p>
        </p:txBody>
      </p:sp>
      <p:sp>
        <p:nvSpPr>
          <p:cNvPr id="3" name="Content Placeholder 2"/>
          <p:cNvSpPr>
            <a:spLocks noGrp="1"/>
          </p:cNvSpPr>
          <p:nvPr>
            <p:ph idx="1"/>
          </p:nvPr>
        </p:nvSpPr>
        <p:spPr/>
        <p:txBody>
          <a:bodyPr/>
          <a:lstStyle/>
          <a:p>
            <a:pPr>
              <a:buNone/>
            </a:pPr>
            <a:r>
              <a:rPr lang="en-GB" dirty="0" smtClean="0"/>
              <a:t>For example:</a:t>
            </a:r>
          </a:p>
          <a:p>
            <a:r>
              <a:rPr lang="en-GB" dirty="0" smtClean="0"/>
              <a:t>Fun Managers e.g. NTL/Virgin</a:t>
            </a:r>
          </a:p>
          <a:p>
            <a:pPr>
              <a:buNone/>
            </a:pPr>
            <a:endParaRPr lang="en-GB" dirty="0" smtClean="0"/>
          </a:p>
          <a:p>
            <a:r>
              <a:rPr lang="en-GB" dirty="0" smtClean="0"/>
              <a:t>Giggle doctors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Well-being @ Work</a:t>
            </a:r>
            <a:endParaRPr lang="en-GB" b="1" u="sng" dirty="0"/>
          </a:p>
        </p:txBody>
      </p:sp>
      <p:sp>
        <p:nvSpPr>
          <p:cNvPr id="5" name="TextBox 4"/>
          <p:cNvSpPr txBox="1"/>
          <p:nvPr/>
        </p:nvSpPr>
        <p:spPr>
          <a:xfrm>
            <a:off x="0" y="1500174"/>
            <a:ext cx="9144000" cy="1631216"/>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42852"/>
            <a:ext cx="8229600" cy="1143000"/>
          </a:xfrm>
        </p:spPr>
        <p:txBody>
          <a:bodyPr>
            <a:normAutofit fontScale="90000"/>
          </a:bodyPr>
          <a:lstStyle/>
          <a:p>
            <a:r>
              <a:rPr lang="en-GB" u="sng" dirty="0" smtClean="0"/>
              <a:t>Dimensions of Job Satisfaction cont..</a:t>
            </a:r>
            <a:endParaRPr lang="en-GB" u="sng" dirty="0"/>
          </a:p>
        </p:txBody>
      </p:sp>
      <p:pic>
        <p:nvPicPr>
          <p:cNvPr id="4" name="Picture 2" descr="http://millennialleaders.com/ML_Cover.jpg"/>
          <p:cNvPicPr>
            <a:picLocks noChangeAspect="1" noChangeArrowheads="1"/>
          </p:cNvPicPr>
          <p:nvPr/>
        </p:nvPicPr>
        <p:blipFill>
          <a:blip r:embed="rId2" cstate="print"/>
          <a:srcRect/>
          <a:stretch>
            <a:fillRect/>
          </a:stretch>
        </p:blipFill>
        <p:spPr bwMode="auto">
          <a:xfrm>
            <a:off x="5672070" y="3808990"/>
            <a:ext cx="2500330" cy="2500330"/>
          </a:xfrm>
          <a:prstGeom prst="rect">
            <a:avLst/>
          </a:prstGeom>
          <a:noFill/>
        </p:spPr>
      </p:pic>
      <p:pic>
        <p:nvPicPr>
          <p:cNvPr id="6" name="Picture 5" descr="del.jpg"/>
          <p:cNvPicPr>
            <a:picLocks noChangeAspect="1"/>
          </p:cNvPicPr>
          <p:nvPr/>
        </p:nvPicPr>
        <p:blipFill>
          <a:blip r:embed="rId3" cstate="print"/>
          <a:stretch>
            <a:fillRect/>
          </a:stretch>
        </p:blipFill>
        <p:spPr>
          <a:xfrm>
            <a:off x="38100" y="1628800"/>
            <a:ext cx="9067800" cy="2028825"/>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What is Generation Y?</a:t>
            </a:r>
            <a:endParaRPr lang="en-GB" b="1" u="sng" dirty="0"/>
          </a:p>
        </p:txBody>
      </p:sp>
      <p:sp>
        <p:nvSpPr>
          <p:cNvPr id="3" name="Content Placeholder 2"/>
          <p:cNvSpPr>
            <a:spLocks noGrp="1"/>
          </p:cNvSpPr>
          <p:nvPr>
            <p:ph idx="1"/>
          </p:nvPr>
        </p:nvSpPr>
        <p:spPr/>
        <p:txBody>
          <a:bodyPr/>
          <a:lstStyle/>
          <a:p>
            <a:r>
              <a:rPr lang="en-GB" dirty="0" smtClean="0"/>
              <a:t>Define what characterises your generation?</a:t>
            </a:r>
          </a:p>
          <a:p>
            <a:r>
              <a:rPr lang="en-GB" dirty="0" smtClean="0"/>
              <a:t>Reflect on what is different about your generation than the previous one?</a:t>
            </a:r>
          </a:p>
          <a:p>
            <a:r>
              <a:rPr lang="en-GB" dirty="0" smtClean="0"/>
              <a:t>How has this influenced who you are and how you behave?</a:t>
            </a:r>
          </a:p>
          <a:p>
            <a:r>
              <a:rPr lang="en-GB" dirty="0" smtClean="0"/>
              <a:t>How has this effected your perception of the World compared and other People?</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b="1" u="sng" dirty="0" smtClean="0"/>
              <a:t>Motivation of Knowledge workers</a:t>
            </a:r>
            <a:endParaRPr lang="en-GB" b="1" u="sng" dirty="0"/>
          </a:p>
        </p:txBody>
      </p:sp>
      <p:pic>
        <p:nvPicPr>
          <p:cNvPr id="52226" name="Picture 2"/>
          <p:cNvPicPr>
            <a:picLocks noChangeAspect="1" noChangeArrowheads="1"/>
          </p:cNvPicPr>
          <p:nvPr/>
        </p:nvPicPr>
        <p:blipFill>
          <a:blip r:embed="rId2" cstate="print"/>
          <a:srcRect/>
          <a:stretch>
            <a:fillRect/>
          </a:stretch>
        </p:blipFill>
        <p:spPr bwMode="auto">
          <a:xfrm>
            <a:off x="0" y="1071546"/>
            <a:ext cx="9144000" cy="857256"/>
          </a:xfrm>
          <a:prstGeom prst="rect">
            <a:avLst/>
          </a:prstGeom>
          <a:noFill/>
          <a:ln w="9525">
            <a:noFill/>
            <a:miter lim="800000"/>
            <a:headEnd/>
            <a:tailEnd/>
          </a:ln>
          <a:effectLst/>
        </p:spPr>
      </p:pic>
      <p:pic>
        <p:nvPicPr>
          <p:cNvPr id="52227" name="Picture 3"/>
          <p:cNvPicPr>
            <a:picLocks noChangeAspect="1" noChangeArrowheads="1"/>
          </p:cNvPicPr>
          <p:nvPr/>
        </p:nvPicPr>
        <p:blipFill>
          <a:blip r:embed="rId3" cstate="print"/>
          <a:srcRect/>
          <a:stretch>
            <a:fillRect/>
          </a:stretch>
        </p:blipFill>
        <p:spPr bwMode="auto">
          <a:xfrm>
            <a:off x="0" y="1928802"/>
            <a:ext cx="9144000" cy="1143008"/>
          </a:xfrm>
          <a:prstGeom prst="rect">
            <a:avLst/>
          </a:prstGeom>
          <a:noFill/>
          <a:ln w="9525">
            <a:noFill/>
            <a:miter lim="800000"/>
            <a:headEnd/>
            <a:tailEnd/>
          </a:ln>
          <a:effectLst/>
        </p:spPr>
      </p:pic>
      <p:pic>
        <p:nvPicPr>
          <p:cNvPr id="52228" name="Picture 4"/>
          <p:cNvPicPr>
            <a:picLocks noChangeAspect="1" noChangeArrowheads="1"/>
          </p:cNvPicPr>
          <p:nvPr/>
        </p:nvPicPr>
        <p:blipFill>
          <a:blip r:embed="rId4" cstate="print"/>
          <a:srcRect/>
          <a:stretch>
            <a:fillRect/>
          </a:stretch>
        </p:blipFill>
        <p:spPr bwMode="auto">
          <a:xfrm>
            <a:off x="0" y="4429132"/>
            <a:ext cx="9144000" cy="642942"/>
          </a:xfrm>
          <a:prstGeom prst="rect">
            <a:avLst/>
          </a:prstGeom>
          <a:noFill/>
          <a:ln w="9525">
            <a:noFill/>
            <a:miter lim="800000"/>
            <a:headEnd/>
            <a:tailEnd/>
          </a:ln>
          <a:effectLst/>
        </p:spPr>
      </p:pic>
      <p:pic>
        <p:nvPicPr>
          <p:cNvPr id="52229" name="Picture 5"/>
          <p:cNvPicPr>
            <a:picLocks noChangeAspect="1" noChangeArrowheads="1"/>
          </p:cNvPicPr>
          <p:nvPr/>
        </p:nvPicPr>
        <p:blipFill>
          <a:blip r:embed="rId5" cstate="print"/>
          <a:srcRect/>
          <a:stretch>
            <a:fillRect/>
          </a:stretch>
        </p:blipFill>
        <p:spPr bwMode="auto">
          <a:xfrm>
            <a:off x="0" y="5072074"/>
            <a:ext cx="9144000" cy="571504"/>
          </a:xfrm>
          <a:prstGeom prst="rect">
            <a:avLst/>
          </a:prstGeom>
          <a:noFill/>
          <a:ln w="9525">
            <a:noFill/>
            <a:miter lim="800000"/>
            <a:headEnd/>
            <a:tailEnd/>
          </a:ln>
          <a:effectLst/>
        </p:spPr>
      </p:pic>
      <p:sp>
        <p:nvSpPr>
          <p:cNvPr id="9" name="TextBox 8"/>
          <p:cNvSpPr txBox="1"/>
          <p:nvPr/>
        </p:nvSpPr>
        <p:spPr>
          <a:xfrm>
            <a:off x="3714744" y="3002348"/>
            <a:ext cx="907621" cy="1569660"/>
          </a:xfrm>
          <a:prstGeom prst="rect">
            <a:avLst/>
          </a:prstGeom>
          <a:noFill/>
        </p:spPr>
        <p:txBody>
          <a:bodyPr wrap="none" rtlCol="0">
            <a:spAutoFit/>
          </a:bodyPr>
          <a:lstStyle/>
          <a:p>
            <a:r>
              <a:rPr lang="en-GB" sz="9600" dirty="0" smtClean="0">
                <a:latin typeface="Berlin Sans FB" pitchFamily="34" charset="0"/>
                <a:cs typeface="Aharoni" pitchFamily="2" charset="-79"/>
              </a:rPr>
              <a:t>Y</a:t>
            </a:r>
            <a:endParaRPr lang="en-GB" sz="9600" dirty="0">
              <a:latin typeface="Berlin Sans FB" pitchFamily="34" charset="0"/>
              <a:cs typeface="Aharoni" pitchFamily="2" charset="-79"/>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Generation Y cont...</a:t>
            </a:r>
            <a:endParaRPr lang="en-GB" dirty="0"/>
          </a:p>
        </p:txBody>
      </p:sp>
      <p:pic>
        <p:nvPicPr>
          <p:cNvPr id="4" name="Picture 6"/>
          <p:cNvPicPr>
            <a:picLocks noChangeAspect="1" noChangeArrowheads="1"/>
          </p:cNvPicPr>
          <p:nvPr/>
        </p:nvPicPr>
        <p:blipFill>
          <a:blip r:embed="rId2" cstate="print"/>
          <a:srcRect/>
          <a:stretch>
            <a:fillRect/>
          </a:stretch>
        </p:blipFill>
        <p:spPr bwMode="auto">
          <a:xfrm>
            <a:off x="28674" y="1214422"/>
            <a:ext cx="8972482" cy="2428892"/>
          </a:xfrm>
          <a:prstGeom prst="rect">
            <a:avLst/>
          </a:prstGeom>
          <a:noFill/>
          <a:ln w="9525">
            <a:noFill/>
            <a:miter lim="800000"/>
            <a:headEnd/>
            <a:tailEnd/>
          </a:ln>
          <a:effectLst/>
        </p:spPr>
      </p:pic>
      <p:pic>
        <p:nvPicPr>
          <p:cNvPr id="5" name="Picture 2" descr="http://staffwriter.files.wordpress.com/2008/08/esfacebook1.jpg"/>
          <p:cNvPicPr>
            <a:picLocks noChangeAspect="1" noChangeArrowheads="1"/>
          </p:cNvPicPr>
          <p:nvPr/>
        </p:nvPicPr>
        <p:blipFill>
          <a:blip r:embed="rId3" cstate="print"/>
          <a:srcRect/>
          <a:stretch>
            <a:fillRect/>
          </a:stretch>
        </p:blipFill>
        <p:spPr bwMode="auto">
          <a:xfrm>
            <a:off x="2422649" y="3643314"/>
            <a:ext cx="4578243" cy="3143272"/>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Generation Y Defined</a:t>
            </a:r>
            <a:endParaRPr lang="en-GB" b="1" u="sng" dirty="0"/>
          </a:p>
        </p:txBody>
      </p:sp>
      <p:sp>
        <p:nvSpPr>
          <p:cNvPr id="3" name="Content Placeholder 2"/>
          <p:cNvSpPr>
            <a:spLocks noGrp="1"/>
          </p:cNvSpPr>
          <p:nvPr>
            <p:ph idx="1"/>
          </p:nvPr>
        </p:nvSpPr>
        <p:spPr/>
        <p:txBody>
          <a:bodyPr/>
          <a:lstStyle/>
          <a:p>
            <a:r>
              <a:rPr lang="en-GB" dirty="0" smtClean="0"/>
              <a:t>Introduction: </a:t>
            </a:r>
            <a:r>
              <a:rPr lang="en-GB" dirty="0" smtClean="0">
                <a:hlinkClick r:id="rId2"/>
              </a:rPr>
              <a:t>http://en.wikipedia.org/wiki/Generation_Y</a:t>
            </a:r>
            <a:r>
              <a:rPr lang="en-GB" dirty="0" smtClean="0"/>
              <a:t> </a:t>
            </a:r>
          </a:p>
          <a:p>
            <a:pPr>
              <a:buNone/>
            </a:pPr>
            <a:endParaRPr lang="en-GB" dirty="0" smtClean="0"/>
          </a:p>
          <a:p>
            <a:r>
              <a:rPr lang="en-GB" dirty="0" smtClean="0">
                <a:hlinkClick r:id="rId3"/>
              </a:rPr>
              <a:t>http://www.guardian.co.uk/money/2008/may/25/workandcareers.worklifebalance</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http://hoboken411.com/wp-content/uploads/2007/12/hoboken-generation-y.jpg"/>
          <p:cNvPicPr>
            <a:picLocks noChangeAspect="1" noChangeArrowheads="1"/>
          </p:cNvPicPr>
          <p:nvPr/>
        </p:nvPicPr>
        <p:blipFill>
          <a:blip r:embed="rId2" cstate="print"/>
          <a:srcRect/>
          <a:stretch>
            <a:fillRect/>
          </a:stretch>
        </p:blipFill>
        <p:spPr bwMode="auto">
          <a:xfrm>
            <a:off x="3857620" y="1138259"/>
            <a:ext cx="5048250" cy="5505451"/>
          </a:xfrm>
          <a:prstGeom prst="rect">
            <a:avLst/>
          </a:prstGeom>
          <a:noFill/>
        </p:spPr>
      </p:pic>
      <p:sp>
        <p:nvSpPr>
          <p:cNvPr id="6" name="TextBox 5"/>
          <p:cNvSpPr txBox="1"/>
          <p:nvPr/>
        </p:nvSpPr>
        <p:spPr>
          <a:xfrm>
            <a:off x="5545391" y="6642580"/>
            <a:ext cx="1827744" cy="215444"/>
          </a:xfrm>
          <a:prstGeom prst="rect">
            <a:avLst/>
          </a:prstGeom>
          <a:noFill/>
        </p:spPr>
        <p:txBody>
          <a:bodyPr wrap="none" rtlCol="0">
            <a:spAutoFit/>
          </a:bodyPr>
          <a:lstStyle/>
          <a:p>
            <a:r>
              <a:rPr lang="en-GB" sz="800" dirty="0" smtClean="0">
                <a:hlinkClick r:id="rId3"/>
              </a:rPr>
              <a:t>http://hoboken411.com/archives/9822</a:t>
            </a:r>
            <a:endParaRPr lang="en-GB" sz="800" dirty="0"/>
          </a:p>
        </p:txBody>
      </p:sp>
      <p:pic>
        <p:nvPicPr>
          <p:cNvPr id="54278" name="Picture 6" descr="http://teachers.net/wong/APR07/gen_y.jpg"/>
          <p:cNvPicPr>
            <a:picLocks noChangeAspect="1" noChangeArrowheads="1"/>
          </p:cNvPicPr>
          <p:nvPr/>
        </p:nvPicPr>
        <p:blipFill>
          <a:blip r:embed="rId4" cstate="print"/>
          <a:srcRect/>
          <a:stretch>
            <a:fillRect/>
          </a:stretch>
        </p:blipFill>
        <p:spPr bwMode="auto">
          <a:xfrm>
            <a:off x="142844" y="4143380"/>
            <a:ext cx="3476625" cy="2609851"/>
          </a:xfrm>
          <a:prstGeom prst="rect">
            <a:avLst/>
          </a:prstGeom>
          <a:noFill/>
        </p:spPr>
      </p:pic>
      <p:pic>
        <p:nvPicPr>
          <p:cNvPr id="8" name="Picture 2" descr="http://www.businesspundit.com/wp-content/uploads/2008/11/jimpic.jpg"/>
          <p:cNvPicPr>
            <a:picLocks noChangeAspect="1" noChangeArrowheads="1"/>
          </p:cNvPicPr>
          <p:nvPr/>
        </p:nvPicPr>
        <p:blipFill>
          <a:blip r:embed="rId5" cstate="print"/>
          <a:srcRect/>
          <a:stretch>
            <a:fillRect/>
          </a:stretch>
        </p:blipFill>
        <p:spPr bwMode="auto">
          <a:xfrm>
            <a:off x="2555776" y="2420888"/>
            <a:ext cx="2286016" cy="2643205"/>
          </a:xfrm>
          <a:prstGeom prst="rect">
            <a:avLst/>
          </a:prstGeom>
          <a:noFill/>
        </p:spPr>
      </p:pic>
      <p:sp>
        <p:nvSpPr>
          <p:cNvPr id="7" name="Title 1"/>
          <p:cNvSpPr>
            <a:spLocks noGrp="1"/>
          </p:cNvSpPr>
          <p:nvPr>
            <p:ph type="title"/>
          </p:nvPr>
        </p:nvSpPr>
        <p:spPr>
          <a:xfrm>
            <a:off x="0" y="-24"/>
            <a:ext cx="9144000" cy="1143000"/>
          </a:xfrm>
        </p:spPr>
        <p:txBody>
          <a:bodyPr>
            <a:noAutofit/>
          </a:bodyPr>
          <a:lstStyle/>
          <a:p>
            <a:r>
              <a:rPr lang="en-GB" sz="3600" dirty="0" smtClean="0"/>
              <a:t>Gen Y = Positive Change = Evolution 4 </a:t>
            </a:r>
            <a:r>
              <a:rPr lang="en-GB" sz="3600" b="1" dirty="0" smtClean="0"/>
              <a:t>All :</a:t>
            </a:r>
            <a:br>
              <a:rPr lang="en-GB" sz="3600" b="1" dirty="0" smtClean="0"/>
            </a:br>
            <a:r>
              <a:rPr lang="en-GB" sz="3600" b="1" dirty="0" smtClean="0"/>
              <a:t> </a:t>
            </a:r>
            <a:r>
              <a:rPr lang="en-GB" sz="3600" dirty="0" smtClean="0"/>
              <a:t>Generation X to Gen Y</a:t>
            </a:r>
            <a:endParaRPr lang="en-GB" sz="3600" b="1" dirty="0"/>
          </a:p>
        </p:txBody>
      </p:sp>
      <p:pic>
        <p:nvPicPr>
          <p:cNvPr id="18434" name="Picture 2" descr="http://www.premisemarketing.com/images/uploads/GenY.png"/>
          <p:cNvPicPr>
            <a:picLocks noChangeAspect="1" noChangeArrowheads="1"/>
          </p:cNvPicPr>
          <p:nvPr/>
        </p:nvPicPr>
        <p:blipFill>
          <a:blip r:embed="rId6" cstate="print"/>
          <a:srcRect/>
          <a:stretch>
            <a:fillRect/>
          </a:stretch>
        </p:blipFill>
        <p:spPr bwMode="auto">
          <a:xfrm>
            <a:off x="179512" y="1265067"/>
            <a:ext cx="3354710" cy="2649362"/>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20min Student Activity</a:t>
            </a:r>
            <a:endParaRPr lang="en-GB" u="sng" dirty="0"/>
          </a:p>
        </p:txBody>
      </p:sp>
      <p:sp>
        <p:nvSpPr>
          <p:cNvPr id="5" name="TextBox 4"/>
          <p:cNvSpPr txBox="1"/>
          <p:nvPr/>
        </p:nvSpPr>
        <p:spPr>
          <a:xfrm>
            <a:off x="0" y="1484784"/>
            <a:ext cx="9144000" cy="3046988"/>
          </a:xfrm>
          <a:prstGeom prst="rect">
            <a:avLst/>
          </a:prstGeom>
          <a:noFill/>
        </p:spPr>
        <p:txBody>
          <a:bodyPr wrap="square" rtlCol="0">
            <a:spAutoFit/>
          </a:bodyPr>
          <a:lstStyle/>
          <a:p>
            <a:r>
              <a:rPr lang="en-GB" sz="3200" dirty="0" smtClean="0"/>
              <a:t>Individually find and select a case-study or article on one of the areas discussed today (e.g. Online or Library Book) </a:t>
            </a:r>
            <a:r>
              <a:rPr lang="en-GB" sz="3200" dirty="0" smtClean="0">
                <a:effectLst>
                  <a:outerShdw blurRad="38100" dist="38100" dir="2700000" algn="tl">
                    <a:srgbClr val="000000">
                      <a:alpha val="43137"/>
                    </a:srgbClr>
                  </a:outerShdw>
                </a:effectLst>
              </a:rPr>
              <a:t>highlight the key points </a:t>
            </a:r>
            <a:r>
              <a:rPr lang="en-GB" sz="3200" dirty="0" smtClean="0"/>
              <a:t>(on paper or electronically) bring and share with the class next week.</a:t>
            </a:r>
          </a:p>
          <a:p>
            <a:endParaRPr lang="en-GB" sz="3200"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C:\Documents and Settings\sc-jw\Local Settings\Temporary Internet Files\Content.IE5\2VILI1E9\MC900116362[1].wmf"/>
          <p:cNvPicPr>
            <a:picLocks noChangeAspect="1" noChangeArrowheads="1"/>
          </p:cNvPicPr>
          <p:nvPr/>
        </p:nvPicPr>
        <p:blipFill>
          <a:blip r:embed="rId2"/>
          <a:srcRect/>
          <a:stretch>
            <a:fillRect/>
          </a:stretch>
        </p:blipFill>
        <p:spPr bwMode="auto">
          <a:xfrm>
            <a:off x="3214678" y="3143248"/>
            <a:ext cx="2634589" cy="1184954"/>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cstate="print"/>
          <a:srcRect/>
          <a:stretch>
            <a:fillRect/>
          </a:stretch>
        </p:blipFill>
        <p:spPr bwMode="auto">
          <a:xfrm>
            <a:off x="2071670" y="928670"/>
            <a:ext cx="4961871" cy="4429156"/>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cstate="print"/>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32" y="4286256"/>
            <a:ext cx="8826562" cy="1143008"/>
          </a:xfrm>
          <a:prstGeom prst="rect">
            <a:avLst/>
          </a:prstGeom>
          <a:noFill/>
          <a:ln w="9525">
            <a:noFill/>
            <a:miter lim="800000"/>
            <a:headEnd/>
            <a:tailEnd/>
          </a:ln>
          <a:effectLst/>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b="1" dirty="0" smtClean="0"/>
              <a:t>Aligning Organisational and employee needs</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cstate="print"/>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cstate="print"/>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pic>
        <p:nvPicPr>
          <p:cNvPr id="4" name="Picture 2"/>
          <p:cNvPicPr>
            <a:picLocks noChangeAspect="1" noChangeArrowheads="1"/>
          </p:cNvPicPr>
          <p:nvPr/>
        </p:nvPicPr>
        <p:blipFill>
          <a:blip r:embed="rId2" cstate="print"/>
          <a:srcRect/>
          <a:stretch>
            <a:fillRect/>
          </a:stretch>
        </p:blipFill>
        <p:spPr bwMode="auto">
          <a:xfrm>
            <a:off x="0" y="3643314"/>
            <a:ext cx="9144001" cy="1664948"/>
          </a:xfrm>
          <a:prstGeom prst="rect">
            <a:avLst/>
          </a:prstGeom>
          <a:noFill/>
          <a:ln w="9525">
            <a:noFill/>
            <a:miter lim="800000"/>
            <a:headEnd/>
            <a:tailEnd/>
          </a:ln>
          <a:effectLst/>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357158" y="214290"/>
            <a:ext cx="8358246" cy="633530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1054</TotalTime>
  <Words>1389</Words>
  <Application>Microsoft Office PowerPoint</Application>
  <PresentationFormat>On-screen Show (4:3)</PresentationFormat>
  <Paragraphs>135</Paragraphs>
  <Slides>38</Slides>
  <Notes>0</Notes>
  <HiddenSlides>4</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 Job Satisfaction</vt:lpstr>
      <vt:lpstr>Job Satisfaction</vt:lpstr>
      <vt:lpstr>Job Satisfaction</vt:lpstr>
      <vt:lpstr>What is Job Satisfaction?</vt:lpstr>
      <vt:lpstr>Job Satisfaction</vt:lpstr>
      <vt:lpstr>Job Satisfaction defined</vt:lpstr>
      <vt:lpstr>Job Satisfaction defined</vt:lpstr>
      <vt:lpstr>Job Satisfaction &amp; Open Communication</vt:lpstr>
      <vt:lpstr>Recognition Reward &amp; Respect</vt:lpstr>
      <vt:lpstr>Mumford’s ‘Fit’ or Alignment</vt:lpstr>
      <vt:lpstr>Flexible working arrangement</vt:lpstr>
      <vt:lpstr>Flexible working  Job Satisfaction &amp; Empowerment</vt:lpstr>
      <vt:lpstr>Job Enrichment</vt:lpstr>
      <vt:lpstr>Personal development &amp; satisfaction @ Work</vt:lpstr>
      <vt:lpstr>Job Design:  modern HRM support Job Satisfaction</vt:lpstr>
      <vt:lpstr>Break &amp; Activity</vt:lpstr>
      <vt:lpstr>CMI work environment study</vt:lpstr>
      <vt:lpstr>The work environment</vt:lpstr>
      <vt:lpstr>Life @ Google</vt:lpstr>
      <vt:lpstr>Google : Creative Work Environment</vt:lpstr>
      <vt:lpstr>Google : Creative work Environments</vt:lpstr>
      <vt:lpstr>Fun @ work</vt:lpstr>
      <vt:lpstr>Fun : Unlocking Creativity &amp; Healing</vt:lpstr>
      <vt:lpstr>Well-being @ Work</vt:lpstr>
      <vt:lpstr>Dimensions of Job Satisfaction cont..</vt:lpstr>
      <vt:lpstr>What is Generation Y?</vt:lpstr>
      <vt:lpstr>Motivation of Knowledge workers</vt:lpstr>
      <vt:lpstr>Generation Y cont...</vt:lpstr>
      <vt:lpstr>Generation Y Defined</vt:lpstr>
      <vt:lpstr>Gen Y = Positive Change = Evolution 4 All :  Generation X to Gen Y</vt:lpstr>
      <vt:lpstr>20min Student Activity</vt:lpstr>
      <vt:lpstr>Slide 32</vt:lpstr>
      <vt:lpstr>Slide 33</vt:lpstr>
      <vt:lpstr>Dimensions of Job Satisfaction</vt:lpstr>
      <vt:lpstr>Slide 35</vt:lpstr>
      <vt:lpstr>Comprehensive model of Job enrichment</vt:lpstr>
      <vt:lpstr>Activity: Job enrichment</vt:lpstr>
      <vt:lpstr>Slide 38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247</cp:revision>
  <dcterms:created xsi:type="dcterms:W3CDTF">2010-11-07T17:02:47Z</dcterms:created>
  <dcterms:modified xsi:type="dcterms:W3CDTF">2013-03-20T10:44:53Z</dcterms:modified>
</cp:coreProperties>
</file>