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81"/>
  </p:handout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37"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5" r:id="rId79"/>
    <p:sldId id="336" r:id="rId8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CCB36995-6848-44BB-8A84-F56B13A9227E}" type="datetimeFigureOut">
              <a:rPr lang="en-GB" smtClean="0"/>
              <a:t>24/11/2020</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985C3103-751F-45CE-AC42-180217538288}" type="slidenum">
              <a:rPr lang="en-GB" smtClean="0"/>
              <a:t>‹#›</a:t>
            </a:fld>
            <a:endParaRPr lang="en-GB"/>
          </a:p>
        </p:txBody>
      </p:sp>
    </p:spTree>
    <p:extLst>
      <p:ext uri="{BB962C8B-B14F-4D97-AF65-F5344CB8AC3E}">
        <p14:creationId xmlns:p14="http://schemas.microsoft.com/office/powerpoint/2010/main" val="47056222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AA67E64-A176-4717-A5FC-1935F87D6052}"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0446EBC5-620C-414C-AE04-E8EC7C0D3EB7}"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A67E64-A176-4717-A5FC-1935F87D6052}"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AA67E64-A176-4717-A5FC-1935F87D6052}" type="datetimeFigureOut">
              <a:rPr lang="en-GB" smtClean="0"/>
              <a:t>24/11/2020</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46EBC5-620C-414C-AE04-E8EC7C0D3EB7}"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a:t>Click to edit Master title style</a:t>
            </a:r>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A67E64-A176-4717-A5FC-1935F87D6052}"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A67E64-A176-4717-A5FC-1935F87D6052}"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AA67E64-A176-4717-A5FC-1935F87D6052}"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3AA67E64-A176-4717-A5FC-1935F87D6052}"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A67E64-A176-4717-A5FC-1935F87D6052}"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46EBC5-620C-414C-AE04-E8EC7C0D3EB7}"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p:txBody>
          <a:bodyPr/>
          <a:lstStyle/>
          <a:p>
            <a:fld id="{3AA67E64-A176-4717-A5FC-1935F87D6052}" type="datetimeFigureOut">
              <a:rPr lang="en-GB" smtClean="0"/>
              <a:t>24/11/2020</a:t>
            </a:fld>
            <a:endParaRPr lang="en-GB"/>
          </a:p>
        </p:txBody>
      </p:sp>
      <p:sp>
        <p:nvSpPr>
          <p:cNvPr id="7" name="Slide Number Placeholder 6"/>
          <p:cNvSpPr>
            <a:spLocks noGrp="1"/>
          </p:cNvSpPr>
          <p:nvPr>
            <p:ph type="sldNum" sz="quarter" idx="12"/>
          </p:nvPr>
        </p:nvSpPr>
        <p:spPr/>
        <p:txBody>
          <a:bodyPr/>
          <a:lstStyle/>
          <a:p>
            <a:fld id="{0446EBC5-620C-414C-AE04-E8EC7C0D3EB7}"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A67E64-A176-4717-A5FC-1935F87D6052}"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A67E64-A176-4717-A5FC-1935F87D6052}"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46EBC5-620C-414C-AE04-E8EC7C0D3EB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3AA67E64-A176-4717-A5FC-1935F87D6052}" type="datetimeFigureOut">
              <a:rPr lang="en-GB" smtClean="0"/>
              <a:t>24/11/2020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0446EBC5-620C-414C-AE04-E8EC7C0D3EB7}"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Louise </a:t>
            </a:r>
            <a:r>
              <a:rPr lang="en-GB" dirty="0" err="1"/>
              <a:t>holmes</a:t>
            </a:r>
            <a:endParaRPr lang="en-GB" dirty="0"/>
          </a:p>
        </p:txBody>
      </p:sp>
      <p:sp>
        <p:nvSpPr>
          <p:cNvPr id="2" name="Title 1"/>
          <p:cNvSpPr>
            <a:spLocks noGrp="1"/>
          </p:cNvSpPr>
          <p:nvPr>
            <p:ph type="ctrTitle"/>
          </p:nvPr>
        </p:nvSpPr>
        <p:spPr/>
        <p:txBody>
          <a:bodyPr/>
          <a:lstStyle/>
          <a:p>
            <a:r>
              <a:rPr lang="en-GB" dirty="0"/>
              <a:t>Defective premises – occupier’s liability</a:t>
            </a:r>
          </a:p>
        </p:txBody>
      </p:sp>
    </p:spTree>
    <p:extLst>
      <p:ext uri="{BB962C8B-B14F-4D97-AF65-F5344CB8AC3E}">
        <p14:creationId xmlns:p14="http://schemas.microsoft.com/office/powerpoint/2010/main" val="2869663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114300" indent="0">
              <a:buNone/>
            </a:pPr>
            <a:r>
              <a:rPr lang="en-GB" b="1" dirty="0"/>
              <a:t>Aims of this section are to understand the law of tort relating to liability for premises.</a:t>
            </a:r>
          </a:p>
          <a:p>
            <a:pPr marL="114300" indent="0">
              <a:buNone/>
            </a:pPr>
            <a:endParaRPr lang="en-GB" b="1" dirty="0"/>
          </a:p>
          <a:p>
            <a:pPr marL="114300" indent="0">
              <a:buNone/>
            </a:pPr>
            <a:r>
              <a:rPr lang="en-GB" dirty="0"/>
              <a:t>We will deal with occupier’s liability for defective premises.  This area of tort provides a remedy for persons injured on the occupier’s premises.</a:t>
            </a:r>
          </a:p>
          <a:p>
            <a:pPr marL="114300" indent="0">
              <a:buNone/>
            </a:pPr>
            <a:r>
              <a:rPr lang="en-GB" dirty="0"/>
              <a:t>Occupier’s liability is governed mainly by 2 statutory provisions:-</a:t>
            </a:r>
          </a:p>
          <a:p>
            <a:pPr marL="114300" indent="0">
              <a:buNone/>
            </a:pPr>
            <a:r>
              <a:rPr lang="en-GB" b="1" dirty="0"/>
              <a:t>Occupiers’ Liability Act 1957(OLA 1957) –</a:t>
            </a:r>
            <a:r>
              <a:rPr lang="en-GB" dirty="0"/>
              <a:t> covers liability to visitors</a:t>
            </a:r>
          </a:p>
          <a:p>
            <a:pPr marL="114300" indent="0">
              <a:buNone/>
            </a:pPr>
            <a:r>
              <a:rPr lang="en-GB" b="1" dirty="0"/>
              <a:t>Occupiers’ Liability Act 1984 (OLA 1984) – </a:t>
            </a:r>
            <a:r>
              <a:rPr lang="en-GB" dirty="0"/>
              <a:t>covers liability to persons other than visitors</a:t>
            </a:r>
            <a:endParaRPr lang="en-GB" b="1" dirty="0"/>
          </a:p>
          <a:p>
            <a:pPr marL="114300" indent="0">
              <a:buNone/>
            </a:pPr>
            <a:endParaRPr lang="en-GB" b="1" dirty="0"/>
          </a:p>
        </p:txBody>
      </p:sp>
    </p:spTree>
    <p:extLst>
      <p:ext uri="{BB962C8B-B14F-4D97-AF65-F5344CB8AC3E}">
        <p14:creationId xmlns:p14="http://schemas.microsoft.com/office/powerpoint/2010/main" val="188076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Think again about Laura…</a:t>
            </a:r>
          </a:p>
          <a:p>
            <a:pPr marL="114300" indent="0">
              <a:buNone/>
            </a:pPr>
            <a:r>
              <a:rPr lang="en-GB" dirty="0"/>
              <a:t>A proper understanding of this area of liability depends upon careful study of the wording of both Acts and also on a number of cases decided long before the Acts were passed. The common law had already developed many of the principles that are in the statutes and even the core concept of how to define an occupier is in the case law and not in any definition section within the Acts.</a:t>
            </a:r>
          </a:p>
        </p:txBody>
      </p:sp>
    </p:spTree>
    <p:extLst>
      <p:ext uri="{BB962C8B-B14F-4D97-AF65-F5344CB8AC3E}">
        <p14:creationId xmlns:p14="http://schemas.microsoft.com/office/powerpoint/2010/main" val="2105390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As with PI claims, claims of this type have also increased in recent years and concerns about the “compensation culture” also surround this area.</a:t>
            </a:r>
          </a:p>
          <a:p>
            <a:pPr marL="114300" indent="0">
              <a:buNone/>
            </a:pPr>
            <a:r>
              <a:rPr lang="en-GB" dirty="0"/>
              <a:t>The courts have become increasingly critical of this phenomenon and have tried to curtail it.</a:t>
            </a:r>
          </a:p>
          <a:p>
            <a:pPr marL="114300" indent="0">
              <a:buNone/>
            </a:pPr>
            <a:endParaRPr lang="en-GB" dirty="0"/>
          </a:p>
          <a:p>
            <a:pPr marL="114300" indent="0">
              <a:buNone/>
            </a:pPr>
            <a:r>
              <a:rPr lang="en-GB" dirty="0"/>
              <a:t>Again we are back to this idea that as society develops/changes the law reacts and also changes.</a:t>
            </a:r>
          </a:p>
          <a:p>
            <a:pPr marL="114300" indent="0">
              <a:buNone/>
            </a:pPr>
            <a:r>
              <a:rPr lang="en-GB" dirty="0"/>
              <a:t>The following case is an example of the changing attitudes:-</a:t>
            </a:r>
          </a:p>
        </p:txBody>
      </p:sp>
    </p:spTree>
    <p:extLst>
      <p:ext uri="{BB962C8B-B14F-4D97-AF65-F5344CB8AC3E}">
        <p14:creationId xmlns:p14="http://schemas.microsoft.com/office/powerpoint/2010/main" val="2992858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Cole v Davies-Gilbert [2007]</a:t>
            </a:r>
          </a:p>
        </p:txBody>
      </p:sp>
      <p:sp>
        <p:nvSpPr>
          <p:cNvPr id="3" name="Content Placeholder 2"/>
          <p:cNvSpPr>
            <a:spLocks noGrp="1"/>
          </p:cNvSpPr>
          <p:nvPr>
            <p:ph idx="1"/>
          </p:nvPr>
        </p:nvSpPr>
        <p:spPr/>
        <p:txBody>
          <a:bodyPr/>
          <a:lstStyle/>
          <a:p>
            <a:pPr marL="114300" indent="0">
              <a:buNone/>
            </a:pPr>
            <a:r>
              <a:rPr lang="en-GB" dirty="0"/>
              <a:t>This case was decided on the basis of the common law duty of care rather than under the provisions of the OLA 1957 and it also acts as a reminder of the burden of proof carried by the Cl in any tort action.</a:t>
            </a:r>
          </a:p>
          <a:p>
            <a:pPr marL="114300" indent="0">
              <a:buNone/>
            </a:pPr>
            <a:r>
              <a:rPr lang="en-GB" dirty="0"/>
              <a:t>Cl was walking across a village green in Sussex when, she claimed, she caught her foot in a hole in the ground, fell and broke her leg. She sued the owner (who was the occupier) of the village green, the Parish Council, which was responsible for mowing the green, and the Royal Legion, for whose fete flagpoles had been erected 21 months earlier.</a:t>
            </a:r>
          </a:p>
        </p:txBody>
      </p:sp>
    </p:spTree>
    <p:extLst>
      <p:ext uri="{BB962C8B-B14F-4D97-AF65-F5344CB8AC3E}">
        <p14:creationId xmlns:p14="http://schemas.microsoft.com/office/powerpoint/2010/main" val="2970235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At first instance Cl failed against the occupier but the Judge found the Royal Legion liable on the basis that they had not properly filled in the hole after their last fete.  There was, however, evidence that the hole </a:t>
            </a:r>
            <a:r>
              <a:rPr lang="en-GB" b="1" dirty="0"/>
              <a:t>had </a:t>
            </a:r>
            <a:r>
              <a:rPr lang="en-GB" dirty="0"/>
              <a:t>been filled after its last use and, in the opinion of the </a:t>
            </a:r>
            <a:r>
              <a:rPr lang="en-GB" dirty="0" err="1"/>
              <a:t>CofA</a:t>
            </a:r>
            <a:r>
              <a:rPr lang="en-GB" dirty="0"/>
              <a:t>, the Cl had failed to prove breach of duty of care on the part of </a:t>
            </a:r>
            <a:r>
              <a:rPr lang="en-GB" b="1" dirty="0"/>
              <a:t>any </a:t>
            </a:r>
            <a:r>
              <a:rPr lang="en-GB" dirty="0"/>
              <a:t>D.</a:t>
            </a:r>
          </a:p>
        </p:txBody>
      </p:sp>
    </p:spTree>
    <p:extLst>
      <p:ext uri="{BB962C8B-B14F-4D97-AF65-F5344CB8AC3E}">
        <p14:creationId xmlns:p14="http://schemas.microsoft.com/office/powerpoint/2010/main" val="1474343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err="1"/>
              <a:t>CofA</a:t>
            </a:r>
            <a:r>
              <a:rPr lang="en-GB" dirty="0"/>
              <a:t> emphasised that accidents happen,</a:t>
            </a:r>
          </a:p>
          <a:p>
            <a:pPr marL="114300" indent="0">
              <a:buNone/>
            </a:pPr>
            <a:r>
              <a:rPr lang="en-GB" i="1" dirty="0"/>
              <a:t>“if the law were to set a higher standard of care than that which is reasonable in cases such as the present, the consequences would quickly become inhibited.  There would be no fetes, no maypole dancing and none of the activities that have come to be associated with the English village green for fear of what might conceivably go wrong.”(</a:t>
            </a:r>
            <a:r>
              <a:rPr lang="en-GB" dirty="0"/>
              <a:t>Scott Baker LJ)</a:t>
            </a:r>
            <a:endParaRPr lang="en-GB" i="1" dirty="0"/>
          </a:p>
          <a:p>
            <a:pPr marL="114300" indent="0">
              <a:buNone/>
            </a:pPr>
            <a:endParaRPr lang="en-GB" i="1" dirty="0"/>
          </a:p>
          <a:p>
            <a:pPr marL="114300" indent="0">
              <a:buNone/>
            </a:pPr>
            <a:r>
              <a:rPr lang="en-GB" dirty="0"/>
              <a:t>The Royal Legion’s appeal was allowed.</a:t>
            </a:r>
          </a:p>
        </p:txBody>
      </p:sp>
    </p:spTree>
    <p:extLst>
      <p:ext uri="{BB962C8B-B14F-4D97-AF65-F5344CB8AC3E}">
        <p14:creationId xmlns:p14="http://schemas.microsoft.com/office/powerpoint/2010/main" val="3697834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 of the OLA 1957</a:t>
            </a:r>
          </a:p>
        </p:txBody>
      </p:sp>
      <p:sp>
        <p:nvSpPr>
          <p:cNvPr id="3" name="Content Placeholder 2"/>
          <p:cNvSpPr>
            <a:spLocks noGrp="1"/>
          </p:cNvSpPr>
          <p:nvPr>
            <p:ph idx="1"/>
          </p:nvPr>
        </p:nvSpPr>
        <p:spPr/>
        <p:txBody>
          <a:bodyPr/>
          <a:lstStyle/>
          <a:p>
            <a:pPr marL="114300" indent="0">
              <a:buNone/>
            </a:pPr>
            <a:r>
              <a:rPr lang="en-GB" dirty="0"/>
              <a:t>This applies not only to land and buildings but also to fixed and moveable structures, including any vessel, vehicle or aircraft (</a:t>
            </a:r>
            <a:r>
              <a:rPr lang="en-GB" b="1" dirty="0"/>
              <a:t>s1(3)(a)</a:t>
            </a:r>
            <a:r>
              <a:rPr lang="en-GB" dirty="0"/>
              <a:t>).  It has therefore been held to apply to a diffing machine used to construct a tunnel (</a:t>
            </a:r>
            <a:r>
              <a:rPr lang="en-GB" b="1" i="1" dirty="0"/>
              <a:t>Bunker v Charles Brand [1969]</a:t>
            </a:r>
            <a:r>
              <a:rPr lang="en-GB" dirty="0"/>
              <a:t>) and could also apply to scaffolding.</a:t>
            </a:r>
          </a:p>
          <a:p>
            <a:pPr marL="114300" indent="0">
              <a:buNone/>
            </a:pPr>
            <a:r>
              <a:rPr lang="en-GB" dirty="0"/>
              <a:t>OLA 1957 covers personal injuries suffered by the visitor and damage to property.  This includes property of persons who are not themselves visitors (</a:t>
            </a:r>
            <a:r>
              <a:rPr lang="en-GB" b="1" dirty="0"/>
              <a:t>s1(3)(b)</a:t>
            </a:r>
            <a:r>
              <a:rPr lang="en-GB" dirty="0"/>
              <a:t>)</a:t>
            </a:r>
          </a:p>
        </p:txBody>
      </p:sp>
    </p:spTree>
    <p:extLst>
      <p:ext uri="{BB962C8B-B14F-4D97-AF65-F5344CB8AC3E}">
        <p14:creationId xmlns:p14="http://schemas.microsoft.com/office/powerpoint/2010/main" val="3223998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b="1" u="sng" dirty="0"/>
              <a:t>Occupiers</a:t>
            </a:r>
          </a:p>
          <a:p>
            <a:pPr marL="114300" indent="0">
              <a:buNone/>
            </a:pPr>
            <a:r>
              <a:rPr lang="en-GB" dirty="0"/>
              <a:t>To be liable under either OLA 1957 or OLA 1984 a person must be an “occupier” of premises.</a:t>
            </a:r>
          </a:p>
          <a:p>
            <a:pPr marL="114300" indent="0">
              <a:buNone/>
            </a:pPr>
            <a:r>
              <a:rPr lang="en-GB" dirty="0"/>
              <a:t>A test for who is the occupier was laid down by the </a:t>
            </a:r>
            <a:r>
              <a:rPr lang="en-GB" dirty="0" err="1"/>
              <a:t>HofL</a:t>
            </a:r>
            <a:r>
              <a:rPr lang="en-GB" dirty="0"/>
              <a:t> in </a:t>
            </a:r>
            <a:r>
              <a:rPr lang="en-GB" b="1" i="1" dirty="0"/>
              <a:t>Wheat v </a:t>
            </a:r>
            <a:r>
              <a:rPr lang="en-GB" b="1" i="1" dirty="0" err="1"/>
              <a:t>Lacon</a:t>
            </a:r>
            <a:r>
              <a:rPr lang="en-GB" b="1" i="1" dirty="0"/>
              <a:t> [1966] </a:t>
            </a:r>
            <a:r>
              <a:rPr lang="en-GB" dirty="0"/>
              <a:t>– </a:t>
            </a:r>
          </a:p>
          <a:p>
            <a:pPr marL="114300" indent="0">
              <a:buNone/>
            </a:pPr>
            <a:r>
              <a:rPr lang="en-GB" i="1" dirty="0"/>
              <a:t>“wherever a person has a sufficient degree of control over premises that he ought to realise that any failure on his part to use care may result in injury to a person lawfully there.”</a:t>
            </a:r>
          </a:p>
          <a:p>
            <a:pPr marL="114300" indent="0">
              <a:buNone/>
            </a:pPr>
            <a:endParaRPr lang="en-GB" dirty="0"/>
          </a:p>
        </p:txBody>
      </p:sp>
    </p:spTree>
    <p:extLst>
      <p:ext uri="{BB962C8B-B14F-4D97-AF65-F5344CB8AC3E}">
        <p14:creationId xmlns:p14="http://schemas.microsoft.com/office/powerpoint/2010/main" val="3309859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dirty="0"/>
              <a:t>Control is a question of fact rather than law.  As the Ds had not divested themselves of control of any part of the building, they were still occupiers.  Both they and the manager were occupiers of the structure or part of it but the content of the duty required by each might be different.  On these facts, the D owners were not expected to check the lighting of the staircase daily and they were not in breach of their duty of care.</a:t>
            </a:r>
          </a:p>
        </p:txBody>
      </p:sp>
    </p:spTree>
    <p:extLst>
      <p:ext uri="{BB962C8B-B14F-4D97-AF65-F5344CB8AC3E}">
        <p14:creationId xmlns:p14="http://schemas.microsoft.com/office/powerpoint/2010/main" val="291826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Ferguson v welsh [1987]</a:t>
            </a:r>
          </a:p>
        </p:txBody>
      </p:sp>
      <p:sp>
        <p:nvSpPr>
          <p:cNvPr id="3" name="Content Placeholder 2"/>
          <p:cNvSpPr>
            <a:spLocks noGrp="1"/>
          </p:cNvSpPr>
          <p:nvPr>
            <p:ph idx="1"/>
          </p:nvPr>
        </p:nvSpPr>
        <p:spPr/>
        <p:txBody>
          <a:bodyPr/>
          <a:lstStyle/>
          <a:p>
            <a:pPr marL="114300" indent="0">
              <a:buNone/>
            </a:pPr>
            <a:r>
              <a:rPr lang="en-GB" dirty="0"/>
              <a:t>Here it was acknowledged that there might be circumstances in which the law would recognise occupiers’ liability for the safety of employees or contractors working on their premises, but only when the danger arose from the condition of the premises, not when it arose from the way in which the employees or contractors in question carried out there work.  In that case, the contractors were not held liable, as the danger arose from the unsafe system of works used by Welsh, rather than from the condition of the premises.</a:t>
            </a:r>
          </a:p>
        </p:txBody>
      </p:sp>
    </p:spTree>
    <p:extLst>
      <p:ext uri="{BB962C8B-B14F-4D97-AF65-F5344CB8AC3E}">
        <p14:creationId xmlns:p14="http://schemas.microsoft.com/office/powerpoint/2010/main" val="4108838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Where an independent contractor has sufficient control to be an occupier, he can be sued under either Act, depending on the status of the Cl.  Where the contractor is not an occupier and the Cl is a visitor, ordinary negligence rules apply.  </a:t>
            </a:r>
          </a:p>
          <a:p>
            <a:pPr marL="114300" indent="0">
              <a:buNone/>
            </a:pPr>
            <a:r>
              <a:rPr lang="en-GB" dirty="0"/>
              <a:t>Where the Cl is a trespasser the position is less clear.  In </a:t>
            </a:r>
            <a:r>
              <a:rPr lang="en-GB" b="1" i="1" dirty="0"/>
              <a:t>Buckland v Guildford Gas Light and Coke Co [1949] </a:t>
            </a:r>
            <a:r>
              <a:rPr lang="en-GB" dirty="0"/>
              <a:t>general negligence standards were applied.  Where the claim against the D is based on the creation of risk (</a:t>
            </a:r>
            <a:r>
              <a:rPr lang="en-GB" dirty="0" err="1"/>
              <a:t>ie</a:t>
            </a:r>
            <a:r>
              <a:rPr lang="en-GB" dirty="0"/>
              <a:t> an activity) rather than occupation of premises, concepts of lawful and unlawful entry are of less relevance.</a:t>
            </a:r>
          </a:p>
        </p:txBody>
      </p:sp>
    </p:spTree>
    <p:extLst>
      <p:ext uri="{BB962C8B-B14F-4D97-AF65-F5344CB8AC3E}">
        <p14:creationId xmlns:p14="http://schemas.microsoft.com/office/powerpoint/2010/main" val="1159324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b="1" u="sng" dirty="0"/>
              <a:t>Visitors</a:t>
            </a:r>
          </a:p>
          <a:p>
            <a:pPr marL="114300" indent="0">
              <a:buNone/>
            </a:pPr>
            <a:r>
              <a:rPr lang="en-GB" dirty="0"/>
              <a:t>The duty is owed to all the occupier’s lawful visitors (</a:t>
            </a:r>
            <a:r>
              <a:rPr lang="en-GB" b="1" dirty="0"/>
              <a:t>s2(1) OLA 1957</a:t>
            </a:r>
            <a:r>
              <a:rPr lang="en-GB" dirty="0"/>
              <a:t>).  The category of </a:t>
            </a:r>
            <a:r>
              <a:rPr lang="en-GB" b="1" i="1" dirty="0"/>
              <a:t>“lawful visitors” </a:t>
            </a:r>
            <a:r>
              <a:rPr lang="en-GB" dirty="0"/>
              <a:t>includes 2 previous common law categories: </a:t>
            </a:r>
            <a:r>
              <a:rPr lang="en-GB" i="1" dirty="0"/>
              <a:t>“licensees” </a:t>
            </a:r>
            <a:r>
              <a:rPr lang="en-GB" dirty="0"/>
              <a:t>(</a:t>
            </a:r>
            <a:r>
              <a:rPr lang="en-GB" dirty="0" err="1"/>
              <a:t>ie</a:t>
            </a:r>
            <a:r>
              <a:rPr lang="en-GB" dirty="0"/>
              <a:t> persons who had an explicit or implicit license to be in the premises) and </a:t>
            </a:r>
            <a:r>
              <a:rPr lang="en-GB" b="1" i="1" dirty="0"/>
              <a:t>“invitees” </a:t>
            </a:r>
            <a:r>
              <a:rPr lang="en-GB" dirty="0"/>
              <a:t>(</a:t>
            </a:r>
            <a:r>
              <a:rPr lang="en-GB" dirty="0" err="1"/>
              <a:t>ie</a:t>
            </a:r>
            <a:r>
              <a:rPr lang="en-GB" dirty="0"/>
              <a:t> persons that the occupier had invited into the premises). It also includes those that have a contract to enter, where there is no express contractual duty of care (</a:t>
            </a:r>
            <a:r>
              <a:rPr lang="en-GB" b="1" dirty="0"/>
              <a:t>s5(1)</a:t>
            </a:r>
            <a:r>
              <a:rPr lang="en-GB" dirty="0"/>
              <a:t>).  One of the ways in which a person can become a “visitor” is by entering the D’s premises under a contract (</a:t>
            </a:r>
            <a:r>
              <a:rPr lang="en-GB" b="1" dirty="0"/>
              <a:t>s5</a:t>
            </a:r>
            <a:r>
              <a:rPr lang="en-GB" dirty="0"/>
              <a:t>)</a:t>
            </a:r>
          </a:p>
        </p:txBody>
      </p:sp>
    </p:spTree>
    <p:extLst>
      <p:ext uri="{BB962C8B-B14F-4D97-AF65-F5344CB8AC3E}">
        <p14:creationId xmlns:p14="http://schemas.microsoft.com/office/powerpoint/2010/main" val="1975532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114300" indent="0">
              <a:buNone/>
            </a:pPr>
            <a:r>
              <a:rPr lang="en-GB" dirty="0"/>
              <a:t>In </a:t>
            </a:r>
            <a:r>
              <a:rPr lang="en-GB" b="1" i="1" dirty="0"/>
              <a:t>Maguire v Sefton Metropolitan Borough Council [2006] </a:t>
            </a:r>
            <a:r>
              <a:rPr lang="en-GB" dirty="0"/>
              <a:t>M was a customer who was injured whilst using a defective exercise machine at the D’s leisure centre.  D had a full service agreement with the supplier of the equipment and a service check had been carried out only a few weeks before M’s accident.  </a:t>
            </a:r>
            <a:r>
              <a:rPr lang="en-GB" dirty="0" err="1"/>
              <a:t>CofA</a:t>
            </a:r>
            <a:r>
              <a:rPr lang="en-GB" dirty="0"/>
              <a:t> held that Parliament had intended to create a single duty of care with the wording of </a:t>
            </a:r>
            <a:r>
              <a:rPr lang="en-GB" b="1" dirty="0"/>
              <a:t>ss2 </a:t>
            </a:r>
            <a:r>
              <a:rPr lang="en-GB" dirty="0"/>
              <a:t>and </a:t>
            </a:r>
            <a:r>
              <a:rPr lang="en-GB" b="1" dirty="0"/>
              <a:t>5 OLA 1957, </a:t>
            </a:r>
            <a:r>
              <a:rPr lang="en-GB" dirty="0"/>
              <a:t>that is to say, the </a:t>
            </a:r>
            <a:r>
              <a:rPr lang="en-GB" b="1" i="1" dirty="0"/>
              <a:t>common duty of care </a:t>
            </a:r>
            <a:r>
              <a:rPr lang="en-GB" dirty="0"/>
              <a:t>(discussed below). Contractual and non-contractual visitors should have the same expectation of reasonable care for their safety while using the premises for the permitted purposes.  Only if the contract showed that a different standard of care was owed would the situation differ.</a:t>
            </a:r>
          </a:p>
        </p:txBody>
      </p:sp>
    </p:spTree>
    <p:extLst>
      <p:ext uri="{BB962C8B-B14F-4D97-AF65-F5344CB8AC3E}">
        <p14:creationId xmlns:p14="http://schemas.microsoft.com/office/powerpoint/2010/main" val="6084863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sz="2800" dirty="0"/>
              <a:t>On these facts there was no breach of the common duty of care by the occupier.  Experts under a service contract properly entered into by the D council had checked the equipment and they had discharged their duty to M by taking reasonable care in the circumstances.</a:t>
            </a:r>
          </a:p>
        </p:txBody>
      </p:sp>
    </p:spTree>
    <p:extLst>
      <p:ext uri="{BB962C8B-B14F-4D97-AF65-F5344CB8AC3E}">
        <p14:creationId xmlns:p14="http://schemas.microsoft.com/office/powerpoint/2010/main" val="2651855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A person has implied permission (licence) to walk up to the entrance to premises and state his/her business (</a:t>
            </a:r>
            <a:r>
              <a:rPr lang="en-GB" dirty="0" err="1"/>
              <a:t>eg</a:t>
            </a:r>
            <a:r>
              <a:rPr lang="en-GB" dirty="0"/>
              <a:t> a door-to-door salesperson).  The occupier may then ask that person to leave within a reasonable time.  At the expiration of this time the person becomes a trespasser.  At the time when only a minimal duty was owed to trespassers, the courts sometimes found an implied licence to “upgrade” a trespasser into a visitor (</a:t>
            </a:r>
            <a:r>
              <a:rPr lang="en-GB" dirty="0" err="1"/>
              <a:t>eg</a:t>
            </a:r>
            <a:r>
              <a:rPr lang="en-GB" dirty="0"/>
              <a:t> </a:t>
            </a:r>
            <a:r>
              <a:rPr lang="en-GB" b="1" i="1" dirty="0" err="1"/>
              <a:t>Lowery</a:t>
            </a:r>
            <a:r>
              <a:rPr lang="en-GB" b="1" i="1" dirty="0"/>
              <a:t> v Walker [1911]</a:t>
            </a:r>
            <a:r>
              <a:rPr lang="en-GB" dirty="0"/>
              <a:t>)in order to do practical justice.  This is unlikely to be the case since the passing of </a:t>
            </a:r>
            <a:r>
              <a:rPr lang="en-GB" b="1" dirty="0"/>
              <a:t>OLA 1984.</a:t>
            </a:r>
            <a:endParaRPr lang="en-GB" dirty="0"/>
          </a:p>
        </p:txBody>
      </p:sp>
    </p:spTree>
    <p:extLst>
      <p:ext uri="{BB962C8B-B14F-4D97-AF65-F5344CB8AC3E}">
        <p14:creationId xmlns:p14="http://schemas.microsoft.com/office/powerpoint/2010/main" val="3356325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The courts have also been prepared to “upgrade” a child trespasser to the status of visitor.  In </a:t>
            </a:r>
            <a:r>
              <a:rPr lang="en-GB" b="1" i="1" dirty="0"/>
              <a:t>Glasgow Corporation v Taylor [1922] </a:t>
            </a:r>
            <a:r>
              <a:rPr lang="en-GB" dirty="0"/>
              <a:t>– the child was “allured” to the danger by the bright berries on a tree (which were poisonous).  The court held that in circumstances of an allurement, where something which is “fascinating and fatal” attracted a child to the danger, the child could be classified as a visitor.  Note that the same premises must be both the attraction and the cause of the harm. </a:t>
            </a:r>
          </a:p>
        </p:txBody>
      </p:sp>
    </p:spTree>
    <p:extLst>
      <p:ext uri="{BB962C8B-B14F-4D97-AF65-F5344CB8AC3E}">
        <p14:creationId xmlns:p14="http://schemas.microsoft.com/office/powerpoint/2010/main" val="2082035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Persons who enter the premises under a right conferred by law are treated as visitors whether or not they have the occupier’s permission to enter (</a:t>
            </a:r>
            <a:r>
              <a:rPr lang="en-GB" b="1" dirty="0"/>
              <a:t>s2(6)</a:t>
            </a:r>
            <a:r>
              <a:rPr lang="en-GB" dirty="0"/>
              <a:t>).  This would include firemen in an emergency and policemen with a search warrant.  This group of people enter irrespective of the occupier’s wishes on the matter.</a:t>
            </a:r>
          </a:p>
          <a:p>
            <a:pPr marL="114300" indent="0">
              <a:buNone/>
            </a:pPr>
            <a:r>
              <a:rPr lang="en-GB" dirty="0"/>
              <a:t>The duty is owed only in respect of those parts of the building which the visitor is permitted to enter and for the purposes of the visit.  If he goes beyond his permission he is a trespasser.</a:t>
            </a:r>
          </a:p>
        </p:txBody>
      </p:sp>
    </p:spTree>
    <p:extLst>
      <p:ext uri="{BB962C8B-B14F-4D97-AF65-F5344CB8AC3E}">
        <p14:creationId xmlns:p14="http://schemas.microsoft.com/office/powerpoint/2010/main" val="3012871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duty of care</a:t>
            </a:r>
          </a:p>
        </p:txBody>
      </p:sp>
      <p:sp>
        <p:nvSpPr>
          <p:cNvPr id="3" name="Content Placeholder 2"/>
          <p:cNvSpPr>
            <a:spLocks noGrp="1"/>
          </p:cNvSpPr>
          <p:nvPr>
            <p:ph idx="1"/>
          </p:nvPr>
        </p:nvSpPr>
        <p:spPr/>
        <p:txBody>
          <a:bodyPr/>
          <a:lstStyle/>
          <a:p>
            <a:pPr marL="114300" indent="0">
              <a:buNone/>
            </a:pPr>
            <a:r>
              <a:rPr lang="en-GB" b="1" dirty="0"/>
              <a:t>What is the duty that an occupier owes to a visitor?</a:t>
            </a:r>
            <a:r>
              <a:rPr lang="en-GB" dirty="0"/>
              <a:t> </a:t>
            </a:r>
            <a:r>
              <a:rPr lang="en-GB" b="1" dirty="0"/>
              <a:t>OLA 1957 </a:t>
            </a:r>
            <a:r>
              <a:rPr lang="en-GB" dirty="0"/>
              <a:t>provides that the duty in question is a duty of care.  More specifically, </a:t>
            </a:r>
            <a:r>
              <a:rPr lang="en-GB" b="1" dirty="0"/>
              <a:t>s2(2) OLA 1957 </a:t>
            </a:r>
            <a:r>
              <a:rPr lang="en-GB" dirty="0"/>
              <a:t>says that the occupier owes the following </a:t>
            </a:r>
            <a:r>
              <a:rPr lang="en-GB" b="1" i="1" dirty="0"/>
              <a:t>“common duty of care”</a:t>
            </a:r>
            <a:r>
              <a:rPr lang="en-GB" dirty="0"/>
              <a:t> to all lawful visitors:</a:t>
            </a:r>
          </a:p>
          <a:p>
            <a:pPr marL="114300" indent="0">
              <a:buNone/>
            </a:pPr>
            <a:r>
              <a:rPr lang="en-GB" i="1" dirty="0"/>
              <a:t>“The common duty of care is a duty to take such care as in all the circumstances of the case is reasonable to see that the visitor  will be reasonably safe in using the premises for the purposes for which he is invited or permitted to be there.”</a:t>
            </a:r>
          </a:p>
          <a:p>
            <a:pPr marL="114300" indent="0">
              <a:buNone/>
            </a:pPr>
            <a:endParaRPr lang="en-GB" b="1" dirty="0"/>
          </a:p>
        </p:txBody>
      </p:sp>
    </p:spTree>
    <p:extLst>
      <p:ext uri="{BB962C8B-B14F-4D97-AF65-F5344CB8AC3E}">
        <p14:creationId xmlns:p14="http://schemas.microsoft.com/office/powerpoint/2010/main" val="2159424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dirty="0"/>
              <a:t>Whether this duty is broken is a question of fact in each case.  The factors applicable to the standard of care are the same as in other cases of negligence.  If there is more than 1 occupier, it may be that the care required of each of them is different, be reference to the degree and area of control that they have.  So in </a:t>
            </a:r>
            <a:r>
              <a:rPr lang="en-GB" b="1" i="1" dirty="0"/>
              <a:t>Wheat v </a:t>
            </a:r>
            <a:r>
              <a:rPr lang="en-GB" b="1" i="1" dirty="0" err="1"/>
              <a:t>Lacon</a:t>
            </a:r>
            <a:r>
              <a:rPr lang="en-GB" b="1" i="1" dirty="0"/>
              <a:t> </a:t>
            </a:r>
            <a:r>
              <a:rPr lang="en-GB" dirty="0"/>
              <a:t>the Law Lords drew a distinction between different parts of the building</a:t>
            </a:r>
          </a:p>
        </p:txBody>
      </p:sp>
    </p:spTree>
    <p:extLst>
      <p:ext uri="{BB962C8B-B14F-4D97-AF65-F5344CB8AC3E}">
        <p14:creationId xmlns:p14="http://schemas.microsoft.com/office/powerpoint/2010/main" val="3436059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Reasonable care in the circumstances is what is required of an occupier and the mundane facts of </a:t>
            </a:r>
            <a:r>
              <a:rPr lang="en-GB" b="1" i="1" dirty="0"/>
              <a:t>Laverton v </a:t>
            </a:r>
            <a:r>
              <a:rPr lang="en-GB" b="1" i="1" dirty="0" err="1"/>
              <a:t>Kiapisha</a:t>
            </a:r>
            <a:r>
              <a:rPr lang="en-GB" b="1" i="1" dirty="0"/>
              <a:t> [2002] </a:t>
            </a:r>
            <a:r>
              <a:rPr lang="en-GB" dirty="0"/>
              <a:t>gave the </a:t>
            </a:r>
            <a:r>
              <a:rPr lang="en-GB" dirty="0" err="1"/>
              <a:t>CofA</a:t>
            </a:r>
            <a:r>
              <a:rPr lang="en-GB" dirty="0"/>
              <a:t> the opportunity to consider what constitutes a reasonable response to a potential danger.  Cl slipped on a wet tiled floor just inside the D’s </a:t>
            </a:r>
            <a:r>
              <a:rPr lang="en-GB" dirty="0" err="1"/>
              <a:t>takeawy</a:t>
            </a:r>
            <a:r>
              <a:rPr lang="en-GB" dirty="0"/>
              <a:t> food shop.  The majority held that the D had done what was reasonable by using non-slip tiles and providing a mat.  It would be unreasonable, in their view, to expect the floor to be mopped and dried throughout the evening.</a:t>
            </a:r>
          </a:p>
        </p:txBody>
      </p:sp>
    </p:spTree>
    <p:extLst>
      <p:ext uri="{BB962C8B-B14F-4D97-AF65-F5344CB8AC3E}">
        <p14:creationId xmlns:p14="http://schemas.microsoft.com/office/powerpoint/2010/main" val="2279647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children</a:t>
            </a:r>
          </a:p>
        </p:txBody>
      </p:sp>
      <p:sp>
        <p:nvSpPr>
          <p:cNvPr id="3" name="Content Placeholder 2"/>
          <p:cNvSpPr>
            <a:spLocks noGrp="1"/>
          </p:cNvSpPr>
          <p:nvPr>
            <p:ph idx="1"/>
          </p:nvPr>
        </p:nvSpPr>
        <p:spPr/>
        <p:txBody>
          <a:bodyPr/>
          <a:lstStyle/>
          <a:p>
            <a:pPr marL="114300" indent="0">
              <a:buNone/>
            </a:pPr>
            <a:r>
              <a:rPr lang="en-GB" b="1" dirty="0"/>
              <a:t>S2(3)(a) – </a:t>
            </a:r>
            <a:r>
              <a:rPr lang="en-GB" i="1" dirty="0"/>
              <a:t>an occupier must be prepared for children to be less careful than adults.  </a:t>
            </a:r>
            <a:r>
              <a:rPr lang="en-GB" dirty="0"/>
              <a:t>Therefore, if an occupier admits children to the premises, the </a:t>
            </a:r>
            <a:r>
              <a:rPr lang="en-GB" b="1" dirty="0"/>
              <a:t>child </a:t>
            </a:r>
            <a:r>
              <a:rPr lang="en-GB" dirty="0"/>
              <a:t>visitor must be reasonably safe.  In </a:t>
            </a:r>
            <a:r>
              <a:rPr lang="en-GB" b="1" i="1" dirty="0"/>
              <a:t>Glasgow Corporation v Taylor </a:t>
            </a:r>
            <a:r>
              <a:rPr lang="en-GB" dirty="0"/>
              <a:t>a 7yr old died after eating poisonous berries from a tree in a public park.  The tree was not fenced and no warning was given.  D was liable.</a:t>
            </a:r>
            <a:endParaRPr lang="en-GB" b="1" dirty="0"/>
          </a:p>
        </p:txBody>
      </p:sp>
    </p:spTree>
    <p:extLst>
      <p:ext uri="{BB962C8B-B14F-4D97-AF65-F5344CB8AC3E}">
        <p14:creationId xmlns:p14="http://schemas.microsoft.com/office/powerpoint/2010/main" val="1510389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In the case of very young children, the duty may be discharged by ensuring that the premises are safe for a child accompanied by the sort of guardian whom the occupier is, in the circumstances, entitled to expect him to have. </a:t>
            </a:r>
          </a:p>
          <a:p>
            <a:pPr marL="114300" indent="0">
              <a:buNone/>
            </a:pPr>
            <a:r>
              <a:rPr lang="en-GB" b="1" i="1" dirty="0"/>
              <a:t>Phipps v Rochester Corporation [1955] – </a:t>
            </a:r>
            <a:r>
              <a:rPr lang="en-GB" i="1" dirty="0"/>
              <a:t>“it would not be socially desirable if parents were, as a matter of course, able to shift the burden of looking after their children from their own shoulders to those who happen to have accessible bits of land.” </a:t>
            </a:r>
            <a:r>
              <a:rPr lang="en-GB" dirty="0"/>
              <a:t>In some circumstances responsibility is shared between the occupier and the parent/guardian. </a:t>
            </a:r>
          </a:p>
        </p:txBody>
      </p:sp>
    </p:spTree>
    <p:extLst>
      <p:ext uri="{BB962C8B-B14F-4D97-AF65-F5344CB8AC3E}">
        <p14:creationId xmlns:p14="http://schemas.microsoft.com/office/powerpoint/2010/main" val="2974416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dirty="0"/>
              <a:t>Older children may be attracted to an interesting part of the D’s premises but their behaviour is less predictable than that of a younger child and some accidents involving teenagers may fail the test of reasonable foreseeability (see </a:t>
            </a:r>
            <a:r>
              <a:rPr lang="en-GB" b="1" i="1" dirty="0"/>
              <a:t>The “Wagon Mound”(No 1)[1961]B</a:t>
            </a:r>
            <a:r>
              <a:rPr lang="en-GB" i="1" dirty="0"/>
              <a:t>)</a:t>
            </a:r>
            <a:r>
              <a:rPr lang="en-GB" dirty="0"/>
              <a:t>.</a:t>
            </a:r>
          </a:p>
          <a:p>
            <a:pPr marL="114300" indent="0">
              <a:buNone/>
            </a:pPr>
            <a:r>
              <a:rPr lang="en-GB" b="1" i="1" dirty="0"/>
              <a:t>Jolley v Sutton London Borough Council [2000]</a:t>
            </a:r>
            <a:endParaRPr lang="en-GB" dirty="0"/>
          </a:p>
        </p:txBody>
      </p:sp>
    </p:spTree>
    <p:extLst>
      <p:ext uri="{BB962C8B-B14F-4D97-AF65-F5344CB8AC3E}">
        <p14:creationId xmlns:p14="http://schemas.microsoft.com/office/powerpoint/2010/main" val="11600771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3DC62-BE51-441C-9B66-91B7309138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1E6F9E-B7BA-4233-B6C2-7EF6D114FCE0}"/>
              </a:ext>
            </a:extLst>
          </p:cNvPr>
          <p:cNvSpPr>
            <a:spLocks noGrp="1"/>
          </p:cNvSpPr>
          <p:nvPr>
            <p:ph idx="1"/>
          </p:nvPr>
        </p:nvSpPr>
        <p:spPr/>
        <p:txBody>
          <a:bodyPr/>
          <a:lstStyle/>
          <a:p>
            <a:pPr marL="114300" indent="0">
              <a:buNone/>
            </a:pPr>
            <a:r>
              <a:rPr lang="en-GB" dirty="0"/>
              <a:t>The Cl’s extensive injuries were caused when the boat fell on him.  </a:t>
            </a:r>
            <a:r>
              <a:rPr lang="en-GB" dirty="0" err="1"/>
              <a:t>HofL</a:t>
            </a:r>
            <a:r>
              <a:rPr lang="en-GB" dirty="0"/>
              <a:t> reversed the decision of the </a:t>
            </a:r>
            <a:r>
              <a:rPr lang="en-GB" dirty="0" err="1"/>
              <a:t>CofA</a:t>
            </a:r>
            <a:r>
              <a:rPr lang="en-GB" dirty="0"/>
              <a:t> and drew attention to the fact that the ingenuity of children should not be underestimated.  Their Lordships preferred the analysis of the trial judge to the effect that the risk was that of children meddling with the upturned boat and thereby putting themselves at risk of physical injury.  Children often mimic adult behaviour and the accident which actually occurred was reasonably foreseeable.  </a:t>
            </a:r>
          </a:p>
        </p:txBody>
      </p:sp>
    </p:spTree>
    <p:extLst>
      <p:ext uri="{BB962C8B-B14F-4D97-AF65-F5344CB8AC3E}">
        <p14:creationId xmlns:p14="http://schemas.microsoft.com/office/powerpoint/2010/main" val="3681900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70C24-8F9F-4FB2-BC57-C223D61E25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DB0DFF-53AE-436D-9D51-1FDD2329D6F6}"/>
              </a:ext>
            </a:extLst>
          </p:cNvPr>
          <p:cNvSpPr>
            <a:spLocks noGrp="1"/>
          </p:cNvSpPr>
          <p:nvPr>
            <p:ph idx="1"/>
          </p:nvPr>
        </p:nvSpPr>
        <p:spPr/>
        <p:txBody>
          <a:bodyPr/>
          <a:lstStyle/>
          <a:p>
            <a:pPr marL="114300" indent="0">
              <a:buNone/>
            </a:pPr>
            <a:r>
              <a:rPr lang="en-GB" dirty="0"/>
              <a:t>It should also be noted that the breach of duty lay in the failure of the council to remove the derelict boat from its premises.  Given this fact, the specific accident which occurred was as preventable, in terms of precautions which the law could expect the reasonable occupier to take, as preventing the possibility of a child falling through the rotten planking.  In such circumstances even relatively small risks should be within the test for remoteness of damage.  See also </a:t>
            </a:r>
            <a:r>
              <a:rPr lang="en-GB" b="1" i="1" dirty="0" err="1"/>
              <a:t>Jebson</a:t>
            </a:r>
            <a:r>
              <a:rPr lang="en-GB" b="1" i="1" dirty="0"/>
              <a:t> v Ministry of Defence [2000], </a:t>
            </a:r>
            <a:r>
              <a:rPr lang="en-GB" dirty="0"/>
              <a:t>in which </a:t>
            </a:r>
            <a:r>
              <a:rPr lang="en-GB" b="1" i="1" dirty="0"/>
              <a:t>Jolley </a:t>
            </a:r>
            <a:r>
              <a:rPr lang="en-GB" dirty="0"/>
              <a:t>was applied.</a:t>
            </a:r>
          </a:p>
        </p:txBody>
      </p:sp>
    </p:spTree>
    <p:extLst>
      <p:ext uri="{BB962C8B-B14F-4D97-AF65-F5344CB8AC3E}">
        <p14:creationId xmlns:p14="http://schemas.microsoft.com/office/powerpoint/2010/main" val="2476561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025C1-8E84-4111-AC98-79AD317D4ED8}"/>
              </a:ext>
            </a:extLst>
          </p:cNvPr>
          <p:cNvSpPr>
            <a:spLocks noGrp="1"/>
          </p:cNvSpPr>
          <p:nvPr>
            <p:ph type="title"/>
          </p:nvPr>
        </p:nvSpPr>
        <p:spPr/>
        <p:txBody>
          <a:bodyPr/>
          <a:lstStyle/>
          <a:p>
            <a:r>
              <a:rPr lang="en-GB" dirty="0"/>
              <a:t>Common calling</a:t>
            </a:r>
          </a:p>
        </p:txBody>
      </p:sp>
      <p:sp>
        <p:nvSpPr>
          <p:cNvPr id="3" name="Content Placeholder 2">
            <a:extLst>
              <a:ext uri="{FF2B5EF4-FFF2-40B4-BE49-F238E27FC236}">
                <a16:creationId xmlns:a16="http://schemas.microsoft.com/office/drawing/2014/main" id="{FFBF0E1A-D33D-4A9D-AC57-C41906F6DB9C}"/>
              </a:ext>
            </a:extLst>
          </p:cNvPr>
          <p:cNvSpPr>
            <a:spLocks noGrp="1"/>
          </p:cNvSpPr>
          <p:nvPr>
            <p:ph idx="1"/>
          </p:nvPr>
        </p:nvSpPr>
        <p:spPr/>
        <p:txBody>
          <a:bodyPr/>
          <a:lstStyle/>
          <a:p>
            <a:pPr marL="114300" indent="0">
              <a:buNone/>
            </a:pPr>
            <a:r>
              <a:rPr lang="en-GB" b="1" dirty="0"/>
              <a:t>S2(3)(b) </a:t>
            </a:r>
            <a:r>
              <a:rPr lang="en-GB" dirty="0"/>
              <a:t>provides that:</a:t>
            </a:r>
          </a:p>
          <a:p>
            <a:pPr marL="114300" indent="0">
              <a:buNone/>
            </a:pPr>
            <a:r>
              <a:rPr lang="en-GB" i="1" dirty="0"/>
              <a:t>An occupier may expect that a person, in the exercise of his calling, will appreciate and guard against any special risks ordinarily incident to it, so far as the occupier leaves him free to do so.</a:t>
            </a:r>
          </a:p>
          <a:p>
            <a:pPr marL="114300" indent="0">
              <a:buNone/>
            </a:pPr>
            <a:r>
              <a:rPr lang="en-GB" dirty="0"/>
              <a:t>In </a:t>
            </a:r>
            <a:r>
              <a:rPr lang="en-GB" b="1" i="1" dirty="0"/>
              <a:t>Roles v Nathan [1963] </a:t>
            </a:r>
            <a:r>
              <a:rPr lang="en-GB" dirty="0"/>
              <a:t>2 chimney sweeps were killed by Carbon Monoxide gas while attempting to seal a sweep hole in the chimney of a boiler.  The occupier was held not liable for the deaths as </a:t>
            </a:r>
            <a:r>
              <a:rPr lang="en-GB" b="1" i="1" dirty="0"/>
              <a:t>s2(3)(b) </a:t>
            </a:r>
            <a:r>
              <a:rPr lang="en-GB" dirty="0"/>
              <a:t>applied.  </a:t>
            </a:r>
          </a:p>
        </p:txBody>
      </p:sp>
    </p:spTree>
    <p:extLst>
      <p:ext uri="{BB962C8B-B14F-4D97-AF65-F5344CB8AC3E}">
        <p14:creationId xmlns:p14="http://schemas.microsoft.com/office/powerpoint/2010/main" val="9738368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78E3A-DD46-4089-AC7A-F5177B64E4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C306C6-6721-4092-9233-7AB2255AF379}"/>
              </a:ext>
            </a:extLst>
          </p:cNvPr>
          <p:cNvSpPr>
            <a:spLocks noGrp="1"/>
          </p:cNvSpPr>
          <p:nvPr>
            <p:ph idx="1"/>
          </p:nvPr>
        </p:nvSpPr>
        <p:spPr/>
        <p:txBody>
          <a:bodyPr/>
          <a:lstStyle/>
          <a:p>
            <a:pPr marL="114300" indent="0">
              <a:buNone/>
            </a:pPr>
            <a:r>
              <a:rPr lang="en-GB" dirty="0"/>
              <a:t>In </a:t>
            </a:r>
            <a:r>
              <a:rPr lang="en-GB" b="1" i="1" dirty="0"/>
              <a:t>General Cleaning Contractors v Christmas [1953] </a:t>
            </a:r>
            <a:r>
              <a:rPr lang="en-GB" dirty="0"/>
              <a:t>the occupier was not held liable to a window cleaner who was injured when a defective window closed suddenly, trapping his hand and causing him to fall from the building.  The window cleaner was expected to guard against the special risks incident to his calling.  The Cl’s employer was in breach of his duty of care to provide a safe system of work for the window cleaners.</a:t>
            </a:r>
          </a:p>
        </p:txBody>
      </p:sp>
    </p:spTree>
    <p:extLst>
      <p:ext uri="{BB962C8B-B14F-4D97-AF65-F5344CB8AC3E}">
        <p14:creationId xmlns:p14="http://schemas.microsoft.com/office/powerpoint/2010/main" val="426545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24631-765A-49D1-A74E-BF86A23B6E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741EAC-1178-42DA-8E67-3CF6F7C94DDD}"/>
              </a:ext>
            </a:extLst>
          </p:cNvPr>
          <p:cNvSpPr>
            <a:spLocks noGrp="1"/>
          </p:cNvSpPr>
          <p:nvPr>
            <p:ph idx="1"/>
          </p:nvPr>
        </p:nvSpPr>
        <p:spPr/>
        <p:txBody>
          <a:bodyPr>
            <a:normAutofit fontScale="92500" lnSpcReduction="10000"/>
          </a:bodyPr>
          <a:lstStyle/>
          <a:p>
            <a:pPr marL="114300" indent="0">
              <a:buNone/>
            </a:pPr>
            <a:r>
              <a:rPr lang="en-GB" dirty="0"/>
              <a:t>The calling of a visitor is not, in itself, a defence where the occupier has failed to exercise the required standard of care.  A fireman who has exercised reasonable care in an attempt to extinguish a negligently started fire will still be able to recover against the occupier of the premises. (</a:t>
            </a:r>
            <a:r>
              <a:rPr lang="en-GB" b="1" i="1" dirty="0"/>
              <a:t>Salmon v Seafarer Restaurants [1983] </a:t>
            </a:r>
            <a:r>
              <a:rPr lang="en-GB" dirty="0"/>
              <a:t>approved by the </a:t>
            </a:r>
            <a:r>
              <a:rPr lang="en-GB" dirty="0" err="1"/>
              <a:t>HofL</a:t>
            </a:r>
            <a:r>
              <a:rPr lang="en-GB" dirty="0"/>
              <a:t> in </a:t>
            </a:r>
            <a:r>
              <a:rPr lang="en-GB" b="1" i="1" dirty="0" err="1"/>
              <a:t>Ogwo</a:t>
            </a:r>
            <a:r>
              <a:rPr lang="en-GB" b="1" i="1" dirty="0"/>
              <a:t> v Taylor [1988]</a:t>
            </a:r>
            <a:r>
              <a:rPr lang="en-GB" dirty="0"/>
              <a:t>). In </a:t>
            </a:r>
            <a:r>
              <a:rPr lang="en-GB" b="1" i="1" dirty="0" err="1"/>
              <a:t>Ogwo</a:t>
            </a:r>
            <a:r>
              <a:rPr lang="en-GB" b="1" i="1" dirty="0"/>
              <a:t> </a:t>
            </a:r>
            <a:r>
              <a:rPr lang="en-GB" dirty="0"/>
              <a:t>a fireman was injured by scalding steam created in the confined roof space of the house where the occupier had negligently started a fire.  The fireman was wearing protective clothing but it proved to be inadequate for the conditions of this particular fire.  The Law Lords gave their approval to the words of the judge in </a:t>
            </a:r>
            <a:r>
              <a:rPr lang="en-GB" b="1" i="1" dirty="0"/>
              <a:t>Salmon v Seafarer Restaurants:</a:t>
            </a:r>
            <a:endParaRPr lang="en-GB" dirty="0"/>
          </a:p>
        </p:txBody>
      </p:sp>
    </p:spTree>
    <p:extLst>
      <p:ext uri="{BB962C8B-B14F-4D97-AF65-F5344CB8AC3E}">
        <p14:creationId xmlns:p14="http://schemas.microsoft.com/office/powerpoint/2010/main" val="39993154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67AA-B196-405D-AC19-3D43A71A57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8CB89F-2525-47E9-8ABC-2108D6E9A02B}"/>
              </a:ext>
            </a:extLst>
          </p:cNvPr>
          <p:cNvSpPr>
            <a:spLocks noGrp="1"/>
          </p:cNvSpPr>
          <p:nvPr>
            <p:ph idx="1"/>
          </p:nvPr>
        </p:nvSpPr>
        <p:spPr/>
        <p:txBody>
          <a:bodyPr/>
          <a:lstStyle/>
          <a:p>
            <a:pPr marL="114300" indent="0">
              <a:buNone/>
            </a:pPr>
            <a:r>
              <a:rPr lang="en-GB" i="1" dirty="0"/>
              <a:t>“notwithstanding the special training received by firemen to deal with the dangers inherent in fires, the duty owed by an occupier causing fire on premises to a fireman attending that fire extended to the ordinary risks and dangers inherent in a fireman’s occupation and was not limited to a requirement to protect the fireman only against special, exceptional, or additional risks.”</a:t>
            </a:r>
          </a:p>
        </p:txBody>
      </p:sp>
    </p:spTree>
    <p:extLst>
      <p:ext uri="{BB962C8B-B14F-4D97-AF65-F5344CB8AC3E}">
        <p14:creationId xmlns:p14="http://schemas.microsoft.com/office/powerpoint/2010/main" val="738291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6C69B-1B09-41F0-9345-5B68730E42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DDA976-795B-41F9-9F27-BBB985CDC2DD}"/>
              </a:ext>
            </a:extLst>
          </p:cNvPr>
          <p:cNvSpPr>
            <a:spLocks noGrp="1"/>
          </p:cNvSpPr>
          <p:nvPr>
            <p:ph idx="1"/>
          </p:nvPr>
        </p:nvSpPr>
        <p:spPr/>
        <p:txBody>
          <a:bodyPr>
            <a:normAutofit fontScale="92500" lnSpcReduction="20000"/>
          </a:bodyPr>
          <a:lstStyle/>
          <a:p>
            <a:pPr marL="114300" indent="0">
              <a:buNone/>
            </a:pPr>
            <a:r>
              <a:rPr lang="en-GB" dirty="0"/>
              <a:t>When workmen come on property to do work their safety is protected by both occupiers’ liability and employers’ liability.</a:t>
            </a:r>
          </a:p>
          <a:p>
            <a:pPr marL="114300" indent="0">
              <a:buNone/>
            </a:pPr>
            <a:r>
              <a:rPr lang="en-GB" dirty="0"/>
              <a:t>In </a:t>
            </a:r>
            <a:r>
              <a:rPr lang="en-GB" b="1" i="1" dirty="0"/>
              <a:t>Lough v Intruder Detection and Surveillance Fire and Security Limited [2008] </a:t>
            </a:r>
            <a:r>
              <a:rPr lang="en-GB" dirty="0" err="1"/>
              <a:t>CofA</a:t>
            </a:r>
            <a:r>
              <a:rPr lang="en-GB" dirty="0"/>
              <a:t> looked at the occupier’s share of responsibility for the accident involving Lough, who was injured when he fell from an unguarded landing at the house of F, the 2</a:t>
            </a:r>
            <a:r>
              <a:rPr lang="en-GB" baseline="30000" dirty="0"/>
              <a:t>nd</a:t>
            </a:r>
            <a:r>
              <a:rPr lang="en-GB" dirty="0"/>
              <a:t> D. Lough was working for the 1</a:t>
            </a:r>
            <a:r>
              <a:rPr lang="en-GB" baseline="30000" dirty="0"/>
              <a:t>st</a:t>
            </a:r>
            <a:r>
              <a:rPr lang="en-GB" dirty="0"/>
              <a:t> D as an apprentice alarm engineer and F was undertaking a substantial refurbishment of his family home, including work done on the security system which was being carried out by the 1</a:t>
            </a:r>
            <a:r>
              <a:rPr lang="en-GB" baseline="30000" dirty="0"/>
              <a:t>st</a:t>
            </a:r>
            <a:r>
              <a:rPr lang="en-GB" dirty="0"/>
              <a:t> D.  As part of these works the main staircase was being replaced and, at the time of Lough’s fall, temporary safety barriers, which had been placed across the open edge of the balcony, had been removed.</a:t>
            </a:r>
          </a:p>
        </p:txBody>
      </p:sp>
    </p:spTree>
    <p:extLst>
      <p:ext uri="{BB962C8B-B14F-4D97-AF65-F5344CB8AC3E}">
        <p14:creationId xmlns:p14="http://schemas.microsoft.com/office/powerpoint/2010/main" val="3656875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34F4F-466B-4151-B87F-3AC68A41B1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B912A3-0C3F-4969-AC89-A225E80626D7}"/>
              </a:ext>
            </a:extLst>
          </p:cNvPr>
          <p:cNvSpPr>
            <a:spLocks noGrp="1"/>
          </p:cNvSpPr>
          <p:nvPr>
            <p:ph idx="1"/>
          </p:nvPr>
        </p:nvSpPr>
        <p:spPr/>
        <p:txBody>
          <a:bodyPr/>
          <a:lstStyle/>
          <a:p>
            <a:pPr marL="114300" indent="0">
              <a:buNone/>
            </a:pPr>
            <a:r>
              <a:rPr lang="en-GB" dirty="0"/>
              <a:t>F had not expected the D company to arrive at his house to do work on the day of the accident.  He was initially reluctant to allow them access but eventually he did and warned them that the staircase and landing were unguarded.  On the facts this was not a hidden danger, it was patent and obvious.  Lough successfully sued his employers for breach of their duty of care to him and the employers sought a contribution from F as occupier.</a:t>
            </a:r>
          </a:p>
        </p:txBody>
      </p:sp>
    </p:spTree>
    <p:extLst>
      <p:ext uri="{BB962C8B-B14F-4D97-AF65-F5344CB8AC3E}">
        <p14:creationId xmlns:p14="http://schemas.microsoft.com/office/powerpoint/2010/main" val="804817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09EF5-D377-4145-A653-AB3926EC32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C38A0F-0C55-47D2-BE86-9F030DC2DE46}"/>
              </a:ext>
            </a:extLst>
          </p:cNvPr>
          <p:cNvSpPr>
            <a:spLocks noGrp="1"/>
          </p:cNvSpPr>
          <p:nvPr>
            <p:ph idx="1"/>
          </p:nvPr>
        </p:nvSpPr>
        <p:spPr/>
        <p:txBody>
          <a:bodyPr>
            <a:normAutofit fontScale="92500"/>
          </a:bodyPr>
          <a:lstStyle/>
          <a:p>
            <a:pPr marL="114300" indent="0">
              <a:buNone/>
            </a:pPr>
            <a:r>
              <a:rPr lang="en-GB" dirty="0"/>
              <a:t>Trial judge found no breach of the common duty of care in </a:t>
            </a:r>
            <a:r>
              <a:rPr lang="en-GB" b="1" dirty="0"/>
              <a:t>s2(2) OLA 1957 </a:t>
            </a:r>
            <a:r>
              <a:rPr lang="en-GB" dirty="0"/>
              <a:t>the </a:t>
            </a:r>
            <a:r>
              <a:rPr lang="en-GB" dirty="0" err="1"/>
              <a:t>CofA</a:t>
            </a:r>
            <a:r>
              <a:rPr lang="en-GB" dirty="0"/>
              <a:t> considered that the trial judge had focused his consideration of fault inappropriately on Lough’s supervisor rather than looking at all the circumstances of the case as directed by the wording of </a:t>
            </a:r>
            <a:r>
              <a:rPr lang="en-GB" b="1" dirty="0"/>
              <a:t>s2</a:t>
            </a:r>
            <a:r>
              <a:rPr lang="en-GB" dirty="0"/>
              <a:t>. It was stated that,</a:t>
            </a:r>
          </a:p>
          <a:p>
            <a:pPr marL="114300" indent="0">
              <a:buNone/>
            </a:pPr>
            <a:r>
              <a:rPr lang="en-GB" i="1" dirty="0"/>
              <a:t>The act imposes a personal duty on the occupier unless he excludes it by agreement or otherwise.  The fact that someone else is also responsible for the visitor’s safety under different legislation, or under different rules of common law, does not answer the question of whether the occupier has breached his personal duty.</a:t>
            </a:r>
          </a:p>
        </p:txBody>
      </p:sp>
    </p:spTree>
    <p:extLst>
      <p:ext uri="{BB962C8B-B14F-4D97-AF65-F5344CB8AC3E}">
        <p14:creationId xmlns:p14="http://schemas.microsoft.com/office/powerpoint/2010/main" val="9183049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8C190-8188-4027-B3F4-20FBD4A8EC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081A7F-A067-4B36-A46B-BAAA9D59155E}"/>
              </a:ext>
            </a:extLst>
          </p:cNvPr>
          <p:cNvSpPr>
            <a:spLocks noGrp="1"/>
          </p:cNvSpPr>
          <p:nvPr>
            <p:ph idx="1"/>
          </p:nvPr>
        </p:nvSpPr>
        <p:spPr/>
        <p:txBody>
          <a:bodyPr/>
          <a:lstStyle/>
          <a:p>
            <a:pPr marL="114300" indent="0">
              <a:buNone/>
            </a:pPr>
            <a:r>
              <a:rPr lang="en-GB" dirty="0"/>
              <a:t>On the facts F did play a significant role as he had permitted the men to enter and go upstairs knowing that the stairs and landing were dangerous.  The warning he gave was not sufficient to make the Cl reasonably safe. In particular it could not prevent him from the kind of danger which arises on an unguarded staircase or landing, namely, the danger that the visitor will inadvertently make a false step.</a:t>
            </a:r>
          </a:p>
          <a:p>
            <a:pPr marL="114300" indent="0">
              <a:buNone/>
            </a:pPr>
            <a:r>
              <a:rPr lang="en-GB" dirty="0"/>
              <a:t>F’s share of the responsibility for Lough’s damage was 25%.</a:t>
            </a:r>
          </a:p>
        </p:txBody>
      </p:sp>
    </p:spTree>
    <p:extLst>
      <p:ext uri="{BB962C8B-B14F-4D97-AF65-F5344CB8AC3E}">
        <p14:creationId xmlns:p14="http://schemas.microsoft.com/office/powerpoint/2010/main" val="27379259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BB64E-81DE-4BF5-BA49-14A04FCC82CB}"/>
              </a:ext>
            </a:extLst>
          </p:cNvPr>
          <p:cNvSpPr>
            <a:spLocks noGrp="1"/>
          </p:cNvSpPr>
          <p:nvPr>
            <p:ph type="title"/>
          </p:nvPr>
        </p:nvSpPr>
        <p:spPr/>
        <p:txBody>
          <a:bodyPr/>
          <a:lstStyle/>
          <a:p>
            <a:r>
              <a:rPr lang="en-GB" dirty="0"/>
              <a:t>warnings</a:t>
            </a:r>
          </a:p>
        </p:txBody>
      </p:sp>
      <p:sp>
        <p:nvSpPr>
          <p:cNvPr id="3" name="Content Placeholder 2">
            <a:extLst>
              <a:ext uri="{FF2B5EF4-FFF2-40B4-BE49-F238E27FC236}">
                <a16:creationId xmlns:a16="http://schemas.microsoft.com/office/drawing/2014/main" id="{4F41F845-7600-47BE-84BE-7B3E64A1B9E3}"/>
              </a:ext>
            </a:extLst>
          </p:cNvPr>
          <p:cNvSpPr>
            <a:spLocks noGrp="1"/>
          </p:cNvSpPr>
          <p:nvPr>
            <p:ph idx="1"/>
          </p:nvPr>
        </p:nvSpPr>
        <p:spPr/>
        <p:txBody>
          <a:bodyPr>
            <a:normAutofit lnSpcReduction="10000"/>
          </a:bodyPr>
          <a:lstStyle/>
          <a:p>
            <a:pPr marL="114300" indent="0">
              <a:buNone/>
            </a:pPr>
            <a:r>
              <a:rPr lang="en-GB" dirty="0"/>
              <a:t>Generally, an occupier may discharge the duty of care to visitors by taking appropriate precautions </a:t>
            </a:r>
            <a:r>
              <a:rPr lang="en-GB" dirty="0" err="1"/>
              <a:t>eg</a:t>
            </a:r>
            <a:r>
              <a:rPr lang="en-GB" dirty="0"/>
              <a:t> by ensuring that the premises are not dangerous.  </a:t>
            </a:r>
            <a:r>
              <a:rPr lang="en-GB" b="1" dirty="0"/>
              <a:t>OLA 1957 </a:t>
            </a:r>
            <a:r>
              <a:rPr lang="en-GB" dirty="0"/>
              <a:t>recognises this, but places a limit to how far occupiers may discharge their duty through warnings.  More specifically, </a:t>
            </a:r>
            <a:r>
              <a:rPr lang="en-GB" b="1" dirty="0"/>
              <a:t>s2(4)(a) </a:t>
            </a:r>
            <a:r>
              <a:rPr lang="en-GB" dirty="0"/>
              <a:t>says,</a:t>
            </a:r>
          </a:p>
          <a:p>
            <a:pPr marL="114300" indent="0">
              <a:buNone/>
            </a:pPr>
            <a:r>
              <a:rPr lang="en-GB" i="1" dirty="0"/>
              <a:t>Where damage is caused to a visitor by a danger of which he had been warned by the occupier, the warning is not to be treated without more as absolving the occupier from liability, unless in all the circumstances, it was enough to enable the visitor to be reasonably safe. </a:t>
            </a:r>
            <a:r>
              <a:rPr lang="en-GB" dirty="0"/>
              <a:t> </a:t>
            </a:r>
          </a:p>
        </p:txBody>
      </p:sp>
    </p:spTree>
    <p:extLst>
      <p:ext uri="{BB962C8B-B14F-4D97-AF65-F5344CB8AC3E}">
        <p14:creationId xmlns:p14="http://schemas.microsoft.com/office/powerpoint/2010/main" val="753281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C7B6-1F81-4A97-8831-6544E4114C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1BAF58-6829-43B5-A689-F0BE1AD648AE}"/>
              </a:ext>
            </a:extLst>
          </p:cNvPr>
          <p:cNvSpPr>
            <a:spLocks noGrp="1"/>
          </p:cNvSpPr>
          <p:nvPr>
            <p:ph idx="1"/>
          </p:nvPr>
        </p:nvSpPr>
        <p:spPr/>
        <p:txBody>
          <a:bodyPr/>
          <a:lstStyle/>
          <a:p>
            <a:pPr marL="114300" indent="0">
              <a:buNone/>
            </a:pPr>
            <a:r>
              <a:rPr lang="en-GB" dirty="0"/>
              <a:t>Whether a warning has this effect depends v much on whether it provides a visitor with enough information about the source of the danger and allows him/her to self-protect against the danger.  The determination clearly raises questions of fact. In </a:t>
            </a:r>
            <a:r>
              <a:rPr lang="en-GB" b="1" i="1" dirty="0"/>
              <a:t>Roles v Nathan </a:t>
            </a:r>
            <a:r>
              <a:rPr lang="en-GB" dirty="0"/>
              <a:t>the sweeps were warned of the danger of fumes so the section clearly applied.  On the other hand, a very general warning such as “Danger!” would not give enough information to guard against the danger and would be inadequate to absolve the occupier.  </a:t>
            </a:r>
          </a:p>
        </p:txBody>
      </p:sp>
    </p:spTree>
    <p:extLst>
      <p:ext uri="{BB962C8B-B14F-4D97-AF65-F5344CB8AC3E}">
        <p14:creationId xmlns:p14="http://schemas.microsoft.com/office/powerpoint/2010/main" val="36443871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7686-FDCF-4EC2-A072-CE955C80C4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B3E214-73BD-4AE7-8148-8E61ABF0674F}"/>
              </a:ext>
            </a:extLst>
          </p:cNvPr>
          <p:cNvSpPr>
            <a:spLocks noGrp="1"/>
          </p:cNvSpPr>
          <p:nvPr>
            <p:ph idx="1"/>
          </p:nvPr>
        </p:nvSpPr>
        <p:spPr/>
        <p:txBody>
          <a:bodyPr>
            <a:normAutofit lnSpcReduction="10000"/>
          </a:bodyPr>
          <a:lstStyle/>
          <a:p>
            <a:pPr marL="114300" indent="0">
              <a:buNone/>
            </a:pPr>
            <a:r>
              <a:rPr lang="en-GB" dirty="0"/>
              <a:t>Care should be taken to distinguish between a warning notice which discharges the occupier’s duty of care and an exclusion notice by which the occupier attempts to exclude or limit the original duty itself.  If a danger is obvious to the visitor, the presence or absence of a warning notice may be immaterial.  </a:t>
            </a:r>
            <a:r>
              <a:rPr lang="en-GB" dirty="0" err="1"/>
              <a:t>CofA</a:t>
            </a:r>
            <a:r>
              <a:rPr lang="en-GB" dirty="0"/>
              <a:t> set aside an award made to a person injured while walking on the Cobb at Lyme Regis on the grounds that the slippery conditions of the stone on which he was walking were patent and known to the Cl. </a:t>
            </a:r>
            <a:r>
              <a:rPr lang="en-GB" b="1" i="1" dirty="0"/>
              <a:t>Staples v West Dorset District Council [1995]</a:t>
            </a:r>
            <a:endParaRPr lang="en-GB" dirty="0"/>
          </a:p>
        </p:txBody>
      </p:sp>
    </p:spTree>
    <p:extLst>
      <p:ext uri="{BB962C8B-B14F-4D97-AF65-F5344CB8AC3E}">
        <p14:creationId xmlns:p14="http://schemas.microsoft.com/office/powerpoint/2010/main" val="20408916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40D3-49EC-4306-99ED-0FF1B375FB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DA30CE-BF53-4FD7-80AD-B0D4A0BEA59B}"/>
              </a:ext>
            </a:extLst>
          </p:cNvPr>
          <p:cNvSpPr>
            <a:spLocks noGrp="1"/>
          </p:cNvSpPr>
          <p:nvPr>
            <p:ph idx="1"/>
          </p:nvPr>
        </p:nvSpPr>
        <p:spPr/>
        <p:txBody>
          <a:bodyPr/>
          <a:lstStyle/>
          <a:p>
            <a:pPr marL="114300" indent="0">
              <a:buNone/>
            </a:pPr>
            <a:r>
              <a:rPr lang="en-GB" b="1" i="1" dirty="0"/>
              <a:t>Staples </a:t>
            </a:r>
            <a:r>
              <a:rPr lang="en-GB" dirty="0"/>
              <a:t>was applied in </a:t>
            </a:r>
            <a:r>
              <a:rPr lang="en-GB" b="1" i="1" dirty="0"/>
              <a:t>Darby v National Trust [2001]. </a:t>
            </a:r>
            <a:r>
              <a:rPr lang="en-GB" dirty="0"/>
              <a:t>Cl’s husband drowned while swimming in a pond in the grounds of Hardwick Hall.  </a:t>
            </a:r>
            <a:r>
              <a:rPr lang="en-GB" dirty="0" err="1"/>
              <a:t>CofA</a:t>
            </a:r>
            <a:r>
              <a:rPr lang="en-GB" dirty="0"/>
              <a:t> held that the risk of drowning while swimming was obvious to an adult and that there was no obligation to warn against it.  Cl argued that if there had been signs which warned against the risk of contracting Weil’s disease, he would have been deterred from entering the pond.  The court reiterated the general rule that a breach of duty to protect against cause A could not be used to claim damages attributable to cause B.</a:t>
            </a:r>
            <a:endParaRPr lang="en-GB" b="1" i="1" dirty="0"/>
          </a:p>
        </p:txBody>
      </p:sp>
    </p:spTree>
    <p:extLst>
      <p:ext uri="{BB962C8B-B14F-4D97-AF65-F5344CB8AC3E}">
        <p14:creationId xmlns:p14="http://schemas.microsoft.com/office/powerpoint/2010/main" val="2170879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3989-C525-485C-9AD8-4D8FD30C07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580CF7-0C98-4612-AA84-B7FEE0A9C829}"/>
              </a:ext>
            </a:extLst>
          </p:cNvPr>
          <p:cNvSpPr>
            <a:spLocks noGrp="1"/>
          </p:cNvSpPr>
          <p:nvPr>
            <p:ph idx="1"/>
          </p:nvPr>
        </p:nvSpPr>
        <p:spPr/>
        <p:txBody>
          <a:bodyPr>
            <a:normAutofit lnSpcReduction="10000"/>
          </a:bodyPr>
          <a:lstStyle/>
          <a:p>
            <a:pPr marL="114300" indent="0">
              <a:buNone/>
            </a:pPr>
            <a:r>
              <a:rPr lang="en-GB" b="1" i="1" dirty="0"/>
              <a:t>Darby </a:t>
            </a:r>
            <a:r>
              <a:rPr lang="en-GB" dirty="0"/>
              <a:t>was applied in </a:t>
            </a:r>
            <a:r>
              <a:rPr lang="en-GB" b="1" i="1" dirty="0"/>
              <a:t>Clarke v Perry [2005] </a:t>
            </a:r>
            <a:r>
              <a:rPr lang="en-GB" dirty="0"/>
              <a:t>in which the Cl was injured when she deliberately jumped from a wall at the back of a hotel at night when she could not see the height of the drop.  She sought damages from the occupier arguing that the wall should have been fenced off.  </a:t>
            </a:r>
            <a:r>
              <a:rPr lang="en-GB" dirty="0" err="1"/>
              <a:t>CofA</a:t>
            </a:r>
            <a:r>
              <a:rPr lang="en-GB" dirty="0"/>
              <a:t> found that a risk of accidental fall was different from a deliberate act of jumping and the court could not impose on the occupier a duty to prevent a risk that was different in kind from that identified.  Cl’s conduct was foolish and D had not fallen below the standard of the reasonable occupier in failing to fence off the wall.  </a:t>
            </a:r>
            <a:endParaRPr lang="en-GB" b="1" i="1" dirty="0"/>
          </a:p>
        </p:txBody>
      </p:sp>
    </p:spTree>
    <p:extLst>
      <p:ext uri="{BB962C8B-B14F-4D97-AF65-F5344CB8AC3E}">
        <p14:creationId xmlns:p14="http://schemas.microsoft.com/office/powerpoint/2010/main" val="15649751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4CC9-1757-4A33-9694-05A11BA6DE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E2549D-E272-4F2B-A0CA-5783C67A2F24}"/>
              </a:ext>
            </a:extLst>
          </p:cNvPr>
          <p:cNvSpPr>
            <a:spLocks noGrp="1"/>
          </p:cNvSpPr>
          <p:nvPr>
            <p:ph idx="1"/>
          </p:nvPr>
        </p:nvSpPr>
        <p:spPr/>
        <p:txBody>
          <a:bodyPr>
            <a:normAutofit/>
          </a:bodyPr>
          <a:lstStyle/>
          <a:p>
            <a:pPr marL="114300" indent="0">
              <a:buNone/>
            </a:pPr>
            <a:r>
              <a:rPr lang="en-GB" sz="3200" dirty="0"/>
              <a:t>Similarly, in </a:t>
            </a:r>
            <a:r>
              <a:rPr lang="en-GB" sz="3200" b="1" i="1" dirty="0"/>
              <a:t>Lewis v Six Continents plc [2006] </a:t>
            </a:r>
            <a:r>
              <a:rPr lang="en-GB" sz="3200" dirty="0"/>
              <a:t>the occupier of a hotel was found by </a:t>
            </a:r>
            <a:r>
              <a:rPr lang="en-GB" sz="3200" dirty="0" err="1"/>
              <a:t>CofA</a:t>
            </a:r>
            <a:r>
              <a:rPr lang="en-GB" sz="3200" dirty="0"/>
              <a:t> not to be liable when a guest fell from a window after leaning out too far.  The window did not present any obvious danger to an adult.</a:t>
            </a:r>
          </a:p>
        </p:txBody>
      </p:sp>
    </p:spTree>
    <p:extLst>
      <p:ext uri="{BB962C8B-B14F-4D97-AF65-F5344CB8AC3E}">
        <p14:creationId xmlns:p14="http://schemas.microsoft.com/office/powerpoint/2010/main" val="3229958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B8FB-2535-4213-A6F0-56198A8F7FC9}"/>
              </a:ext>
            </a:extLst>
          </p:cNvPr>
          <p:cNvSpPr>
            <a:spLocks noGrp="1"/>
          </p:cNvSpPr>
          <p:nvPr>
            <p:ph type="title"/>
          </p:nvPr>
        </p:nvSpPr>
        <p:spPr/>
        <p:txBody>
          <a:bodyPr/>
          <a:lstStyle/>
          <a:p>
            <a:r>
              <a:rPr lang="en-GB" dirty="0"/>
              <a:t>Independent contractors</a:t>
            </a:r>
          </a:p>
        </p:txBody>
      </p:sp>
      <p:sp>
        <p:nvSpPr>
          <p:cNvPr id="3" name="Content Placeholder 2">
            <a:extLst>
              <a:ext uri="{FF2B5EF4-FFF2-40B4-BE49-F238E27FC236}">
                <a16:creationId xmlns:a16="http://schemas.microsoft.com/office/drawing/2014/main" id="{F8C53FE5-9F40-4A07-89FE-BD5481CC8695}"/>
              </a:ext>
            </a:extLst>
          </p:cNvPr>
          <p:cNvSpPr>
            <a:spLocks noGrp="1"/>
          </p:cNvSpPr>
          <p:nvPr>
            <p:ph idx="1"/>
          </p:nvPr>
        </p:nvSpPr>
        <p:spPr/>
        <p:txBody>
          <a:bodyPr>
            <a:normAutofit lnSpcReduction="10000"/>
          </a:bodyPr>
          <a:lstStyle/>
          <a:p>
            <a:pPr marL="114300" indent="0">
              <a:buNone/>
            </a:pPr>
            <a:r>
              <a:rPr lang="en-GB" b="1" dirty="0"/>
              <a:t>S2(4)(b) </a:t>
            </a:r>
            <a:r>
              <a:rPr lang="en-GB" dirty="0"/>
              <a:t>says:</a:t>
            </a:r>
          </a:p>
          <a:p>
            <a:pPr marL="114300" indent="0">
              <a:buNone/>
            </a:pPr>
            <a:r>
              <a:rPr lang="en-GB" i="1" dirty="0"/>
              <a:t>Where damage is caused to a visitor by a danger due to the faulty execution of any work of construction, maintenance or repair by an independent contractor employed by the occupier, the occupier is not to be treated without more as answerable for the danger if, in all the circumstances, he had acted reasonably in entrusting the work to an independent contractor and had taken such steps (if any) as he reasonably ought in order to satisfy himself that the contractor was competent and the work had been done properly.</a:t>
            </a:r>
          </a:p>
        </p:txBody>
      </p:sp>
    </p:spTree>
    <p:extLst>
      <p:ext uri="{BB962C8B-B14F-4D97-AF65-F5344CB8AC3E}">
        <p14:creationId xmlns:p14="http://schemas.microsoft.com/office/powerpoint/2010/main" val="1354809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3239F-6364-4205-A8A4-228223B900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B8E319-DACC-4BEF-BBA8-F3ECC727866F}"/>
              </a:ext>
            </a:extLst>
          </p:cNvPr>
          <p:cNvSpPr>
            <a:spLocks noGrp="1"/>
          </p:cNvSpPr>
          <p:nvPr>
            <p:ph idx="1"/>
          </p:nvPr>
        </p:nvSpPr>
        <p:spPr/>
        <p:txBody>
          <a:bodyPr/>
          <a:lstStyle/>
          <a:p>
            <a:pPr marL="114300" indent="0">
              <a:buNone/>
            </a:pPr>
            <a:r>
              <a:rPr lang="en-GB" dirty="0"/>
              <a:t>In order to discharge the common duty of care the occupier must have acted reasonably in entrusting the work to the independent contractor and have selected the contractor with reasonable care.  Where appropriate, the work must be properly supervised and checked when completed.  If the job is of a technical nature (</a:t>
            </a:r>
            <a:r>
              <a:rPr lang="en-GB" dirty="0" err="1"/>
              <a:t>eg</a:t>
            </a:r>
            <a:r>
              <a:rPr lang="en-GB" dirty="0"/>
              <a:t> lift maintenance) the occupier may have discharged the duty by entrusting it to a competent contractor – </a:t>
            </a:r>
            <a:r>
              <a:rPr lang="en-GB" b="1" i="1" dirty="0" err="1"/>
              <a:t>Haseldine</a:t>
            </a:r>
            <a:r>
              <a:rPr lang="en-GB" b="1" i="1" dirty="0"/>
              <a:t> v Daw [1941]. </a:t>
            </a:r>
            <a:endParaRPr lang="en-GB" dirty="0"/>
          </a:p>
        </p:txBody>
      </p:sp>
    </p:spTree>
    <p:extLst>
      <p:ext uri="{BB962C8B-B14F-4D97-AF65-F5344CB8AC3E}">
        <p14:creationId xmlns:p14="http://schemas.microsoft.com/office/powerpoint/2010/main" val="2222122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22D30-53EE-4B9A-9992-E37A38EAFE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17731D-C4BC-4073-94FD-51042E45E260}"/>
              </a:ext>
            </a:extLst>
          </p:cNvPr>
          <p:cNvSpPr>
            <a:spLocks noGrp="1"/>
          </p:cNvSpPr>
          <p:nvPr>
            <p:ph idx="1"/>
          </p:nvPr>
        </p:nvSpPr>
        <p:spPr/>
        <p:txBody>
          <a:bodyPr/>
          <a:lstStyle/>
          <a:p>
            <a:pPr marL="114300" indent="0">
              <a:buNone/>
            </a:pPr>
            <a:r>
              <a:rPr lang="en-GB" dirty="0"/>
              <a:t>Where the job is straightforward, </a:t>
            </a:r>
            <a:r>
              <a:rPr lang="en-GB" dirty="0" err="1"/>
              <a:t>eg</a:t>
            </a:r>
            <a:r>
              <a:rPr lang="en-GB" dirty="0"/>
              <a:t> cleaning snow from a step, the occupier will be required to check the job has been done properly.  </a:t>
            </a:r>
            <a:r>
              <a:rPr lang="en-GB" b="1" i="1" dirty="0"/>
              <a:t>Woodward v Mayor of Hastings [1945] </a:t>
            </a:r>
          </a:p>
          <a:p>
            <a:pPr marL="114300" indent="0">
              <a:buNone/>
            </a:pPr>
            <a:r>
              <a:rPr lang="en-GB" dirty="0"/>
              <a:t>In such circumstances, even a reasonably prudent non-expert could assess that the task had been performed inadequately and, in this case, the steps remained a hazard to visitors.</a:t>
            </a:r>
          </a:p>
        </p:txBody>
      </p:sp>
    </p:spTree>
    <p:extLst>
      <p:ext uri="{BB962C8B-B14F-4D97-AF65-F5344CB8AC3E}">
        <p14:creationId xmlns:p14="http://schemas.microsoft.com/office/powerpoint/2010/main" val="41111921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64723-C577-45D8-B5DE-13F6512F2095}"/>
              </a:ext>
            </a:extLst>
          </p:cNvPr>
          <p:cNvSpPr>
            <a:spLocks noGrp="1"/>
          </p:cNvSpPr>
          <p:nvPr>
            <p:ph type="title"/>
          </p:nvPr>
        </p:nvSpPr>
        <p:spPr/>
        <p:txBody>
          <a:bodyPr>
            <a:normAutofit fontScale="90000"/>
          </a:bodyPr>
          <a:lstStyle/>
          <a:p>
            <a:r>
              <a:rPr lang="en-GB" dirty="0" err="1"/>
              <a:t>Gwilliam</a:t>
            </a:r>
            <a:r>
              <a:rPr lang="en-GB" dirty="0"/>
              <a:t> v west </a:t>
            </a:r>
            <a:r>
              <a:rPr lang="en-GB" dirty="0" err="1"/>
              <a:t>hertforshire</a:t>
            </a:r>
            <a:r>
              <a:rPr lang="en-GB" dirty="0"/>
              <a:t> </a:t>
            </a:r>
            <a:r>
              <a:rPr lang="en-GB" dirty="0" err="1"/>
              <a:t>nhs</a:t>
            </a:r>
            <a:r>
              <a:rPr lang="en-GB" dirty="0"/>
              <a:t> trust [2002]</a:t>
            </a:r>
          </a:p>
        </p:txBody>
      </p:sp>
      <p:sp>
        <p:nvSpPr>
          <p:cNvPr id="3" name="Content Placeholder 2">
            <a:extLst>
              <a:ext uri="{FF2B5EF4-FFF2-40B4-BE49-F238E27FC236}">
                <a16:creationId xmlns:a16="http://schemas.microsoft.com/office/drawing/2014/main" id="{B69CE7B9-5A4E-4034-A82A-149EED3B2823}"/>
              </a:ext>
            </a:extLst>
          </p:cNvPr>
          <p:cNvSpPr>
            <a:spLocks noGrp="1"/>
          </p:cNvSpPr>
          <p:nvPr>
            <p:ph idx="1"/>
          </p:nvPr>
        </p:nvSpPr>
        <p:spPr>
          <a:xfrm>
            <a:off x="457200" y="1752600"/>
            <a:ext cx="8229600" cy="4373563"/>
          </a:xfrm>
        </p:spPr>
        <p:txBody>
          <a:bodyPr>
            <a:normAutofit lnSpcReduction="10000"/>
          </a:bodyPr>
          <a:lstStyle/>
          <a:p>
            <a:pPr marL="114300" indent="0">
              <a:buNone/>
            </a:pPr>
            <a:r>
              <a:rPr lang="en-GB" dirty="0"/>
              <a:t>This case illustrates a situation in which the occupier has done enough to meet (or discharge) his duty of care vis-à-vis a danger created on his land by the negligence of an independent contractor.</a:t>
            </a:r>
            <a:endParaRPr lang="en-GB" b="1" dirty="0"/>
          </a:p>
          <a:p>
            <a:pPr marL="114300" indent="0">
              <a:buNone/>
            </a:pPr>
            <a:r>
              <a:rPr lang="en-GB" b="1" dirty="0"/>
              <a:t>S2(4) </a:t>
            </a:r>
            <a:r>
              <a:rPr lang="en-GB" dirty="0"/>
              <a:t>is concerned with situations in which the occupier’s common duty of care may be discharged or met, and further that </a:t>
            </a:r>
            <a:r>
              <a:rPr lang="en-GB" b="1" dirty="0"/>
              <a:t>s2(4)(b) </a:t>
            </a:r>
            <a:r>
              <a:rPr lang="en-GB" dirty="0"/>
              <a:t>was an example only and could be applied to any set of facts such as the ones in this case by analogy only.  The checks that the hospital event organiser had conducted were reasonable and this included the fact that there was no reason to think the insurance was not in force.</a:t>
            </a:r>
          </a:p>
        </p:txBody>
      </p:sp>
    </p:spTree>
    <p:extLst>
      <p:ext uri="{BB962C8B-B14F-4D97-AF65-F5344CB8AC3E}">
        <p14:creationId xmlns:p14="http://schemas.microsoft.com/office/powerpoint/2010/main" val="40816338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sz="3200" dirty="0"/>
              <a:t>To expect an occupier to check the contents of insurance cover of an independent contractor would be unreasonable.</a:t>
            </a:r>
          </a:p>
          <a:p>
            <a:pPr marL="114300" indent="0">
              <a:buNone/>
            </a:pPr>
            <a:r>
              <a:rPr lang="en-GB" sz="3200" dirty="0"/>
              <a:t>Note that Sedley LJ dissented on the basis there was no duty of care owed by the occupier to the Cl regarding the economic loss she had suffered by reason of lack of insurance cover.</a:t>
            </a:r>
          </a:p>
        </p:txBody>
      </p:sp>
    </p:spTree>
    <p:extLst>
      <p:ext uri="{BB962C8B-B14F-4D97-AF65-F5344CB8AC3E}">
        <p14:creationId xmlns:p14="http://schemas.microsoft.com/office/powerpoint/2010/main" val="11790159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Volenti</a:t>
            </a:r>
            <a:r>
              <a:rPr lang="en-GB" i="1" dirty="0"/>
              <a:t> </a:t>
            </a:r>
            <a:r>
              <a:rPr lang="en-GB" dirty="0"/>
              <a:t>and Con NEG</a:t>
            </a:r>
            <a:endParaRPr lang="en-GB" i="1" dirty="0"/>
          </a:p>
        </p:txBody>
      </p:sp>
      <p:sp>
        <p:nvSpPr>
          <p:cNvPr id="3" name="Content Placeholder 2"/>
          <p:cNvSpPr>
            <a:spLocks noGrp="1"/>
          </p:cNvSpPr>
          <p:nvPr>
            <p:ph idx="1"/>
          </p:nvPr>
        </p:nvSpPr>
        <p:spPr/>
        <p:txBody>
          <a:bodyPr/>
          <a:lstStyle/>
          <a:p>
            <a:pPr marL="114300" indent="0">
              <a:buNone/>
            </a:pPr>
            <a:r>
              <a:rPr lang="en-GB" b="1" dirty="0"/>
              <a:t>S2(5) </a:t>
            </a:r>
            <a:r>
              <a:rPr lang="en-GB" dirty="0"/>
              <a:t>provides that while knowledge of danger does not, of itself, deprive the visitor of remedy, the occupier will not be liable in respect of risks willingly accepted as his by the visitor.</a:t>
            </a:r>
          </a:p>
          <a:p>
            <a:pPr marL="114300" indent="0">
              <a:buNone/>
            </a:pPr>
            <a:r>
              <a:rPr lang="en-GB" b="1" dirty="0"/>
              <a:t>OLA 1957 </a:t>
            </a:r>
            <a:r>
              <a:rPr lang="en-GB" dirty="0"/>
              <a:t> does not specifically mention con </a:t>
            </a:r>
            <a:r>
              <a:rPr lang="en-GB" dirty="0" err="1"/>
              <a:t>neg</a:t>
            </a:r>
            <a:r>
              <a:rPr lang="en-GB" dirty="0"/>
              <a:t> but it is implicit in </a:t>
            </a:r>
            <a:r>
              <a:rPr lang="en-GB" b="1" dirty="0"/>
              <a:t>s2(3) </a:t>
            </a:r>
            <a:r>
              <a:rPr lang="en-GB" dirty="0"/>
              <a:t>that damages may be reduced where the visitor fails to take reasonable care for his own safety.</a:t>
            </a:r>
            <a:endParaRPr lang="en-GB" b="1" dirty="0"/>
          </a:p>
        </p:txBody>
      </p:sp>
    </p:spTree>
    <p:extLst>
      <p:ext uri="{BB962C8B-B14F-4D97-AF65-F5344CB8AC3E}">
        <p14:creationId xmlns:p14="http://schemas.microsoft.com/office/powerpoint/2010/main" val="25167073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Exclusion</a:t>
            </a:r>
          </a:p>
        </p:txBody>
      </p:sp>
      <p:sp>
        <p:nvSpPr>
          <p:cNvPr id="3" name="Content Placeholder 2"/>
          <p:cNvSpPr>
            <a:spLocks noGrp="1"/>
          </p:cNvSpPr>
          <p:nvPr>
            <p:ph idx="1"/>
          </p:nvPr>
        </p:nvSpPr>
        <p:spPr/>
        <p:txBody>
          <a:bodyPr/>
          <a:lstStyle/>
          <a:p>
            <a:pPr marL="114300" indent="0">
              <a:buNone/>
            </a:pPr>
            <a:r>
              <a:rPr lang="en-GB" dirty="0"/>
              <a:t>By </a:t>
            </a:r>
            <a:r>
              <a:rPr lang="en-GB" b="1" dirty="0"/>
              <a:t>s2(1) </a:t>
            </a:r>
            <a:r>
              <a:rPr lang="en-GB" dirty="0"/>
              <a:t>the occupier can extend, exclude, restrict or modify the extent of his liability by a contract term or properly worded notice, in so far as he is </a:t>
            </a:r>
            <a:r>
              <a:rPr lang="en-GB" i="1" dirty="0"/>
              <a:t>free to do so.</a:t>
            </a:r>
          </a:p>
          <a:p>
            <a:pPr marL="114300" indent="0">
              <a:buNone/>
            </a:pPr>
            <a:r>
              <a:rPr lang="en-GB" dirty="0"/>
              <a:t>There are limitations to what he can do which are set out in the following slides:-</a:t>
            </a:r>
          </a:p>
        </p:txBody>
      </p:sp>
    </p:spTree>
    <p:extLst>
      <p:ext uri="{BB962C8B-B14F-4D97-AF65-F5344CB8AC3E}">
        <p14:creationId xmlns:p14="http://schemas.microsoft.com/office/powerpoint/2010/main" val="15463835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pPr marL="114300" indent="0">
              <a:buNone/>
            </a:pPr>
            <a:r>
              <a:rPr lang="en-GB" dirty="0"/>
              <a:t>Where a visitor enters premises under a r conferred by law (</a:t>
            </a:r>
            <a:r>
              <a:rPr lang="en-GB" b="1" dirty="0"/>
              <a:t>s2(6)</a:t>
            </a:r>
            <a:r>
              <a:rPr lang="en-GB" dirty="0"/>
              <a:t>)it is argued that the common duty of care cannot be excluded because the visitor does not enter by virtue of any permission of the occupier, to which conditions of entry could be attached.</a:t>
            </a:r>
          </a:p>
          <a:p>
            <a:pPr marL="114300" indent="0">
              <a:buNone/>
            </a:pPr>
            <a:r>
              <a:rPr lang="en-GB" dirty="0"/>
              <a:t>The </a:t>
            </a:r>
            <a:r>
              <a:rPr lang="en-GB" b="1" dirty="0"/>
              <a:t>UCTA 1977 </a:t>
            </a:r>
            <a:r>
              <a:rPr lang="en-GB" dirty="0"/>
              <a:t>significantly restricts the ability to exclude liability where premises are occupied for business purposes.  </a:t>
            </a:r>
            <a:r>
              <a:rPr lang="en-GB" b="1" dirty="0"/>
              <a:t>s2(1) UCTA 1977 </a:t>
            </a:r>
            <a:r>
              <a:rPr lang="en-GB" dirty="0"/>
              <a:t>voids an exclusion of business liability for negligence causing death or personal injury and subjects to a requirement of reasonableness any exclusion of liability in respect of harm other than death or personal injury (</a:t>
            </a:r>
            <a:r>
              <a:rPr lang="en-GB" b="1" dirty="0"/>
              <a:t>s2(2) UCTA 1977</a:t>
            </a:r>
            <a:r>
              <a:rPr lang="en-GB" dirty="0"/>
              <a:t>)</a:t>
            </a:r>
          </a:p>
        </p:txBody>
      </p:sp>
    </p:spTree>
    <p:extLst>
      <p:ext uri="{BB962C8B-B14F-4D97-AF65-F5344CB8AC3E}">
        <p14:creationId xmlns:p14="http://schemas.microsoft.com/office/powerpoint/2010/main" val="34881465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b="1" dirty="0"/>
              <a:t>S1(3)(b) </a:t>
            </a:r>
            <a:r>
              <a:rPr lang="en-GB" dirty="0"/>
              <a:t>creates an exception where access to business premises is permitted for recreational or educational purposes distinct from the normal business of the occupier.  </a:t>
            </a:r>
            <a:r>
              <a:rPr lang="en-GB" dirty="0" err="1"/>
              <a:t>Eg</a:t>
            </a:r>
            <a:r>
              <a:rPr lang="en-GB" dirty="0"/>
              <a:t>. A school trip to a working farm.  This section means that a notice on a farm gate which excludes all liability for property damage and personal injury will be effective to a party of visiting school children.  If one of them is injured by an escaped cow the notice will be effective even if the farmer is negligent. </a:t>
            </a:r>
            <a:r>
              <a:rPr lang="en-GB" b="1" dirty="0"/>
              <a:t>S2(1) </a:t>
            </a:r>
            <a:r>
              <a:rPr lang="en-GB" dirty="0"/>
              <a:t>will not apply.</a:t>
            </a:r>
            <a:endParaRPr lang="en-GB" b="1" dirty="0"/>
          </a:p>
        </p:txBody>
      </p:sp>
    </p:spTree>
    <p:extLst>
      <p:ext uri="{BB962C8B-B14F-4D97-AF65-F5344CB8AC3E}">
        <p14:creationId xmlns:p14="http://schemas.microsoft.com/office/powerpoint/2010/main" val="36774740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Similarly, if the cow also trod on the child’s mobile phone and broke it the notice would also be effective (regardless of whether or not the exclusion was reasonable) so </a:t>
            </a:r>
            <a:r>
              <a:rPr lang="en-GB" b="1" dirty="0"/>
              <a:t>s2(2) </a:t>
            </a:r>
            <a:r>
              <a:rPr lang="en-GB" dirty="0"/>
              <a:t>will not apply.</a:t>
            </a:r>
          </a:p>
          <a:p>
            <a:pPr marL="114300" indent="0">
              <a:buNone/>
            </a:pPr>
            <a:r>
              <a:rPr lang="en-GB" dirty="0"/>
              <a:t>The key point is that although the farm is a business, hosting school trips is not a normal business purpose for this business.  The farm would be subject to </a:t>
            </a:r>
            <a:r>
              <a:rPr lang="en-GB" b="1" dirty="0"/>
              <a:t>ss2(1) </a:t>
            </a:r>
            <a:r>
              <a:rPr lang="en-GB" dirty="0"/>
              <a:t>and </a:t>
            </a:r>
            <a:r>
              <a:rPr lang="en-GB" b="1" dirty="0"/>
              <a:t>2(2) </a:t>
            </a:r>
            <a:r>
              <a:rPr lang="en-GB" dirty="0"/>
              <a:t>in respect of other visitors there on farm business.  </a:t>
            </a:r>
            <a:r>
              <a:rPr lang="en-GB" dirty="0" err="1"/>
              <a:t>Eg</a:t>
            </a:r>
            <a:r>
              <a:rPr lang="en-GB" dirty="0"/>
              <a:t>. An employee of the farm injured by a cow who also trod on and broke his mobile phone would benefit even if the wording on the notice on the farm gate made no distinction.</a:t>
            </a:r>
          </a:p>
        </p:txBody>
      </p:sp>
    </p:spTree>
    <p:extLst>
      <p:ext uri="{BB962C8B-B14F-4D97-AF65-F5344CB8AC3E}">
        <p14:creationId xmlns:p14="http://schemas.microsoft.com/office/powerpoint/2010/main" val="5021362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114300" indent="0">
              <a:buNone/>
            </a:pPr>
            <a:r>
              <a:rPr lang="en-GB" b="1" dirty="0"/>
              <a:t>S65 CRA 2015 – </a:t>
            </a:r>
            <a:r>
              <a:rPr lang="en-GB" dirty="0"/>
              <a:t>provides significantly smaller latitude for traders (the term </a:t>
            </a:r>
            <a:r>
              <a:rPr lang="en-GB" b="1" dirty="0"/>
              <a:t>CRA 2015 </a:t>
            </a:r>
            <a:r>
              <a:rPr lang="en-GB" dirty="0"/>
              <a:t> uses for businesses who enter into consumer contracts) to exclude or limit their liability.  Following the lead of </a:t>
            </a:r>
            <a:r>
              <a:rPr lang="en-GB" b="1" dirty="0"/>
              <a:t>UCTA, CRA 2015 </a:t>
            </a:r>
            <a:r>
              <a:rPr lang="en-GB" dirty="0"/>
              <a:t>prohibits exclusions or limitations of liability for death or personal injury.  More importantly, </a:t>
            </a:r>
            <a:r>
              <a:rPr lang="en-GB" b="1" dirty="0"/>
              <a:t>s65(2) </a:t>
            </a:r>
            <a:r>
              <a:rPr lang="en-GB" dirty="0"/>
              <a:t>makes clear that where a term of a consumer contract, or a consumer notice, purports to exclude or restrict a trader’s liability for negligence, a person is not to be taken to have voluntarily accepted any risk merely because the person agreed to, or knew about the term or notice.  </a:t>
            </a:r>
            <a:r>
              <a:rPr lang="en-GB" dirty="0" err="1"/>
              <a:t>Ie</a:t>
            </a:r>
            <a:r>
              <a:rPr lang="en-GB" dirty="0"/>
              <a:t> – traders cannot simply rely on the fact that the consumer knew about the limitation in order to be able to invoke it in court.</a:t>
            </a:r>
            <a:endParaRPr lang="en-GB" b="1" dirty="0"/>
          </a:p>
        </p:txBody>
      </p:sp>
    </p:spTree>
    <p:extLst>
      <p:ext uri="{BB962C8B-B14F-4D97-AF65-F5344CB8AC3E}">
        <p14:creationId xmlns:p14="http://schemas.microsoft.com/office/powerpoint/2010/main" val="9334022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Furthermore, the wording of </a:t>
            </a:r>
            <a:r>
              <a:rPr lang="en-GB" b="1" dirty="0"/>
              <a:t>s3(1) OLA 1957 </a:t>
            </a:r>
            <a:r>
              <a:rPr lang="en-GB" dirty="0"/>
              <a:t>provides a restriction on the occupier’s freedom to exclude the common law duty of care:</a:t>
            </a:r>
          </a:p>
          <a:p>
            <a:pPr marL="114300" indent="0">
              <a:buNone/>
            </a:pPr>
            <a:r>
              <a:rPr lang="en-GB" i="1" dirty="0"/>
              <a:t>Where an occupier of premises is bound by contract to permit persons who are strangers to the contract to enter or use the premises, the duty of care which he owes to them as his visitors cannot be excluded or restricted </a:t>
            </a:r>
            <a:r>
              <a:rPr lang="en-GB" b="1" i="1" dirty="0"/>
              <a:t>by that contract.</a:t>
            </a:r>
            <a:endParaRPr lang="en-GB" i="1" dirty="0"/>
          </a:p>
        </p:txBody>
      </p:sp>
    </p:spTree>
    <p:extLst>
      <p:ext uri="{BB962C8B-B14F-4D97-AF65-F5344CB8AC3E}">
        <p14:creationId xmlns:p14="http://schemas.microsoft.com/office/powerpoint/2010/main" val="17715392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It is not uncommon for a landlord to retain control over certain common parts such as staircase or lift.  Visitors going to individual flats use the common parts and might be injured when they do.  The landlord could not put an exclusion clause in the lease with the tenant which successfully excluded occupiers’ liability regarding the condition of the common parts and the safety of persons passing through them.</a:t>
            </a:r>
          </a:p>
        </p:txBody>
      </p:sp>
    </p:spTree>
    <p:extLst>
      <p:ext uri="{BB962C8B-B14F-4D97-AF65-F5344CB8AC3E}">
        <p14:creationId xmlns:p14="http://schemas.microsoft.com/office/powerpoint/2010/main" val="27369926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3163B-A5B4-4033-9003-45F3FA1EF3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1E65A1-C830-4C09-8759-2292158BBE60}"/>
              </a:ext>
            </a:extLst>
          </p:cNvPr>
          <p:cNvSpPr>
            <a:spLocks noGrp="1"/>
          </p:cNvSpPr>
          <p:nvPr>
            <p:ph idx="1"/>
          </p:nvPr>
        </p:nvSpPr>
        <p:spPr/>
        <p:txBody>
          <a:bodyPr>
            <a:normAutofit/>
          </a:bodyPr>
          <a:lstStyle/>
          <a:p>
            <a:pPr marL="114300" indent="0" algn="ctr">
              <a:buNone/>
            </a:pPr>
            <a:r>
              <a:rPr lang="en-US" sz="3200" b="1" dirty="0"/>
              <a:t>END</a:t>
            </a:r>
            <a:endParaRPr lang="en-GB" sz="3200" b="1" dirty="0"/>
          </a:p>
        </p:txBody>
      </p:sp>
    </p:spTree>
    <p:extLst>
      <p:ext uri="{BB962C8B-B14F-4D97-AF65-F5344CB8AC3E}">
        <p14:creationId xmlns:p14="http://schemas.microsoft.com/office/powerpoint/2010/main" val="40376608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OLA 1984</a:t>
            </a:r>
          </a:p>
        </p:txBody>
      </p:sp>
      <p:sp>
        <p:nvSpPr>
          <p:cNvPr id="3" name="Content Placeholder 2"/>
          <p:cNvSpPr>
            <a:spLocks noGrp="1"/>
          </p:cNvSpPr>
          <p:nvPr>
            <p:ph idx="1"/>
          </p:nvPr>
        </p:nvSpPr>
        <p:spPr/>
        <p:txBody>
          <a:bodyPr>
            <a:normAutofit fontScale="92500" lnSpcReduction="10000"/>
          </a:bodyPr>
          <a:lstStyle/>
          <a:p>
            <a:pPr marL="114300" indent="0">
              <a:buNone/>
            </a:pPr>
            <a:r>
              <a:rPr lang="en-GB" u="sng" dirty="0"/>
              <a:t>Historical background</a:t>
            </a:r>
          </a:p>
          <a:p>
            <a:pPr marL="114300" indent="0">
              <a:buNone/>
            </a:pPr>
            <a:r>
              <a:rPr lang="en-GB" dirty="0"/>
              <a:t>The common law was hostile to trespassers.  In </a:t>
            </a:r>
            <a:r>
              <a:rPr lang="en-GB" b="1" i="1" dirty="0"/>
              <a:t>Addie v Dumbreck [1929] </a:t>
            </a:r>
            <a:r>
              <a:rPr lang="en-GB" dirty="0"/>
              <a:t>it was said the sole duty of the occupier was not intentionally or recklessly to harm a trespasser. This remained the case until </a:t>
            </a:r>
            <a:r>
              <a:rPr lang="en-GB" b="1" i="1" dirty="0"/>
              <a:t>British Railways Board v Herrington [1972] </a:t>
            </a:r>
            <a:r>
              <a:rPr lang="en-GB" dirty="0"/>
              <a:t>where </a:t>
            </a:r>
            <a:r>
              <a:rPr lang="en-GB" dirty="0" err="1"/>
              <a:t>HofL</a:t>
            </a:r>
            <a:r>
              <a:rPr lang="en-GB" dirty="0"/>
              <a:t> held that an occupier owed a duty of “common humanity” to a trespasser known to be on the land.  This standard of care depends on the gravity of the danger, the likelihood of the trespasser’s presence, and the seriousness of the burden for the occupier of putting up warnings or other protective measures. This case was referred to be the Law Commission and that then became part of the </a:t>
            </a:r>
            <a:r>
              <a:rPr lang="en-GB" b="1" dirty="0"/>
              <a:t>OLA 1984.</a:t>
            </a:r>
            <a:endParaRPr lang="en-GB" dirty="0"/>
          </a:p>
        </p:txBody>
      </p:sp>
    </p:spTree>
    <p:extLst>
      <p:ext uri="{BB962C8B-B14F-4D97-AF65-F5344CB8AC3E}">
        <p14:creationId xmlns:p14="http://schemas.microsoft.com/office/powerpoint/2010/main" val="9717592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General Provision of OLA 1984</a:t>
            </a:r>
          </a:p>
        </p:txBody>
      </p:sp>
      <p:sp>
        <p:nvSpPr>
          <p:cNvPr id="3" name="Content Placeholder 2"/>
          <p:cNvSpPr>
            <a:spLocks noGrp="1"/>
          </p:cNvSpPr>
          <p:nvPr>
            <p:ph idx="1"/>
          </p:nvPr>
        </p:nvSpPr>
        <p:spPr/>
        <p:txBody>
          <a:bodyPr>
            <a:normAutofit lnSpcReduction="10000"/>
          </a:bodyPr>
          <a:lstStyle/>
          <a:p>
            <a:pPr marL="114300" indent="0">
              <a:buNone/>
            </a:pPr>
            <a:r>
              <a:rPr lang="en-GB" dirty="0"/>
              <a:t>Under this Act the duty is owed by the occupier of the premises (</a:t>
            </a:r>
            <a:r>
              <a:rPr lang="en-GB" b="1" dirty="0"/>
              <a:t>s1(1)(a)</a:t>
            </a:r>
            <a:r>
              <a:rPr lang="en-GB" dirty="0"/>
              <a:t>).  This is the same person as the person who owes the common duty of care under </a:t>
            </a:r>
            <a:r>
              <a:rPr lang="en-GB" b="1" dirty="0"/>
              <a:t>OLA 1957. </a:t>
            </a:r>
            <a:r>
              <a:rPr lang="en-GB" dirty="0"/>
              <a:t>Once again, there is no statutory definition of occupier and the common law test should be applied.</a:t>
            </a:r>
          </a:p>
          <a:p>
            <a:pPr marL="114300" indent="0">
              <a:buNone/>
            </a:pPr>
            <a:r>
              <a:rPr lang="en-GB" dirty="0"/>
              <a:t>The duty is owed to persons </a:t>
            </a:r>
            <a:r>
              <a:rPr lang="en-GB" i="1" dirty="0"/>
              <a:t>other than visitors. </a:t>
            </a:r>
            <a:r>
              <a:rPr lang="en-GB" dirty="0"/>
              <a:t>This includes trespassers, persons exercising private rights of way or persons using a public maintained highway (</a:t>
            </a:r>
            <a:r>
              <a:rPr lang="en-GB" b="1" dirty="0"/>
              <a:t>s1(7)</a:t>
            </a:r>
            <a:r>
              <a:rPr lang="en-GB" dirty="0"/>
              <a:t>), who are protected against the consequences of misfeasance by common law principles.</a:t>
            </a:r>
          </a:p>
        </p:txBody>
      </p:sp>
    </p:spTree>
    <p:extLst>
      <p:ext uri="{BB962C8B-B14F-4D97-AF65-F5344CB8AC3E}">
        <p14:creationId xmlns:p14="http://schemas.microsoft.com/office/powerpoint/2010/main" val="3868665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Conditions for the duty to arise</a:t>
            </a:r>
          </a:p>
        </p:txBody>
      </p:sp>
      <p:sp>
        <p:nvSpPr>
          <p:cNvPr id="3" name="Content Placeholder 2"/>
          <p:cNvSpPr>
            <a:spLocks noGrp="1"/>
          </p:cNvSpPr>
          <p:nvPr>
            <p:ph idx="1"/>
          </p:nvPr>
        </p:nvSpPr>
        <p:spPr/>
        <p:txBody>
          <a:bodyPr/>
          <a:lstStyle/>
          <a:p>
            <a:pPr marL="114300" indent="0">
              <a:buNone/>
            </a:pPr>
            <a:r>
              <a:rPr lang="en-GB" b="1" dirty="0"/>
              <a:t>S1(3) </a:t>
            </a:r>
            <a:r>
              <a:rPr lang="en-GB" dirty="0"/>
              <a:t>provides that a duty will be owed by the occupier if:</a:t>
            </a:r>
          </a:p>
          <a:p>
            <a:pPr marL="571500" indent="-457200">
              <a:buAutoNum type="alphaLcPeriod"/>
            </a:pPr>
            <a:r>
              <a:rPr lang="en-GB" dirty="0"/>
              <a:t>He is aware of the danger or has reasonable grounds to believe it exists;</a:t>
            </a:r>
          </a:p>
          <a:p>
            <a:pPr marL="571500" indent="-457200">
              <a:buAutoNum type="alphaLcPeriod"/>
            </a:pPr>
            <a:r>
              <a:rPr lang="en-GB" dirty="0"/>
              <a:t>He knows or has reasonable grounds to believe that the other is in the vicinity of the danger concerned or that he may come into the vicinity of the danger….; and</a:t>
            </a:r>
          </a:p>
          <a:p>
            <a:pPr marL="571500" indent="-457200">
              <a:buAutoNum type="alphaLcPeriod"/>
            </a:pPr>
            <a:r>
              <a:rPr lang="en-GB" dirty="0"/>
              <a:t>The risk is one against which, in all the circumstances of the case, he may reasonably be expected to offer the other some protection.</a:t>
            </a:r>
          </a:p>
        </p:txBody>
      </p:sp>
    </p:spTree>
    <p:extLst>
      <p:ext uri="{BB962C8B-B14F-4D97-AF65-F5344CB8AC3E}">
        <p14:creationId xmlns:p14="http://schemas.microsoft.com/office/powerpoint/2010/main" val="17764942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Merely establishing a relationship of occupier to someone other than a visitor is not sufficient to establish a duty of care.  The previous requirements must be satisfied.  </a:t>
            </a:r>
            <a:r>
              <a:rPr lang="en-GB" b="1" dirty="0"/>
              <a:t>S1(3) </a:t>
            </a:r>
            <a:r>
              <a:rPr lang="en-GB" dirty="0"/>
              <a:t>doesn’t follow the Law Commission exactly and a and b contain confusing language. It is not clear whether the test is subjective (</a:t>
            </a:r>
            <a:r>
              <a:rPr lang="en-GB" dirty="0" err="1"/>
              <a:t>ie</a:t>
            </a:r>
            <a:r>
              <a:rPr lang="en-GB" dirty="0"/>
              <a:t> of the particular occupier) or objective (the reasonable occupier in the D’s situation).  In addition the 3 requirements for establishing a duty of care would be relevant to any discussion about breach of duty.  Especially, </a:t>
            </a:r>
            <a:r>
              <a:rPr lang="en-GB" b="1" dirty="0"/>
              <a:t>s1(3)( c) </a:t>
            </a:r>
            <a:r>
              <a:rPr lang="en-GB" dirty="0"/>
              <a:t>which refers to an objective assessment of all circumstances.</a:t>
            </a:r>
          </a:p>
        </p:txBody>
      </p:sp>
    </p:spTree>
    <p:extLst>
      <p:ext uri="{BB962C8B-B14F-4D97-AF65-F5344CB8AC3E}">
        <p14:creationId xmlns:p14="http://schemas.microsoft.com/office/powerpoint/2010/main" val="27913598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Ratcliff v McConnell and another [1999]</a:t>
            </a:r>
          </a:p>
        </p:txBody>
      </p:sp>
      <p:sp>
        <p:nvSpPr>
          <p:cNvPr id="3" name="Content Placeholder 2"/>
          <p:cNvSpPr>
            <a:spLocks noGrp="1"/>
          </p:cNvSpPr>
          <p:nvPr>
            <p:ph idx="1"/>
          </p:nvPr>
        </p:nvSpPr>
        <p:spPr/>
        <p:txBody>
          <a:bodyPr/>
          <a:lstStyle/>
          <a:p>
            <a:pPr marL="114300" indent="0">
              <a:buNone/>
            </a:pPr>
            <a:r>
              <a:rPr lang="en-GB" dirty="0"/>
              <a:t>This case considered the wording of the statute carefully.</a:t>
            </a:r>
          </a:p>
          <a:p>
            <a:pPr marL="114300" indent="0">
              <a:buNone/>
            </a:pPr>
            <a:r>
              <a:rPr lang="en-GB" dirty="0"/>
              <a:t>An adult trespasser dived into a swimming pool at night and suffered serious head injuries.  The court identified the relevant danger as the risk of a diver hitting his head at the bottom of the pool.  This was a danger obvious to an adult using the pool and common to all swimming pools; therefore the Ds were under no duty to warn the Cl of it specifically.  On the facts the Cl was </a:t>
            </a:r>
            <a:r>
              <a:rPr lang="en-GB" i="1" dirty="0" err="1"/>
              <a:t>volens</a:t>
            </a:r>
            <a:r>
              <a:rPr lang="en-GB" i="1" dirty="0"/>
              <a:t> </a:t>
            </a:r>
            <a:r>
              <a:rPr lang="en-GB" dirty="0"/>
              <a:t>to the risk under </a:t>
            </a:r>
            <a:r>
              <a:rPr lang="en-GB" b="1" dirty="0"/>
              <a:t>s1(6)</a:t>
            </a:r>
            <a:endParaRPr lang="en-GB" dirty="0"/>
          </a:p>
        </p:txBody>
      </p:sp>
    </p:spTree>
    <p:extLst>
      <p:ext uri="{BB962C8B-B14F-4D97-AF65-F5344CB8AC3E}">
        <p14:creationId xmlns:p14="http://schemas.microsoft.com/office/powerpoint/2010/main" val="419833135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Donoghue v </a:t>
            </a:r>
            <a:r>
              <a:rPr lang="en-GB" dirty="0" err="1"/>
              <a:t>folkestone</a:t>
            </a:r>
            <a:r>
              <a:rPr lang="en-GB" dirty="0"/>
              <a:t> properties ltd [2003]</a:t>
            </a:r>
          </a:p>
        </p:txBody>
      </p:sp>
      <p:sp>
        <p:nvSpPr>
          <p:cNvPr id="3" name="Content Placeholder 2"/>
          <p:cNvSpPr>
            <a:spLocks noGrp="1"/>
          </p:cNvSpPr>
          <p:nvPr>
            <p:ph idx="1"/>
          </p:nvPr>
        </p:nvSpPr>
        <p:spPr/>
        <p:txBody>
          <a:bodyPr>
            <a:normAutofit lnSpcReduction="10000"/>
          </a:bodyPr>
          <a:lstStyle/>
          <a:p>
            <a:pPr marL="114300" indent="0">
              <a:buNone/>
            </a:pPr>
            <a:r>
              <a:rPr lang="en-GB" dirty="0"/>
              <a:t>A trespasser was injured when he dived into the sea at Folkestone harbour just after midnight in late December and hit his head on an underwater slipway.  D occupier accepted that its responsibilities to swimmers during summer might have demanded more by way of notices and deterrents but said that the correct application of </a:t>
            </a:r>
            <a:r>
              <a:rPr lang="en-GB" b="1" dirty="0"/>
              <a:t>s1(3)(a),(b) </a:t>
            </a:r>
            <a:r>
              <a:rPr lang="en-GB" dirty="0"/>
              <a:t>and </a:t>
            </a:r>
            <a:r>
              <a:rPr lang="en-GB" b="1" dirty="0"/>
              <a:t>( c) </a:t>
            </a:r>
            <a:r>
              <a:rPr lang="en-GB" dirty="0"/>
              <a:t>is to the actual circumstances of this accident.  On the facts the D argued that it owed no duty to this specific Cl, of whose presence in the vicinity of the danger it neither knew nor could reasonably be expected to know.</a:t>
            </a:r>
          </a:p>
        </p:txBody>
      </p:sp>
    </p:spTree>
    <p:extLst>
      <p:ext uri="{BB962C8B-B14F-4D97-AF65-F5344CB8AC3E}">
        <p14:creationId xmlns:p14="http://schemas.microsoft.com/office/powerpoint/2010/main" val="81490164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sz="2800" dirty="0"/>
              <a:t>The appeal focussed on the wording of </a:t>
            </a:r>
            <a:r>
              <a:rPr lang="en-GB" sz="2800" b="1" dirty="0"/>
              <a:t>s1(3)(b) </a:t>
            </a:r>
            <a:r>
              <a:rPr lang="en-GB" sz="2800" dirty="0"/>
              <a:t>and the argument that any duty owed extends only to the time or times during which the occupier has grounds to think that the trespasser is in the vicinity of the danger and at risk from it.  </a:t>
            </a:r>
            <a:r>
              <a:rPr lang="en-GB" sz="2800" dirty="0" err="1"/>
              <a:t>CofA</a:t>
            </a:r>
            <a:r>
              <a:rPr lang="en-GB" sz="2800" dirty="0"/>
              <a:t> found that the occupier owed no duty of care to the Cl in the circumstances of the case.</a:t>
            </a:r>
          </a:p>
        </p:txBody>
      </p:sp>
    </p:spTree>
    <p:extLst>
      <p:ext uri="{BB962C8B-B14F-4D97-AF65-F5344CB8AC3E}">
        <p14:creationId xmlns:p14="http://schemas.microsoft.com/office/powerpoint/2010/main" val="26662352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Tomlinson v </a:t>
            </a:r>
            <a:r>
              <a:rPr lang="en-GB" dirty="0" err="1"/>
              <a:t>congleton</a:t>
            </a:r>
            <a:r>
              <a:rPr lang="en-GB" dirty="0"/>
              <a:t> borough council [2003]</a:t>
            </a:r>
          </a:p>
        </p:txBody>
      </p:sp>
      <p:sp>
        <p:nvSpPr>
          <p:cNvPr id="3" name="Content Placeholder 2"/>
          <p:cNvSpPr>
            <a:spLocks noGrp="1"/>
          </p:cNvSpPr>
          <p:nvPr>
            <p:ph idx="1"/>
          </p:nvPr>
        </p:nvSpPr>
        <p:spPr/>
        <p:txBody>
          <a:bodyPr>
            <a:normAutofit fontScale="92500" lnSpcReduction="20000"/>
          </a:bodyPr>
          <a:lstStyle/>
          <a:p>
            <a:pPr marL="114300" indent="0">
              <a:buNone/>
            </a:pPr>
            <a:r>
              <a:rPr lang="en-GB" dirty="0"/>
              <a:t>This case saw the </a:t>
            </a:r>
            <a:r>
              <a:rPr lang="en-GB" dirty="0" err="1"/>
              <a:t>HofL</a:t>
            </a:r>
            <a:r>
              <a:rPr lang="en-GB" dirty="0"/>
              <a:t> consider the same issue.</a:t>
            </a:r>
          </a:p>
          <a:p>
            <a:pPr marL="114300" indent="0">
              <a:buNone/>
            </a:pPr>
            <a:r>
              <a:rPr lang="en-GB" dirty="0"/>
              <a:t>A young man dived head first into a shallow lake in a country park and suffered serious head injuries. It was accepted that he was a trespasser to the lake because signs made it clear that swimming was not permitted.</a:t>
            </a:r>
          </a:p>
          <a:p>
            <a:pPr marL="114300" indent="0">
              <a:buNone/>
            </a:pPr>
            <a:r>
              <a:rPr lang="en-GB" u="sng" dirty="0"/>
              <a:t>The first question </a:t>
            </a:r>
            <a:r>
              <a:rPr lang="en-GB" dirty="0"/>
              <a:t>was whether there was in the lake a </a:t>
            </a:r>
            <a:r>
              <a:rPr lang="en-GB" i="1" dirty="0"/>
              <a:t>danger due to the state of the premises or to things done or omitted to be done on them (</a:t>
            </a:r>
            <a:r>
              <a:rPr lang="en-GB" b="1" i="1" dirty="0"/>
              <a:t>s1(1)(a) OLA 1984</a:t>
            </a:r>
            <a:r>
              <a:rPr lang="en-GB" i="1" dirty="0"/>
              <a:t>).  </a:t>
            </a:r>
            <a:r>
              <a:rPr lang="en-GB" dirty="0"/>
              <a:t>It was found that there was nothing about the lake which made it more dangerous than any other open stretch of water and that the council had not made the lake more dangerous by permitting activities such as boating which would not put the trespasser at risk.  Any risk resulted from the activities of the trespasser and not from the state of the premises.</a:t>
            </a:r>
          </a:p>
        </p:txBody>
      </p:sp>
    </p:spTree>
    <p:extLst>
      <p:ext uri="{BB962C8B-B14F-4D97-AF65-F5344CB8AC3E}">
        <p14:creationId xmlns:p14="http://schemas.microsoft.com/office/powerpoint/2010/main" val="36819275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114300" indent="0">
              <a:buNone/>
            </a:pPr>
            <a:r>
              <a:rPr lang="en-GB" u="sng" dirty="0"/>
              <a:t>The second question </a:t>
            </a:r>
            <a:r>
              <a:rPr lang="en-GB" dirty="0"/>
              <a:t>was the nature of the duty.  </a:t>
            </a:r>
            <a:r>
              <a:rPr lang="en-GB" dirty="0" err="1"/>
              <a:t>HofL</a:t>
            </a:r>
            <a:r>
              <a:rPr lang="en-GB" dirty="0"/>
              <a:t> made it clear that the duty under </a:t>
            </a:r>
            <a:r>
              <a:rPr lang="en-GB" b="1" dirty="0"/>
              <a:t>OLA 1984 </a:t>
            </a:r>
            <a:r>
              <a:rPr lang="en-GB" dirty="0"/>
              <a:t>was intended to be a lesser duty than the duty to a lawful visitor under </a:t>
            </a:r>
            <a:r>
              <a:rPr lang="en-GB" b="1" dirty="0"/>
              <a:t>OLA 1957 </a:t>
            </a:r>
            <a:r>
              <a:rPr lang="en-GB" dirty="0"/>
              <a:t>and said that in the case of a lawful visitor you start from the assumption that there is a duty and with a trespasser you start from the assumption that there is not a duty.</a:t>
            </a:r>
          </a:p>
          <a:p>
            <a:pPr marL="114300" indent="0">
              <a:buNone/>
            </a:pPr>
            <a:r>
              <a:rPr lang="en-GB" dirty="0"/>
              <a:t>Therefore in relation to the duty under </a:t>
            </a:r>
            <a:r>
              <a:rPr lang="en-GB" b="1" dirty="0"/>
              <a:t>OLA 1984 </a:t>
            </a:r>
            <a:r>
              <a:rPr lang="en-GB" dirty="0"/>
              <a:t>was there knowledge or foresight of the danger?  There was a known possibility that boisterous teenagers might injure themselves in the shallow water but the chances of such an accident were small. Was there knowledge or foresight of the presence of the trespasser?  The council knew that swimmers came to the lake despite the signs.</a:t>
            </a:r>
          </a:p>
        </p:txBody>
      </p:sp>
    </p:spTree>
    <p:extLst>
      <p:ext uri="{BB962C8B-B14F-4D97-AF65-F5344CB8AC3E}">
        <p14:creationId xmlns:p14="http://schemas.microsoft.com/office/powerpoint/2010/main" val="34848382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sz="2800" dirty="0"/>
              <a:t>Was the risk one against which the council might reasonably be expected to offer the Cl some protection?  Just because the risk of injury might have been foreseeable, this did not mean that the D council was under a duty to prevent it.  There must be a balance between any risk, the social value of the activity which gives rise to the risk and the cost of preventative measures.</a:t>
            </a:r>
          </a:p>
        </p:txBody>
      </p:sp>
    </p:spTree>
    <p:extLst>
      <p:ext uri="{BB962C8B-B14F-4D97-AF65-F5344CB8AC3E}">
        <p14:creationId xmlns:p14="http://schemas.microsoft.com/office/powerpoint/2010/main" val="10200636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Lord Hoffman said,</a:t>
            </a:r>
          </a:p>
          <a:p>
            <a:pPr marL="114300" indent="0">
              <a:buNone/>
            </a:pPr>
            <a:r>
              <a:rPr lang="en-GB" i="1" dirty="0"/>
              <a:t>“I think it will be extremely rare for an occupier of land to be under a duty to prevent people from taking risks which are inherent in activities they freely choose to take upon the land” </a:t>
            </a:r>
            <a:r>
              <a:rPr lang="en-GB" dirty="0"/>
              <a:t>and that </a:t>
            </a:r>
            <a:r>
              <a:rPr lang="en-GB" i="1" dirty="0"/>
              <a:t>“local authorities and other occupiers of land are ordinarily under no duty to incur such social and financial costs to protect a minority (or even a majority) against obvious dangers.” </a:t>
            </a:r>
            <a:r>
              <a:rPr lang="en-GB" dirty="0"/>
              <a:t>Thus, even if swimming had not been prohibited, there was no obligation to prevent the Cl diving into the water, nor was there any duty to warn him of the dangers which were obvious.</a:t>
            </a:r>
            <a:endParaRPr lang="en-GB" i="1" dirty="0"/>
          </a:p>
        </p:txBody>
      </p:sp>
    </p:spTree>
    <p:extLst>
      <p:ext uri="{BB962C8B-B14F-4D97-AF65-F5344CB8AC3E}">
        <p14:creationId xmlns:p14="http://schemas.microsoft.com/office/powerpoint/2010/main" val="5832892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Young v </a:t>
            </a:r>
            <a:r>
              <a:rPr lang="en-GB" dirty="0" err="1"/>
              <a:t>kent</a:t>
            </a:r>
            <a:r>
              <a:rPr lang="en-GB" dirty="0"/>
              <a:t> county council [2005]</a:t>
            </a:r>
          </a:p>
        </p:txBody>
      </p:sp>
      <p:sp>
        <p:nvSpPr>
          <p:cNvPr id="3" name="Content Placeholder 2"/>
          <p:cNvSpPr>
            <a:spLocks noGrp="1"/>
          </p:cNvSpPr>
          <p:nvPr>
            <p:ph idx="1"/>
          </p:nvPr>
        </p:nvSpPr>
        <p:spPr/>
        <p:txBody>
          <a:bodyPr>
            <a:normAutofit lnSpcReduction="10000"/>
          </a:bodyPr>
          <a:lstStyle/>
          <a:p>
            <a:pPr marL="114300" indent="0">
              <a:buNone/>
            </a:pPr>
            <a:r>
              <a:rPr lang="en-GB" dirty="0"/>
              <a:t>This considered the position of child trespassers after the </a:t>
            </a:r>
            <a:r>
              <a:rPr lang="en-GB" b="1" dirty="0"/>
              <a:t>Tomlinson </a:t>
            </a:r>
            <a:r>
              <a:rPr lang="en-GB" dirty="0"/>
              <a:t>case.  </a:t>
            </a:r>
          </a:p>
          <a:p>
            <a:pPr marL="114300" indent="0">
              <a:buNone/>
            </a:pPr>
            <a:r>
              <a:rPr lang="en-GB" dirty="0"/>
              <a:t>12yr old boy claimed for damage from the D owner of a school building which was being used by a youth club.  He climbed on to the roof using the flue of an extractor fan and fell through the buildings skylight.  The skylight was brittle and fragile and there was evidence that others had climbed on the roof previously.  It was found that there was a danger of which the council had been aware, which posed a risk to a non-visitor and that the council should have known that children were likely to climb on the roof.  </a:t>
            </a:r>
          </a:p>
        </p:txBody>
      </p:sp>
    </p:spTree>
    <p:extLst>
      <p:ext uri="{BB962C8B-B14F-4D97-AF65-F5344CB8AC3E}">
        <p14:creationId xmlns:p14="http://schemas.microsoft.com/office/powerpoint/2010/main" val="38473195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114300" indent="0">
              <a:buNone/>
            </a:pPr>
            <a:r>
              <a:rPr lang="en-GB" dirty="0"/>
              <a:t>If the Cl had not been a child he would not have been able to recover following </a:t>
            </a:r>
            <a:r>
              <a:rPr lang="en-GB" b="1" dirty="0"/>
              <a:t>Tomlinson </a:t>
            </a:r>
            <a:r>
              <a:rPr lang="en-GB" dirty="0"/>
              <a:t>but there was a duty to protect children.  In </a:t>
            </a:r>
            <a:r>
              <a:rPr lang="en-GB" b="1" dirty="0" err="1"/>
              <a:t>Keown</a:t>
            </a:r>
            <a:r>
              <a:rPr lang="en-GB" b="1" dirty="0"/>
              <a:t> v Coventry Healthcare NHS Trust [2006] </a:t>
            </a:r>
            <a:r>
              <a:rPr lang="en-GB" dirty="0"/>
              <a:t>an 11yr old boy climbed the underside of a fire escape at a hospital and then fell to the ground.  </a:t>
            </a:r>
            <a:r>
              <a:rPr lang="en-GB" dirty="0" err="1"/>
              <a:t>CofA</a:t>
            </a:r>
            <a:r>
              <a:rPr lang="en-GB" dirty="0"/>
              <a:t> then agreed that </a:t>
            </a:r>
            <a:r>
              <a:rPr lang="en-GB" b="1" dirty="0"/>
              <a:t>Tomlinson </a:t>
            </a:r>
            <a:r>
              <a:rPr lang="en-GB" dirty="0"/>
              <a:t>would preclude liability to an adult.  The court could not, however, always ignore a child’s choice to indulge in a dangerous activity; it depended on the circumstances.  In this case the Cl appreciated the risk of falling, knew what he was doing was dangerous and that he should not have been climbing.  Cl had not suffered his injury through any defect in the premises.</a:t>
            </a:r>
          </a:p>
        </p:txBody>
      </p:sp>
    </p:spTree>
    <p:extLst>
      <p:ext uri="{BB962C8B-B14F-4D97-AF65-F5344CB8AC3E}">
        <p14:creationId xmlns:p14="http://schemas.microsoft.com/office/powerpoint/2010/main" val="41798160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A common holiday accident with devastating effects occurred in </a:t>
            </a:r>
            <a:r>
              <a:rPr lang="en-GB" b="1" i="1" dirty="0"/>
              <a:t>Evans v </a:t>
            </a:r>
            <a:r>
              <a:rPr lang="en-GB" b="1" i="1" dirty="0" err="1"/>
              <a:t>Kosmar</a:t>
            </a:r>
            <a:r>
              <a:rPr lang="en-GB" b="1" i="1" dirty="0"/>
              <a:t> Villa Holidays Plc [2008] </a:t>
            </a:r>
            <a:r>
              <a:rPr lang="en-GB" dirty="0"/>
              <a:t>Cl, aged 17, dived into the shallow end of a swimming pool near his holiday apartment in Corfu in the early hrs of the morning.  “No diving” signs were in place but the Cl argued that they were inadequate and that the closure of the pool at night should have been better enforced.  He suffered injuries leading to </a:t>
            </a:r>
            <a:r>
              <a:rPr lang="en-GB" dirty="0" err="1"/>
              <a:t>tretraplegia</a:t>
            </a:r>
            <a:r>
              <a:rPr lang="en-GB" dirty="0"/>
              <a:t>. Trial Judge found the D tour operator liable for breach of contract but also 50% con </a:t>
            </a:r>
            <a:r>
              <a:rPr lang="en-GB" dirty="0" err="1"/>
              <a:t>neg</a:t>
            </a:r>
            <a:r>
              <a:rPr lang="en-GB" dirty="0"/>
              <a:t> on the part of the Cl.</a:t>
            </a:r>
          </a:p>
        </p:txBody>
      </p:sp>
    </p:spTree>
    <p:extLst>
      <p:ext uri="{BB962C8B-B14F-4D97-AF65-F5344CB8AC3E}">
        <p14:creationId xmlns:p14="http://schemas.microsoft.com/office/powerpoint/2010/main" val="40861450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4300" indent="0">
              <a:buNone/>
            </a:pPr>
            <a:r>
              <a:rPr lang="en-GB" dirty="0"/>
              <a:t>The </a:t>
            </a:r>
            <a:r>
              <a:rPr lang="en-GB" dirty="0" err="1"/>
              <a:t>CofA</a:t>
            </a:r>
            <a:r>
              <a:rPr lang="en-GB" dirty="0"/>
              <a:t> considered whether </a:t>
            </a:r>
            <a:r>
              <a:rPr lang="en-GB" b="1" dirty="0"/>
              <a:t>OLA 1957 </a:t>
            </a:r>
            <a:r>
              <a:rPr lang="en-GB" dirty="0"/>
              <a:t>and </a:t>
            </a:r>
            <a:r>
              <a:rPr lang="en-GB" b="1" dirty="0"/>
              <a:t>OLA 1984 </a:t>
            </a:r>
            <a:r>
              <a:rPr lang="en-GB" dirty="0"/>
              <a:t> were relevant to this claim.  They applied the underlying reasoning in </a:t>
            </a:r>
            <a:r>
              <a:rPr lang="en-GB" b="1" dirty="0"/>
              <a:t>Tomlinson </a:t>
            </a:r>
            <a:r>
              <a:rPr lang="en-GB" dirty="0"/>
              <a:t>to the effect that there was no duty to protect a competent person from obvious risks which they chose to run.  This argument applied whether or not the Cl was a visitor, and there was no reason why it should not also apply to a duty which arose out of some other relationship, such as the duties owed by 1 contracting party to another.  The Cl’s dive and the consequences were entirely his own responsibility.</a:t>
            </a:r>
          </a:p>
        </p:txBody>
      </p:sp>
    </p:spTree>
    <p:extLst>
      <p:ext uri="{BB962C8B-B14F-4D97-AF65-F5344CB8AC3E}">
        <p14:creationId xmlns:p14="http://schemas.microsoft.com/office/powerpoint/2010/main" val="17036250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of the duty</a:t>
            </a:r>
          </a:p>
        </p:txBody>
      </p:sp>
      <p:sp>
        <p:nvSpPr>
          <p:cNvPr id="3" name="Content Placeholder 2"/>
          <p:cNvSpPr>
            <a:spLocks noGrp="1"/>
          </p:cNvSpPr>
          <p:nvPr>
            <p:ph idx="1"/>
          </p:nvPr>
        </p:nvSpPr>
        <p:spPr/>
        <p:txBody>
          <a:bodyPr/>
          <a:lstStyle/>
          <a:p>
            <a:pPr marL="114300" indent="0">
              <a:buNone/>
            </a:pPr>
            <a:r>
              <a:rPr lang="en-GB" dirty="0"/>
              <a:t>If a duty is owed </a:t>
            </a:r>
            <a:r>
              <a:rPr lang="en-GB" b="1" dirty="0"/>
              <a:t>s1(4) </a:t>
            </a:r>
            <a:r>
              <a:rPr lang="en-GB" dirty="0"/>
              <a:t>provides that the duty is:</a:t>
            </a:r>
          </a:p>
          <a:p>
            <a:pPr marL="114300" indent="0">
              <a:buNone/>
            </a:pPr>
            <a:r>
              <a:rPr lang="en-GB" i="1" dirty="0"/>
              <a:t>To take such care as is reasonable in the circumstances of the case to see that [the person other than a visitor]does not suffer injury on premises by reason of the danger occurred.</a:t>
            </a:r>
          </a:p>
          <a:p>
            <a:pPr marL="114300" indent="0">
              <a:buNone/>
            </a:pPr>
            <a:r>
              <a:rPr lang="en-GB" dirty="0"/>
              <a:t>This is an objective standard.  The court will look at the nature and character of the entry, the age of the entrant, the nature of the premises and the extent of the risk.</a:t>
            </a:r>
          </a:p>
          <a:p>
            <a:pPr marL="114300" indent="0">
              <a:buNone/>
            </a:pPr>
            <a:r>
              <a:rPr lang="en-GB" dirty="0"/>
              <a:t>The duty owed under </a:t>
            </a:r>
            <a:r>
              <a:rPr lang="en-GB" b="1" dirty="0"/>
              <a:t>OLA 1984 </a:t>
            </a:r>
            <a:r>
              <a:rPr lang="en-GB" dirty="0"/>
              <a:t>covers only death and personal injury – not damage to property: </a:t>
            </a:r>
            <a:r>
              <a:rPr lang="en-GB" b="1" dirty="0"/>
              <a:t>s1(8)</a:t>
            </a:r>
            <a:endParaRPr lang="en-GB" dirty="0"/>
          </a:p>
        </p:txBody>
      </p:sp>
    </p:spTree>
    <p:extLst>
      <p:ext uri="{BB962C8B-B14F-4D97-AF65-F5344CB8AC3E}">
        <p14:creationId xmlns:p14="http://schemas.microsoft.com/office/powerpoint/2010/main" val="37067458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The duty can be discharged by an effective warning: </a:t>
            </a:r>
            <a:r>
              <a:rPr lang="en-GB" b="1" dirty="0"/>
              <a:t>s1(5). </a:t>
            </a:r>
            <a:r>
              <a:rPr lang="en-GB" dirty="0"/>
              <a:t>The wording of this subsection is not identical to that in </a:t>
            </a:r>
            <a:r>
              <a:rPr lang="en-GB" b="1" dirty="0"/>
              <a:t>s2(4)(a) OLA 1957. </a:t>
            </a:r>
            <a:r>
              <a:rPr lang="en-GB" dirty="0"/>
              <a:t>An alternative to a warning is included in </a:t>
            </a:r>
            <a:r>
              <a:rPr lang="en-GB" b="1" dirty="0"/>
              <a:t>OLA 1984: </a:t>
            </a:r>
            <a:r>
              <a:rPr lang="en-GB" dirty="0"/>
              <a:t> that of taking steps to </a:t>
            </a:r>
            <a:r>
              <a:rPr lang="en-GB" b="1" i="1" dirty="0"/>
              <a:t>discourage </a:t>
            </a:r>
            <a:r>
              <a:rPr lang="en-GB" dirty="0"/>
              <a:t>persons other than visitors from taking the risk.  This could also, in the appropriate circumstances, discharge the duty of care.  Whether such a warning is effective will depend on the age of the entrant, the character of the entry and the nature of the risk.  A warning notice or an oral warning would normally be sufficient for adults but, in the case of children, obstacles to entry may have to be put in place.</a:t>
            </a:r>
          </a:p>
        </p:txBody>
      </p:sp>
    </p:spTree>
    <p:extLst>
      <p:ext uri="{BB962C8B-B14F-4D97-AF65-F5344CB8AC3E}">
        <p14:creationId xmlns:p14="http://schemas.microsoft.com/office/powerpoint/2010/main" val="20911954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Defences and exclusion of liability</a:t>
            </a:r>
          </a:p>
        </p:txBody>
      </p:sp>
      <p:sp>
        <p:nvSpPr>
          <p:cNvPr id="3" name="Content Placeholder 2"/>
          <p:cNvSpPr>
            <a:spLocks noGrp="1"/>
          </p:cNvSpPr>
          <p:nvPr>
            <p:ph idx="1"/>
          </p:nvPr>
        </p:nvSpPr>
        <p:spPr/>
        <p:txBody>
          <a:bodyPr>
            <a:normAutofit fontScale="92500" lnSpcReduction="20000"/>
          </a:bodyPr>
          <a:lstStyle/>
          <a:p>
            <a:pPr marL="114300" indent="0">
              <a:buNone/>
            </a:pPr>
            <a:r>
              <a:rPr lang="en-GB" b="1" dirty="0"/>
              <a:t>S1(6) </a:t>
            </a:r>
            <a:r>
              <a:rPr lang="en-GB" dirty="0"/>
              <a:t>provides that </a:t>
            </a:r>
            <a:r>
              <a:rPr lang="en-GB" i="1" dirty="0" err="1"/>
              <a:t>volenti</a:t>
            </a:r>
            <a:r>
              <a:rPr lang="en-GB" i="1" dirty="0"/>
              <a:t> </a:t>
            </a:r>
            <a:r>
              <a:rPr lang="en-GB" dirty="0"/>
              <a:t>is a defence.  In the case of trespassers an objective test of agreement is applied  with the result that an adult who enters premises with knowledge of the risk of harm will be considered </a:t>
            </a:r>
            <a:r>
              <a:rPr lang="en-GB" i="1" dirty="0" err="1"/>
              <a:t>volens</a:t>
            </a:r>
            <a:r>
              <a:rPr lang="en-GB" i="1" dirty="0"/>
              <a:t> </a:t>
            </a:r>
            <a:r>
              <a:rPr lang="en-GB" dirty="0"/>
              <a:t>to the risk.</a:t>
            </a:r>
          </a:p>
          <a:p>
            <a:pPr marL="114300" indent="0">
              <a:buNone/>
            </a:pPr>
            <a:r>
              <a:rPr lang="en-GB" dirty="0"/>
              <a:t>The provisions in </a:t>
            </a:r>
            <a:r>
              <a:rPr lang="en-GB" b="1" dirty="0"/>
              <a:t>s2 UCTA 1977 </a:t>
            </a:r>
            <a:r>
              <a:rPr lang="en-GB" dirty="0"/>
              <a:t>do not apply to </a:t>
            </a:r>
            <a:r>
              <a:rPr lang="en-GB" b="1" dirty="0"/>
              <a:t>OLA 1984 </a:t>
            </a:r>
            <a:r>
              <a:rPr lang="en-GB" dirty="0"/>
              <a:t>which is silent on the matter of exclusion of liability.  The duty may be </a:t>
            </a:r>
            <a:r>
              <a:rPr lang="en-GB" dirty="0" err="1"/>
              <a:t>unexcludable</a:t>
            </a:r>
            <a:r>
              <a:rPr lang="en-GB" dirty="0"/>
              <a:t>.  If this is the case then where the occupier is not a business occupier, a trespasser may be in a stronger position than a lawful visitor because the occupier will be able to exclude liability to the lawful visitor.  This is clearly not acceptable, so policy would suggest that the occupier can exclude liability under </a:t>
            </a:r>
            <a:r>
              <a:rPr lang="en-GB" b="1" dirty="0"/>
              <a:t>OLA 1984.</a:t>
            </a:r>
            <a:endParaRPr lang="en-GB" dirty="0"/>
          </a:p>
        </p:txBody>
      </p:sp>
    </p:spTree>
    <p:extLst>
      <p:ext uri="{BB962C8B-B14F-4D97-AF65-F5344CB8AC3E}">
        <p14:creationId xmlns:p14="http://schemas.microsoft.com/office/powerpoint/2010/main" val="357841197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b="1" dirty="0"/>
              <a:t>OLA 1984 </a:t>
            </a:r>
            <a:r>
              <a:rPr lang="en-GB" dirty="0"/>
              <a:t>is also silent on whether con </a:t>
            </a:r>
            <a:r>
              <a:rPr lang="en-GB" dirty="0" err="1"/>
              <a:t>neg</a:t>
            </a:r>
            <a:r>
              <a:rPr lang="en-GB" dirty="0"/>
              <a:t> could be a defence in relation to a trespasser.  In </a:t>
            </a:r>
            <a:r>
              <a:rPr lang="en-GB" b="1" i="1" dirty="0" err="1"/>
              <a:t>Revill</a:t>
            </a:r>
            <a:r>
              <a:rPr lang="en-GB" b="1" i="1" dirty="0"/>
              <a:t> v Newbery [1996] </a:t>
            </a:r>
            <a:r>
              <a:rPr lang="en-GB" dirty="0"/>
              <a:t>it was suggested that con </a:t>
            </a:r>
            <a:r>
              <a:rPr lang="en-GB" dirty="0" err="1"/>
              <a:t>neg</a:t>
            </a:r>
            <a:r>
              <a:rPr lang="en-GB" dirty="0"/>
              <a:t> could be raised as a defence under </a:t>
            </a:r>
            <a:r>
              <a:rPr lang="en-GB" b="1" dirty="0"/>
              <a:t>OLA 1984.</a:t>
            </a:r>
          </a:p>
          <a:p>
            <a:pPr marL="114300" indent="0">
              <a:buNone/>
            </a:pPr>
            <a:r>
              <a:rPr lang="en-GB" dirty="0"/>
              <a:t>The posting of a warning may provide a defence to an action under </a:t>
            </a:r>
            <a:r>
              <a:rPr lang="en-GB" b="1" dirty="0"/>
              <a:t>OLA 1984 </a:t>
            </a:r>
            <a:r>
              <a:rPr lang="en-GB" dirty="0"/>
              <a:t>but the requirement of the warning defence differ from the requirement of the warning defence in </a:t>
            </a:r>
            <a:r>
              <a:rPr lang="en-GB" b="1" dirty="0"/>
              <a:t>OLA 1957.  </a:t>
            </a:r>
            <a:r>
              <a:rPr lang="en-GB" dirty="0"/>
              <a:t>A warning under </a:t>
            </a:r>
            <a:r>
              <a:rPr lang="en-GB" b="1" dirty="0"/>
              <a:t>OLA 1984 </a:t>
            </a:r>
            <a:r>
              <a:rPr lang="en-GB" dirty="0"/>
              <a:t>will be sufficient if the occupier has taken all reasonable steps in the circumstances to warn of the danger or to discourage trespassers from the place of danger.</a:t>
            </a:r>
          </a:p>
        </p:txBody>
      </p:sp>
    </p:spTree>
    <p:extLst>
      <p:ext uri="{BB962C8B-B14F-4D97-AF65-F5344CB8AC3E}">
        <p14:creationId xmlns:p14="http://schemas.microsoft.com/office/powerpoint/2010/main" val="291247740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sz="3200" dirty="0"/>
              <a:t>Thus in </a:t>
            </a:r>
            <a:r>
              <a:rPr lang="en-GB" sz="3200" b="1" i="1" dirty="0"/>
              <a:t>Platt v Liverpool City Council [1997] </a:t>
            </a:r>
            <a:r>
              <a:rPr lang="en-GB" sz="3200" dirty="0"/>
              <a:t>the </a:t>
            </a:r>
            <a:r>
              <a:rPr lang="en-GB" sz="3200" dirty="0" err="1"/>
              <a:t>CofA</a:t>
            </a:r>
            <a:r>
              <a:rPr lang="en-GB" sz="3200" dirty="0"/>
              <a:t> found that warning notices of the derelict nature of the house, along with “Keep Out” notices were sufficient to deny liability to trespassers injured when the house collapsed, even though the D knew that the notices were being ignored.</a:t>
            </a:r>
          </a:p>
        </p:txBody>
      </p:sp>
    </p:spTree>
    <p:extLst>
      <p:ext uri="{BB962C8B-B14F-4D97-AF65-F5344CB8AC3E}">
        <p14:creationId xmlns:p14="http://schemas.microsoft.com/office/powerpoint/2010/main" val="10766037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fontScale="85000" lnSpcReduction="20000"/>
          </a:bodyPr>
          <a:lstStyle/>
          <a:p>
            <a:pPr marL="571500" indent="-457200">
              <a:buAutoNum type="arabicPeriod"/>
            </a:pPr>
            <a:r>
              <a:rPr lang="en-GB" dirty="0"/>
              <a:t>If the Cl is injured as a result of the defective condition of premises, he may have a claim against the occupier of those premises under either </a:t>
            </a:r>
            <a:r>
              <a:rPr lang="en-GB" b="1" dirty="0"/>
              <a:t>OLA 1957 </a:t>
            </a:r>
            <a:r>
              <a:rPr lang="en-GB" dirty="0"/>
              <a:t>(Cl is a visitor)</a:t>
            </a:r>
            <a:r>
              <a:rPr lang="en-GB" b="1" dirty="0"/>
              <a:t> </a:t>
            </a:r>
            <a:r>
              <a:rPr lang="en-GB" dirty="0"/>
              <a:t>or </a:t>
            </a:r>
            <a:r>
              <a:rPr lang="en-GB" b="1" dirty="0"/>
              <a:t>OLA 1984 </a:t>
            </a:r>
            <a:r>
              <a:rPr lang="en-GB" dirty="0"/>
              <a:t>(Cl is a person other than a visitor).</a:t>
            </a:r>
          </a:p>
          <a:p>
            <a:pPr marL="571500" indent="-457200">
              <a:buAutoNum type="arabicPeriod"/>
            </a:pPr>
            <a:r>
              <a:rPr lang="en-GB" dirty="0"/>
              <a:t>If the Cl is injured on the D’s premises by the D’s activity, the claim is more likely to be argued as common law negligence.</a:t>
            </a:r>
          </a:p>
          <a:p>
            <a:pPr marL="571500" indent="-457200">
              <a:buAutoNum type="arabicPeriod"/>
            </a:pPr>
            <a:r>
              <a:rPr lang="en-GB" dirty="0" err="1"/>
              <a:t>Cls</a:t>
            </a:r>
            <a:r>
              <a:rPr lang="en-GB" dirty="0"/>
              <a:t> who are lawfully on the D’s premises are owed the common duty of care created by </a:t>
            </a:r>
            <a:r>
              <a:rPr lang="en-GB" b="1" dirty="0"/>
              <a:t>s2 OLA 1957.  </a:t>
            </a:r>
            <a:r>
              <a:rPr lang="en-GB" dirty="0"/>
              <a:t>Lawful visitors have the permission, express or implied, of the occupier to be there or they are there by virtue of separate legal authority, such as a police officer with a search warrant.  </a:t>
            </a:r>
            <a:r>
              <a:rPr lang="en-GB" dirty="0" err="1"/>
              <a:t>Cls</a:t>
            </a:r>
            <a:r>
              <a:rPr lang="en-GB" dirty="0"/>
              <a:t> who come into the category of persons other than visitors must prove that a duty of care is owed to them by the occupier of the premises by satisfying all 3 criteria in </a:t>
            </a:r>
            <a:r>
              <a:rPr lang="en-GB" b="1" dirty="0"/>
              <a:t>s1(3)OLA 1984.  </a:t>
            </a:r>
            <a:r>
              <a:rPr lang="en-GB" dirty="0"/>
              <a:t>The biggest group of people is trespassers but the phrase can also include authorised ramblers.</a:t>
            </a:r>
          </a:p>
        </p:txBody>
      </p:sp>
    </p:spTree>
    <p:extLst>
      <p:ext uri="{BB962C8B-B14F-4D97-AF65-F5344CB8AC3E}">
        <p14:creationId xmlns:p14="http://schemas.microsoft.com/office/powerpoint/2010/main" val="385846712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114300" indent="0">
              <a:buNone/>
            </a:pPr>
            <a:r>
              <a:rPr lang="en-GB" dirty="0"/>
              <a:t>4. An occupier is a person with sufficient control over the premises to be able to reasonably foresee that failure to exercise that control could lead to harm to people coming onto the premises.  There is no definition in either Act.</a:t>
            </a:r>
          </a:p>
          <a:p>
            <a:pPr marL="114300" indent="0">
              <a:buNone/>
            </a:pPr>
            <a:r>
              <a:rPr lang="en-GB" dirty="0"/>
              <a:t>5. “premises” includes land, buildings and any fixed or moveable structure, as well as vessels, vehicles and aircraft.</a:t>
            </a:r>
          </a:p>
          <a:p>
            <a:pPr marL="114300" indent="0">
              <a:buNone/>
            </a:pPr>
            <a:r>
              <a:rPr lang="en-GB" dirty="0"/>
              <a:t>6. Both statutes base occupiers’ liability on principles of negligence and liability which depend upon proof that reasonable care has not been taken by the occupier. </a:t>
            </a:r>
            <a:r>
              <a:rPr lang="en-GB" b="1" dirty="0"/>
              <a:t>OLA 1957 </a:t>
            </a:r>
            <a:r>
              <a:rPr lang="en-GB" dirty="0"/>
              <a:t>provides specific examples relating to children who are visitors and people who come onto the premises in the exercise of their calling.  What is reasonable care will vary with the relevant circumstances.</a:t>
            </a:r>
          </a:p>
        </p:txBody>
      </p:sp>
    </p:spTree>
    <p:extLst>
      <p:ext uri="{BB962C8B-B14F-4D97-AF65-F5344CB8AC3E}">
        <p14:creationId xmlns:p14="http://schemas.microsoft.com/office/powerpoint/2010/main" val="409711736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pPr marL="114300" indent="0">
              <a:buNone/>
            </a:pPr>
            <a:r>
              <a:rPr lang="en-GB" dirty="0"/>
              <a:t>7. </a:t>
            </a:r>
            <a:r>
              <a:rPr lang="en-GB" b="1" dirty="0"/>
              <a:t>OLA 1957 </a:t>
            </a:r>
            <a:r>
              <a:rPr lang="en-GB" dirty="0"/>
              <a:t>permits the occupier, where the option exists, to exclude the common duty of care but there is no equivalent to this in </a:t>
            </a:r>
            <a:r>
              <a:rPr lang="en-GB" b="1" dirty="0"/>
              <a:t>OLA 1984. </a:t>
            </a:r>
            <a:r>
              <a:rPr lang="en-GB" dirty="0"/>
              <a:t>The biggest restriction is on an occupier of premises for business purposes who cannot legally exclude liability for death and personal injury suffered by visitors (</a:t>
            </a:r>
            <a:r>
              <a:rPr lang="en-GB" b="1" dirty="0"/>
              <a:t>UCTA 1977</a:t>
            </a:r>
            <a:r>
              <a:rPr lang="en-GB" dirty="0"/>
              <a:t>).</a:t>
            </a:r>
          </a:p>
          <a:p>
            <a:pPr marL="114300" indent="0">
              <a:buNone/>
            </a:pPr>
            <a:r>
              <a:rPr lang="en-GB" dirty="0"/>
              <a:t>8. </a:t>
            </a:r>
            <a:r>
              <a:rPr lang="en-GB" b="1" dirty="0"/>
              <a:t>OLA 1957 </a:t>
            </a:r>
            <a:r>
              <a:rPr lang="en-GB" dirty="0"/>
              <a:t>covers personal injury and property damage, </a:t>
            </a:r>
            <a:r>
              <a:rPr lang="en-GB" b="1" dirty="0"/>
              <a:t>OLA 1984 </a:t>
            </a:r>
            <a:r>
              <a:rPr lang="en-GB" dirty="0"/>
              <a:t>applies to personal injury only.</a:t>
            </a:r>
          </a:p>
          <a:p>
            <a:pPr marL="114300" indent="0">
              <a:buNone/>
            </a:pPr>
            <a:r>
              <a:rPr lang="en-GB" dirty="0"/>
              <a:t>9. Both statutes acknowledge the possibility of a warning to the Cl which may be enough to discharge the duty of care owed and also the possibility that the defence of </a:t>
            </a:r>
            <a:r>
              <a:rPr lang="en-GB" i="1" dirty="0" err="1"/>
              <a:t>volenti</a:t>
            </a:r>
            <a:r>
              <a:rPr lang="en-GB" i="1" dirty="0"/>
              <a:t> </a:t>
            </a:r>
            <a:r>
              <a:rPr lang="en-GB" dirty="0"/>
              <a:t>can be used by the D occupier.</a:t>
            </a:r>
          </a:p>
        </p:txBody>
      </p:sp>
    </p:spTree>
    <p:extLst>
      <p:ext uri="{BB962C8B-B14F-4D97-AF65-F5344CB8AC3E}">
        <p14:creationId xmlns:p14="http://schemas.microsoft.com/office/powerpoint/2010/main" val="357778791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points</a:t>
            </a:r>
          </a:p>
        </p:txBody>
      </p:sp>
      <p:sp>
        <p:nvSpPr>
          <p:cNvPr id="3" name="Content Placeholder 2"/>
          <p:cNvSpPr>
            <a:spLocks noGrp="1"/>
          </p:cNvSpPr>
          <p:nvPr>
            <p:ph idx="1"/>
          </p:nvPr>
        </p:nvSpPr>
        <p:spPr/>
        <p:txBody>
          <a:bodyPr/>
          <a:lstStyle/>
          <a:p>
            <a:pPr marL="114300" indent="0">
              <a:buNone/>
            </a:pPr>
            <a:r>
              <a:rPr lang="en-GB" dirty="0"/>
              <a:t>What is the significance of warnings in the discharge of an occupiers’ duties towards visitors and trespassers?  Does it differ from 1 context to another?</a:t>
            </a:r>
          </a:p>
          <a:p>
            <a:pPr marL="114300" indent="0">
              <a:buNone/>
            </a:pPr>
            <a:endParaRPr lang="en-GB" dirty="0"/>
          </a:p>
          <a:p>
            <a:pPr marL="114300" indent="0">
              <a:buNone/>
            </a:pPr>
            <a:r>
              <a:rPr lang="en-GB" dirty="0"/>
              <a:t>Should we say that people consent to any danger they are exposed to whenever they trespass on another person’s property?</a:t>
            </a:r>
          </a:p>
        </p:txBody>
      </p:sp>
    </p:spTree>
    <p:extLst>
      <p:ext uri="{BB962C8B-B14F-4D97-AF65-F5344CB8AC3E}">
        <p14:creationId xmlns:p14="http://schemas.microsoft.com/office/powerpoint/2010/main" val="27614025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a:t>
            </a:r>
            <a:r>
              <a:rPr lang="en-GB" dirty="0" err="1"/>
              <a:t>CASes</a:t>
            </a:r>
            <a:endParaRPr lang="en-GB" dirty="0"/>
          </a:p>
        </p:txBody>
      </p:sp>
      <p:sp>
        <p:nvSpPr>
          <p:cNvPr id="3" name="Content Placeholder 2"/>
          <p:cNvSpPr>
            <a:spLocks noGrp="1"/>
          </p:cNvSpPr>
          <p:nvPr>
            <p:ph idx="1"/>
          </p:nvPr>
        </p:nvSpPr>
        <p:spPr/>
        <p:txBody>
          <a:bodyPr>
            <a:normAutofit fontScale="92500" lnSpcReduction="10000"/>
          </a:bodyPr>
          <a:lstStyle/>
          <a:p>
            <a:pPr marL="114300" indent="0">
              <a:buNone/>
            </a:pPr>
            <a:r>
              <a:rPr lang="en-GB" b="1" i="1" dirty="0"/>
              <a:t>Wheat v </a:t>
            </a:r>
            <a:r>
              <a:rPr lang="en-GB" b="1" i="1" dirty="0" err="1"/>
              <a:t>Lacon</a:t>
            </a:r>
            <a:r>
              <a:rPr lang="en-GB" b="1" i="1" dirty="0"/>
              <a:t> [1966]</a:t>
            </a:r>
          </a:p>
          <a:p>
            <a:pPr marL="114300" indent="0">
              <a:buNone/>
            </a:pPr>
            <a:r>
              <a:rPr lang="en-GB" b="1" i="1" dirty="0"/>
              <a:t>Ferguson v Welsh [1987]</a:t>
            </a:r>
          </a:p>
          <a:p>
            <a:pPr marL="114300" indent="0">
              <a:buNone/>
            </a:pPr>
            <a:r>
              <a:rPr lang="en-GB" b="1" i="1" dirty="0"/>
              <a:t>Glasgow Corporation v Taylor [1922]</a:t>
            </a:r>
          </a:p>
          <a:p>
            <a:pPr marL="114300" indent="0">
              <a:buNone/>
            </a:pPr>
            <a:r>
              <a:rPr lang="en-GB" b="1" i="1" dirty="0"/>
              <a:t>Jolley v Sutton London Borough Council [2000]</a:t>
            </a:r>
          </a:p>
          <a:p>
            <a:pPr marL="114300" indent="0">
              <a:buNone/>
            </a:pPr>
            <a:r>
              <a:rPr lang="en-GB" b="1" i="1" dirty="0"/>
              <a:t>General Cleaning Contractors v Christmas [1953]</a:t>
            </a:r>
          </a:p>
          <a:p>
            <a:pPr marL="114300" indent="0">
              <a:buNone/>
            </a:pPr>
            <a:r>
              <a:rPr lang="en-GB" b="1" i="1" dirty="0"/>
              <a:t>Roles v Nathan [1963]</a:t>
            </a:r>
          </a:p>
          <a:p>
            <a:pPr marL="114300" indent="0">
              <a:buNone/>
            </a:pPr>
            <a:r>
              <a:rPr lang="en-GB" b="1" i="1" dirty="0" err="1"/>
              <a:t>Ogwo</a:t>
            </a:r>
            <a:r>
              <a:rPr lang="en-GB" b="1" i="1" dirty="0"/>
              <a:t> v Taylor [1988]</a:t>
            </a:r>
          </a:p>
          <a:p>
            <a:pPr marL="114300" indent="0">
              <a:buNone/>
            </a:pPr>
            <a:r>
              <a:rPr lang="en-GB" b="1" i="1" dirty="0" err="1"/>
              <a:t>Haseldine</a:t>
            </a:r>
            <a:r>
              <a:rPr lang="en-GB" b="1" i="1" dirty="0"/>
              <a:t> v Daw [1941]</a:t>
            </a:r>
          </a:p>
          <a:p>
            <a:pPr marL="114300" indent="0">
              <a:buNone/>
            </a:pPr>
            <a:r>
              <a:rPr lang="en-GB" b="1" i="1" dirty="0"/>
              <a:t>Woodward v Mayor of Hastings [1945]</a:t>
            </a:r>
          </a:p>
          <a:p>
            <a:pPr marL="114300" indent="0">
              <a:buNone/>
            </a:pPr>
            <a:r>
              <a:rPr lang="en-GB" b="1" i="1" dirty="0"/>
              <a:t>British Railways Board v Herrington [1972]</a:t>
            </a:r>
          </a:p>
          <a:p>
            <a:pPr marL="114300" indent="0">
              <a:buNone/>
            </a:pPr>
            <a:r>
              <a:rPr lang="en-GB" b="1" i="1" dirty="0"/>
              <a:t>Tomlinson v Congleton Borough Council [2003}</a:t>
            </a:r>
          </a:p>
        </p:txBody>
      </p:sp>
    </p:spTree>
    <p:extLst>
      <p:ext uri="{BB962C8B-B14F-4D97-AF65-F5344CB8AC3E}">
        <p14:creationId xmlns:p14="http://schemas.microsoft.com/office/powerpoint/2010/main" val="16141819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0</TotalTime>
  <Words>7725</Words>
  <Application>Microsoft Office PowerPoint</Application>
  <PresentationFormat>On-screen Show (4:3)</PresentationFormat>
  <Paragraphs>176</Paragraphs>
  <Slides>79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79</vt:i4>
      </vt:variant>
    </vt:vector>
  </HeadingPairs>
  <TitlesOfParts>
    <vt:vector size="84" baseType="lpstr">
      <vt:lpstr>Arial</vt:lpstr>
      <vt:lpstr>Book Antiqua</vt:lpstr>
      <vt:lpstr>Calibri</vt:lpstr>
      <vt:lpstr>Century Gothic</vt:lpstr>
      <vt:lpstr>Apothecary</vt:lpstr>
      <vt:lpstr>Defective premises – occupier’s liability</vt:lpstr>
      <vt:lpstr>PowerPoint Presentation</vt:lpstr>
      <vt:lpstr>PowerPoint Presentation</vt:lpstr>
      <vt:lpstr>PowerPoint Presentation</vt:lpstr>
      <vt:lpstr>Cole v Davies-Gilbert [2007]</vt:lpstr>
      <vt:lpstr>PowerPoint Presentation</vt:lpstr>
      <vt:lpstr>PowerPoint Presentation</vt:lpstr>
      <vt:lpstr>Scope of the OLA 1957</vt:lpstr>
      <vt:lpstr>PowerPoint Presentation</vt:lpstr>
      <vt:lpstr>PowerPoint Presentation</vt:lpstr>
      <vt:lpstr>Ferguson v welsh [1987]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Common duty of care</vt:lpstr>
      <vt:lpstr>PowerPoint Presentation</vt:lpstr>
      <vt:lpstr>PowerPoint Presentation</vt:lpstr>
      <vt:lpstr>children</vt:lpstr>
      <vt:lpstr>PowerPoint Presentation</vt:lpstr>
      <vt:lpstr>PowerPoint Presentation</vt:lpstr>
      <vt:lpstr>PowerPoint Presentation</vt:lpstr>
      <vt:lpstr>PowerPoint Presentation</vt:lpstr>
      <vt:lpstr>Common calling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warnings</vt:lpstr>
      <vt:lpstr>PowerPoint Presentation</vt:lpstr>
      <vt:lpstr>PowerPoint Presentation</vt:lpstr>
      <vt:lpstr>PowerPoint Presentation</vt:lpstr>
      <vt:lpstr>PowerPoint Presentation</vt:lpstr>
      <vt:lpstr>PowerPoint Presentation</vt:lpstr>
      <vt:lpstr>Independent contractors</vt:lpstr>
      <vt:lpstr>PowerPoint Presentation</vt:lpstr>
      <vt:lpstr>PowerPoint Presentation</vt:lpstr>
      <vt:lpstr>Gwilliam v west hertforshire nhs trust [2002]</vt:lpstr>
      <vt:lpstr>PowerPoint Presentation</vt:lpstr>
      <vt:lpstr>Volenti and Con NEG</vt:lpstr>
      <vt:lpstr>Exclusion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OLA 1984</vt:lpstr>
      <vt:lpstr>General Provision of OLA 1984</vt:lpstr>
      <vt:lpstr>Conditions for the duty to arise</vt:lpstr>
      <vt:lpstr>PowerPoint Presentation</vt:lpstr>
      <vt:lpstr>Ratcliff v McConnell and another [1999]</vt:lpstr>
      <vt:lpstr>Donoghue v folkestone properties ltd [2003]</vt:lpstr>
      <vt:lpstr>PowerPoint Presentation</vt:lpstr>
      <vt:lpstr>Tomlinson v congleton borough council [2003]</vt:lpstr>
      <vt:lpstr>PowerPoint Presentation</vt:lpstr>
      <vt:lpstr>PowerPoint Presentation</vt:lpstr>
      <vt:lpstr>PowerPoint Presentation</vt:lpstr>
      <vt:lpstr>Young v kent county council [2005]</vt:lpstr>
      <vt:lpstr>PowerPoint Presentation</vt:lpstr>
      <vt:lpstr>PowerPoint Presentation</vt:lpstr>
      <vt:lpstr>PowerPoint Presentation</vt:lpstr>
      <vt:lpstr>Content of the duty</vt:lpstr>
      <vt:lpstr>PowerPoint Presentation</vt:lpstr>
      <vt:lpstr>Defences and exclusion of liability</vt:lpstr>
      <vt:lpstr>PowerPoint Presentation</vt:lpstr>
      <vt:lpstr>PowerPoint Presentation</vt:lpstr>
      <vt:lpstr>summary</vt:lpstr>
      <vt:lpstr>PowerPoint Presentation</vt:lpstr>
      <vt:lpstr>PowerPoint Presentation</vt:lpstr>
      <vt:lpstr>Discussion points</vt:lpstr>
      <vt:lpstr>KEY CASes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Defective premises – occupier’s liability</dc:title>
  <dc:creator>Louise Holmes</dc:creator>
  <cp:lastModifiedBy>Louise Holmes</cp:lastModifiedBy>
  <cp:revision>48</cp:revision>
  <cp:lastPrinted>2018-03-28T12:03:11Z</cp:lastPrinted>
  <dcterms:created xsi:type="dcterms:W3CDTF">2018-03-20T16:10:43Z</dcterms:created>
  <dcterms:modified xsi:type="dcterms:W3CDTF">2020-11-24T18:23:59Z</dcterms:modified>
</cp:coreProperties>
</file>