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86069-E92D-2528-0262-3991F65C4E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D1A474-42C5-9A18-1F4B-D90449ED7D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AC50E4-BDFF-CFF6-E719-6F62B40D0F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B4FDC-971E-4CF7-B38B-C95EFA30A454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9A1801-B940-500E-816C-318583C71F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64C63A-62C9-3A5D-FA10-7FF7D6B4F7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FE72F-5699-4DFC-9176-8A6D522D2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958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42903-87CB-19CA-F249-0311C0A4AD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88EC25-88C7-0288-BA77-3E4C9F27EB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560042-EEB4-50B6-F149-F3DBB147F1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B4FDC-971E-4CF7-B38B-C95EFA30A454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C2F165-86FD-9889-9553-EFDD6D01B8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659FA6-46EB-76E9-0A64-BD0716D324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FE72F-5699-4DFC-9176-8A6D522D2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2891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8E2FA-019F-4293-1079-011C856C3E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D1FB53-774D-6911-82EF-A3FD732FB7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4EEFC3-6B45-54A2-B41F-0CB71EDCC0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B4FDC-971E-4CF7-B38B-C95EFA30A454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D9EAF2-BF8D-ED8E-23D3-E834AA93EE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81D877-4EBA-0C8F-965D-B6706AAB8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FE72F-5699-4DFC-9176-8A6D522D2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139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FEC8E-6270-4029-9DC5-40E970F9BB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389AEB-0013-AFC0-BFFC-9CEA1DE23B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F5411C-FF49-1D31-5FB4-98BC2C7D67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07A1D5-A4A4-FDF9-5D28-25DDFC903D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B4FDC-971E-4CF7-B38B-C95EFA30A454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AB4DA3-96C7-0E6D-2F9B-DEAEA2D77A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CCF876-4569-8B99-744A-CB7E5C1E5D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FE72F-5699-4DFC-9176-8A6D522D2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65396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8A795-CB64-5F36-A2DB-2BCEAEA6F9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4EDF89-67EB-206D-25A3-65783CAB90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39295A-E0FC-008A-0E59-6266DC3B55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FA5B1F-059B-87E7-73E4-C5B5F1583E0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437C766-7838-299D-5454-E3C1054727F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737A543-C200-A8AA-D84A-C418B9F590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B4FDC-971E-4CF7-B38B-C95EFA30A454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9520D7-9E57-FC28-DDC0-F4B391B2A2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6CF34F-22C7-611E-B865-079A5FE50F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FE72F-5699-4DFC-9176-8A6D522D2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510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5249C-C527-D58F-FD11-4B6443464A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E810C0-1FC5-1773-493C-7506C4856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B4FDC-971E-4CF7-B38B-C95EFA30A454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A8E9BB-1A02-BA59-E7C4-CC25F1CB62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B3EA28E-8671-B69C-594D-42BE0F6456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FE72F-5699-4DFC-9176-8A6D522D2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40201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F5C2D28-C0C4-3A58-4CD5-273A506673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B4FDC-971E-4CF7-B38B-C95EFA30A454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45FBB87-730E-6713-4758-2C037DE1D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9E1DE8-F22B-6612-95DE-B55D4CEB11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FE72F-5699-4DFC-9176-8A6D522D2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5216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5849C-4658-0243-32AB-2DDF834882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EF29F0-D7DB-CA09-9E50-1F5E1D494F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768679-94C5-CDA3-A3A0-4DF086C6CD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BC82C9-66B5-8128-3C46-A98AF85253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B4FDC-971E-4CF7-B38B-C95EFA30A454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01F212-D65F-A96B-7D6D-9C565BE17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3F0B1A-2C4D-9240-2772-4FEBDEBFC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FE72F-5699-4DFC-9176-8A6D522D2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3786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224D8A-5752-C259-80DB-E0C430D3B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B8D2F88-7950-F8EC-26AB-0B3C011F0C0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B63C-5360-EC39-1323-93948AD974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640F9B-C778-8376-13BF-EF6BDF9D1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B4FDC-971E-4CF7-B38B-C95EFA30A454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FA1E6A-59E5-3D88-0C3C-E0CC49A452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43A8EA-4F7E-18B9-01FE-C3E5D9BBA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FE72F-5699-4DFC-9176-8A6D522D2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9265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784CC-99F3-A893-95E3-4EC8B89116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F188DA-D3DA-1C77-E1FE-A82D88EBF0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E04A96-93EA-56CA-55B9-34E56056FB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B4FDC-971E-4CF7-B38B-C95EFA30A454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209347-4107-67E2-8417-C3AC5B9D5F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503915-8D8B-A174-50B0-2304D4B715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FE72F-5699-4DFC-9176-8A6D522D2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56898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0AB5C07-FFAD-C648-E7CE-FF5598DB96F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21E880-9772-BD4A-796B-7465A0AF3B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1E58AC-29D3-A56D-825C-1E813D790E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B4FDC-971E-4CF7-B38B-C95EFA30A454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DD9074-FE85-C396-EAD1-89FED8402F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38A29A-ABD3-62B8-E53F-AC4C603C88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FE72F-5699-4DFC-9176-8A6D522D2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5711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20A76CD-AB18-AFD6-47F9-B65CAF9FA3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26DC97-442D-5CBC-0FC8-A63B582B19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CDC019-6B50-8DF5-2A9F-441DF922C7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27B4FDC-971E-4CF7-B38B-C95EFA30A454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3BA8EF-F420-9832-FAC6-8B84CDA9262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CB954C-AF0E-B8AC-E89F-ED8FEA9198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92FE72F-5699-4DFC-9176-8A6D522D2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922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news/managing-healthcare-easy-as-online-banking-with-revamped-nhs-app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digitaltechnology/#:~:text=The%20NHS%20is%20using%20technology%20to%20improve,Helping%20people%20manage%20their%20health%20and%20wellbeing" TargetMode="External"/><Relationship Id="rId2" Type="http://schemas.openxmlformats.org/officeDocument/2006/relationships/hyperlink" Target="https://www.england.nhs.uk/long-read/transformation-and-innovation-delivery-update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england.nhs.uk/long-read/performance-report-24-25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Blue Arrows">
            <a:extLst>
              <a:ext uri="{FF2B5EF4-FFF2-40B4-BE49-F238E27FC236}">
                <a16:creationId xmlns:a16="http://schemas.microsoft.com/office/drawing/2014/main" id="{43CBB94A-C2AD-171C-1142-FB201B6EDEE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1" b="285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2C9F30-8580-2A79-6FEA-B92689AC12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>
                <a:solidFill>
                  <a:srgbClr val="FFFFFF"/>
                </a:solidFill>
              </a:rPr>
              <a:t>Digital Transformation in Health and Social Care: The NHS App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1AE434-19C2-50B9-B61E-B9BCB54AB6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2000">
                <a:solidFill>
                  <a:srgbClr val="FFFFFF"/>
                </a:solidFill>
              </a:rPr>
              <a:t>Student Name: Alexandra Corfa</a:t>
            </a:r>
            <a:br>
              <a:rPr lang="en-GB" sz="2000">
                <a:solidFill>
                  <a:srgbClr val="FFFFFF"/>
                </a:solidFill>
              </a:rPr>
            </a:br>
            <a:r>
              <a:rPr lang="en-GB" sz="2000">
                <a:solidFill>
                  <a:srgbClr val="FFFFFF"/>
                </a:solidFill>
              </a:rPr>
              <a:t>Student Number: 2321699</a:t>
            </a:r>
            <a:br>
              <a:rPr lang="en-GB" sz="2000">
                <a:solidFill>
                  <a:srgbClr val="FFFFFF"/>
                </a:solidFill>
              </a:rPr>
            </a:br>
            <a:r>
              <a:rPr lang="en-GB" sz="2000">
                <a:solidFill>
                  <a:srgbClr val="FFFFFF"/>
                </a:solidFill>
              </a:rPr>
              <a:t>Module: Digital Transformation in Health and Care Professions (BMHP6026)</a:t>
            </a:r>
            <a:br>
              <a:rPr lang="en-GB" sz="2000">
                <a:solidFill>
                  <a:srgbClr val="FFFFFF"/>
                </a:solidFill>
              </a:rPr>
            </a:br>
            <a:r>
              <a:rPr lang="en-GB" sz="2000">
                <a:solidFill>
                  <a:srgbClr val="FFFFFF"/>
                </a:solidFill>
              </a:rPr>
              <a:t>Lecturer: Zakiyyad Ahmed</a:t>
            </a:r>
          </a:p>
        </p:txBody>
      </p:sp>
    </p:spTree>
    <p:extLst>
      <p:ext uri="{BB962C8B-B14F-4D97-AF65-F5344CB8AC3E}">
        <p14:creationId xmlns:p14="http://schemas.microsoft.com/office/powerpoint/2010/main" val="392258190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6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186BCA1-6331-6630-A7D5-99B186AA01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8B85FB-4C00-210D-3692-239A440592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500">
                <a:solidFill>
                  <a:schemeClr val="tx2"/>
                </a:solidFill>
              </a:rPr>
              <a:t> Digital technology is transforming health and social care systems.</a:t>
            </a:r>
            <a:br>
              <a:rPr lang="en-GB" sz="1500">
                <a:solidFill>
                  <a:schemeClr val="tx2"/>
                </a:solidFill>
              </a:rPr>
            </a:br>
            <a:r>
              <a:rPr lang="en-GB" sz="1500">
                <a:solidFill>
                  <a:schemeClr val="tx2"/>
                </a:solidFill>
              </a:rPr>
              <a:t>One major innovation in the UK is the </a:t>
            </a:r>
            <a:r>
              <a:rPr lang="en-GB" sz="1500" b="1">
                <a:solidFill>
                  <a:schemeClr val="tx2"/>
                </a:solidFill>
              </a:rPr>
              <a:t>NHS App</a:t>
            </a:r>
            <a:r>
              <a:rPr lang="en-GB" sz="1500">
                <a:solidFill>
                  <a:schemeClr val="tx2"/>
                </a:solidFill>
              </a:rPr>
              <a:t>, launched between 2018 and 2019.( department of health and social care, 2026)</a:t>
            </a:r>
          </a:p>
          <a:p>
            <a:pPr marL="0" indent="0">
              <a:buNone/>
            </a:pPr>
            <a:r>
              <a:rPr lang="en-GB" sz="1500">
                <a:solidFill>
                  <a:schemeClr val="tx2"/>
                </a:solidFill>
              </a:rPr>
              <a:t>The NHS App functions as a </a:t>
            </a:r>
            <a:r>
              <a:rPr lang="en-GB" sz="1500" b="1">
                <a:solidFill>
                  <a:schemeClr val="tx2"/>
                </a:solidFill>
              </a:rPr>
              <a:t>digital front door</a:t>
            </a:r>
            <a:r>
              <a:rPr lang="en-GB" sz="1500">
                <a:solidFill>
                  <a:schemeClr val="tx2"/>
                </a:solidFill>
              </a:rPr>
              <a:t> for healthcare services.</a:t>
            </a:r>
          </a:p>
          <a:p>
            <a:pPr marL="0" indent="0">
              <a:buNone/>
            </a:pPr>
            <a:r>
              <a:rPr lang="en-GB" sz="1500">
                <a:solidFill>
                  <a:schemeClr val="tx2"/>
                </a:solidFill>
              </a:rPr>
              <a:t>It allows patients to:</a:t>
            </a:r>
          </a:p>
          <a:p>
            <a:r>
              <a:rPr lang="en-GB" sz="1500">
                <a:solidFill>
                  <a:schemeClr val="tx2"/>
                </a:solidFill>
              </a:rPr>
              <a:t>Book GP appointments</a:t>
            </a:r>
          </a:p>
          <a:p>
            <a:r>
              <a:rPr lang="en-GB" sz="1500">
                <a:solidFill>
                  <a:schemeClr val="tx2"/>
                </a:solidFill>
              </a:rPr>
              <a:t>Order repeat prescriptions</a:t>
            </a:r>
          </a:p>
          <a:p>
            <a:r>
              <a:rPr lang="en-GB" sz="1500">
                <a:solidFill>
                  <a:schemeClr val="tx2"/>
                </a:solidFill>
              </a:rPr>
              <a:t>Access medical records ( National Health Service, 2025)</a:t>
            </a:r>
          </a:p>
          <a:p>
            <a:r>
              <a:rPr lang="en-GB" sz="1500">
                <a:solidFill>
                  <a:schemeClr val="tx2"/>
                </a:solidFill>
              </a:rPr>
              <a:t>Manage their health information online.</a:t>
            </a:r>
          </a:p>
          <a:p>
            <a:pPr marL="0" indent="0">
              <a:buNone/>
            </a:pPr>
            <a:r>
              <a:rPr lang="en-GB" sz="1500">
                <a:solidFill>
                  <a:schemeClr val="tx2"/>
                </a:solidFill>
              </a:rPr>
              <a:t>This presentation examines how the NHS App impacts:</a:t>
            </a:r>
          </a:p>
          <a:p>
            <a:r>
              <a:rPr lang="en-GB" sz="1500">
                <a:solidFill>
                  <a:schemeClr val="tx2"/>
                </a:solidFill>
              </a:rPr>
              <a:t>NHS workforce</a:t>
            </a:r>
          </a:p>
          <a:p>
            <a:r>
              <a:rPr lang="en-GB" sz="1500">
                <a:solidFill>
                  <a:schemeClr val="tx2"/>
                </a:solidFill>
              </a:rPr>
              <a:t>Patients and service users</a:t>
            </a:r>
          </a:p>
          <a:p>
            <a:r>
              <a:rPr lang="en-GB" sz="1500">
                <a:solidFill>
                  <a:schemeClr val="tx2"/>
                </a:solidFill>
              </a:rPr>
              <a:t>Communities</a:t>
            </a:r>
          </a:p>
          <a:p>
            <a:endParaRPr lang="en-GB" sz="15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186135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8B9AA7C6-5E5A-498E-A6DF-A943376E0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83EAB11A-76F7-48F4-9B4F-5BFDF4BF9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300" y="2385102"/>
            <a:ext cx="574091" cy="2087796"/>
            <a:chOff x="209668" y="2857422"/>
            <a:chExt cx="463662" cy="2087796"/>
          </a:xfrm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74D4C416-D5F4-4F6F-A6F1-87A21CD4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423947" y="2857422"/>
              <a:ext cx="249383" cy="208779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C6AC1C30-21C6-4BF6-93EE-B211D7A85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09668" y="2857423"/>
              <a:ext cx="1" cy="208779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3" name="Rectangle 32">
            <a:extLst>
              <a:ext uri="{FF2B5EF4-FFF2-40B4-BE49-F238E27FC236}">
                <a16:creationId xmlns:a16="http://schemas.microsoft.com/office/drawing/2014/main" id="{81E140AE-0ABF-47C8-BF32-7D2F0CF2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631767"/>
            <a:ext cx="11111729" cy="575240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50817A-DBEB-7E71-8F44-E944D92C1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3618" y="1239927"/>
            <a:ext cx="4008586" cy="4680583"/>
          </a:xfrm>
        </p:spPr>
        <p:txBody>
          <a:bodyPr anchor="ctr">
            <a:normAutofit/>
          </a:bodyPr>
          <a:lstStyle/>
          <a:p>
            <a:r>
              <a:rPr lang="en-GB" sz="4800"/>
              <a:t>Context: Digital Transformation in Healthcare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21137-E615-8562-C57F-7A67D94B97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1923" y="1239927"/>
            <a:ext cx="4971824" cy="468058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/>
              <a:t>Healthcare systems are adopting digital technologies to improve:</a:t>
            </a:r>
          </a:p>
          <a:p>
            <a:r>
              <a:rPr lang="en-GB" sz="2000"/>
              <a:t>Efficiency</a:t>
            </a:r>
          </a:p>
          <a:p>
            <a:r>
              <a:rPr lang="en-GB" sz="2000"/>
              <a:t>Patient access</a:t>
            </a:r>
          </a:p>
          <a:p>
            <a:r>
              <a:rPr lang="en-GB" sz="2000"/>
              <a:t>Quality of care</a:t>
            </a:r>
          </a:p>
          <a:p>
            <a:pPr marL="0" indent="0">
              <a:buNone/>
            </a:pPr>
            <a:r>
              <a:rPr lang="en-GB" sz="2000"/>
              <a:t>The UK government promotes digital health through policies such as:</a:t>
            </a:r>
          </a:p>
          <a:p>
            <a:r>
              <a:rPr lang="en-GB" sz="2000" i="1"/>
              <a:t>A Plan for Digital Health and Social Care</a:t>
            </a:r>
            <a:endParaRPr lang="en-GB" sz="2000"/>
          </a:p>
          <a:p>
            <a:r>
              <a:rPr lang="en-GB" sz="2000" i="1"/>
              <a:t>What Good Looks Like framework</a:t>
            </a:r>
            <a:endParaRPr lang="en-GB" sz="2000"/>
          </a:p>
          <a:p>
            <a:pPr marL="0" indent="0">
              <a:buNone/>
            </a:pPr>
            <a:r>
              <a:rPr lang="en-GB" sz="2000"/>
              <a:t>Digital tools such as the NHS App support a </a:t>
            </a:r>
            <a:r>
              <a:rPr lang="en-GB" sz="2000" b="1"/>
              <a:t>digital-first healthcare system</a:t>
            </a:r>
            <a:r>
              <a:rPr lang="en-GB" sz="2000"/>
              <a:t>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740512821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555DEF-D65C-7936-4938-250493BF9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Overview of the NHS App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ACCF12-DDA9-46C7-C7BF-647D18273F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/>
              <a:t>The NHS App is a mobile and web platform used by millions of people in England.</a:t>
            </a:r>
          </a:p>
          <a:p>
            <a:pPr marL="0" indent="0">
              <a:buNone/>
            </a:pPr>
            <a:r>
              <a:rPr lang="en-GB" sz="1700"/>
              <a:t>Key functions include:</a:t>
            </a:r>
          </a:p>
          <a:p>
            <a:r>
              <a:rPr lang="en-GB" sz="1700"/>
              <a:t>Booking GP appointments</a:t>
            </a:r>
          </a:p>
          <a:p>
            <a:r>
              <a:rPr lang="en-GB" sz="1700"/>
              <a:t>Ordering repeat prescriptions</a:t>
            </a:r>
          </a:p>
          <a:p>
            <a:r>
              <a:rPr lang="en-GB" sz="1700"/>
              <a:t>Viewing medical records</a:t>
            </a:r>
          </a:p>
          <a:p>
            <a:r>
              <a:rPr lang="en-GB" sz="1700"/>
              <a:t>Accessing vaccination status</a:t>
            </a:r>
          </a:p>
          <a:p>
            <a:r>
              <a:rPr lang="en-GB" sz="1700"/>
              <a:t>Secure messaging</a:t>
            </a:r>
          </a:p>
          <a:p>
            <a:pPr marL="0" indent="0">
              <a:buNone/>
            </a:pPr>
            <a:r>
              <a:rPr lang="en-GB" sz="1700"/>
              <a:t>Over </a:t>
            </a:r>
            <a:r>
              <a:rPr lang="en-GB" sz="1700" b="1"/>
              <a:t>33 million people have downloaded the app</a:t>
            </a:r>
            <a:r>
              <a:rPr lang="en-GB" sz="1700"/>
              <a:t>, showing strong public adoption. (National Health Service, 2025)</a:t>
            </a:r>
          </a:p>
          <a:p>
            <a:endParaRPr lang="en-GB" sz="1700"/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184B7DB2-45B6-03B6-DBBE-602E3457E23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7945" r="8372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73516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787442-77C9-4C39-9F9B-D2F6758B8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463040"/>
            <a:ext cx="3796306" cy="2690949"/>
          </a:xfrm>
        </p:spPr>
        <p:txBody>
          <a:bodyPr anchor="t">
            <a:normAutofit/>
          </a:bodyPr>
          <a:lstStyle/>
          <a:p>
            <a:r>
              <a:rPr lang="en-GB" sz="4800"/>
              <a:t>Impact on Workforce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9667" y="4415246"/>
            <a:ext cx="11982332" cy="2087795"/>
            <a:chOff x="143163" y="5763486"/>
            <a:chExt cx="11982332" cy="739555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0EC57-A46C-B19F-839E-A0AA3035EA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6218" y="1463039"/>
            <a:ext cx="5542387" cy="4300447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700"/>
              <a:t>The NHS App is transforming the </a:t>
            </a:r>
            <a:r>
              <a:rPr lang="en-GB" sz="1700" b="1"/>
              <a:t>roles of healthcare staff</a:t>
            </a:r>
            <a:r>
              <a:rPr lang="en-GB" sz="1700"/>
              <a:t>.</a:t>
            </a:r>
          </a:p>
          <a:p>
            <a:pPr marL="0" indent="0">
              <a:buNone/>
            </a:pPr>
            <a:r>
              <a:rPr lang="en-GB" sz="1700"/>
              <a:t>Administrative tasks are reduced because patients can self-manage many services.</a:t>
            </a:r>
          </a:p>
          <a:p>
            <a:pPr marL="0" indent="0">
              <a:buNone/>
            </a:pPr>
            <a:r>
              <a:rPr lang="en-GB" sz="1700"/>
              <a:t>Examples include:</a:t>
            </a:r>
          </a:p>
          <a:p>
            <a:r>
              <a:rPr lang="en-GB" sz="1700"/>
              <a:t>Appointment booking</a:t>
            </a:r>
          </a:p>
          <a:p>
            <a:r>
              <a:rPr lang="en-GB" sz="1700"/>
              <a:t>Prescription requests</a:t>
            </a:r>
          </a:p>
          <a:p>
            <a:r>
              <a:rPr lang="en-GB" sz="1700"/>
              <a:t>Accessing records ( Moulds, 2024)</a:t>
            </a:r>
          </a:p>
          <a:p>
            <a:pPr marL="0" indent="0">
              <a:buNone/>
            </a:pPr>
            <a:r>
              <a:rPr lang="en-GB" sz="1700"/>
              <a:t>Each prescription request completed digitally saves approximately </a:t>
            </a:r>
            <a:r>
              <a:rPr lang="en-GB" sz="1700" b="1"/>
              <a:t>three minutes of staff time</a:t>
            </a:r>
            <a:r>
              <a:rPr lang="en-GB" sz="1700"/>
              <a:t>. ( National health service, 2026)</a:t>
            </a:r>
          </a:p>
          <a:p>
            <a:pPr marL="0" indent="0">
              <a:buNone/>
            </a:pPr>
            <a:r>
              <a:rPr lang="en-GB" sz="1700"/>
              <a:t>This reduces administrative pressure on reception staff and clinicians.</a:t>
            </a:r>
          </a:p>
          <a:p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19602315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C8905E-5663-2739-151C-72718800F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00" y="1188637"/>
            <a:ext cx="3141430" cy="4480726"/>
          </a:xfrm>
        </p:spPr>
        <p:txBody>
          <a:bodyPr>
            <a:normAutofit/>
          </a:bodyPr>
          <a:lstStyle/>
          <a:p>
            <a:pPr algn="r"/>
            <a:r>
              <a:rPr lang="en-GB" sz="5100"/>
              <a:t>Workforce Skills and Training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0F8343-732D-AADF-23E6-6AF0C8DEEA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8928" y="1338729"/>
            <a:ext cx="4795584" cy="418054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/>
              <a:t>Digital innovations require </a:t>
            </a:r>
            <a:r>
              <a:rPr lang="en-GB" sz="2000" b="1"/>
              <a:t>new workforce skills</a:t>
            </a:r>
            <a:r>
              <a:rPr lang="en-GB" sz="2000"/>
              <a:t>. (Rimpiläinen et al., 2024)</a:t>
            </a:r>
          </a:p>
          <a:p>
            <a:pPr marL="0" indent="0">
              <a:buNone/>
            </a:pPr>
            <a:r>
              <a:rPr lang="en-GB" sz="2000"/>
              <a:t>Healthcare staff must develop:</a:t>
            </a:r>
          </a:p>
          <a:p>
            <a:r>
              <a:rPr lang="en-GB" sz="2000"/>
              <a:t>Digital literacy</a:t>
            </a:r>
          </a:p>
          <a:p>
            <a:r>
              <a:rPr lang="en-GB" sz="2000"/>
              <a:t>Data management skills</a:t>
            </a:r>
          </a:p>
          <a:p>
            <a:r>
              <a:rPr lang="en-GB" sz="2000"/>
              <a:t>Remote patient support capabilities</a:t>
            </a:r>
          </a:p>
          <a:p>
            <a:pPr marL="0" indent="0">
              <a:buNone/>
            </a:pPr>
            <a:r>
              <a:rPr lang="en-GB" sz="2000"/>
              <a:t>The NHS supports staff through training programmes such as the </a:t>
            </a:r>
            <a:r>
              <a:rPr lang="en-GB" sz="2000" b="1"/>
              <a:t>Digital Health Academy</a:t>
            </a:r>
            <a:r>
              <a:rPr lang="en-GB" sz="2000"/>
              <a:t>. (Reidy et al., 2025)</a:t>
            </a:r>
          </a:p>
          <a:p>
            <a:pPr marL="0" indent="0">
              <a:buNone/>
            </a:pPr>
            <a:r>
              <a:rPr lang="en-GB" sz="2000"/>
              <a:t>This training helps clinicians confidently use digital tools and support patients.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518927652"/>
      </p:ext>
    </p:extLst>
  </p:cSld>
  <p:clrMapOvr>
    <a:masterClrMapping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B9AA7C6-5E5A-498E-A6DF-A943376E0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83EAB11A-76F7-48F4-9B4F-5BFDF4BF9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300" y="2385102"/>
            <a:ext cx="574091" cy="2087796"/>
            <a:chOff x="209668" y="2857422"/>
            <a:chExt cx="463662" cy="208779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4D4C416-D5F4-4F6F-A6F1-87A21CD4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423947" y="2857422"/>
              <a:ext cx="249383" cy="208779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6AC1C30-21C6-4BF6-93EE-B211D7A85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09668" y="2857423"/>
              <a:ext cx="1" cy="208779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81E140AE-0ABF-47C8-BF32-7D2F0CF2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631767"/>
            <a:ext cx="11111729" cy="575240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FD302E-7494-7465-DAF5-0880EECD68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3618" y="1239927"/>
            <a:ext cx="4008586" cy="4680583"/>
          </a:xfrm>
        </p:spPr>
        <p:txBody>
          <a:bodyPr anchor="ctr">
            <a:normAutofit/>
          </a:bodyPr>
          <a:lstStyle/>
          <a:p>
            <a:r>
              <a:rPr lang="en-GB" sz="5200"/>
              <a:t>Workforce Benefits and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FAFB61-5F33-8DD6-A2A8-888EB18673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1923" y="1239927"/>
            <a:ext cx="4971824" cy="468058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b="1"/>
              <a:t>Benefits</a:t>
            </a:r>
            <a:endParaRPr lang="en-GB" sz="2000"/>
          </a:p>
          <a:p>
            <a:r>
              <a:rPr lang="en-GB" sz="2000"/>
              <a:t>Reduced administrative workload</a:t>
            </a:r>
          </a:p>
          <a:p>
            <a:r>
              <a:rPr lang="en-GB" sz="2000"/>
              <a:t>Improved efficiency</a:t>
            </a:r>
          </a:p>
          <a:p>
            <a:r>
              <a:rPr lang="en-GB" sz="2000"/>
              <a:t>Faster patient communication</a:t>
            </a:r>
          </a:p>
          <a:p>
            <a:r>
              <a:rPr lang="en-GB" sz="2000"/>
              <a:t>Better access to patient data</a:t>
            </a:r>
          </a:p>
          <a:p>
            <a:pPr marL="0" indent="0">
              <a:buNone/>
            </a:pPr>
            <a:r>
              <a:rPr lang="en-GB" sz="2000" b="1"/>
              <a:t>Challenges</a:t>
            </a:r>
            <a:endParaRPr lang="en-GB" sz="2000"/>
          </a:p>
          <a:p>
            <a:r>
              <a:rPr lang="en-GB" sz="2000"/>
              <a:t>Resistance to technological change</a:t>
            </a:r>
          </a:p>
          <a:p>
            <a:r>
              <a:rPr lang="en-GB" sz="2000"/>
              <a:t>Learning new systems</a:t>
            </a:r>
          </a:p>
          <a:p>
            <a:r>
              <a:rPr lang="en-GB" sz="2000"/>
              <a:t>Outdated infrastructure in some NHS organisations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615914133"/>
      </p:ext>
    </p:extLst>
  </p:cSld>
  <p:clrMapOvr>
    <a:masterClrMapping/>
  </p:clrMapOvr>
  <p:transition spd="med">
    <p:pull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E5E9B1-D4B5-44E3-856B-9899D8039B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463040"/>
            <a:ext cx="3796306" cy="2690949"/>
          </a:xfrm>
        </p:spPr>
        <p:txBody>
          <a:bodyPr anchor="t">
            <a:normAutofit/>
          </a:bodyPr>
          <a:lstStyle/>
          <a:p>
            <a:r>
              <a:rPr lang="en-GB" sz="4800"/>
              <a:t>Impact on Patients and Service Users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9667" y="4415246"/>
            <a:ext cx="11982332" cy="2087795"/>
            <a:chOff x="143163" y="5763486"/>
            <a:chExt cx="11982332" cy="739555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227E01-430D-9D75-749D-B4A8417E7E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6218" y="1463039"/>
            <a:ext cx="5542387" cy="4300447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/>
              <a:t>The NHS App improves </a:t>
            </a:r>
            <a:r>
              <a:rPr lang="en-GB" sz="2000" b="1"/>
              <a:t>patient access and convenience</a:t>
            </a:r>
            <a:r>
              <a:rPr lang="en-GB" sz="2000"/>
              <a:t>.</a:t>
            </a:r>
          </a:p>
          <a:p>
            <a:pPr marL="0" indent="0">
              <a:buNone/>
            </a:pPr>
            <a:r>
              <a:rPr lang="en-GB" sz="2000"/>
              <a:t>Patients can access services </a:t>
            </a:r>
            <a:r>
              <a:rPr lang="en-GB" sz="2000" b="1"/>
              <a:t>24 hours a day</a:t>
            </a:r>
            <a:r>
              <a:rPr lang="en-GB" sz="2000"/>
              <a:t>.</a:t>
            </a:r>
          </a:p>
          <a:p>
            <a:pPr marL="0" indent="0">
              <a:buNone/>
            </a:pPr>
            <a:r>
              <a:rPr lang="en-GB" sz="2000"/>
              <a:t>Key advantages include:</a:t>
            </a:r>
          </a:p>
          <a:p>
            <a:r>
              <a:rPr lang="en-GB" sz="2000"/>
              <a:t>Faster appointment booking</a:t>
            </a:r>
          </a:p>
          <a:p>
            <a:r>
              <a:rPr lang="en-GB" sz="2000"/>
              <a:t>Immediate access to medical information</a:t>
            </a:r>
          </a:p>
          <a:p>
            <a:r>
              <a:rPr lang="en-GB" sz="2000"/>
              <a:t>Easier prescription management </a:t>
            </a:r>
            <a:r>
              <a:rPr lang="en-GB" sz="2000" i="1"/>
              <a:t>(National Health Service, 2025)</a:t>
            </a:r>
            <a:endParaRPr lang="en-GB" sz="2000"/>
          </a:p>
          <a:p>
            <a:pPr marL="0" indent="0">
              <a:buNone/>
            </a:pPr>
            <a:r>
              <a:rPr lang="en-GB" sz="2000"/>
              <a:t>This encourages patients to become </a:t>
            </a:r>
            <a:r>
              <a:rPr lang="en-GB" sz="2000" b="1"/>
              <a:t>more active in managing their health</a:t>
            </a:r>
            <a:r>
              <a:rPr lang="en-GB" sz="2000"/>
              <a:t>. (Abel et al., 2024)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456545596"/>
      </p:ext>
    </p:extLst>
  </p:cSld>
  <p:clrMapOvr>
    <a:masterClrMapping/>
  </p:clrMapOvr>
  <p:transition spd="slow">
    <p:cover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F6872C-7ABA-1417-78F1-586A839AB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GB" sz="5600"/>
              <a:t>Evidence of Impact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0F088-AA98-EEAD-0028-12531539A5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648870"/>
            <a:ext cx="4702848" cy="356026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/>
              <a:t>The NHS App has achieved large-scale adoption.</a:t>
            </a:r>
          </a:p>
          <a:p>
            <a:pPr marL="0" indent="0">
              <a:buNone/>
            </a:pPr>
            <a:r>
              <a:rPr lang="en-GB" sz="1700"/>
              <a:t>Evidence shows:</a:t>
            </a:r>
          </a:p>
          <a:p>
            <a:r>
              <a:rPr lang="en-GB" sz="1700"/>
              <a:t>Over </a:t>
            </a:r>
            <a:r>
              <a:rPr lang="en-GB" sz="1700" b="1"/>
              <a:t>33 million downloads</a:t>
            </a:r>
            <a:endParaRPr lang="en-GB" sz="1700"/>
          </a:p>
          <a:p>
            <a:r>
              <a:rPr lang="en-GB" sz="1700"/>
              <a:t>Around </a:t>
            </a:r>
            <a:r>
              <a:rPr lang="en-GB" sz="1700" b="1"/>
              <a:t>5.7 million hours of workforce time saved </a:t>
            </a:r>
            <a:r>
              <a:rPr lang="en-GB" sz="1700" i="1"/>
              <a:t>(National Health Service, 2026</a:t>
            </a:r>
            <a:endParaRPr lang="en-GB" sz="1700"/>
          </a:p>
          <a:p>
            <a:r>
              <a:rPr lang="en-GB" sz="1700"/>
              <a:t>Over </a:t>
            </a:r>
            <a:r>
              <a:rPr lang="en-GB" sz="1700" b="1"/>
              <a:t>90% of GP practices provide record access</a:t>
            </a:r>
            <a:endParaRPr lang="en-GB" sz="1700"/>
          </a:p>
          <a:p>
            <a:pPr marL="0" indent="0">
              <a:buNone/>
            </a:pPr>
            <a:r>
              <a:rPr lang="en-GB" sz="1700"/>
              <a:t>These improvements show how digital innovation can increase healthcare efficiency. (National Health Service, 2024</a:t>
            </a:r>
          </a:p>
          <a:p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2822702590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6B96B3-78FB-1F4B-04E1-25BC87026D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/>
              <a:t>Challenges for Patients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3C145-1CA5-F992-FE49-76AFFF5C5A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/>
              <a:t>Despite its benefits, the NHS App also creates challenges.</a:t>
            </a:r>
          </a:p>
          <a:p>
            <a:pPr marL="0" indent="0">
              <a:buNone/>
            </a:pPr>
            <a:r>
              <a:rPr lang="en-GB" sz="2200"/>
              <a:t>Key issues include:</a:t>
            </a:r>
          </a:p>
          <a:p>
            <a:r>
              <a:rPr lang="en-GB" sz="2200" b="1"/>
              <a:t>Digital literacy </a:t>
            </a:r>
            <a:r>
              <a:rPr lang="en-GB" sz="2200"/>
              <a:t>(Ibekwe and Adeyemo, 2025)</a:t>
            </a:r>
          </a:p>
          <a:p>
            <a:r>
              <a:rPr lang="en-GB" sz="2200"/>
              <a:t>Approximately </a:t>
            </a:r>
            <a:r>
              <a:rPr lang="en-GB" sz="2200" b="1"/>
              <a:t>8 million people in the UK lack basic digital skills</a:t>
            </a:r>
            <a:r>
              <a:rPr lang="en-GB" sz="2200"/>
              <a:t>.</a:t>
            </a:r>
          </a:p>
          <a:p>
            <a:r>
              <a:rPr lang="en-GB" sz="2200" b="1"/>
              <a:t>Privacy concerns </a:t>
            </a:r>
            <a:r>
              <a:rPr lang="en-GB" sz="2200"/>
              <a:t>(Redhead et al., 2025)</a:t>
            </a:r>
          </a:p>
          <a:p>
            <a:r>
              <a:rPr lang="en-GB" sz="2200"/>
              <a:t>Patients may worry about how their health data is stored and shared.</a:t>
            </a:r>
          </a:p>
          <a:p>
            <a:r>
              <a:rPr lang="en-GB" sz="2200" b="1"/>
              <a:t>Digital exclusion</a:t>
            </a:r>
            <a:endParaRPr lang="en-GB" sz="2200"/>
          </a:p>
          <a:p>
            <a:r>
              <a:rPr lang="en-GB" sz="2200"/>
              <a:t>Older adults and disadvantaged populations may struggle to use digital services.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252135687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273E97-2550-ADA0-CF60-B0B3F50FA6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3700"/>
              <a:t>Impact on Communities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AB9EDD-407A-5E84-1300-124050D192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/>
              <a:t>Digital health tools can improve access to healthcare in </a:t>
            </a:r>
            <a:r>
              <a:rPr lang="en-GB" sz="2000" b="1"/>
              <a:t>rural or underserved communities</a:t>
            </a:r>
            <a:r>
              <a:rPr lang="en-GB" sz="2000"/>
              <a:t>. </a:t>
            </a:r>
            <a:r>
              <a:rPr lang="en-GB" sz="2000" i="1"/>
              <a:t>(Gobburi et al., 2025) </a:t>
            </a:r>
            <a:endParaRPr lang="en-GB" sz="2000"/>
          </a:p>
          <a:p>
            <a:pPr marL="0" indent="0">
              <a:buNone/>
            </a:pPr>
            <a:r>
              <a:rPr lang="en-GB" sz="2000"/>
              <a:t>The NHS App allows people to:</a:t>
            </a:r>
          </a:p>
          <a:p>
            <a:r>
              <a:rPr lang="en-GB" sz="2000"/>
              <a:t>Book appointments remotely</a:t>
            </a:r>
          </a:p>
          <a:p>
            <a:r>
              <a:rPr lang="en-GB" sz="2000"/>
              <a:t>Access records</a:t>
            </a:r>
          </a:p>
          <a:p>
            <a:r>
              <a:rPr lang="en-GB" sz="2000"/>
              <a:t>Order prescriptions</a:t>
            </a:r>
          </a:p>
          <a:p>
            <a:pPr marL="0" indent="0">
              <a:buNone/>
            </a:pPr>
            <a:r>
              <a:rPr lang="en-GB" sz="2000"/>
              <a:t>This reduces the need to travel long distances to healthcare facilities. (Alami et al., 2022)</a:t>
            </a:r>
          </a:p>
          <a:p>
            <a:endParaRPr lang="en-GB" sz="200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Pink desk with doctor items">
            <a:extLst>
              <a:ext uri="{FF2B5EF4-FFF2-40B4-BE49-F238E27FC236}">
                <a16:creationId xmlns:a16="http://schemas.microsoft.com/office/drawing/2014/main" id="{2AEAEF27-AEAC-C591-ACA3-9C57782BA85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141" r="1" b="1"/>
          <a:stretch>
            <a:fillRect/>
          </a:stretch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84918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B9AA7C6-5E5A-498E-A6DF-A943376E0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83EAB11A-76F7-48F4-9B4F-5BFDF4BF9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300" y="2385102"/>
            <a:ext cx="574091" cy="2087796"/>
            <a:chOff x="209668" y="2857422"/>
            <a:chExt cx="463662" cy="208779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4D4C416-D5F4-4F6F-A6F1-87A21CD4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423947" y="2857422"/>
              <a:ext cx="249383" cy="208779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6AC1C30-21C6-4BF6-93EE-B211D7A85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09668" y="2857423"/>
              <a:ext cx="1" cy="208779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81E140AE-0ABF-47C8-BF32-7D2F0CF2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631767"/>
            <a:ext cx="11111729" cy="575240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713B49-FA79-C6E1-D6C4-EFB81796C1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3618" y="1239927"/>
            <a:ext cx="4008586" cy="4680583"/>
          </a:xfrm>
        </p:spPr>
        <p:txBody>
          <a:bodyPr anchor="ctr">
            <a:normAutofit/>
          </a:bodyPr>
          <a:lstStyle/>
          <a:p>
            <a:r>
              <a:rPr lang="en-GB" sz="5200" b="1"/>
              <a:t>Community Challenges</a:t>
            </a:r>
            <a:br>
              <a:rPr lang="en-GB" sz="5200" b="1"/>
            </a:br>
            <a:endParaRPr lang="en-GB" sz="5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BDF6E3-1F42-DD34-1FC6-C7FBFFF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1923" y="1239927"/>
            <a:ext cx="4971824" cy="468058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/>
              <a:t>However, some communities still face barriers.</a:t>
            </a:r>
          </a:p>
          <a:p>
            <a:pPr marL="0" indent="0">
              <a:buNone/>
            </a:pPr>
            <a:r>
              <a:rPr lang="en-GB" sz="2000"/>
              <a:t>These include:</a:t>
            </a:r>
          </a:p>
          <a:p>
            <a:r>
              <a:rPr lang="en-GB" sz="2000"/>
              <a:t>Poor broadband access in rural areas</a:t>
            </a:r>
          </a:p>
          <a:p>
            <a:r>
              <a:rPr lang="en-GB" sz="2000"/>
              <a:t>Low digital literacy</a:t>
            </a:r>
          </a:p>
          <a:p>
            <a:r>
              <a:rPr lang="en-GB" sz="2000"/>
              <a:t>Limited access to smartphones or devices</a:t>
            </a:r>
          </a:p>
          <a:p>
            <a:pPr marL="0" indent="0">
              <a:buNone/>
            </a:pPr>
            <a:r>
              <a:rPr lang="en-GB" sz="2000"/>
              <a:t>Research shows that </a:t>
            </a:r>
            <a:r>
              <a:rPr lang="en-GB" sz="2000" b="1"/>
              <a:t>registration rates can be lower in deprived communities</a:t>
            </a:r>
            <a:r>
              <a:rPr lang="en-GB" sz="2000"/>
              <a:t>. (Zhang et al., 2025)</a:t>
            </a:r>
          </a:p>
          <a:p>
            <a:pPr marL="0" indent="0">
              <a:buNone/>
            </a:pPr>
            <a:r>
              <a:rPr lang="en-GB" sz="2000"/>
              <a:t>This risks widening health inequalities if support is not provided.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2318380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9600AD-E65C-219A-415D-52746633DF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BC5034-242C-CC4D-3E46-15F2EF5DE8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/>
              <a:t>The NHS App represents a major digital innovation in UK healthcare.</a:t>
            </a:r>
          </a:p>
          <a:p>
            <a:pPr marL="0" indent="0">
              <a:buNone/>
            </a:pPr>
            <a:r>
              <a:rPr lang="en-GB"/>
              <a:t>It improves:</a:t>
            </a:r>
          </a:p>
          <a:p>
            <a:r>
              <a:rPr lang="en-GB"/>
              <a:t>Workforce efficiency</a:t>
            </a:r>
          </a:p>
          <a:p>
            <a:r>
              <a:rPr lang="en-GB"/>
              <a:t>Patient access to healthcare</a:t>
            </a:r>
          </a:p>
          <a:p>
            <a:r>
              <a:rPr lang="en-GB"/>
              <a:t>Community health management</a:t>
            </a:r>
          </a:p>
          <a:p>
            <a:pPr marL="0" indent="0">
              <a:buNone/>
            </a:pPr>
            <a:r>
              <a:rPr lang="en-GB"/>
              <a:t>However, challenges remain.</a:t>
            </a:r>
          </a:p>
          <a:p>
            <a:pPr marL="0" indent="0">
              <a:buNone/>
            </a:pPr>
            <a:r>
              <a:rPr lang="en-GB"/>
              <a:t>These include:</a:t>
            </a:r>
          </a:p>
          <a:p>
            <a:r>
              <a:rPr lang="en-GB"/>
              <a:t>Digital inequality</a:t>
            </a:r>
          </a:p>
          <a:p>
            <a:r>
              <a:rPr lang="en-GB"/>
              <a:t>Data privacy concerns</a:t>
            </a:r>
          </a:p>
          <a:p>
            <a:r>
              <a:rPr lang="en-GB"/>
              <a:t>Infrastructure limitations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92414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B9AA7C6-5E5A-498E-A6DF-A943376E0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83EAB11A-76F7-48F4-9B4F-5BFDF4BF9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300" y="2385102"/>
            <a:ext cx="574091" cy="2087796"/>
            <a:chOff x="209668" y="2857422"/>
            <a:chExt cx="463662" cy="208779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4D4C416-D5F4-4F6F-A6F1-87A21CD4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423947" y="2857422"/>
              <a:ext cx="249383" cy="208779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6AC1C30-21C6-4BF6-93EE-B211D7A85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09668" y="2857423"/>
              <a:ext cx="1" cy="208779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81E140AE-0ABF-47C8-BF32-7D2F0CF2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631767"/>
            <a:ext cx="11111729" cy="575240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D83322-F6B9-9A57-63C2-7147ABD7F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3618" y="1239927"/>
            <a:ext cx="4008586" cy="4680583"/>
          </a:xfrm>
        </p:spPr>
        <p:txBody>
          <a:bodyPr anchor="ctr">
            <a:normAutofit/>
          </a:bodyPr>
          <a:lstStyle/>
          <a:p>
            <a:r>
              <a:rPr lang="en-GB" sz="360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AD1A3-2F3D-BB43-E19E-87C33CDE9F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1923" y="1239927"/>
            <a:ext cx="4971824" cy="468058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/>
              <a:t>To improve the success of digital health technologies, the NHS should:</a:t>
            </a:r>
          </a:p>
          <a:p>
            <a:r>
              <a:rPr lang="en-GB" sz="2000"/>
              <a:t>Provide </a:t>
            </a:r>
            <a:r>
              <a:rPr lang="en-GB" sz="2000" b="1"/>
              <a:t>digital training for healthcare staff</a:t>
            </a:r>
            <a:endParaRPr lang="en-GB" sz="2000"/>
          </a:p>
          <a:p>
            <a:r>
              <a:rPr lang="en-GB" sz="2000"/>
              <a:t>Offer </a:t>
            </a:r>
            <a:r>
              <a:rPr lang="en-GB" sz="2000" b="1"/>
              <a:t>digital support programmes for patients</a:t>
            </a:r>
            <a:endParaRPr lang="en-GB" sz="2000"/>
          </a:p>
          <a:p>
            <a:r>
              <a:rPr lang="en-GB" sz="2000"/>
              <a:t>Improve </a:t>
            </a:r>
            <a:r>
              <a:rPr lang="en-GB" sz="2000" b="1"/>
              <a:t>broadband infrastructure in rural areas</a:t>
            </a:r>
            <a:endParaRPr lang="en-GB" sz="2000"/>
          </a:p>
          <a:p>
            <a:r>
              <a:rPr lang="en-GB" sz="2000"/>
              <a:t>Ensure strong </a:t>
            </a:r>
            <a:r>
              <a:rPr lang="en-GB" sz="2000" b="1"/>
              <a:t>data protection policies</a:t>
            </a:r>
            <a:endParaRPr lang="en-GB" sz="2000"/>
          </a:p>
          <a:p>
            <a:pPr marL="0" indent="0">
              <a:buNone/>
            </a:pPr>
            <a:r>
              <a:rPr lang="en-GB" sz="2000"/>
              <a:t>These steps will help ensure digital healthcare benefits everyone.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136029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FEFEF8-EBCA-C4E8-5C2D-DB65B23E07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8580D9-D897-CA25-3330-77A67652C0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dirty="0"/>
              <a:t>Abel, G., Atherton, H., Sussex, J., Akter, N., Aminu, A.Q., Aminu, A., Bak, W., Bryce, C., Clark, C.E., Clark, C. and Cockcroft, E., 2024. Current experience and future potential of facilitating access to digital NHS primary care services in England: the Di-Facto mixed-methods study. </a:t>
            </a:r>
            <a:r>
              <a:rPr lang="en-GB" i="1" dirty="0"/>
              <a:t>Health and Social Care Delivery Research</a:t>
            </a:r>
            <a:r>
              <a:rPr lang="en-GB" dirty="0"/>
              <a:t>, </a:t>
            </a:r>
            <a:r>
              <a:rPr lang="en-GB" i="1" dirty="0"/>
              <a:t>12</a:t>
            </a:r>
            <a:r>
              <a:rPr lang="en-GB" dirty="0"/>
              <a:t>(32), pp.1-197.</a:t>
            </a:r>
          </a:p>
          <a:p>
            <a:pPr marL="0" indent="0">
              <a:buNone/>
            </a:pPr>
            <a:r>
              <a:rPr lang="en-GB" dirty="0"/>
              <a:t>Alami, H., Lehoux, P., Shaw, S.E., Papoutsi, C., </a:t>
            </a:r>
            <a:r>
              <a:rPr lang="en-GB" dirty="0" err="1"/>
              <a:t>Rybczynska</a:t>
            </a:r>
            <a:r>
              <a:rPr lang="en-GB" dirty="0"/>
              <a:t>-Bunt, S. and Fortin, J.P., 2022. Virtual care and the inverse care law: implications for policy, practice, research, public and patients. </a:t>
            </a:r>
            <a:r>
              <a:rPr lang="en-GB" i="1" dirty="0"/>
              <a:t>International journal of environmental research and public health</a:t>
            </a:r>
            <a:r>
              <a:rPr lang="en-GB" dirty="0"/>
              <a:t>, </a:t>
            </a:r>
            <a:r>
              <a:rPr lang="en-GB" i="1" dirty="0"/>
              <a:t>19</a:t>
            </a:r>
            <a:r>
              <a:rPr lang="en-GB" dirty="0"/>
              <a:t>(17), p.10591.</a:t>
            </a:r>
          </a:p>
          <a:p>
            <a:pPr marL="0" indent="0">
              <a:buNone/>
            </a:pPr>
            <a:r>
              <a:rPr lang="en-GB" dirty="0"/>
              <a:t>Babar, Z., Paul, R., Rahman, M.A. and Barua, T., 2025. A systematic review of human-AI collaboration in IT support services: enhancing user experience and workflow automation. </a:t>
            </a:r>
            <a:r>
              <a:rPr lang="en-GB" i="1" dirty="0"/>
              <a:t>Journal of Sustainable Development and Policy</a:t>
            </a:r>
            <a:r>
              <a:rPr lang="en-GB" dirty="0"/>
              <a:t>, </a:t>
            </a:r>
            <a:r>
              <a:rPr lang="en-GB" i="1" dirty="0"/>
              <a:t>1</a:t>
            </a:r>
            <a:r>
              <a:rPr lang="en-GB" dirty="0"/>
              <a:t>(01), pp.65-89.</a:t>
            </a:r>
          </a:p>
          <a:p>
            <a:pPr marL="0" indent="0">
              <a:buNone/>
            </a:pPr>
            <a:r>
              <a:rPr lang="en-GB" dirty="0"/>
              <a:t>Bennion, M.R., Spencer, R., Moore, R.K. and Kenyon, R., 2025. Digital capability, open-source use, and interoperability standards within the National Health Service in England: survey of health care trusts. </a:t>
            </a:r>
            <a:r>
              <a:rPr lang="en-GB" i="1" dirty="0"/>
              <a:t>JMIR Human Factors</a:t>
            </a:r>
            <a:r>
              <a:rPr lang="en-GB" dirty="0"/>
              <a:t>, </a:t>
            </a:r>
            <a:r>
              <a:rPr lang="en-GB" i="1" dirty="0"/>
              <a:t>12</a:t>
            </a:r>
            <a:r>
              <a:rPr lang="en-GB" dirty="0"/>
              <a:t>, p.e66398.</a:t>
            </a:r>
          </a:p>
          <a:p>
            <a:pPr marL="0" indent="0">
              <a:buNone/>
            </a:pPr>
            <a:r>
              <a:rPr lang="en-GB" dirty="0" err="1"/>
              <a:t>Brotherdale</a:t>
            </a:r>
            <a:r>
              <a:rPr lang="en-GB" dirty="0"/>
              <a:t>, R., Berry, K., </a:t>
            </a:r>
            <a:r>
              <a:rPr lang="en-GB" dirty="0" err="1"/>
              <a:t>Branitsky</a:t>
            </a:r>
            <a:r>
              <a:rPr lang="en-GB" dirty="0"/>
              <a:t>, A. and Bucci, S., 2024. Co-producing digital mental health interventions: a systematic review. </a:t>
            </a:r>
            <a:r>
              <a:rPr lang="en-GB" i="1" dirty="0"/>
              <a:t>Digital Health</a:t>
            </a:r>
            <a:r>
              <a:rPr lang="en-GB" dirty="0"/>
              <a:t>, </a:t>
            </a:r>
            <a:r>
              <a:rPr lang="en-GB" i="1" dirty="0"/>
              <a:t>10</a:t>
            </a:r>
            <a:r>
              <a:rPr lang="en-GB" dirty="0"/>
              <a:t>, p.20552076241239172.</a:t>
            </a:r>
          </a:p>
          <a:p>
            <a:pPr marL="0" indent="0">
              <a:buNone/>
            </a:pPr>
            <a:r>
              <a:rPr lang="en-GB" dirty="0"/>
              <a:t>Department of Health and Social Care, (2026).</a:t>
            </a:r>
            <a:r>
              <a:rPr lang="en-GB" i="1" dirty="0"/>
              <a:t> “New NHS app will make it quicker and easier to access health services”. </a:t>
            </a:r>
            <a:r>
              <a:rPr lang="en-GB" dirty="0"/>
              <a:t>Available at: https://www.gov.uk/government/news/new-nhs-app-will-make-it-quicker-and-easier-to-access-health-services (Accessed on: 25th February 2026)</a:t>
            </a:r>
          </a:p>
          <a:p>
            <a:pPr marL="0" indent="0">
              <a:buNone/>
            </a:pPr>
            <a:r>
              <a:rPr lang="en-GB" dirty="0"/>
              <a:t>Gavin, J.P., Clarkson, P., Muckelt, P.E., Eckford, R., Sadler, E., McDonough, S. and Barker, M., 2024. Healthcare professional and commissioners’ perspectives on the factors facilitating and hindering the implementation of digital tools for self-management of long-term conditions within UK healthcare pathways. </a:t>
            </a:r>
            <a:r>
              <a:rPr lang="en-GB" i="1" dirty="0" err="1"/>
              <a:t>PLoS</a:t>
            </a:r>
            <a:r>
              <a:rPr lang="en-GB" i="1" dirty="0"/>
              <a:t> One</a:t>
            </a:r>
            <a:r>
              <a:rPr lang="en-GB" dirty="0"/>
              <a:t>, </a:t>
            </a:r>
            <a:r>
              <a:rPr lang="en-GB" i="1" dirty="0"/>
              <a:t>19</a:t>
            </a:r>
            <a:r>
              <a:rPr lang="en-GB" dirty="0"/>
              <a:t>(8), p.e0307493.</a:t>
            </a:r>
          </a:p>
          <a:p>
            <a:pPr marL="0" indent="0">
              <a:buNone/>
            </a:pPr>
            <a:r>
              <a:rPr lang="en-GB" dirty="0" err="1"/>
              <a:t>Gobburi</a:t>
            </a:r>
            <a:r>
              <a:rPr lang="en-GB" dirty="0"/>
              <a:t>, R.K., </a:t>
            </a:r>
            <a:r>
              <a:rPr lang="en-GB" dirty="0" err="1"/>
              <a:t>Olawade</a:t>
            </a:r>
            <a:r>
              <a:rPr lang="en-GB" dirty="0"/>
              <a:t>, D.B., Olatunji, G.D., Kokori, E., </a:t>
            </a:r>
            <a:r>
              <a:rPr lang="en-GB" dirty="0" err="1"/>
              <a:t>Aderinto</a:t>
            </a:r>
            <a:r>
              <a:rPr lang="en-GB" dirty="0"/>
              <a:t>, N. and David-</a:t>
            </a:r>
            <a:r>
              <a:rPr lang="en-GB" dirty="0" err="1"/>
              <a:t>Olawade</a:t>
            </a:r>
            <a:r>
              <a:rPr lang="en-GB" dirty="0"/>
              <a:t>, A.C., 2025. Telemedicine use in rural areas of the United Kingdom to improve access to healthcare facilities: A review of current evidence. </a:t>
            </a:r>
            <a:r>
              <a:rPr lang="en-GB" i="1" dirty="0"/>
              <a:t>Informatics and Health</a:t>
            </a:r>
            <a:r>
              <a:rPr lang="en-GB" dirty="0"/>
              <a:t>, </a:t>
            </a:r>
            <a:r>
              <a:rPr lang="en-GB" i="1" dirty="0"/>
              <a:t>2</a:t>
            </a:r>
            <a:r>
              <a:rPr lang="en-GB" dirty="0"/>
              <a:t>(1), pp.41-48.</a:t>
            </a:r>
          </a:p>
          <a:p>
            <a:pPr marL="0" indent="0">
              <a:buNone/>
            </a:pPr>
            <a:r>
              <a:rPr lang="en-GB" dirty="0"/>
              <a:t>Gov, (2026).</a:t>
            </a:r>
            <a:r>
              <a:rPr lang="en-GB" i="1" dirty="0"/>
              <a:t> “Managing healthcare easy as online banking with revamped NHS App”. </a:t>
            </a:r>
            <a:r>
              <a:rPr lang="en-GB" dirty="0"/>
              <a:t>Available at: </a:t>
            </a:r>
            <a:r>
              <a:rPr lang="en-GB" u="sng" dirty="0">
                <a:hlinkClick r:id="rId2"/>
              </a:rPr>
              <a:t>https://www.gov.uk/government/news/managing-healthcare-easy-as-online-banking-with-revamped-nhs-app</a:t>
            </a:r>
            <a:r>
              <a:rPr lang="en-GB" dirty="0"/>
              <a:t>  (Accessed on: 25th February 2026)</a:t>
            </a:r>
          </a:p>
          <a:p>
            <a:pPr marL="0" indent="0">
              <a:buNone/>
            </a:pPr>
            <a:r>
              <a:rPr lang="en-GB" dirty="0"/>
              <a:t>Hagström, J., Hägglund, M. and Blease, C., 2025. Adolescent and parental proxy online record access: analysis of the empirical evidence based on four bioethical principles. </a:t>
            </a:r>
            <a:r>
              <a:rPr lang="en-GB" i="1" dirty="0"/>
              <a:t>BMC Medical Ethics</a:t>
            </a:r>
            <a:r>
              <a:rPr lang="en-GB" dirty="0"/>
              <a:t>, </a:t>
            </a:r>
            <a:r>
              <a:rPr lang="en-GB" i="1" dirty="0"/>
              <a:t>26</a:t>
            </a:r>
            <a:r>
              <a:rPr lang="en-GB" dirty="0"/>
              <a:t>(1), p.27.</a:t>
            </a:r>
          </a:p>
          <a:p>
            <a:pPr marL="0" indent="0">
              <a:buNone/>
            </a:pPr>
            <a:r>
              <a:rPr lang="en-GB" dirty="0"/>
              <a:t>Ibekwe, E.C. and Adeyemo, K.A., 2025. The Impact of Technology on Labour Arbitration: Opportunities and Challenges. </a:t>
            </a:r>
            <a:r>
              <a:rPr lang="en-GB" i="1" dirty="0"/>
              <a:t>African Journal of Stability and Development (AJSD)</a:t>
            </a:r>
            <a:r>
              <a:rPr lang="en-GB" dirty="0"/>
              <a:t>, </a:t>
            </a:r>
            <a:r>
              <a:rPr lang="en-GB" i="1" dirty="0"/>
              <a:t>17</a:t>
            </a:r>
            <a:r>
              <a:rPr lang="en-GB" dirty="0"/>
              <a:t>(2), pp.1090-1104.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45605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9DFAE-26C2-DF10-8A43-60207992BF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9948E-DB22-22C3-C7FA-F488C38CB9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dirty="0"/>
              <a:t>Moulds, A. and Horton, T., 2024. Which technologies offer the biggest opportunities to save time in the NHS. </a:t>
            </a:r>
            <a:r>
              <a:rPr lang="en-GB" i="1" dirty="0"/>
              <a:t>The Health Foundation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National Health Service, (2024).</a:t>
            </a:r>
            <a:r>
              <a:rPr lang="en-GB" i="1" dirty="0"/>
              <a:t> “Transformation and innovation delivery update”. </a:t>
            </a:r>
            <a:r>
              <a:rPr lang="en-GB" dirty="0"/>
              <a:t>Available at: </a:t>
            </a:r>
            <a:r>
              <a:rPr lang="en-GB" u="sng" dirty="0">
                <a:hlinkClick r:id="rId2"/>
              </a:rPr>
              <a:t>https://www.england.nhs.uk/long-read/transformation-and-innovation-delivery-update/</a:t>
            </a:r>
            <a:r>
              <a:rPr lang="en-GB" dirty="0"/>
              <a:t>  (Accessed on: 1st February 2026)</a:t>
            </a:r>
          </a:p>
          <a:p>
            <a:pPr marL="0" indent="0">
              <a:buNone/>
            </a:pPr>
            <a:r>
              <a:rPr lang="en-GB" dirty="0"/>
              <a:t>National Health Service, (2025).</a:t>
            </a:r>
            <a:r>
              <a:rPr lang="en-GB" i="1" dirty="0"/>
              <a:t> “Digital transformation”. </a:t>
            </a:r>
            <a:r>
              <a:rPr lang="en-GB" dirty="0"/>
              <a:t>Available at: </a:t>
            </a:r>
            <a:r>
              <a:rPr lang="en-GB" u="sng" dirty="0">
                <a:hlinkClick r:id="rId3"/>
              </a:rPr>
              <a:t>https://www.england.nhs.uk/digitaltechnology/#:~:text=The%20NHS%20is%20using%20technology%20to%20improve,Helping%20people%20manage%20their%20health%20and%20wellbeing</a:t>
            </a:r>
            <a:r>
              <a:rPr lang="en-GB" dirty="0"/>
              <a:t>  (Accessed on: 15th February 2026)</a:t>
            </a:r>
          </a:p>
          <a:p>
            <a:pPr marL="0" indent="0">
              <a:buNone/>
            </a:pPr>
            <a:r>
              <a:rPr lang="en-GB" dirty="0"/>
              <a:t>National Health Service, (2025).</a:t>
            </a:r>
            <a:r>
              <a:rPr lang="en-GB" i="1" dirty="0"/>
              <a:t> “Reforming elective care for patients”. </a:t>
            </a:r>
            <a:r>
              <a:rPr lang="en-GB" dirty="0"/>
              <a:t>Available at: https://www.england.nhs.uk/long-read/reforming-elective-care-for-patients/ (Accessed on: 12th February 2026)</a:t>
            </a:r>
          </a:p>
          <a:p>
            <a:pPr marL="0" indent="0">
              <a:buNone/>
            </a:pPr>
            <a:r>
              <a:rPr lang="en-GB" dirty="0"/>
              <a:t>National Health Service, (2026).</a:t>
            </a:r>
            <a:r>
              <a:rPr lang="en-GB" i="1" dirty="0"/>
              <a:t> “Growing NHS App use in the South East as digital services improve access and convenience for patients”. </a:t>
            </a:r>
            <a:r>
              <a:rPr lang="en-GB" dirty="0"/>
              <a:t>Available at: https://www.england.nhs.uk/south-east/2026/01/23/growing-nhs-app-use-in-the-south-east-as-digital-services-improve-access-and-convenience-for-patients/ (Accessed on: 13th February 2026)</a:t>
            </a:r>
          </a:p>
          <a:p>
            <a:pPr marL="0" indent="0">
              <a:buNone/>
            </a:pPr>
            <a:r>
              <a:rPr lang="en-GB" dirty="0"/>
              <a:t>National Health Service, (2026).</a:t>
            </a:r>
            <a:r>
              <a:rPr lang="en-GB" i="1" dirty="0"/>
              <a:t> “Performance report”. </a:t>
            </a:r>
            <a:r>
              <a:rPr lang="en-GB" dirty="0"/>
              <a:t>Available at: </a:t>
            </a:r>
            <a:r>
              <a:rPr lang="en-GB" u="sng" dirty="0">
                <a:hlinkClick r:id="rId4"/>
              </a:rPr>
              <a:t>https://www.england.nhs.uk/long-read/performance-report-24-25/</a:t>
            </a:r>
            <a:r>
              <a:rPr lang="en-GB" dirty="0"/>
              <a:t>  (Accessed on: 9th February 2026)</a:t>
            </a:r>
          </a:p>
          <a:p>
            <a:pPr marL="0" indent="0">
              <a:buNone/>
            </a:pPr>
            <a:r>
              <a:rPr lang="en-GB" dirty="0"/>
              <a:t>Redhead, C.A., Bowden, C., Ainsworth, J., Burns, N., Cunningham, J., Holm, S. and Devaney, S., 2025. Unlocking the promise of UK health data: considering the case for a charitable GP data trust. </a:t>
            </a:r>
            <a:r>
              <a:rPr lang="en-GB" i="1" dirty="0"/>
              <a:t>Medical law review</a:t>
            </a:r>
            <a:r>
              <a:rPr lang="en-GB" dirty="0"/>
              <a:t>, </a:t>
            </a:r>
            <a:r>
              <a:rPr lang="en-GB" i="1" dirty="0"/>
              <a:t>33</a:t>
            </a:r>
            <a:r>
              <a:rPr lang="en-GB" dirty="0"/>
              <a:t>(1).</a:t>
            </a:r>
          </a:p>
          <a:p>
            <a:pPr marL="0" indent="0">
              <a:buNone/>
            </a:pPr>
            <a:r>
              <a:rPr lang="en-GB" dirty="0"/>
              <a:t>Reidy, C., Papoutsi, C., Kc, S., </a:t>
            </a:r>
            <a:r>
              <a:rPr lang="en-GB" dirty="0" err="1"/>
              <a:t>Gudgin</a:t>
            </a:r>
            <a:r>
              <a:rPr lang="en-GB" dirty="0"/>
              <a:t>, B., Laverty, A.A., Greaves, F. and Powell, J., 2025. Qualitative evaluation of the implementation and national roll-out of the NHS App in England. </a:t>
            </a:r>
            <a:r>
              <a:rPr lang="en-GB" i="1" dirty="0"/>
              <a:t>BMC medicine</a:t>
            </a:r>
            <a:r>
              <a:rPr lang="en-GB" dirty="0"/>
              <a:t>, </a:t>
            </a:r>
            <a:r>
              <a:rPr lang="en-GB" i="1" dirty="0"/>
              <a:t>23</a:t>
            </a:r>
            <a:r>
              <a:rPr lang="en-GB" dirty="0"/>
              <a:t>(1), p.20.</a:t>
            </a:r>
          </a:p>
          <a:p>
            <a:pPr marL="0" indent="0">
              <a:buNone/>
            </a:pPr>
            <a:r>
              <a:rPr lang="en-GB" dirty="0"/>
              <a:t>Reidy, C., Papoutsi, C., Kc, S., </a:t>
            </a:r>
            <a:r>
              <a:rPr lang="en-GB" dirty="0" err="1"/>
              <a:t>Gudgin</a:t>
            </a:r>
            <a:r>
              <a:rPr lang="en-GB" dirty="0"/>
              <a:t>, B., Laverty, A.A., Greaves, F. and Powell, J., 2025. Qualitative evaluation of the implementation and national roll-out of the NHS App in England. </a:t>
            </a:r>
            <a:r>
              <a:rPr lang="en-GB" i="1" dirty="0"/>
              <a:t>BMC medicine</a:t>
            </a:r>
            <a:r>
              <a:rPr lang="en-GB" dirty="0"/>
              <a:t>, </a:t>
            </a:r>
            <a:r>
              <a:rPr lang="en-GB" i="1" dirty="0"/>
              <a:t>23</a:t>
            </a:r>
            <a:r>
              <a:rPr lang="en-GB" dirty="0"/>
              <a:t>(1), p.20.</a:t>
            </a:r>
          </a:p>
          <a:p>
            <a:pPr marL="0" indent="0">
              <a:buNone/>
            </a:pPr>
            <a:r>
              <a:rPr lang="en-GB" dirty="0" err="1"/>
              <a:t>Rimpiläinen</a:t>
            </a:r>
            <a:r>
              <a:rPr lang="en-GB" dirty="0"/>
              <a:t>, S., Bosnic, I. and Savage, J., 2024. How to navigate the digital shift in healthcare? An international review and analysis of frameworks used to support digital working by frontline healthcare staff.</a:t>
            </a:r>
          </a:p>
          <a:p>
            <a:pPr marL="0" indent="0">
              <a:buNone/>
            </a:pPr>
            <a:r>
              <a:rPr lang="en-GB" dirty="0"/>
              <a:t>Zhang, K., Cheng, X., Li, D. and Meng, X., 2025. The digital divide of older people in communities: Urban‐rural, gender, and health disparities and inequities. </a:t>
            </a:r>
            <a:r>
              <a:rPr lang="en-GB" i="1" dirty="0"/>
              <a:t>Health &amp; Social Care in the Community</a:t>
            </a:r>
            <a:r>
              <a:rPr lang="en-GB" dirty="0"/>
              <a:t>, </a:t>
            </a:r>
            <a:r>
              <a:rPr lang="en-GB" i="1" dirty="0"/>
              <a:t>2025</a:t>
            </a:r>
            <a:r>
              <a:rPr lang="en-GB" dirty="0"/>
              <a:t>(1), p.1361214.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84512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1960</Words>
  <Application>Microsoft Office PowerPoint</Application>
  <PresentationFormat>Widescreen</PresentationFormat>
  <Paragraphs>140</Paragraphs>
  <Slides>16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Aptos Display</vt:lpstr>
      <vt:lpstr>Arial</vt:lpstr>
      <vt:lpstr>Office Theme</vt:lpstr>
      <vt:lpstr>Digital Transformation in Health and Social Care: The NHS App</vt:lpstr>
      <vt:lpstr>Introduction</vt:lpstr>
      <vt:lpstr>Context: Digital Transformation in Healthcare</vt:lpstr>
      <vt:lpstr>Overview of the NHS App</vt:lpstr>
      <vt:lpstr>Impact on Workforce</vt:lpstr>
      <vt:lpstr>Workforce Skills and Training</vt:lpstr>
      <vt:lpstr>Workforce Benefits and Challenges</vt:lpstr>
      <vt:lpstr>Impact on Patients and Service Users</vt:lpstr>
      <vt:lpstr>Evidence of Impact</vt:lpstr>
      <vt:lpstr>Challenges for Patients</vt:lpstr>
      <vt:lpstr>Impact on Communities</vt:lpstr>
      <vt:lpstr>Community Challenges </vt:lpstr>
      <vt:lpstr>Conclusion</vt:lpstr>
      <vt:lpstr>Recommendations</vt:lpstr>
      <vt:lpstr>Reference list </vt:lpstr>
      <vt:lpstr>Refence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Alexandra Corfa</dc:creator>
  <cp:lastModifiedBy>Alexandra Corfa</cp:lastModifiedBy>
  <cp:revision>1</cp:revision>
  <dcterms:created xsi:type="dcterms:W3CDTF">2026-03-07T23:41:07Z</dcterms:created>
  <dcterms:modified xsi:type="dcterms:W3CDTF">2026-03-08T00:17:08Z</dcterms:modified>
</cp:coreProperties>
</file>