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40"/>
    <p:restoredTop sz="94656"/>
  </p:normalViewPr>
  <p:slideViewPr>
    <p:cSldViewPr snapToGrid="0">
      <p:cViewPr varScale="1">
        <p:scale>
          <a:sx n="78" d="100"/>
          <a:sy n="78" d="100"/>
        </p:scale>
        <p:origin x="77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hida Akhtar (2407149)" userId="ee2438f4-0a70-493d-aa6b-3625b65e1ecf" providerId="ADAL" clId="{643B8525-4487-4F04-99A6-AEF522BD9AAB}"/>
    <pc:docChg chg="modSld">
      <pc:chgData name="Nahida Akhtar (2407149)" userId="ee2438f4-0a70-493d-aa6b-3625b65e1ecf" providerId="ADAL" clId="{643B8525-4487-4F04-99A6-AEF522BD9AAB}" dt="2026-03-22T20:24:36.172" v="8" actId="20577"/>
      <pc:docMkLst>
        <pc:docMk/>
      </pc:docMkLst>
      <pc:sldChg chg="modSp mod">
        <pc:chgData name="Nahida Akhtar (2407149)" userId="ee2438f4-0a70-493d-aa6b-3625b65e1ecf" providerId="ADAL" clId="{643B8525-4487-4F04-99A6-AEF522BD9AAB}" dt="2026-03-22T20:24:36.172" v="8" actId="20577"/>
        <pc:sldMkLst>
          <pc:docMk/>
          <pc:sldMk cId="19989116" sldId="261"/>
        </pc:sldMkLst>
        <pc:spChg chg="mod">
          <ac:chgData name="Nahida Akhtar (2407149)" userId="ee2438f4-0a70-493d-aa6b-3625b65e1ecf" providerId="ADAL" clId="{643B8525-4487-4F04-99A6-AEF522BD9AAB}" dt="2026-03-22T20:24:36.172" v="8" actId="20577"/>
          <ac:spMkLst>
            <pc:docMk/>
            <pc:sldMk cId="19989116" sldId="261"/>
            <ac:spMk id="6" creationId="{95BE241E-627A-B302-ADCB-B92B15020EF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337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015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528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363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045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815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67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2449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648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971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11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025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7" r:id="rId6"/>
    <p:sldLayoutId id="2147483782" r:id="rId7"/>
    <p:sldLayoutId id="2147483783" r:id="rId8"/>
    <p:sldLayoutId id="2147483784" r:id="rId9"/>
    <p:sldLayoutId id="2147483786" r:id="rId10"/>
    <p:sldLayoutId id="214748378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sthmaandlung.org.uk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rcn.org.uk/magazines/Clinical/2024/Aug/Asthma-clinical-explainer%202022" TargetMode="Externa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www.nice.org.uk/guidance/ng245" TargetMode="External"/><Relationship Id="rId11" Type="http://schemas.openxmlformats.org/officeDocument/2006/relationships/image" Target="../media/image2.png"/><Relationship Id="rId5" Type="http://schemas.openxmlformats.org/officeDocument/2006/relationships/hyperlink" Target="https://www.asthmaandlung.org.uk/conditions/asthma/what-asthma" TargetMode="External"/><Relationship Id="rId10" Type="http://schemas.openxmlformats.org/officeDocument/2006/relationships/hyperlink" Target="https://www.who.int/news-room/fact-sheets/detail/asthma" TargetMode="External"/><Relationship Id="rId4" Type="http://schemas.openxmlformats.org/officeDocument/2006/relationships/hyperlink" Target="https://www.nhs.uk/conditions/asthma/" TargetMode="External"/><Relationship Id="rId9" Type="http://schemas.openxmlformats.org/officeDocument/2006/relationships/hyperlink" Target="https://www.nhlbi.nih.gov/health/asthma/living-wit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B7E2F724-2FB3-4D1D-A730-739B8654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BCB1A8-A1BC-16AC-14E8-C803A33AEA32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0000"/>
          </a:blip>
          <a:srcRect t="18716" b="5270"/>
          <a:stretch>
            <a:fillRect/>
          </a:stretch>
        </p:blipFill>
        <p:spPr>
          <a:xfrm>
            <a:off x="-2" y="-2"/>
            <a:ext cx="12192001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0BFE075-B1C7-AF48-83E3-7EDAC93EB4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7"/>
            <a:ext cx="5021182" cy="3290107"/>
          </a:xfrm>
        </p:spPr>
        <p:txBody>
          <a:bodyPr anchor="t">
            <a:normAutofit fontScale="90000"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Name: Nahida Akhtar</a:t>
            </a: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3600" dirty="0">
                <a:solidFill>
                  <a:srgbClr val="FFFFFF"/>
                </a:solidFill>
              </a:rPr>
              <a:t>Student Number: 2407149</a:t>
            </a: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3600" dirty="0">
                <a:solidFill>
                  <a:srgbClr val="FFFFFF"/>
                </a:solidFill>
              </a:rPr>
              <a:t>Module Code: BMHP5023</a:t>
            </a: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3600" dirty="0">
                <a:solidFill>
                  <a:srgbClr val="FFFFFF"/>
                </a:solidFill>
              </a:rPr>
              <a:t>Lecturers Name: Robert </a:t>
            </a:r>
            <a:r>
              <a:rPr lang="en-US" sz="3600" dirty="0" err="1">
                <a:solidFill>
                  <a:srgbClr val="FFFFFF"/>
                </a:solidFill>
              </a:rPr>
              <a:t>Nartowski</a:t>
            </a:r>
            <a:br>
              <a:rPr lang="en-US" sz="3600" dirty="0">
                <a:solidFill>
                  <a:srgbClr val="FFFFFF"/>
                </a:solidFill>
              </a:rPr>
            </a:br>
            <a:endParaRPr lang="en-US" sz="36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35C537-11EA-043A-3984-450A25B5FE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4482450"/>
            <a:ext cx="5040785" cy="1724029"/>
          </a:xfrm>
        </p:spPr>
        <p:txBody>
          <a:bodyPr anchor="t">
            <a:normAutofit/>
          </a:bodyPr>
          <a:lstStyle/>
          <a:p>
            <a:r>
              <a:rPr lang="en-US" sz="2400" dirty="0">
                <a:solidFill>
                  <a:srgbClr val="FFFFFF"/>
                </a:solidFill>
              </a:rPr>
              <a:t>Introduction to Physiology </a:t>
            </a:r>
          </a:p>
          <a:p>
            <a:r>
              <a:rPr lang="en-US" sz="2400" dirty="0">
                <a:solidFill>
                  <a:srgbClr val="FFFFFF"/>
                </a:solidFill>
              </a:rPr>
              <a:t>Care Plan for a Patient with Asthma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D3EE3B27-D8E1-10C7-1494-2C9AC6C1E2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0538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3093"/>
    </mc:Choice>
    <mc:Fallback xmlns="">
      <p:transition spd="slow" advTm="23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3A1680-6015-106F-48B4-971192B87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200400" cy="2432304"/>
          </a:xfrm>
        </p:spPr>
        <p:txBody>
          <a:bodyPr anchor="b">
            <a:normAutofit/>
          </a:bodyPr>
          <a:lstStyle/>
          <a:p>
            <a:r>
              <a:rPr lang="en-US" sz="4000"/>
              <a:t>Introduction </a:t>
            </a:r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AFFF2-03D7-568F-D3FD-5457907830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3538728"/>
            <a:ext cx="3200400" cy="2816352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1500" dirty="0"/>
              <a:t>Asthma is a chronic respiratory condition,</a:t>
            </a:r>
          </a:p>
          <a:p>
            <a:pPr>
              <a:lnSpc>
                <a:spcPct val="100000"/>
              </a:lnSpc>
            </a:pPr>
            <a:r>
              <a:rPr lang="en-US" sz="1500" dirty="0"/>
              <a:t>Airways become inflamed and narrow </a:t>
            </a:r>
          </a:p>
          <a:p>
            <a:pPr>
              <a:lnSpc>
                <a:spcPct val="100000"/>
              </a:lnSpc>
            </a:pPr>
            <a:r>
              <a:rPr lang="en-US" sz="1500" dirty="0"/>
              <a:t>Causes breathing difficulties </a:t>
            </a:r>
          </a:p>
          <a:p>
            <a:pPr>
              <a:lnSpc>
                <a:spcPct val="100000"/>
              </a:lnSpc>
            </a:pPr>
            <a:r>
              <a:rPr lang="en-US" sz="1500" dirty="0"/>
              <a:t>Common in the UK: affects children and adults </a:t>
            </a:r>
          </a:p>
          <a:p>
            <a:pPr>
              <a:lnSpc>
                <a:spcPct val="100000"/>
              </a:lnSpc>
            </a:pPr>
            <a:r>
              <a:rPr lang="en-US" sz="1500" dirty="0"/>
              <a:t>This can be triggered, exercise, or infections.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500" dirty="0"/>
              <a:t>(NHS, 2023)</a:t>
            </a:r>
          </a:p>
        </p:txBody>
      </p:sp>
      <p:pic>
        <p:nvPicPr>
          <p:cNvPr id="1026" name="Picture 2" descr="1,234 Asthmatic Airway Royalty-Free Images, Stock Photos ...">
            <a:extLst>
              <a:ext uri="{FF2B5EF4-FFF2-40B4-BE49-F238E27FC236}">
                <a16:creationId xmlns:a16="http://schemas.microsoft.com/office/drawing/2014/main" id="{2A6D464E-917A-F886-2523-4010DDDBFA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7" r="4302" b="-1"/>
          <a:stretch>
            <a:fillRect/>
          </a:stretch>
        </p:blipFill>
        <p:spPr bwMode="auto">
          <a:xfrm>
            <a:off x="4136609" y="970929"/>
            <a:ext cx="7534183" cy="537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extLst>
              <a:ext uri="{FF2B5EF4-FFF2-40B4-BE49-F238E27FC236}">
                <a16:creationId xmlns:a16="http://schemas.microsoft.com/office/drawing/2014/main" id="{AD2F6B01-CD0E-21B6-66DF-A04BD6D646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989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501"/>
    </mc:Choice>
    <mc:Fallback xmlns="">
      <p:transition spd="slow" advTm="325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77FA65-A5DE-7E01-85AB-AB75FC7D3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754880" cy="1463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/>
              <a:t>ANATOMY AND PHYSIOLOGY OF THE RESPIRATORY SYSTEM</a:t>
            </a:r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4A8D1-0D96-AFDA-6027-C4CF8F621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4672584" cy="3767328"/>
          </a:xfrm>
        </p:spPr>
        <p:txBody>
          <a:bodyPr>
            <a:normAutofit/>
          </a:bodyPr>
          <a:lstStyle/>
          <a:p>
            <a:r>
              <a:rPr lang="en-US" dirty="0"/>
              <a:t>Lungs – these are main organs for breathing,</a:t>
            </a:r>
          </a:p>
          <a:p>
            <a:r>
              <a:rPr lang="en-US" dirty="0"/>
              <a:t>Airways – these carry air in and out through the bronchi and bronchioles,</a:t>
            </a:r>
          </a:p>
          <a:p>
            <a:r>
              <a:rPr lang="en-US" dirty="0"/>
              <a:t>Alveoli: tiny air sacs for oxygen exchange,</a:t>
            </a:r>
          </a:p>
          <a:p>
            <a:r>
              <a:rPr lang="en-US" dirty="0"/>
              <a:t>Smooth muscles around airways control airflow,</a:t>
            </a:r>
          </a:p>
          <a:p>
            <a:r>
              <a:rPr lang="en-US" dirty="0"/>
              <a:t>In healthy lungs: airways are clear and open </a:t>
            </a:r>
          </a:p>
        </p:txBody>
      </p:sp>
      <p:pic>
        <p:nvPicPr>
          <p:cNvPr id="2050" name="Picture 2" descr="How Can Asthma Affect the Respiratory System?">
            <a:extLst>
              <a:ext uri="{FF2B5EF4-FFF2-40B4-BE49-F238E27FC236}">
                <a16:creationId xmlns:a16="http://schemas.microsoft.com/office/drawing/2014/main" id="{D4C0B2D9-0C22-7C0E-7B6A-3B47D79322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019"/>
          <a:stretch>
            <a:fillRect/>
          </a:stretch>
        </p:blipFill>
        <p:spPr bwMode="auto">
          <a:xfrm>
            <a:off x="5958018" y="508090"/>
            <a:ext cx="5709726" cy="584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extLst>
              <a:ext uri="{FF2B5EF4-FFF2-40B4-BE49-F238E27FC236}">
                <a16:creationId xmlns:a16="http://schemas.microsoft.com/office/drawing/2014/main" id="{3EC3292F-7E3C-64C5-2816-4B07D5A2B6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21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282"/>
    </mc:Choice>
    <mc:Fallback xmlns="">
      <p:transition spd="slow" advTm="462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Freeform: Shape 307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81" name="Freeform: Shape 308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5820888B-4EA5-E0E8-6D52-7733E1E77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57E6AC-E24B-678E-4B58-007B10C88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8678" y="-221814"/>
            <a:ext cx="3397649" cy="198078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dirty="0"/>
              <a:t>How Asthma Affects the Body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C3906A-0856-7D8F-90C9-6654AFA355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858679" y="2107574"/>
            <a:ext cx="3397649" cy="165011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Airways become inflamed and swollen,</a:t>
            </a:r>
          </a:p>
          <a:p>
            <a:pPr>
              <a:lnSpc>
                <a:spcPct val="100000"/>
              </a:lnSpc>
            </a:pPr>
            <a:r>
              <a:rPr lang="en-US" sz="20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Increased mucus production blocks airflow </a:t>
            </a:r>
          </a:p>
          <a:p>
            <a:pPr>
              <a:lnSpc>
                <a:spcPct val="100000"/>
              </a:lnSpc>
            </a:pPr>
            <a:r>
              <a:rPr lang="en-US" sz="20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Smooth muscles tighten (bronchoconstriction</a:t>
            </a:r>
          </a:p>
          <a:p>
            <a:pPr>
              <a:lnSpc>
                <a:spcPct val="100000"/>
              </a:lnSpc>
            </a:pPr>
            <a:r>
              <a:rPr lang="en-US" sz="20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Reduced oxygen intake and shortness of breath</a:t>
            </a:r>
          </a:p>
          <a:p>
            <a:pPr>
              <a:lnSpc>
                <a:spcPct val="100000"/>
              </a:lnSpc>
            </a:pPr>
            <a:r>
              <a:rPr lang="en-US" sz="20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Symptoms worsen during triggers, this could be allergies or infections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solidFill>
                  <a:schemeClr val="tx1"/>
                </a:solidFill>
              </a:rPr>
              <a:t>(Asthma UK, 2023)</a:t>
            </a:r>
            <a:endParaRPr lang="en-US" sz="2000" i="1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085" name="Freeform: Shape 3084">
            <a:extLst>
              <a:ext uri="{FF2B5EF4-FFF2-40B4-BE49-F238E27FC236}">
                <a16:creationId xmlns:a16="http://schemas.microsoft.com/office/drawing/2014/main" id="{06B5A8BF-0680-F9A7-27B1-3971EC934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074" name="Picture 2" descr="Asthma: Symptoms, Causes, Diagnosis, Treatment, and Prevention">
            <a:extLst>
              <a:ext uri="{FF2B5EF4-FFF2-40B4-BE49-F238E27FC236}">
                <a16:creationId xmlns:a16="http://schemas.microsoft.com/office/drawing/2014/main" id="{FE296EF8-9062-7E70-0C1D-163F4CA099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42740" y="965741"/>
            <a:ext cx="5380268" cy="5380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extLst>
              <a:ext uri="{FF2B5EF4-FFF2-40B4-BE49-F238E27FC236}">
                <a16:creationId xmlns:a16="http://schemas.microsoft.com/office/drawing/2014/main" id="{5BB67402-9C80-4C42-F866-17DB0E1CE2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986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709"/>
    </mc:Choice>
    <mc:Fallback xmlns="">
      <p:transition spd="slow" advTm="427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BBA1948-F245-2196-AE6A-173810575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Symptoms and Complications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6DADB41-693A-2C87-91D7-E615BCC64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5968" y="1933150"/>
            <a:ext cx="2374392" cy="3767328"/>
          </a:xfrm>
        </p:spPr>
        <p:txBody>
          <a:bodyPr/>
          <a:lstStyle/>
          <a:p>
            <a:pPr marL="0" indent="0">
              <a:buNone/>
            </a:pPr>
            <a:r>
              <a:rPr lang="en-US" u="sng" dirty="0"/>
              <a:t>Symptoms </a:t>
            </a:r>
          </a:p>
          <a:p>
            <a:r>
              <a:rPr lang="en-US" dirty="0"/>
              <a:t>Wheezing </a:t>
            </a:r>
          </a:p>
          <a:p>
            <a:r>
              <a:rPr lang="en-US" dirty="0"/>
              <a:t>Shortness of breath</a:t>
            </a:r>
          </a:p>
          <a:p>
            <a:r>
              <a:rPr lang="en-US" dirty="0"/>
              <a:t>Chest tightness </a:t>
            </a:r>
          </a:p>
          <a:p>
            <a:r>
              <a:rPr lang="en-US" dirty="0"/>
              <a:t>Persistent cough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0AD80AF-A011-5E0D-0E7A-0443A51EE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64002" y="1933150"/>
            <a:ext cx="5166360" cy="3767328"/>
          </a:xfrm>
        </p:spPr>
        <p:txBody>
          <a:bodyPr/>
          <a:lstStyle/>
          <a:p>
            <a:pPr marL="0" indent="0">
              <a:buNone/>
            </a:pPr>
            <a:r>
              <a:rPr lang="en-US" u="sng" dirty="0"/>
              <a:t>Complications </a:t>
            </a:r>
          </a:p>
          <a:p>
            <a:r>
              <a:rPr lang="en-US" dirty="0"/>
              <a:t>Frequent asthma attacks </a:t>
            </a:r>
          </a:p>
          <a:p>
            <a:r>
              <a:rPr lang="en-US" dirty="0"/>
              <a:t>Reduced lung function </a:t>
            </a:r>
          </a:p>
          <a:p>
            <a:r>
              <a:rPr lang="en-US" dirty="0"/>
              <a:t>Sleep disturbance </a:t>
            </a:r>
          </a:p>
          <a:p>
            <a:r>
              <a:rPr lang="en-US" dirty="0"/>
              <a:t>Impact on daily activities</a:t>
            </a:r>
          </a:p>
          <a:p>
            <a:pPr marL="0" indent="0">
              <a:buNone/>
            </a:pPr>
            <a:r>
              <a:rPr lang="en-US" dirty="0"/>
              <a:t>(NHS, 2023)</a:t>
            </a:r>
          </a:p>
        </p:txBody>
      </p:sp>
      <p:pic>
        <p:nvPicPr>
          <p:cNvPr id="4098" name="Picture 2" descr="What is asthma, its signs symptoms and treatment">
            <a:extLst>
              <a:ext uri="{FF2B5EF4-FFF2-40B4-BE49-F238E27FC236}">
                <a16:creationId xmlns:a16="http://schemas.microsoft.com/office/drawing/2014/main" id="{246DCA1A-DF29-F140-B757-4EAC61B8E9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8032" y="1709928"/>
            <a:ext cx="5588000" cy="5088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Audio 10">
            <a:extLst>
              <a:ext uri="{FF2B5EF4-FFF2-40B4-BE49-F238E27FC236}">
                <a16:creationId xmlns:a16="http://schemas.microsoft.com/office/drawing/2014/main" id="{6B86CF74-6135-DACC-A899-D27B0541D5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060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037"/>
    </mc:Choice>
    <mc:Fallback xmlns="">
      <p:transition spd="slow" advTm="340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BB8EF18-B2EB-6C9C-ED43-C49229BD2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5160" y="978408"/>
            <a:ext cx="4745736" cy="1463040"/>
          </a:xfrm>
        </p:spPr>
        <p:txBody>
          <a:bodyPr>
            <a:normAutofit/>
          </a:bodyPr>
          <a:lstStyle/>
          <a:p>
            <a:r>
              <a:rPr lang="en-US" dirty="0"/>
              <a:t>Patient Profile </a:t>
            </a:r>
          </a:p>
        </p:txBody>
      </p:sp>
      <p:pic>
        <p:nvPicPr>
          <p:cNvPr id="6146" name="Picture 2" descr="Patient Profile Vector Icon Design 15750058 Vector Art at Vecteezy">
            <a:extLst>
              <a:ext uri="{FF2B5EF4-FFF2-40B4-BE49-F238E27FC236}">
                <a16:creationId xmlns:a16="http://schemas.microsoft.com/office/drawing/2014/main" id="{FD8CF95B-0D1B-0307-DFFA-527F8EBA81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7" r="1314" b="-3"/>
          <a:stretch>
            <a:fillRect/>
          </a:stretch>
        </p:blipFill>
        <p:spPr bwMode="auto">
          <a:xfrm>
            <a:off x="517868" y="508090"/>
            <a:ext cx="5705856" cy="5846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3" name="Freeform: Shape 6152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6407" y="508090"/>
            <a:ext cx="4660733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BE241E-627A-B302-ADCB-B92B15020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5160" y="2578608"/>
            <a:ext cx="4672584" cy="3767328"/>
          </a:xfrm>
        </p:spPr>
        <p:txBody>
          <a:bodyPr>
            <a:normAutofit/>
          </a:bodyPr>
          <a:lstStyle/>
          <a:p>
            <a:r>
              <a:rPr lang="en-US" dirty="0"/>
              <a:t>Name</a:t>
            </a:r>
            <a:r>
              <a:rPr lang="en-US"/>
              <a:t>: Alex</a:t>
            </a:r>
            <a:endParaRPr lang="en-US" dirty="0"/>
          </a:p>
          <a:p>
            <a:r>
              <a:rPr lang="en-US" dirty="0"/>
              <a:t>Age : 22</a:t>
            </a:r>
          </a:p>
          <a:p>
            <a:r>
              <a:rPr lang="en-US" dirty="0"/>
              <a:t>Gender: Male</a:t>
            </a:r>
          </a:p>
          <a:p>
            <a:r>
              <a:rPr lang="en-US" dirty="0"/>
              <a:t>Occupation: University Student</a:t>
            </a:r>
          </a:p>
          <a:p>
            <a:r>
              <a:rPr lang="en-US" dirty="0"/>
              <a:t>Diagnosis: Moderate persistent asthma</a:t>
            </a:r>
          </a:p>
          <a:p>
            <a:r>
              <a:rPr lang="en-US" dirty="0"/>
              <a:t>Lives with parents </a:t>
            </a:r>
          </a:p>
          <a:p>
            <a:r>
              <a:rPr lang="en-US" dirty="0"/>
              <a:t>Smoker (</a:t>
            </a:r>
            <a:r>
              <a:rPr lang="en-US" dirty="0" err="1"/>
              <a:t>Occassionally</a:t>
            </a:r>
            <a:r>
              <a:rPr lang="en-US" dirty="0"/>
              <a:t>)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5AF47E58-B516-051F-F1B4-B7573F8EA3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9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704"/>
    </mc:Choice>
    <mc:Fallback xmlns="">
      <p:transition spd="slow" advTm="327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2409F9F-FD65-8223-B974-ED2F479BB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factors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EF1F93-C0DF-10A5-BE75-25EDA4369B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1755648"/>
            <a:ext cx="5166360" cy="459028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Modifiable Risks Factors: </a:t>
            </a:r>
          </a:p>
          <a:p>
            <a:r>
              <a:rPr lang="en-US" dirty="0"/>
              <a:t>Occasional smoking </a:t>
            </a:r>
          </a:p>
          <a:p>
            <a:r>
              <a:rPr lang="en-US" dirty="0"/>
              <a:t>Exposure to second-hand smoke</a:t>
            </a:r>
          </a:p>
          <a:p>
            <a:r>
              <a:rPr lang="en-US" dirty="0"/>
              <a:t>Poor adherence to inhaler use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6E0E9C-F89F-6924-6643-2A2634B6EA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584448"/>
            <a:ext cx="5166360" cy="459028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Non-Modifiable Risk Factors:</a:t>
            </a:r>
          </a:p>
          <a:p>
            <a:r>
              <a:rPr lang="en-US" dirty="0"/>
              <a:t>Young adult </a:t>
            </a:r>
          </a:p>
          <a:p>
            <a:r>
              <a:rPr lang="en-US" dirty="0"/>
              <a:t>Family history of asthma </a:t>
            </a:r>
          </a:p>
          <a:p>
            <a:r>
              <a:rPr lang="en-US" dirty="0"/>
              <a:t>Male gender – this is a slightly higher risk in young males</a:t>
            </a:r>
          </a:p>
          <a:p>
            <a:pPr marL="0" indent="0">
              <a:buNone/>
            </a:pPr>
            <a:r>
              <a:rPr lang="en-US" dirty="0"/>
              <a:t>(NICE, 2022)</a:t>
            </a:r>
          </a:p>
        </p:txBody>
      </p:sp>
      <p:pic>
        <p:nvPicPr>
          <p:cNvPr id="5122" name="Picture 2" descr="Is Asthma Genetic?">
            <a:extLst>
              <a:ext uri="{FF2B5EF4-FFF2-40B4-BE49-F238E27FC236}">
                <a16:creationId xmlns:a16="http://schemas.microsoft.com/office/drawing/2014/main" id="{659C0C8B-ECBF-3846-2142-AD8469CC1C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4116" y="703738"/>
            <a:ext cx="6015789" cy="6015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59D66334-0BB9-4CA5-5288-844C2BBDB0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464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530"/>
    </mc:Choice>
    <mc:Fallback xmlns="">
      <p:transition spd="slow" advTm="355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40F7243D-DF12-EEF0-CBA1-B7A2733BB2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68" y="0"/>
            <a:ext cx="3465681" cy="2916472"/>
          </a:xfrm>
        </p:spPr>
        <p:txBody>
          <a:bodyPr anchor="b">
            <a:normAutofit/>
          </a:bodyPr>
          <a:lstStyle/>
          <a:p>
            <a:r>
              <a:rPr lang="en-US" sz="4400" dirty="0">
                <a:solidFill>
                  <a:schemeClr val="tx2"/>
                </a:solidFill>
              </a:rPr>
              <a:t>Assessment &amp; Diagnosis </a:t>
            </a: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DCB49AE3-83DE-123F-C54C-2D6C91582F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68" y="3357330"/>
            <a:ext cx="3465681" cy="2622306"/>
          </a:xfrm>
        </p:spPr>
        <p:txBody>
          <a:bodyPr anchor="t">
            <a:normAutofit/>
          </a:bodyPr>
          <a:lstStyle/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r>
              <a:rPr lang="en-US" sz="1400" dirty="0"/>
              <a:t>Physical examination (check breathing, wheezing)</a:t>
            </a: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r>
              <a:rPr lang="en-US" sz="1400" dirty="0"/>
              <a:t>Lung function tests (spirometry)</a:t>
            </a: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r>
              <a:rPr lang="en-US" sz="1400" dirty="0"/>
              <a:t>Peak flow monitoring </a:t>
            </a: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r>
              <a:rPr lang="en-US" sz="1400" dirty="0"/>
              <a:t>Allergy testing if triggers suspected </a:t>
            </a:r>
          </a:p>
          <a:p>
            <a:pPr marL="457200" indent="-457200">
              <a:lnSpc>
                <a:spcPct val="100000"/>
              </a:lnSpc>
              <a:buFont typeface="+mj-lt"/>
              <a:buAutoNum type="arabicPeriod"/>
            </a:pPr>
            <a:r>
              <a:rPr lang="en-US" sz="1400" dirty="0"/>
              <a:t>Review of symptom history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(Asthma UK, 2023)</a:t>
            </a:r>
          </a:p>
        </p:txBody>
      </p:sp>
      <p:pic>
        <p:nvPicPr>
          <p:cNvPr id="7170" name="Picture 2" descr="Online Diagnostic Assessment - The Benefits, Challenges and Examples -  Inspera">
            <a:extLst>
              <a:ext uri="{FF2B5EF4-FFF2-40B4-BE49-F238E27FC236}">
                <a16:creationId xmlns:a16="http://schemas.microsoft.com/office/drawing/2014/main" id="{9A6DD0D9-D73B-7426-956B-E1E5FA967F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62996" y="1468775"/>
            <a:ext cx="7311136" cy="3819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7" name="Freeform: Shape 7176">
            <a:extLst>
              <a:ext uri="{FF2B5EF4-FFF2-40B4-BE49-F238E27FC236}">
                <a16:creationId xmlns:a16="http://schemas.microsoft.com/office/drawing/2014/main" id="{81F0C179-4DBF-6AB9-CD0B-9224A0C88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300216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1" name="Audio 10">
            <a:extLst>
              <a:ext uri="{FF2B5EF4-FFF2-40B4-BE49-F238E27FC236}">
                <a16:creationId xmlns:a16="http://schemas.microsoft.com/office/drawing/2014/main" id="{1D58C129-6809-F418-FC6D-75E31E56DD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237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413"/>
    </mc:Choice>
    <mc:Fallback xmlns="">
      <p:transition spd="slow" advTm="394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A296533-D0C8-EE40-1914-3315489E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6248" y="810238"/>
            <a:ext cx="5020056" cy="2459736"/>
          </a:xfrm>
        </p:spPr>
        <p:txBody>
          <a:bodyPr/>
          <a:lstStyle/>
          <a:p>
            <a:r>
              <a:rPr lang="en-US" dirty="0"/>
              <a:t>Care plan (Treatment, Monitoring, Routine care)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39AC6FB-09F8-C9C2-A18E-C08EF3FBF0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56248" y="3535829"/>
            <a:ext cx="5020056" cy="277063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Treatment – preventer inhaler (daily)</a:t>
            </a:r>
          </a:p>
          <a:p>
            <a:r>
              <a:rPr lang="en-US" dirty="0"/>
              <a:t>Reliever inhaler </a:t>
            </a:r>
          </a:p>
          <a:p>
            <a:r>
              <a:rPr lang="en-US" dirty="0"/>
              <a:t>Avoid triggers – dust, smoke, allergens</a:t>
            </a:r>
          </a:p>
          <a:p>
            <a:r>
              <a:rPr lang="en-US" dirty="0"/>
              <a:t>Monitoring –</a:t>
            </a:r>
          </a:p>
          <a:p>
            <a:r>
              <a:rPr lang="en-US" dirty="0"/>
              <a:t>Daily peak flow tracking </a:t>
            </a:r>
          </a:p>
          <a:p>
            <a:r>
              <a:rPr lang="en-US" dirty="0"/>
              <a:t>Regular GP check ups.</a:t>
            </a:r>
          </a:p>
          <a:p>
            <a:r>
              <a:rPr lang="en-US" dirty="0"/>
              <a:t>(NHS, 2023)</a:t>
            </a:r>
          </a:p>
          <a:p>
            <a:endParaRPr lang="en-US" dirty="0"/>
          </a:p>
        </p:txBody>
      </p:sp>
      <p:pic>
        <p:nvPicPr>
          <p:cNvPr id="8194" name="Picture 2" descr="Complex Health Care Plans | Maple">
            <a:extLst>
              <a:ext uri="{FF2B5EF4-FFF2-40B4-BE49-F238E27FC236}">
                <a16:creationId xmlns:a16="http://schemas.microsoft.com/office/drawing/2014/main" id="{EE5B74A6-60AD-541D-2FDE-3A51000262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789" y="1136373"/>
            <a:ext cx="5020056" cy="4798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978AF442-EE9D-CBD7-C7C6-F475198D66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154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826"/>
    </mc:Choice>
    <mc:Fallback xmlns="">
      <p:transition spd="slow" advTm="508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62BEC27-F71A-CD28-EE3C-7A4B822E2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COMMUNICATION &amp; ETHICAL CONSIDERATIONS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0A7E78-BA1F-9609-41E0-1542EA04D8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3449213" cy="3767328"/>
          </a:xfrm>
        </p:spPr>
        <p:txBody>
          <a:bodyPr/>
          <a:lstStyle/>
          <a:p>
            <a:pPr marL="0" indent="0">
              <a:buNone/>
            </a:pPr>
            <a:r>
              <a:rPr lang="en-US" u="sng" dirty="0"/>
              <a:t>Communication</a:t>
            </a:r>
          </a:p>
          <a:p>
            <a:r>
              <a:rPr lang="en-US" dirty="0"/>
              <a:t>Explain asthma and treatments clearly,</a:t>
            </a:r>
          </a:p>
          <a:p>
            <a:r>
              <a:rPr lang="en-US" dirty="0"/>
              <a:t>Encourage questions and patient involvement,</a:t>
            </a:r>
          </a:p>
          <a:p>
            <a:r>
              <a:rPr lang="en-US" dirty="0"/>
              <a:t>empower patients to make their own decisions </a:t>
            </a:r>
          </a:p>
          <a:p>
            <a:r>
              <a:rPr lang="en-US" dirty="0"/>
              <a:t>With CONSENT include family and carers</a:t>
            </a:r>
          </a:p>
          <a:p>
            <a:r>
              <a:rPr lang="en-US" dirty="0"/>
              <a:t>British Lung Foundation, 2023</a:t>
            </a:r>
          </a:p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6583286-6439-37DA-65E2-E09DA5F149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14935" y="2578608"/>
            <a:ext cx="3707170" cy="3767328"/>
          </a:xfrm>
        </p:spPr>
        <p:txBody>
          <a:bodyPr/>
          <a:lstStyle/>
          <a:p>
            <a:pPr marL="0" indent="0">
              <a:buNone/>
            </a:pPr>
            <a:r>
              <a:rPr lang="en-US" u="sng" dirty="0"/>
              <a:t>Ethical Considerations</a:t>
            </a:r>
          </a:p>
          <a:p>
            <a:r>
              <a:rPr lang="en-US" dirty="0"/>
              <a:t>Maintain confidentiality.</a:t>
            </a:r>
          </a:p>
          <a:p>
            <a:r>
              <a:rPr lang="en-US" dirty="0"/>
              <a:t>Ensure informed consent for treatment</a:t>
            </a:r>
          </a:p>
          <a:p>
            <a:r>
              <a:rPr lang="en-US" dirty="0"/>
              <a:t>Treat patient with respect and dignity </a:t>
            </a:r>
          </a:p>
          <a:p>
            <a:r>
              <a:rPr lang="en-US" dirty="0"/>
              <a:t>Provide equitable care </a:t>
            </a:r>
          </a:p>
        </p:txBody>
      </p:sp>
      <p:pic>
        <p:nvPicPr>
          <p:cNvPr id="9218" name="Picture 2" descr="Effective Communication in Nursing - iStudy">
            <a:extLst>
              <a:ext uri="{FF2B5EF4-FFF2-40B4-BE49-F238E27FC236}">
                <a16:creationId xmlns:a16="http://schemas.microsoft.com/office/drawing/2014/main" id="{6B3131F5-BB3A-FFA1-4269-B0EEF76B7C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3147" y="2441448"/>
            <a:ext cx="3995998" cy="4416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Audio 8">
            <a:extLst>
              <a:ext uri="{FF2B5EF4-FFF2-40B4-BE49-F238E27FC236}">
                <a16:creationId xmlns:a16="http://schemas.microsoft.com/office/drawing/2014/main" id="{26C1544C-5FB9-E05E-6A4A-D6FD8CAF74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92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045"/>
    </mc:Choice>
    <mc:Fallback xmlns="">
      <p:transition spd="slow" advTm="490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ABA7E-17F4-E27E-AFC4-6D98EACB3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9AF6A-CB30-DFD8-C73B-D77243042A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7" y="2578608"/>
            <a:ext cx="11155679" cy="376732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   •    </a:t>
            </a:r>
            <a:r>
              <a:rPr lang="en-GB" sz="2400" b="1" dirty="0"/>
              <a:t>Asthma is a common chronic respiratory condition</a:t>
            </a: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   •    Early diagnosis and management improve outcomes</a:t>
            </a: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  •    Personalised care plan essential for symptom control</a:t>
            </a: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  •    Monitoring, education, and trigger avoidance reduce complications</a:t>
            </a: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   •    Person-centred and ethical care ensures patient wellbeing</a:t>
            </a:r>
            <a:endParaRPr lang="en-GB" sz="2400" dirty="0"/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459EE278-91EB-29BD-4C56-BC6E08C3A9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348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165"/>
    </mc:Choice>
    <mc:Fallback xmlns="">
      <p:transition spd="slow" advTm="54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DA36F43-DB25-A289-7864-285259334E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C8EB98-8729-97EE-2EE6-098AED38F5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" y="1689652"/>
            <a:ext cx="11155680" cy="4781517"/>
          </a:xfrm>
        </p:spPr>
        <p:txBody>
          <a:bodyPr/>
          <a:lstStyle/>
          <a:p>
            <a:r>
              <a:rPr lang="en-US" dirty="0"/>
              <a:t>NHS 2023 Asthma Overview. </a:t>
            </a:r>
            <a:r>
              <a:rPr lang="en-US" dirty="0">
                <a:hlinkClick r:id="rId4"/>
              </a:rPr>
              <a:t>https://www.nhs.uk/conditions/asthma/</a:t>
            </a:r>
            <a:r>
              <a:rPr lang="en-US" dirty="0"/>
              <a:t> (Accessed 5th March)</a:t>
            </a:r>
          </a:p>
          <a:p>
            <a:r>
              <a:rPr lang="en-US" dirty="0"/>
              <a:t>Asthma UK 2023 Asthma Information. </a:t>
            </a:r>
            <a:r>
              <a:rPr lang="en-US" dirty="0">
                <a:hlinkClick r:id="rId5"/>
              </a:rPr>
              <a:t>https://www.asthmaandlung.org.uk/conditions/asthma/what-asthma</a:t>
            </a:r>
            <a:r>
              <a:rPr lang="en-US" dirty="0"/>
              <a:t> (Accessed 5th March) </a:t>
            </a:r>
          </a:p>
          <a:p>
            <a:r>
              <a:rPr lang="en-US" dirty="0"/>
              <a:t>NICE 2023 Asthma diagnosis, monitoring and management. </a:t>
            </a:r>
            <a:r>
              <a:rPr lang="en-US" dirty="0">
                <a:hlinkClick r:id="rId6"/>
              </a:rPr>
              <a:t>https://www.nice.org.uk/guidance/ng245</a:t>
            </a:r>
            <a:r>
              <a:rPr lang="en-US" dirty="0"/>
              <a:t> (Accessed 6th March 2026)</a:t>
            </a:r>
          </a:p>
          <a:p>
            <a:r>
              <a:rPr lang="en-US" dirty="0"/>
              <a:t>Royal College of Nursing </a:t>
            </a:r>
            <a:r>
              <a:rPr lang="en-US" dirty="0">
                <a:hlinkClick r:id="rId7"/>
              </a:rPr>
              <a:t>https://www.rcn.org.uk/magazines/Clinical/2024/Aug/Asthma-clinical-explainer 2022</a:t>
            </a:r>
            <a:r>
              <a:rPr lang="en-US" dirty="0"/>
              <a:t>. Person-centered care guidance. (Accessed 10</a:t>
            </a:r>
            <a:r>
              <a:rPr lang="en-US" baseline="30000" dirty="0"/>
              <a:t>th</a:t>
            </a:r>
            <a:r>
              <a:rPr lang="en-US" dirty="0"/>
              <a:t> March)</a:t>
            </a:r>
          </a:p>
          <a:p>
            <a:r>
              <a:rPr lang="en-US" dirty="0"/>
              <a:t>British Lung Foundation, 2023. Asthma and Lung Health. (Accessed 10</a:t>
            </a:r>
            <a:r>
              <a:rPr lang="en-US" baseline="30000" dirty="0"/>
              <a:t>th</a:t>
            </a:r>
            <a:r>
              <a:rPr lang="en-US" dirty="0"/>
              <a:t> March) </a:t>
            </a:r>
            <a:r>
              <a:rPr lang="en-US" dirty="0">
                <a:hlinkClick r:id="rId8"/>
              </a:rPr>
              <a:t>https://www.asthmaandlung.org.uk/</a:t>
            </a:r>
            <a:r>
              <a:rPr lang="en-US" dirty="0"/>
              <a:t> </a:t>
            </a:r>
          </a:p>
          <a:p>
            <a:r>
              <a:rPr lang="en-GB" dirty="0"/>
              <a:t>Health Education England, (2021) </a:t>
            </a:r>
            <a:r>
              <a:rPr lang="en-GB" b="1" i="1" dirty="0"/>
              <a:t>Communication in healthcare</a:t>
            </a:r>
            <a:r>
              <a:rPr lang="en-GB" b="1" dirty="0"/>
              <a:t>. Available at: </a:t>
            </a:r>
            <a:r>
              <a:rPr lang="en-GB" b="1" dirty="0">
                <a:hlinkClick r:id="rId9"/>
              </a:rPr>
              <a:t>https://www.nhlbi.nih.gov/health/asthma/living-with</a:t>
            </a:r>
            <a:r>
              <a:rPr lang="en-GB" b="1" dirty="0"/>
              <a:t> </a:t>
            </a:r>
          </a:p>
          <a:p>
            <a:r>
              <a:rPr lang="en-GB" b="1" dirty="0"/>
              <a:t> </a:t>
            </a:r>
            <a:r>
              <a:rPr lang="en-GB" dirty="0"/>
              <a:t>World Health Organization, 2023) </a:t>
            </a:r>
            <a:r>
              <a:rPr lang="en-GB" b="1" i="1" dirty="0"/>
              <a:t>Chronic respiratory diseases</a:t>
            </a:r>
            <a:r>
              <a:rPr lang="en-GB" b="1" dirty="0"/>
              <a:t>. Available at </a:t>
            </a:r>
            <a:r>
              <a:rPr lang="en-GB" b="1" dirty="0">
                <a:hlinkClick r:id="rId10"/>
              </a:rPr>
              <a:t>https://www.who.int/news-room/fact-sheets/detail/asthma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F1C4E784-4581-7333-FE4E-24B30B5D28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643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501"/>
    </mc:Choice>
    <mc:Fallback xmlns="">
      <p:transition spd="slow" advTm="115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0" ma:contentTypeDescription="Create a new document." ma:contentTypeScope="" ma:versionID="ddbd91147ec7f9845fe73dfcb80d881a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53a0a7ca51fc26987777c99a8bf20072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5ACF4F54-AD43-4D84-A722-0D3C3A38A40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BF85B8D-F51F-443E-9755-D6F13AFB33D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A7617D2-79C1-4DEE-A1CB-E5123D6A6E5C}">
  <ds:schemaRefs>
    <ds:schemaRef ds:uri="http://purl.org/dc/terms/"/>
    <ds:schemaRef ds:uri="http://purl.org/dc/elements/1.1/"/>
    <ds:schemaRef ds:uri="http://www.w3.org/XML/1998/namespace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0085e1a2-9cbf-4b92-866b-21f3c89040b6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645</Words>
  <Application>Microsoft Office PowerPoint</Application>
  <PresentationFormat>Widescreen</PresentationFormat>
  <Paragraphs>96</Paragraphs>
  <Slides>12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Bierstadt</vt:lpstr>
      <vt:lpstr>GestaltVTI</vt:lpstr>
      <vt:lpstr>Name: Nahida Akhtar Student Number: 2407149 Module Code: BMHP5023 Lecturers Name: Robert Nartowski </vt:lpstr>
      <vt:lpstr>Introduction </vt:lpstr>
      <vt:lpstr>ANATOMY AND PHYSIOLOGY OF THE RESPIRATORY SYSTEM</vt:lpstr>
      <vt:lpstr>How Asthma Affects the Body</vt:lpstr>
      <vt:lpstr>Symptoms and Complications</vt:lpstr>
      <vt:lpstr>Patient Profile </vt:lpstr>
      <vt:lpstr>Risk factors</vt:lpstr>
      <vt:lpstr>Assessment &amp; Diagnosis </vt:lpstr>
      <vt:lpstr>Care plan (Treatment, Monitoring, Routine care)</vt:lpstr>
      <vt:lpstr>COMMUNICATION &amp; ETHICAL CONSIDERATIONS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Name: Nahida Akhtar Student Number: 2407149 Module Code: BMHP5023 Lecturers Name: Robert Nartowski </dc:title>
  <dc:creator>Esha Hussain</dc:creator>
  <cp:lastModifiedBy>Nahida Akhtar (2407149)</cp:lastModifiedBy>
  <cp:revision>4</cp:revision>
  <dcterms:created xsi:type="dcterms:W3CDTF">2026-03-22T17:39:42Z</dcterms:created>
  <dcterms:modified xsi:type="dcterms:W3CDTF">2026-03-22T20:24:37Z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