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 id="2147483674" r:id="rId5"/>
  </p:sldMasterIdLst>
  <p:notesMasterIdLst>
    <p:notesMasterId r:id="rId23"/>
  </p:notesMasterIdLst>
  <p:sldIdLst>
    <p:sldId id="257" r:id="rId6"/>
    <p:sldId id="377" r:id="rId7"/>
    <p:sldId id="387" r:id="rId8"/>
    <p:sldId id="388" r:id="rId9"/>
    <p:sldId id="384" r:id="rId10"/>
    <p:sldId id="389" r:id="rId11"/>
    <p:sldId id="331" r:id="rId12"/>
    <p:sldId id="322" r:id="rId13"/>
    <p:sldId id="375" r:id="rId14"/>
    <p:sldId id="386" r:id="rId15"/>
    <p:sldId id="334" r:id="rId16"/>
    <p:sldId id="328" r:id="rId17"/>
    <p:sldId id="335" r:id="rId18"/>
    <p:sldId id="337" r:id="rId19"/>
    <p:sldId id="380" r:id="rId20"/>
    <p:sldId id="381" r:id="rId21"/>
    <p:sldId id="3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D2C4BC-39C0-C83C-1511-BD34EA4EEFD7}" v="15" dt="2025-06-30T13:35:48.4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7582" autoAdjust="0"/>
    <p:restoredTop sz="94619" autoAdjust="0"/>
  </p:normalViewPr>
  <p:slideViewPr>
    <p:cSldViewPr snapToGrid="0">
      <p:cViewPr>
        <p:scale>
          <a:sx n="91" d="100"/>
          <a:sy n="91" d="100"/>
        </p:scale>
        <p:origin x="255" y="51"/>
      </p:cViewPr>
      <p:guideLst/>
    </p:cSldViewPr>
  </p:slideViewPr>
  <p:notesTextViewPr>
    <p:cViewPr>
      <p:scale>
        <a:sx n="1" d="1"/>
        <a:sy n="1" d="1"/>
      </p:scale>
      <p:origin x="0" y="0"/>
    </p:cViewPr>
  </p:notesTextViewPr>
  <p:sorterViewPr>
    <p:cViewPr>
      <p:scale>
        <a:sx n="100" d="100"/>
        <a:sy n="100" d="100"/>
      </p:scale>
      <p:origin x="0" y="-42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E523BB-7402-4E91-9B02-D49E36E26F02}" type="datetimeFigureOut">
              <a:rPr lang="en-GB" smtClean="0"/>
              <a:t>30/06/2025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B5BC66-91BC-46D4-9E4D-CCF5B8CEB1B5}" type="slidenum">
              <a:rPr lang="en-GB" smtClean="0"/>
              <a:t>‹#›</a:t>
            </a:fld>
            <a:endParaRPr lang="en-GB"/>
          </a:p>
        </p:txBody>
      </p:sp>
    </p:spTree>
    <p:extLst>
      <p:ext uri="{BB962C8B-B14F-4D97-AF65-F5344CB8AC3E}">
        <p14:creationId xmlns:p14="http://schemas.microsoft.com/office/powerpoint/2010/main" val="11151488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Engage the students in providing examples and explanations for these points.</a:t>
            </a:r>
          </a:p>
        </p:txBody>
      </p:sp>
      <p:sp>
        <p:nvSpPr>
          <p:cNvPr id="4" name="Slide Number Placeholder 3"/>
          <p:cNvSpPr>
            <a:spLocks noGrp="1"/>
          </p:cNvSpPr>
          <p:nvPr>
            <p:ph type="sldNum" sz="quarter" idx="10"/>
          </p:nvPr>
        </p:nvSpPr>
        <p:spPr/>
        <p:txBody>
          <a:bodyPr/>
          <a:lstStyle/>
          <a:p>
            <a:fld id="{13369AD6-FE78-FF43-93CF-C55F4AFE2516}" type="slidenum">
              <a:rPr lang="en-GB" smtClean="0"/>
              <a:t>14</a:t>
            </a:fld>
            <a:endParaRPr lang="en-GB"/>
          </a:p>
        </p:txBody>
      </p:sp>
    </p:spTree>
    <p:extLst>
      <p:ext uri="{BB962C8B-B14F-4D97-AF65-F5344CB8AC3E}">
        <p14:creationId xmlns:p14="http://schemas.microsoft.com/office/powerpoint/2010/main" val="24312587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6/30/2025</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6/30/2025</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6/30/2025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6/30/2025</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6/30/2025</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30/06/2025</a:t>
            </a:fld>
            <a:endParaRPr lang="en-GB" dirty="0"/>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683953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3857266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5921376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701618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115847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32447883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9875889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74069105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35166066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6689265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30/06/2025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8122768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image" Target="../media/image2.jpg"/><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theme" Target="../theme/theme2.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6/30/2025</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30/06/2025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537893729"/>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QNDNaw8ONvQ" TargetMode="External"/><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2" Type="http://schemas.openxmlformats.org/officeDocument/2006/relationships/hyperlink" Target="https://writingcenter2016.sites.unc.edu/wp-content/uploads/sites/346/2014/06/Literature-Review-Matrix.docx" TargetMode="Externa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1.xml"/></Relationships>
</file>

<file path=ppt/slides/_rels/slide17.xml.rels><?xml version="1.0" encoding="UTF-8" standalone="yes"?>
<Relationships xmlns="http://schemas.openxmlformats.org/package/2006/relationships"><Relationship Id="rId8" Type="http://schemas.openxmlformats.org/officeDocument/2006/relationships/hyperlink" Target="https://writingcenter.unc.edu/esl/resources/academic-reading-strategies/" TargetMode="External"/><Relationship Id="rId3" Type="http://schemas.openxmlformats.org/officeDocument/2006/relationships/hyperlink" Target="https://www.crowdwriter.com/blog/how-to-structure-a-literature-review-of-dissertation" TargetMode="External"/><Relationship Id="rId7" Type="http://schemas.openxmlformats.org/officeDocument/2006/relationships/hyperlink" Target="https://www.youtube.com/watch?v=DCWZ4yoFYNI" TargetMode="External"/><Relationship Id="rId2" Type="http://schemas.openxmlformats.org/officeDocument/2006/relationships/hyperlink" Target="https://www.youtube.com/watch?app=desktop&amp;v=Id9paB5zbmc" TargetMode="External"/><Relationship Id="rId1" Type="http://schemas.openxmlformats.org/officeDocument/2006/relationships/slideLayout" Target="../slideLayouts/slideLayout11.xml"/><Relationship Id="rId6" Type="http://schemas.openxmlformats.org/officeDocument/2006/relationships/hyperlink" Target="https://www.youtube.com/watch?v=jp8JKaz5VWI" TargetMode="External"/><Relationship Id="rId5" Type="http://schemas.openxmlformats.org/officeDocument/2006/relationships/hyperlink" Target="https://www.phrasebank.manchester.ac.uk/" TargetMode="External"/><Relationship Id="rId4" Type="http://schemas.openxmlformats.org/officeDocument/2006/relationships/hyperlink" Target="https://www.scribbr.co.uk/thesis-dissertation/literature-review/"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txBody>
          <a:bodyPr/>
          <a:lstStyle/>
          <a:p>
            <a:endParaRPr lang="en-US"/>
          </a:p>
        </p:txBody>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txBody>
          <a:bodyPr/>
          <a:lstStyle/>
          <a:p>
            <a:endParaRPr lang="en-US"/>
          </a:p>
        </p:txBody>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5861011" y="2355458"/>
            <a:ext cx="4947858" cy="1630907"/>
          </a:xfrm>
        </p:spPr>
        <p:txBody>
          <a:bodyPr>
            <a:normAutofit fontScale="90000"/>
          </a:bodyPr>
          <a:lstStyle/>
          <a:p>
            <a:r>
              <a:rPr lang="en-GB" sz="4400" dirty="0">
                <a:solidFill>
                  <a:schemeClr val="tx1"/>
                </a:solidFill>
              </a:rPr>
              <a:t>P</a:t>
            </a:r>
            <a:r>
              <a:rPr lang="en-US" sz="4400" dirty="0" err="1">
                <a:solidFill>
                  <a:schemeClr val="tx1"/>
                </a:solidFill>
              </a:rPr>
              <a:t>reparing</a:t>
            </a:r>
            <a:r>
              <a:rPr lang="en-US" sz="4400" dirty="0">
                <a:solidFill>
                  <a:schemeClr val="tx1"/>
                </a:solidFill>
              </a:rPr>
              <a:t> for your independent project</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47500" lnSpcReduction="20000"/>
          </a:bodyPr>
          <a:lstStyle/>
          <a:p>
            <a:pPr>
              <a:spcAft>
                <a:spcPts val="600"/>
              </a:spcAft>
            </a:pPr>
            <a:r>
              <a:rPr lang="en-US" sz="1800" dirty="0">
                <a:solidFill>
                  <a:schemeClr val="tx1"/>
                </a:solidFill>
              </a:rPr>
              <a:t>ECGE6003</a:t>
            </a:r>
            <a:br>
              <a:rPr lang="en-US" sz="1800" dirty="0">
                <a:solidFill>
                  <a:schemeClr val="tx1"/>
                </a:solidFill>
              </a:rPr>
            </a:br>
            <a:r>
              <a:rPr lang="en-US" sz="1800" dirty="0">
                <a:solidFill>
                  <a:schemeClr val="tx1"/>
                </a:solidFill>
              </a:rPr>
              <a:t>Independent Project:  Cindy Hunt, Heike Griffiths, </a:t>
            </a:r>
          </a:p>
          <a:p>
            <a:pPr>
              <a:spcAft>
                <a:spcPts val="600"/>
              </a:spcAft>
            </a:pPr>
            <a:r>
              <a:rPr lang="en-US" sz="1800" dirty="0">
                <a:solidFill>
                  <a:schemeClr val="tx1"/>
                </a:solidFill>
              </a:rPr>
              <a:t>                           Sue Ainsworth 2025-26</a:t>
            </a: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AF897A-F266-495C-B52D-C2241F135CB0}"/>
              </a:ext>
            </a:extLst>
          </p:cNvPr>
          <p:cNvSpPr>
            <a:spLocks noGrp="1"/>
          </p:cNvSpPr>
          <p:nvPr>
            <p:ph type="title"/>
          </p:nvPr>
        </p:nvSpPr>
        <p:spPr/>
        <p:txBody>
          <a:bodyPr/>
          <a:lstStyle/>
          <a:p>
            <a:r>
              <a:rPr lang="en-GB" dirty="0"/>
              <a:t>The Independent Project (10,000 words) </a:t>
            </a:r>
            <a:endParaRPr lang="en-US" dirty="0"/>
          </a:p>
        </p:txBody>
      </p:sp>
      <p:sp>
        <p:nvSpPr>
          <p:cNvPr id="3" name="Content Placeholder 2">
            <a:extLst>
              <a:ext uri="{FF2B5EF4-FFF2-40B4-BE49-F238E27FC236}">
                <a16:creationId xmlns:a16="http://schemas.microsoft.com/office/drawing/2014/main" id="{C7294DD6-8085-45E1-AA8A-DCE1CF44F73D}"/>
              </a:ext>
            </a:extLst>
          </p:cNvPr>
          <p:cNvSpPr>
            <a:spLocks noGrp="1"/>
          </p:cNvSpPr>
          <p:nvPr>
            <p:ph idx="1"/>
          </p:nvPr>
        </p:nvSpPr>
        <p:spPr/>
        <p:txBody>
          <a:bodyPr vert="horz" lIns="91440" tIns="45720" rIns="91440" bIns="45720" rtlCol="0" anchor="t">
            <a:normAutofit/>
          </a:bodyPr>
          <a:lstStyle/>
          <a:p>
            <a:pPr>
              <a:lnSpc>
                <a:spcPct val="107000"/>
              </a:lnSpc>
              <a:spcAft>
                <a:spcPts val="800"/>
              </a:spcAft>
            </a:pPr>
            <a:r>
              <a:rPr lang="en-GB" sz="2400" b="1" dirty="0">
                <a:effectLst/>
                <a:latin typeface="Calibri"/>
                <a:ea typeface="Calibri" panose="020F0502020204030204" pitchFamily="34" charset="0"/>
                <a:cs typeface="Times New Roman"/>
              </a:rPr>
              <a:t>PART 1 – Your research proposal (approx. 1000 words)</a:t>
            </a:r>
            <a:endParaRPr lang="en-US" sz="2400" dirty="0">
              <a:effectLst/>
              <a:latin typeface="Calibri"/>
              <a:ea typeface="Calibri" panose="020F0502020204030204" pitchFamily="34" charset="0"/>
              <a:cs typeface="Times New Roman"/>
            </a:endParaRPr>
          </a:p>
          <a:p>
            <a:pPr>
              <a:lnSpc>
                <a:spcPct val="107000"/>
              </a:lnSpc>
              <a:spcAft>
                <a:spcPts val="800"/>
              </a:spcAft>
            </a:pPr>
            <a:r>
              <a:rPr lang="en-GB" sz="2400" b="1" dirty="0">
                <a:effectLst/>
                <a:latin typeface="Calibri"/>
                <a:ea typeface="Calibri" panose="020F0502020204030204" pitchFamily="34" charset="0"/>
                <a:cs typeface="Times New Roman"/>
              </a:rPr>
              <a:t>PART</a:t>
            </a:r>
            <a:r>
              <a:rPr lang="en-GB" sz="2400" b="1" dirty="0">
                <a:latin typeface="Calibri"/>
                <a:ea typeface="Calibri" panose="020F0502020204030204" pitchFamily="34" charset="0"/>
                <a:cs typeface="Times New Roman"/>
              </a:rPr>
              <a:t> 2</a:t>
            </a:r>
            <a:r>
              <a:rPr lang="en-GB" sz="2400" b="1" dirty="0">
                <a:effectLst/>
                <a:latin typeface="Calibri"/>
                <a:ea typeface="Calibri" panose="020F0502020204030204" pitchFamily="34" charset="0"/>
                <a:cs typeface="Times New Roman"/>
              </a:rPr>
              <a:t> – Independent Project main body (approx. 8000 words) = dissertation</a:t>
            </a:r>
            <a:endParaRPr lang="en-US" sz="2400" dirty="0">
              <a:effectLst/>
              <a:latin typeface="Calibri"/>
              <a:ea typeface="Calibri" panose="020F0502020204030204" pitchFamily="34" charset="0"/>
              <a:cs typeface="Times New Roman"/>
            </a:endParaRPr>
          </a:p>
          <a:p>
            <a:pPr>
              <a:lnSpc>
                <a:spcPct val="107000"/>
              </a:lnSpc>
              <a:spcAft>
                <a:spcPts val="800"/>
              </a:spcAft>
            </a:pPr>
            <a:r>
              <a:rPr lang="en-GB" sz="2400" b="1" dirty="0">
                <a:latin typeface="Calibri"/>
                <a:ea typeface="Calibri" panose="020F0502020204030204" pitchFamily="34" charset="0"/>
                <a:cs typeface="Times New Roman"/>
              </a:rPr>
              <a:t>PART 3 - </a:t>
            </a:r>
            <a:r>
              <a:rPr lang="en-GB" sz="2400" b="1" i="0" u="none" strike="noStrike" dirty="0">
                <a:solidFill>
                  <a:srgbClr val="000000"/>
                </a:solidFill>
                <a:effectLst/>
                <a:latin typeface="Calibri" panose="020F0502020204030204" pitchFamily="34" charset="0"/>
              </a:rPr>
              <a:t>Academic Poster (equivalent to 1000 words)</a:t>
            </a:r>
            <a:endParaRPr lang="en-GB" sz="2400" b="1"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US" sz="2400" dirty="0">
              <a:latin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6956160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8CDA9-6610-068A-080E-C6FB0B948160}"/>
              </a:ext>
            </a:extLst>
          </p:cNvPr>
          <p:cNvSpPr>
            <a:spLocks noGrp="1"/>
          </p:cNvSpPr>
          <p:nvPr>
            <p:ph type="title"/>
          </p:nvPr>
        </p:nvSpPr>
        <p:spPr/>
        <p:txBody>
          <a:bodyPr/>
          <a:lstStyle/>
          <a:p>
            <a:r>
              <a:rPr lang="en-GB" dirty="0"/>
              <a:t>Identify a topic, or two</a:t>
            </a:r>
            <a:endParaRPr lang="en-US" dirty="0"/>
          </a:p>
        </p:txBody>
      </p:sp>
      <p:sp>
        <p:nvSpPr>
          <p:cNvPr id="3" name="Content Placeholder 2">
            <a:extLst>
              <a:ext uri="{FF2B5EF4-FFF2-40B4-BE49-F238E27FC236}">
                <a16:creationId xmlns:a16="http://schemas.microsoft.com/office/drawing/2014/main" id="{39D0B043-DBD8-4674-B214-A4C3DF4248A9}"/>
              </a:ext>
            </a:extLst>
          </p:cNvPr>
          <p:cNvSpPr>
            <a:spLocks noGrp="1"/>
          </p:cNvSpPr>
          <p:nvPr>
            <p:ph idx="1"/>
          </p:nvPr>
        </p:nvSpPr>
        <p:spPr/>
        <p:txBody>
          <a:bodyPr/>
          <a:lstStyle/>
          <a:p>
            <a:r>
              <a:rPr lang="en-GB" dirty="0"/>
              <a:t>Think about what you are interested in……</a:t>
            </a:r>
          </a:p>
          <a:p>
            <a:r>
              <a:rPr lang="en-GB" dirty="0"/>
              <a:t>Something that intrigues you……</a:t>
            </a:r>
          </a:p>
          <a:p>
            <a:r>
              <a:rPr lang="en-GB" dirty="0"/>
              <a:t>Something that excites you…..</a:t>
            </a:r>
          </a:p>
          <a:p>
            <a:endParaRPr lang="en-GB" dirty="0"/>
          </a:p>
          <a:p>
            <a:r>
              <a:rPr lang="en-GB" dirty="0"/>
              <a:t>Talk about it. Read about it. Watch stuff on it.</a:t>
            </a:r>
            <a:endParaRPr lang="en-US" dirty="0"/>
          </a:p>
        </p:txBody>
      </p:sp>
    </p:spTree>
    <p:extLst>
      <p:ext uri="{BB962C8B-B14F-4D97-AF65-F5344CB8AC3E}">
        <p14:creationId xmlns:p14="http://schemas.microsoft.com/office/powerpoint/2010/main" val="3969864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D0B8C-396D-5E67-702A-0F128A048407}"/>
              </a:ext>
            </a:extLst>
          </p:cNvPr>
          <p:cNvSpPr>
            <a:spLocks noGrp="1"/>
          </p:cNvSpPr>
          <p:nvPr>
            <p:ph type="title"/>
          </p:nvPr>
        </p:nvSpPr>
        <p:spPr/>
        <p:txBody>
          <a:bodyPr/>
          <a:lstStyle/>
          <a:p>
            <a:r>
              <a:rPr lang="en-GB" dirty="0"/>
              <a:t>Your topic</a:t>
            </a:r>
            <a:endParaRPr lang="en-US" dirty="0"/>
          </a:p>
        </p:txBody>
      </p:sp>
      <p:sp>
        <p:nvSpPr>
          <p:cNvPr id="3" name="Content Placeholder 2">
            <a:extLst>
              <a:ext uri="{FF2B5EF4-FFF2-40B4-BE49-F238E27FC236}">
                <a16:creationId xmlns:a16="http://schemas.microsoft.com/office/drawing/2014/main" id="{76BB8D64-582E-80AF-C3CB-D1D7D41B3318}"/>
              </a:ext>
            </a:extLst>
          </p:cNvPr>
          <p:cNvSpPr>
            <a:spLocks noGrp="1"/>
          </p:cNvSpPr>
          <p:nvPr>
            <p:ph idx="1"/>
          </p:nvPr>
        </p:nvSpPr>
        <p:spPr/>
        <p:txBody>
          <a:bodyPr>
            <a:normAutofit lnSpcReduction="10000"/>
          </a:bodyPr>
          <a:lstStyle/>
          <a:p>
            <a:pPr marL="0" indent="0">
              <a:buNone/>
            </a:pPr>
            <a:r>
              <a:rPr lang="en-GB" dirty="0"/>
              <a:t>If you are not sure, or you have several interesting topics, you can email:</a:t>
            </a:r>
          </a:p>
          <a:p>
            <a:r>
              <a:rPr lang="en-GB" dirty="0"/>
              <a:t>Swansea: Sue</a:t>
            </a:r>
          </a:p>
          <a:p>
            <a:r>
              <a:rPr lang="en-GB" dirty="0"/>
              <a:t>Gower: Cindy</a:t>
            </a:r>
          </a:p>
          <a:p>
            <a:r>
              <a:rPr lang="en-GB" dirty="0"/>
              <a:t>Monkton: Monkton</a:t>
            </a:r>
          </a:p>
          <a:p>
            <a:endParaRPr lang="en-GB" dirty="0"/>
          </a:p>
          <a:p>
            <a:pPr marL="0" indent="0">
              <a:buNone/>
            </a:pPr>
            <a:r>
              <a:rPr lang="en-GB" dirty="0"/>
              <a:t>Output tutors will be allocated in September</a:t>
            </a:r>
          </a:p>
          <a:p>
            <a:endParaRPr lang="en-US" dirty="0"/>
          </a:p>
        </p:txBody>
      </p:sp>
    </p:spTree>
    <p:extLst>
      <p:ext uri="{BB962C8B-B14F-4D97-AF65-F5344CB8AC3E}">
        <p14:creationId xmlns:p14="http://schemas.microsoft.com/office/powerpoint/2010/main" val="39756257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B75E4-91A3-866E-3E6E-0EC3BD0A7190}"/>
              </a:ext>
            </a:extLst>
          </p:cNvPr>
          <p:cNvSpPr>
            <a:spLocks noGrp="1"/>
          </p:cNvSpPr>
          <p:nvPr>
            <p:ph type="title"/>
          </p:nvPr>
        </p:nvSpPr>
        <p:spPr/>
        <p:txBody>
          <a:bodyPr/>
          <a:lstStyle/>
          <a:p>
            <a:r>
              <a:rPr lang="en-GB" dirty="0"/>
              <a:t>Research Project Proposal</a:t>
            </a:r>
            <a:endParaRPr lang="en-US" dirty="0"/>
          </a:p>
        </p:txBody>
      </p:sp>
      <p:sp>
        <p:nvSpPr>
          <p:cNvPr id="3" name="Content Placeholder 2">
            <a:extLst>
              <a:ext uri="{FF2B5EF4-FFF2-40B4-BE49-F238E27FC236}">
                <a16:creationId xmlns:a16="http://schemas.microsoft.com/office/drawing/2014/main" id="{E86B537B-7D63-1B4B-FCF2-F6004FFC32E8}"/>
              </a:ext>
            </a:extLst>
          </p:cNvPr>
          <p:cNvSpPr>
            <a:spLocks noGrp="1"/>
          </p:cNvSpPr>
          <p:nvPr>
            <p:ph idx="1"/>
          </p:nvPr>
        </p:nvSpPr>
        <p:spPr/>
        <p:txBody>
          <a:bodyPr vert="horz" lIns="91440" tIns="45720" rIns="91440" bIns="45720" rtlCol="0" anchor="t">
            <a:normAutofit/>
          </a:bodyPr>
          <a:lstStyle/>
          <a:p>
            <a:r>
              <a:rPr lang="en-GB" dirty="0"/>
              <a:t>Form on Teams</a:t>
            </a:r>
          </a:p>
          <a:p>
            <a:r>
              <a:rPr lang="en-GB" dirty="0"/>
              <a:t>Both a guide and a form</a:t>
            </a:r>
          </a:p>
          <a:p>
            <a:r>
              <a:rPr lang="en-GB" dirty="0"/>
              <a:t>Read a bit and fill in the blue boxes as you go along:</a:t>
            </a:r>
          </a:p>
          <a:p>
            <a:r>
              <a:rPr lang="en-GB" dirty="0"/>
              <a:t>Find out background information of your topic</a:t>
            </a:r>
          </a:p>
          <a:p>
            <a:r>
              <a:rPr lang="en-GB" dirty="0"/>
              <a:t>Find out about previous research done on it.</a:t>
            </a:r>
          </a:p>
          <a:p>
            <a:r>
              <a:rPr lang="en-GB" dirty="0"/>
              <a:t>How?</a:t>
            </a:r>
          </a:p>
          <a:p>
            <a:endParaRPr lang="en-GB" dirty="0"/>
          </a:p>
        </p:txBody>
      </p:sp>
    </p:spTree>
    <p:extLst>
      <p:ext uri="{BB962C8B-B14F-4D97-AF65-F5344CB8AC3E}">
        <p14:creationId xmlns:p14="http://schemas.microsoft.com/office/powerpoint/2010/main" val="2858788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35EFD-A8E7-FBC4-60E3-1D8B56AF0A5E}"/>
              </a:ext>
            </a:extLst>
          </p:cNvPr>
          <p:cNvSpPr>
            <a:spLocks noGrp="1"/>
          </p:cNvSpPr>
          <p:nvPr>
            <p:ph type="title"/>
          </p:nvPr>
        </p:nvSpPr>
        <p:spPr/>
        <p:txBody>
          <a:bodyPr/>
          <a:lstStyle/>
          <a:p>
            <a:r>
              <a:rPr lang="en-GB" dirty="0"/>
              <a:t>Your topic</a:t>
            </a:r>
            <a:endParaRPr lang="en-US" dirty="0"/>
          </a:p>
        </p:txBody>
      </p:sp>
      <p:sp>
        <p:nvSpPr>
          <p:cNvPr id="3" name="Content Placeholder 2">
            <a:extLst>
              <a:ext uri="{FF2B5EF4-FFF2-40B4-BE49-F238E27FC236}">
                <a16:creationId xmlns:a16="http://schemas.microsoft.com/office/drawing/2014/main" id="{5F910826-2E07-203A-5238-7A45C81EF73B}"/>
              </a:ext>
            </a:extLst>
          </p:cNvPr>
          <p:cNvSpPr>
            <a:spLocks noGrp="1"/>
          </p:cNvSpPr>
          <p:nvPr>
            <p:ph idx="1"/>
          </p:nvPr>
        </p:nvSpPr>
        <p:spPr/>
        <p:txBody>
          <a:bodyPr/>
          <a:lstStyle/>
          <a:p>
            <a:r>
              <a:rPr lang="en-GB" dirty="0"/>
              <a:t>Watch programmes, </a:t>
            </a:r>
          </a:p>
          <a:p>
            <a:r>
              <a:rPr lang="en-GB" dirty="0"/>
              <a:t>Listen to podcasts, </a:t>
            </a:r>
          </a:p>
          <a:p>
            <a:r>
              <a:rPr lang="en-GB" dirty="0"/>
              <a:t>Join social media pages/groups</a:t>
            </a:r>
          </a:p>
          <a:p>
            <a:endParaRPr lang="en-US" dirty="0"/>
          </a:p>
        </p:txBody>
      </p:sp>
    </p:spTree>
    <p:extLst>
      <p:ext uri="{BB962C8B-B14F-4D97-AF65-F5344CB8AC3E}">
        <p14:creationId xmlns:p14="http://schemas.microsoft.com/office/powerpoint/2010/main" val="7395685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041" y="764704"/>
            <a:ext cx="11976538" cy="652934"/>
          </a:xfrm>
        </p:spPr>
        <p:txBody>
          <a:bodyPr>
            <a:noAutofit/>
          </a:bodyPr>
          <a:lstStyle/>
          <a:p>
            <a:br>
              <a:rPr lang="en-GB" sz="3600" dirty="0"/>
            </a:br>
            <a:r>
              <a:rPr lang="en-GB" sz="3600" dirty="0"/>
              <a:t>Once a topic is decided, search for relevant literature</a:t>
            </a:r>
            <a:br>
              <a:rPr lang="en-GB" sz="3600" b="1" dirty="0"/>
            </a:br>
            <a:endParaRPr lang="en-GB" sz="3600" dirty="0"/>
          </a:p>
        </p:txBody>
      </p:sp>
      <p:sp>
        <p:nvSpPr>
          <p:cNvPr id="3" name="Content Placeholder 2"/>
          <p:cNvSpPr>
            <a:spLocks noGrp="1"/>
          </p:cNvSpPr>
          <p:nvPr>
            <p:ph idx="1"/>
          </p:nvPr>
        </p:nvSpPr>
        <p:spPr/>
        <p:txBody>
          <a:bodyPr>
            <a:normAutofit/>
          </a:bodyPr>
          <a:lstStyle/>
          <a:p>
            <a:pPr marL="0" indent="0">
              <a:buNone/>
            </a:pPr>
            <a:r>
              <a:rPr lang="en-GB" b="1" dirty="0"/>
              <a:t>Make a list of keywords</a:t>
            </a:r>
          </a:p>
          <a:p>
            <a:r>
              <a:rPr lang="en-GB" dirty="0"/>
              <a:t>Start by creating a list of keywords related to your research topic. Include each of the key concepts or variables you’re interested in, and list any synonyms and related terms. You can add to this list if you discover new keywords in the process of your literature search.</a:t>
            </a:r>
          </a:p>
          <a:p>
            <a:endParaRPr lang="en-GB" dirty="0"/>
          </a:p>
        </p:txBody>
      </p:sp>
      <p:sp>
        <p:nvSpPr>
          <p:cNvPr id="4" name="TextBox 3"/>
          <p:cNvSpPr txBox="1"/>
          <p:nvPr/>
        </p:nvSpPr>
        <p:spPr>
          <a:xfrm>
            <a:off x="7896200" y="5194068"/>
            <a:ext cx="3312368" cy="64633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(Mc Combes, 2021)</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15922814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Saving and Organising Information</a:t>
            </a:r>
          </a:p>
        </p:txBody>
      </p:sp>
      <p:sp>
        <p:nvSpPr>
          <p:cNvPr id="3" name="Content Placeholder 2"/>
          <p:cNvSpPr>
            <a:spLocks noGrp="1"/>
          </p:cNvSpPr>
          <p:nvPr>
            <p:ph idx="1"/>
          </p:nvPr>
        </p:nvSpPr>
        <p:spPr>
          <a:xfrm>
            <a:off x="1981200" y="1600201"/>
            <a:ext cx="8507288" cy="3917032"/>
          </a:xfrm>
        </p:spPr>
        <p:txBody>
          <a:bodyPr/>
          <a:lstStyle/>
          <a:p>
            <a:r>
              <a:rPr lang="en-GB" dirty="0"/>
              <a:t>Finding information is not all you need </a:t>
            </a:r>
          </a:p>
          <a:p>
            <a:r>
              <a:rPr lang="en-GB" dirty="0"/>
              <a:t>Mastering saving, organising and retrieving the information is equally important</a:t>
            </a:r>
          </a:p>
          <a:p>
            <a:endParaRPr lang="en-GB" dirty="0"/>
          </a:p>
          <a:p>
            <a:r>
              <a:rPr lang="en-GB" dirty="0"/>
              <a:t>Watch the video ‘How to save resources and queries’</a:t>
            </a:r>
          </a:p>
        </p:txBody>
      </p:sp>
      <p:sp>
        <p:nvSpPr>
          <p:cNvPr id="4" name="Action Button: Movie 3">
            <a:hlinkClick r:id="rId2" highlightClick="1"/>
          </p:cNvPr>
          <p:cNvSpPr/>
          <p:nvPr/>
        </p:nvSpPr>
        <p:spPr>
          <a:xfrm>
            <a:off x="5015880" y="4481484"/>
            <a:ext cx="1440160" cy="1042416"/>
          </a:xfrm>
          <a:prstGeom prst="actionButtonMovi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5" name="TextBox 4"/>
          <p:cNvSpPr txBox="1"/>
          <p:nvPr/>
        </p:nvSpPr>
        <p:spPr>
          <a:xfrm>
            <a:off x="7104112" y="5229200"/>
            <a:ext cx="2304256" cy="3693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Myriad Pro"/>
                <a:ea typeface="+mn-ea"/>
                <a:cs typeface="+mn-cs"/>
              </a:rPr>
              <a:t>(UWTSD, 2021)</a:t>
            </a:r>
          </a:p>
        </p:txBody>
      </p:sp>
    </p:spTree>
    <p:extLst>
      <p:ext uri="{BB962C8B-B14F-4D97-AF65-F5344CB8AC3E}">
        <p14:creationId xmlns:p14="http://schemas.microsoft.com/office/powerpoint/2010/main" val="339322714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E936-C831-4617-8611-CC567D558A35}"/>
              </a:ext>
            </a:extLst>
          </p:cNvPr>
          <p:cNvSpPr>
            <a:spLocks noGrp="1"/>
          </p:cNvSpPr>
          <p:nvPr>
            <p:ph type="title"/>
          </p:nvPr>
        </p:nvSpPr>
        <p:spPr/>
        <p:txBody>
          <a:bodyPr>
            <a:normAutofit/>
          </a:bodyPr>
          <a:lstStyle/>
          <a:p>
            <a:r>
              <a:rPr lang="en-GB" dirty="0"/>
              <a:t>You will need to research little and often </a:t>
            </a:r>
          </a:p>
        </p:txBody>
      </p:sp>
      <p:sp>
        <p:nvSpPr>
          <p:cNvPr id="3" name="Content Placeholder 2">
            <a:extLst>
              <a:ext uri="{FF2B5EF4-FFF2-40B4-BE49-F238E27FC236}">
                <a16:creationId xmlns:a16="http://schemas.microsoft.com/office/drawing/2014/main" id="{3777ED15-7533-4687-ACA2-EA18CFBFC059}"/>
              </a:ext>
            </a:extLst>
          </p:cNvPr>
          <p:cNvSpPr>
            <a:spLocks noGrp="1"/>
          </p:cNvSpPr>
          <p:nvPr>
            <p:ph idx="1"/>
          </p:nvPr>
        </p:nvSpPr>
        <p:spPr/>
        <p:txBody>
          <a:bodyPr/>
          <a:lstStyle/>
          <a:p>
            <a:r>
              <a:rPr lang="en-GB" dirty="0"/>
              <a:t>Remember the concept of marginal gains?</a:t>
            </a:r>
          </a:p>
          <a:p>
            <a:r>
              <a:rPr lang="en-GB" dirty="0"/>
              <a:t>We would advise that over the summer you look at 2 to 4 texts per week. </a:t>
            </a:r>
          </a:p>
          <a:p>
            <a:r>
              <a:rPr lang="en-GB" dirty="0"/>
              <a:t>Some you will skim, some you will read in depth</a:t>
            </a:r>
          </a:p>
          <a:p>
            <a:r>
              <a:rPr lang="en-GB" dirty="0"/>
              <a:t>Set themes, </a:t>
            </a:r>
            <a:r>
              <a:rPr lang="en-GB" dirty="0" err="1"/>
              <a:t>ie</a:t>
            </a:r>
            <a:r>
              <a:rPr lang="en-GB" dirty="0"/>
              <a:t> policy, research, papers with a specific focus</a:t>
            </a:r>
          </a:p>
        </p:txBody>
      </p:sp>
    </p:spTree>
    <p:extLst>
      <p:ext uri="{BB962C8B-B14F-4D97-AF65-F5344CB8AC3E}">
        <p14:creationId xmlns:p14="http://schemas.microsoft.com/office/powerpoint/2010/main" val="25926416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0B4B5-3DCA-971D-7AE1-378CFC2F2F9F}"/>
              </a:ext>
            </a:extLst>
          </p:cNvPr>
          <p:cNvSpPr>
            <a:spLocks noGrp="1"/>
          </p:cNvSpPr>
          <p:nvPr>
            <p:ph type="title"/>
          </p:nvPr>
        </p:nvSpPr>
        <p:spPr>
          <a:xfrm>
            <a:off x="52552" y="274638"/>
            <a:ext cx="11529848" cy="1143000"/>
          </a:xfrm>
        </p:spPr>
        <p:txBody>
          <a:bodyPr>
            <a:normAutofit/>
          </a:bodyPr>
          <a:lstStyle/>
          <a:p>
            <a:r>
              <a:rPr lang="en-GB" dirty="0"/>
              <a:t>Work with your Research Proposal Template</a:t>
            </a:r>
            <a:endParaRPr lang="en-US" dirty="0"/>
          </a:p>
        </p:txBody>
      </p:sp>
      <p:sp>
        <p:nvSpPr>
          <p:cNvPr id="3" name="Content Placeholder 2">
            <a:extLst>
              <a:ext uri="{FF2B5EF4-FFF2-40B4-BE49-F238E27FC236}">
                <a16:creationId xmlns:a16="http://schemas.microsoft.com/office/drawing/2014/main" id="{ADD61A2D-F3BA-A85A-565B-E301BD2EDB57}"/>
              </a:ext>
            </a:extLst>
          </p:cNvPr>
          <p:cNvSpPr>
            <a:spLocks noGrp="1"/>
          </p:cNvSpPr>
          <p:nvPr>
            <p:ph idx="1"/>
          </p:nvPr>
        </p:nvSpPr>
        <p:spPr/>
        <p:txBody>
          <a:bodyPr/>
          <a:lstStyle/>
          <a:p>
            <a:r>
              <a:rPr lang="en-GB" dirty="0"/>
              <a:t>Read and follow the guidance</a:t>
            </a:r>
          </a:p>
          <a:p>
            <a:r>
              <a:rPr lang="en-GB" dirty="0"/>
              <a:t>Find previous research, identify topics, debates</a:t>
            </a:r>
          </a:p>
          <a:p>
            <a:r>
              <a:rPr lang="en-GB" dirty="0"/>
              <a:t>Just work through it slowly but thoroughly</a:t>
            </a:r>
          </a:p>
          <a:p>
            <a:pPr marL="0" indent="0">
              <a:buNone/>
            </a:pPr>
            <a:endParaRPr lang="en-US" dirty="0"/>
          </a:p>
        </p:txBody>
      </p:sp>
    </p:spTree>
    <p:extLst>
      <p:ext uri="{BB962C8B-B14F-4D97-AF65-F5344CB8AC3E}">
        <p14:creationId xmlns:p14="http://schemas.microsoft.com/office/powerpoint/2010/main" val="20641566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4704"/>
            <a:ext cx="8579296" cy="652934"/>
          </a:xfrm>
        </p:spPr>
        <p:txBody>
          <a:bodyPr>
            <a:noAutofit/>
          </a:bodyPr>
          <a:lstStyle/>
          <a:p>
            <a:br>
              <a:rPr lang="en-GB" sz="3600" dirty="0"/>
            </a:br>
            <a:r>
              <a:rPr lang="en-GB" sz="3600" dirty="0"/>
              <a:t>Search for relevant literature </a:t>
            </a:r>
            <a:br>
              <a:rPr lang="en-GB" sz="3600" b="1" dirty="0"/>
            </a:br>
            <a:endParaRPr lang="en-GB" sz="3600" dirty="0"/>
          </a:p>
        </p:txBody>
      </p:sp>
      <p:sp>
        <p:nvSpPr>
          <p:cNvPr id="3" name="Content Placeholder 2"/>
          <p:cNvSpPr>
            <a:spLocks noGrp="1"/>
          </p:cNvSpPr>
          <p:nvPr>
            <p:ph idx="1"/>
          </p:nvPr>
        </p:nvSpPr>
        <p:spPr/>
        <p:txBody>
          <a:bodyPr>
            <a:normAutofit fontScale="92500" lnSpcReduction="20000"/>
          </a:bodyPr>
          <a:lstStyle/>
          <a:p>
            <a:r>
              <a:rPr lang="en-GB" dirty="0"/>
              <a:t>Read the abstract to find out whether an article is relevant to your question. When you find a useful book or article, you can check the bibliography to find other relevant sources.</a:t>
            </a:r>
          </a:p>
          <a:p>
            <a:r>
              <a:rPr lang="en-GB" dirty="0"/>
              <a:t>To identify the most important publications on your topic, take note of recurring citations. </a:t>
            </a:r>
            <a:r>
              <a:rPr lang="en-GB" b="1" dirty="0"/>
              <a:t>If the same authors, books or articles keep appearing in your reading, make sure to seek them out.</a:t>
            </a:r>
          </a:p>
          <a:p>
            <a:pPr marL="0" indent="0">
              <a:buNone/>
            </a:pPr>
            <a:br>
              <a:rPr lang="en-GB" dirty="0"/>
            </a:br>
            <a:endParaRPr lang="en-GB" dirty="0"/>
          </a:p>
        </p:txBody>
      </p:sp>
      <p:sp>
        <p:nvSpPr>
          <p:cNvPr id="4" name="TextBox 3"/>
          <p:cNvSpPr txBox="1"/>
          <p:nvPr/>
        </p:nvSpPr>
        <p:spPr>
          <a:xfrm>
            <a:off x="7896200" y="5194068"/>
            <a:ext cx="3312368" cy="646331"/>
          </a:xfrm>
          <a:prstGeom prst="rect">
            <a:avLst/>
          </a:prstGeom>
          <a:noFill/>
        </p:spPr>
        <p:txBody>
          <a:bodyPr wrap="square" rtlCol="0">
            <a:spAutoFit/>
          </a:bodyPr>
          <a:lstStyle/>
          <a:p>
            <a:r>
              <a:rPr lang="en-GB" dirty="0"/>
              <a:t>(Mc Combes, 2021)</a:t>
            </a:r>
          </a:p>
          <a:p>
            <a:endParaRPr lang="en-GB" dirty="0"/>
          </a:p>
        </p:txBody>
      </p:sp>
    </p:spTree>
    <p:extLst>
      <p:ext uri="{BB962C8B-B14F-4D97-AF65-F5344CB8AC3E}">
        <p14:creationId xmlns:p14="http://schemas.microsoft.com/office/powerpoint/2010/main" val="21715260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Organising your literature</a:t>
            </a:r>
          </a:p>
        </p:txBody>
      </p:sp>
      <p:sp>
        <p:nvSpPr>
          <p:cNvPr id="3" name="Content Placeholder 2"/>
          <p:cNvSpPr>
            <a:spLocks noGrp="1"/>
          </p:cNvSpPr>
          <p:nvPr>
            <p:ph idx="1"/>
          </p:nvPr>
        </p:nvSpPr>
        <p:spPr/>
        <p:txBody>
          <a:bodyPr/>
          <a:lstStyle/>
          <a:p>
            <a:r>
              <a:rPr lang="en-GB" dirty="0"/>
              <a:t>Use the matrix </a:t>
            </a:r>
            <a:r>
              <a:rPr lang="en-GB" u="sng" dirty="0">
                <a:hlinkClick r:id="rId2"/>
              </a:rPr>
              <a:t>Literature review matrix</a:t>
            </a:r>
            <a:endParaRPr lang="en-GB" u="sng" dirty="0"/>
          </a:p>
          <a:p>
            <a:r>
              <a:rPr lang="en-GB" dirty="0"/>
              <a:t>Add the information of what you have read.</a:t>
            </a:r>
          </a:p>
          <a:p>
            <a:r>
              <a:rPr lang="en-GB" dirty="0"/>
              <a:t>Look at your research focus.</a:t>
            </a:r>
          </a:p>
          <a:p>
            <a:r>
              <a:rPr lang="en-GB" dirty="0"/>
              <a:t>What else do you need to find out?</a:t>
            </a:r>
          </a:p>
          <a:p>
            <a:endParaRPr lang="en-GB" dirty="0"/>
          </a:p>
          <a:p>
            <a:endParaRPr lang="en-GB" dirty="0"/>
          </a:p>
        </p:txBody>
      </p:sp>
    </p:spTree>
    <p:extLst>
      <p:ext uri="{BB962C8B-B14F-4D97-AF65-F5344CB8AC3E}">
        <p14:creationId xmlns:p14="http://schemas.microsoft.com/office/powerpoint/2010/main" val="39318619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764704"/>
            <a:ext cx="8579296" cy="57681"/>
          </a:xfrm>
        </p:spPr>
        <p:txBody>
          <a:bodyPr>
            <a:noAutofit/>
          </a:bodyPr>
          <a:lstStyle/>
          <a:p>
            <a:br>
              <a:rPr lang="en-GB" sz="3600" dirty="0"/>
            </a:br>
            <a:r>
              <a:rPr lang="en-GB" sz="3600" dirty="0"/>
              <a:t> Evaluate and select sources</a:t>
            </a:r>
          </a:p>
        </p:txBody>
      </p:sp>
      <p:sp>
        <p:nvSpPr>
          <p:cNvPr id="3" name="Content Placeholder 2"/>
          <p:cNvSpPr>
            <a:spLocks noGrp="1"/>
          </p:cNvSpPr>
          <p:nvPr>
            <p:ph idx="1"/>
          </p:nvPr>
        </p:nvSpPr>
        <p:spPr>
          <a:xfrm>
            <a:off x="155275" y="1242204"/>
            <a:ext cx="11427125" cy="4445479"/>
          </a:xfrm>
        </p:spPr>
        <p:txBody>
          <a:bodyPr>
            <a:normAutofit fontScale="92500" lnSpcReduction="20000"/>
          </a:bodyPr>
          <a:lstStyle/>
          <a:p>
            <a:pPr marL="0" indent="0">
              <a:buNone/>
            </a:pPr>
            <a:r>
              <a:rPr lang="en-GB" dirty="0"/>
              <a:t>You’ll have to evaluate which sources are most relevant to your questions.</a:t>
            </a:r>
          </a:p>
          <a:p>
            <a:pPr marL="0" indent="0">
              <a:buNone/>
            </a:pPr>
            <a:endParaRPr lang="en-GB" dirty="0"/>
          </a:p>
          <a:p>
            <a:r>
              <a:rPr lang="en-GB" dirty="0"/>
              <a:t>What question or problem is the author addressing?</a:t>
            </a:r>
          </a:p>
          <a:p>
            <a:r>
              <a:rPr lang="en-GB" dirty="0"/>
              <a:t>What are the key concepts and theories and how are they defined? </a:t>
            </a:r>
          </a:p>
          <a:p>
            <a:r>
              <a:rPr lang="en-GB" dirty="0"/>
              <a:t>What are the results and conclusions of the study?</a:t>
            </a:r>
          </a:p>
          <a:p>
            <a:r>
              <a:rPr lang="en-GB" dirty="0"/>
              <a:t>How does the publication relate to other literature in the field? Does it confirm, add to, or challenge established knowledge?</a:t>
            </a:r>
          </a:p>
          <a:p>
            <a:r>
              <a:rPr lang="en-GB" dirty="0"/>
              <a:t>What are the strengths and weaknesses of the research?</a:t>
            </a:r>
          </a:p>
          <a:p>
            <a:endParaRPr lang="en-GB" dirty="0"/>
          </a:p>
        </p:txBody>
      </p:sp>
      <p:sp>
        <p:nvSpPr>
          <p:cNvPr id="4" name="TextBox 3"/>
          <p:cNvSpPr txBox="1"/>
          <p:nvPr/>
        </p:nvSpPr>
        <p:spPr>
          <a:xfrm>
            <a:off x="8983128" y="5176815"/>
            <a:ext cx="3312368" cy="646331"/>
          </a:xfrm>
          <a:prstGeom prst="rect">
            <a:avLst/>
          </a:prstGeom>
          <a:noFill/>
        </p:spPr>
        <p:txBody>
          <a:bodyPr wrap="square" rtlCol="0">
            <a:spAutoFit/>
          </a:bodyPr>
          <a:lstStyle/>
          <a:p>
            <a:r>
              <a:rPr lang="en-GB" dirty="0"/>
              <a:t>(Mc Combes, 2021)</a:t>
            </a:r>
          </a:p>
          <a:p>
            <a:endParaRPr lang="en-GB" dirty="0"/>
          </a:p>
        </p:txBody>
      </p:sp>
    </p:spTree>
    <p:extLst>
      <p:ext uri="{BB962C8B-B14F-4D97-AF65-F5344CB8AC3E}">
        <p14:creationId xmlns:p14="http://schemas.microsoft.com/office/powerpoint/2010/main" val="6437380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03512" y="764704"/>
            <a:ext cx="8856984" cy="144016"/>
          </a:xfrm>
        </p:spPr>
        <p:txBody>
          <a:bodyPr>
            <a:noAutofit/>
          </a:bodyPr>
          <a:lstStyle/>
          <a:p>
            <a:r>
              <a:rPr lang="en-GB" sz="3600" dirty="0"/>
              <a:t>Identify themes, debates and gaps</a:t>
            </a:r>
            <a:br>
              <a:rPr lang="en-GB" sz="3600" b="1" dirty="0"/>
            </a:br>
            <a:endParaRPr lang="en-GB" sz="3600" dirty="0"/>
          </a:p>
        </p:txBody>
      </p:sp>
      <p:sp>
        <p:nvSpPr>
          <p:cNvPr id="3" name="Content Placeholder 2"/>
          <p:cNvSpPr>
            <a:spLocks noGrp="1"/>
          </p:cNvSpPr>
          <p:nvPr>
            <p:ph idx="1"/>
          </p:nvPr>
        </p:nvSpPr>
        <p:spPr>
          <a:xfrm>
            <a:off x="552091" y="908721"/>
            <a:ext cx="11168331" cy="4608513"/>
          </a:xfrm>
        </p:spPr>
        <p:txBody>
          <a:bodyPr>
            <a:normAutofit fontScale="70000" lnSpcReduction="20000"/>
          </a:bodyPr>
          <a:lstStyle/>
          <a:p>
            <a:pPr marL="0" indent="0">
              <a:buNone/>
            </a:pPr>
            <a:r>
              <a:rPr lang="en-GB" dirty="0"/>
              <a:t> Based on your reading and notes, you can look for:</a:t>
            </a:r>
          </a:p>
          <a:p>
            <a:pPr marL="0" indent="0">
              <a:buNone/>
            </a:pPr>
            <a:endParaRPr lang="en-GB" dirty="0"/>
          </a:p>
          <a:p>
            <a:r>
              <a:rPr lang="en-GB" b="1" dirty="0"/>
              <a:t>Trends and patterns (in theory, method or results):</a:t>
            </a:r>
            <a:r>
              <a:rPr lang="en-GB" dirty="0"/>
              <a:t> do certain approaches become more or less popular over time?</a:t>
            </a:r>
          </a:p>
          <a:p>
            <a:r>
              <a:rPr lang="en-GB" b="1" dirty="0"/>
              <a:t>Themes:</a:t>
            </a:r>
            <a:r>
              <a:rPr lang="en-GB" dirty="0"/>
              <a:t> what questions or concepts recur across the literature?</a:t>
            </a:r>
          </a:p>
          <a:p>
            <a:r>
              <a:rPr lang="en-GB" b="1" dirty="0"/>
              <a:t>Debates, conflicts and contradictions:</a:t>
            </a:r>
            <a:r>
              <a:rPr lang="en-GB" dirty="0"/>
              <a:t> where do sources disagree?</a:t>
            </a:r>
          </a:p>
          <a:p>
            <a:r>
              <a:rPr lang="en-GB" b="1" dirty="0"/>
              <a:t>Pivotal publications:</a:t>
            </a:r>
            <a:r>
              <a:rPr lang="en-GB" dirty="0"/>
              <a:t> are there any influential theories or studies that changed the direction of the field?</a:t>
            </a:r>
          </a:p>
          <a:p>
            <a:r>
              <a:rPr lang="en-GB" b="1" dirty="0"/>
              <a:t>Gaps:</a:t>
            </a:r>
            <a:r>
              <a:rPr lang="en-GB" dirty="0"/>
              <a:t> what is missing from the literature? Are there weaknesses that need to be addressed?</a:t>
            </a:r>
          </a:p>
          <a:p>
            <a:pPr marL="0" indent="0">
              <a:buNone/>
            </a:pPr>
            <a:endParaRPr lang="en-GB" dirty="0"/>
          </a:p>
          <a:p>
            <a:pPr marL="0" indent="0">
              <a:buNone/>
            </a:pPr>
            <a:r>
              <a:rPr lang="en-GB" dirty="0"/>
              <a:t>This step will help you work out the structure of your literature review and (if applicable) show how your own research will contribute to existing knowledge.</a:t>
            </a:r>
          </a:p>
          <a:p>
            <a:endParaRPr lang="en-GB" dirty="0"/>
          </a:p>
        </p:txBody>
      </p:sp>
      <p:sp>
        <p:nvSpPr>
          <p:cNvPr id="4" name="TextBox 3"/>
          <p:cNvSpPr txBox="1"/>
          <p:nvPr/>
        </p:nvSpPr>
        <p:spPr>
          <a:xfrm>
            <a:off x="7896200" y="5194068"/>
            <a:ext cx="3312368" cy="646331"/>
          </a:xfrm>
          <a:prstGeom prst="rect">
            <a:avLst/>
          </a:prstGeom>
          <a:noFill/>
        </p:spPr>
        <p:txBody>
          <a:bodyPr wrap="square" rtlCol="0">
            <a:spAutoFit/>
          </a:bodyPr>
          <a:lstStyle/>
          <a:p>
            <a:r>
              <a:rPr lang="en-GB" dirty="0"/>
              <a:t>(Mc Combes, 2021)</a:t>
            </a:r>
          </a:p>
          <a:p>
            <a:endParaRPr lang="en-GB" dirty="0"/>
          </a:p>
        </p:txBody>
      </p:sp>
    </p:spTree>
    <p:extLst>
      <p:ext uri="{BB962C8B-B14F-4D97-AF65-F5344CB8AC3E}">
        <p14:creationId xmlns:p14="http://schemas.microsoft.com/office/powerpoint/2010/main" val="31976287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8EC08-61F0-4A09-ADFD-04F3B4A46FB2}"/>
              </a:ext>
            </a:extLst>
          </p:cNvPr>
          <p:cNvSpPr>
            <a:spLocks noGrp="1"/>
          </p:cNvSpPr>
          <p:nvPr>
            <p:ph type="title"/>
          </p:nvPr>
        </p:nvSpPr>
        <p:spPr/>
        <p:txBody>
          <a:bodyPr/>
          <a:lstStyle/>
          <a:p>
            <a:r>
              <a:rPr lang="en-GB" dirty="0"/>
              <a:t>What next?</a:t>
            </a:r>
            <a:endParaRPr lang="en-US" dirty="0"/>
          </a:p>
        </p:txBody>
      </p:sp>
      <p:sp>
        <p:nvSpPr>
          <p:cNvPr id="3" name="Content Placeholder 2">
            <a:extLst>
              <a:ext uri="{FF2B5EF4-FFF2-40B4-BE49-F238E27FC236}">
                <a16:creationId xmlns:a16="http://schemas.microsoft.com/office/drawing/2014/main" id="{3F7673F6-B493-4054-A1DE-63578F196EF3}"/>
              </a:ext>
            </a:extLst>
          </p:cNvPr>
          <p:cNvSpPr>
            <a:spLocks noGrp="1"/>
          </p:cNvSpPr>
          <p:nvPr>
            <p:ph idx="1"/>
          </p:nvPr>
        </p:nvSpPr>
        <p:spPr>
          <a:xfrm>
            <a:off x="609600" y="1284270"/>
            <a:ext cx="10972800" cy="4232963"/>
          </a:xfrm>
        </p:spPr>
        <p:txBody>
          <a:bodyPr>
            <a:normAutofit lnSpcReduction="10000"/>
          </a:bodyPr>
          <a:lstStyle/>
          <a:p>
            <a:r>
              <a:rPr lang="en-GB" dirty="0"/>
              <a:t>You will read around your topic and make notes using the matrix</a:t>
            </a:r>
          </a:p>
          <a:p>
            <a:r>
              <a:rPr lang="en-GB" dirty="0"/>
              <a:t>You will keep an accurate and useful record of all the reading, including references</a:t>
            </a:r>
          </a:p>
          <a:p>
            <a:r>
              <a:rPr lang="en-GB" dirty="0"/>
              <a:t>You will make a research proposal and fill in the ethics form before you start writing. </a:t>
            </a:r>
            <a:r>
              <a:rPr lang="en-GB" b="1" dirty="0"/>
              <a:t>This will be in autumn</a:t>
            </a:r>
          </a:p>
          <a:p>
            <a:endParaRPr lang="en-GB" b="1" dirty="0"/>
          </a:p>
          <a:p>
            <a:r>
              <a:rPr lang="en-GB" b="1" dirty="0"/>
              <a:t>You will NOT start writing the dissertation</a:t>
            </a:r>
          </a:p>
        </p:txBody>
      </p:sp>
    </p:spTree>
    <p:extLst>
      <p:ext uri="{BB962C8B-B14F-4D97-AF65-F5344CB8AC3E}">
        <p14:creationId xmlns:p14="http://schemas.microsoft.com/office/powerpoint/2010/main" val="829740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89AA15-B2DE-4169-9C9E-55F56104A45F}"/>
              </a:ext>
            </a:extLst>
          </p:cNvPr>
          <p:cNvSpPr>
            <a:spLocks noGrp="1"/>
          </p:cNvSpPr>
          <p:nvPr>
            <p:ph type="title"/>
          </p:nvPr>
        </p:nvSpPr>
        <p:spPr/>
        <p:txBody>
          <a:bodyPr>
            <a:normAutofit fontScale="90000"/>
          </a:bodyPr>
          <a:lstStyle/>
          <a:p>
            <a:r>
              <a:rPr lang="en-GB" dirty="0"/>
              <a:t>Have a nice summer and be in touch via email.</a:t>
            </a:r>
            <a:endParaRPr lang="en-US" dirty="0"/>
          </a:p>
        </p:txBody>
      </p:sp>
      <p:pic>
        <p:nvPicPr>
          <p:cNvPr id="1026" name="Picture 2" descr="The Importance of Taking Time for Yourself - Lindsey Elmore">
            <a:extLst>
              <a:ext uri="{FF2B5EF4-FFF2-40B4-BE49-F238E27FC236}">
                <a16:creationId xmlns:a16="http://schemas.microsoft.com/office/drawing/2014/main" id="{A4AC44D2-6841-438E-8585-8BE3F5D0978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160289" y="1600200"/>
            <a:ext cx="5871421" cy="39163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5066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3DDE8-6331-4F53-BD76-5B30D230D3BB}"/>
              </a:ext>
            </a:extLst>
          </p:cNvPr>
          <p:cNvSpPr>
            <a:spLocks noGrp="1"/>
          </p:cNvSpPr>
          <p:nvPr>
            <p:ph type="title"/>
          </p:nvPr>
        </p:nvSpPr>
        <p:spPr>
          <a:xfrm>
            <a:off x="609600" y="274638"/>
            <a:ext cx="10972800" cy="423862"/>
          </a:xfrm>
        </p:spPr>
        <p:txBody>
          <a:bodyPr>
            <a:normAutofit fontScale="90000"/>
          </a:bodyPr>
          <a:lstStyle/>
          <a:p>
            <a:r>
              <a:rPr lang="en-GB" dirty="0"/>
              <a:t>Reference List</a:t>
            </a:r>
          </a:p>
        </p:txBody>
      </p:sp>
      <p:sp>
        <p:nvSpPr>
          <p:cNvPr id="3" name="Content Placeholder 2">
            <a:extLst>
              <a:ext uri="{FF2B5EF4-FFF2-40B4-BE49-F238E27FC236}">
                <a16:creationId xmlns:a16="http://schemas.microsoft.com/office/drawing/2014/main" id="{70737849-E620-4CD9-9C22-97A37D4724B8}"/>
              </a:ext>
            </a:extLst>
          </p:cNvPr>
          <p:cNvSpPr>
            <a:spLocks noGrp="1"/>
          </p:cNvSpPr>
          <p:nvPr>
            <p:ph idx="1"/>
          </p:nvPr>
        </p:nvSpPr>
        <p:spPr>
          <a:xfrm>
            <a:off x="215900" y="812800"/>
            <a:ext cx="11366500" cy="4386933"/>
          </a:xfrm>
        </p:spPr>
        <p:txBody>
          <a:bodyPr>
            <a:normAutofit fontScale="25000" lnSpcReduction="20000"/>
          </a:bodyPr>
          <a:lstStyle/>
          <a:p>
            <a:pPr marL="0" indent="0">
              <a:buNone/>
            </a:pPr>
            <a:r>
              <a:rPr lang="en-GB" sz="4200" dirty="0" err="1"/>
              <a:t>AdMyPage</a:t>
            </a:r>
            <a:r>
              <a:rPr lang="en-GB" sz="4200" dirty="0"/>
              <a:t> (2019). LEARNING - 8 Tips To Become a Better Learner. </a:t>
            </a:r>
            <a:r>
              <a:rPr lang="en-GB" sz="4200" dirty="0">
                <a:hlinkClick r:id="rId2"/>
              </a:rPr>
              <a:t>https://www.youtube.com/watch?app=desktop&amp;v=Id9paB5zbmc</a:t>
            </a:r>
            <a:r>
              <a:rPr lang="en-GB" sz="4200" dirty="0"/>
              <a:t> (Accessed 02/07/2024)</a:t>
            </a:r>
          </a:p>
          <a:p>
            <a:pPr marL="0" indent="0">
              <a:buNone/>
            </a:pPr>
            <a:r>
              <a:rPr lang="en-GB" sz="4200" dirty="0"/>
              <a:t>Brown, L. (2019). Format for Structuring a Literature Review. </a:t>
            </a:r>
            <a:r>
              <a:rPr lang="en-GB" sz="4200" dirty="0" err="1"/>
              <a:t>Crowdwriter</a:t>
            </a:r>
            <a:endParaRPr lang="en-GB" sz="4200" dirty="0"/>
          </a:p>
          <a:p>
            <a:pPr marL="0" indent="0">
              <a:buNone/>
            </a:pPr>
            <a:r>
              <a:rPr lang="en-GB" sz="4200" dirty="0">
                <a:hlinkClick r:id="rId3"/>
              </a:rPr>
              <a:t>https://www.crowdwriter.com/blog/how-to-structure-a-literature-review-of-dissertation</a:t>
            </a:r>
            <a:r>
              <a:rPr lang="en-GB" sz="4200" dirty="0"/>
              <a:t> (Accessed 02/07/2024)</a:t>
            </a:r>
          </a:p>
          <a:p>
            <a:pPr marL="0" indent="0">
              <a:buNone/>
            </a:pPr>
            <a:br>
              <a:rPr lang="en-GB" sz="4200" dirty="0"/>
            </a:br>
            <a:r>
              <a:rPr lang="en-GB" sz="4200" dirty="0" err="1"/>
              <a:t>Grabe</a:t>
            </a:r>
            <a:r>
              <a:rPr lang="en-GB" sz="4200" dirty="0"/>
              <a:t>, W., &amp; Stoller, F. L. (2002). Teaching and researching reading. Harlow: Longman</a:t>
            </a:r>
          </a:p>
          <a:p>
            <a:pPr marL="0" indent="0">
              <a:buNone/>
            </a:pPr>
            <a:r>
              <a:rPr lang="en-GB" sz="4200" dirty="0"/>
              <a:t>Hayward, J. (2020). Learning in the Digital Age, UWTSD</a:t>
            </a:r>
            <a:br>
              <a:rPr lang="en-GB" sz="4200" dirty="0"/>
            </a:br>
            <a:endParaRPr lang="en-GB" sz="4200" dirty="0"/>
          </a:p>
          <a:p>
            <a:pPr marL="0" indent="0">
              <a:buNone/>
            </a:pPr>
            <a:r>
              <a:rPr lang="en-GB" sz="4200" dirty="0" err="1"/>
              <a:t>McCombes</a:t>
            </a:r>
            <a:r>
              <a:rPr lang="en-GB" sz="4200" dirty="0"/>
              <a:t>, S. (2021). How to write a literature review. </a:t>
            </a:r>
            <a:r>
              <a:rPr lang="en-GB" sz="4200" dirty="0" err="1"/>
              <a:t>Scribbr</a:t>
            </a:r>
            <a:r>
              <a:rPr lang="en-GB" sz="4200" dirty="0"/>
              <a:t>. </a:t>
            </a:r>
            <a:r>
              <a:rPr lang="en-GB" sz="4200" dirty="0">
                <a:hlinkClick r:id="rId4"/>
              </a:rPr>
              <a:t>https://www.scribbr.co.uk/thesis-dissertation/literature-review/</a:t>
            </a:r>
            <a:r>
              <a:rPr lang="en-GB" sz="4200" dirty="0"/>
              <a:t> (Accessed 02/07/2024</a:t>
            </a:r>
          </a:p>
          <a:p>
            <a:pPr marL="0" indent="0">
              <a:buNone/>
            </a:pPr>
            <a:endParaRPr lang="en-GB" sz="4200" dirty="0"/>
          </a:p>
          <a:p>
            <a:pPr marL="0" indent="0">
              <a:buNone/>
            </a:pPr>
            <a:r>
              <a:rPr lang="en-GB" sz="4200" dirty="0"/>
              <a:t>The Royal Literary Fund. (2021). </a:t>
            </a:r>
            <a:r>
              <a:rPr lang="en-GB" sz="4200" i="0" dirty="0">
                <a:solidFill>
                  <a:srgbClr val="222222"/>
                </a:solidFill>
                <a:effectLst/>
                <a:latin typeface="-apple-system"/>
              </a:rPr>
              <a:t>The structure of a literature review. https://www.rlf.org.uk/resources/the-structure-of-a-literature-review/</a:t>
            </a:r>
          </a:p>
          <a:p>
            <a:pPr marL="0" indent="0">
              <a:buNone/>
            </a:pPr>
            <a:endParaRPr lang="en-GB" sz="4200" dirty="0"/>
          </a:p>
          <a:p>
            <a:pPr marL="0" indent="0">
              <a:buNone/>
            </a:pPr>
            <a:r>
              <a:rPr lang="en-GB" sz="4200" dirty="0" err="1"/>
              <a:t>PfauLibrary</a:t>
            </a:r>
            <a:r>
              <a:rPr lang="en-GB" sz="4200" dirty="0"/>
              <a:t> (2015). Using Boolean Operators. https://www.youtube.com/watch?app=desktop&amp;v=Yw9Djl_0vK4</a:t>
            </a:r>
          </a:p>
          <a:p>
            <a:pPr marL="0" indent="0">
              <a:buNone/>
            </a:pPr>
            <a:endParaRPr lang="en-GB" sz="4200" dirty="0"/>
          </a:p>
          <a:p>
            <a:pPr marL="0" indent="0">
              <a:buNone/>
            </a:pPr>
            <a:r>
              <a:rPr lang="en-GB" sz="4200" dirty="0"/>
              <a:t>The University of Manchester (2021). Academic </a:t>
            </a:r>
            <a:r>
              <a:rPr lang="en-GB" sz="4200" dirty="0" err="1"/>
              <a:t>Phrasebank</a:t>
            </a:r>
            <a:r>
              <a:rPr lang="en-GB" sz="4200" dirty="0"/>
              <a:t>. </a:t>
            </a:r>
            <a:r>
              <a:rPr lang="en-GB" sz="4200" dirty="0">
                <a:hlinkClick r:id="rId5"/>
              </a:rPr>
              <a:t>https://www.phrasebank.manchester.ac.uk/</a:t>
            </a:r>
            <a:r>
              <a:rPr lang="en-GB" sz="4200" dirty="0"/>
              <a:t> (Accessed 02/07/2024)</a:t>
            </a:r>
          </a:p>
          <a:p>
            <a:pPr marL="0" indent="0">
              <a:buNone/>
            </a:pPr>
            <a:endParaRPr lang="en-GB" sz="4200" dirty="0"/>
          </a:p>
          <a:p>
            <a:pPr marL="0" indent="0">
              <a:buNone/>
            </a:pPr>
            <a:r>
              <a:rPr lang="en-GB" sz="4200" dirty="0"/>
              <a:t>The University of Melbourne (2018). </a:t>
            </a:r>
            <a:r>
              <a:rPr lang="en-GB" sz="4200" i="1" dirty="0"/>
              <a:t>Writing a literature review </a:t>
            </a:r>
            <a:r>
              <a:rPr lang="en-GB" sz="4200" i="1" dirty="0">
                <a:hlinkClick r:id="rId6"/>
              </a:rPr>
              <a:t>https://www.youtube.com/watch?v=jp8JKaz5VWI</a:t>
            </a:r>
            <a:r>
              <a:rPr lang="en-GB" sz="4200" i="1" dirty="0"/>
              <a:t> </a:t>
            </a:r>
            <a:r>
              <a:rPr lang="en-GB" sz="4200" dirty="0"/>
              <a:t>(Accessed 02/07/2024)</a:t>
            </a:r>
          </a:p>
          <a:p>
            <a:pPr marL="0" indent="0">
              <a:buNone/>
            </a:pPr>
            <a:endParaRPr lang="en-GB" sz="4200" i="1" dirty="0"/>
          </a:p>
          <a:p>
            <a:pPr marL="0" indent="0">
              <a:buNone/>
            </a:pPr>
            <a:r>
              <a:rPr lang="en-GB" sz="4200" dirty="0"/>
              <a:t>The University of Notre Dame Australia. (2013). Academic reading skills. </a:t>
            </a:r>
            <a:r>
              <a:rPr lang="en-GB" sz="4200" dirty="0">
                <a:hlinkClick r:id="rId7"/>
              </a:rPr>
              <a:t>https://www.youtube.com/watch?v=DCWZ4yoFYNI</a:t>
            </a:r>
            <a:r>
              <a:rPr lang="en-GB" sz="4200" dirty="0"/>
              <a:t> (Accessed 02/07/2024)</a:t>
            </a:r>
          </a:p>
          <a:p>
            <a:pPr marL="0" indent="0">
              <a:buNone/>
            </a:pPr>
            <a:endParaRPr lang="en-GB" sz="4200" dirty="0"/>
          </a:p>
          <a:p>
            <a:pPr marL="0" indent="0">
              <a:buNone/>
            </a:pPr>
            <a:r>
              <a:rPr lang="en-GB" sz="4200" dirty="0"/>
              <a:t>The Writing Centre. (2021) Academic Reading Strategies. University of North Carolina at Chapel Hill</a:t>
            </a:r>
          </a:p>
          <a:p>
            <a:pPr marL="0" indent="0">
              <a:buNone/>
            </a:pPr>
            <a:r>
              <a:rPr lang="en-GB" sz="4200" dirty="0">
                <a:hlinkClick r:id="rId8"/>
              </a:rPr>
              <a:t>https://writingcenter.unc.edu/esl/resources/academic-reading-strategies/</a:t>
            </a:r>
            <a:r>
              <a:rPr lang="en-GB" sz="4200" dirty="0"/>
              <a:t> (Accessed 02/07/2024)</a:t>
            </a:r>
          </a:p>
          <a:p>
            <a:pPr marL="0" indent="0">
              <a:buNone/>
            </a:pPr>
            <a:endParaRPr lang="en-GB" sz="4200" dirty="0"/>
          </a:p>
          <a:p>
            <a:pPr marL="0" indent="0">
              <a:buNone/>
            </a:pPr>
            <a:r>
              <a:rPr lang="en-GB" sz="4200" dirty="0"/>
              <a:t>The University of Manchester (2021). Academic </a:t>
            </a:r>
            <a:r>
              <a:rPr lang="en-GB" sz="4200" dirty="0" err="1"/>
              <a:t>Phrasebank</a:t>
            </a:r>
            <a:r>
              <a:rPr lang="en-GB" sz="4200" dirty="0"/>
              <a:t>. </a:t>
            </a:r>
            <a:r>
              <a:rPr lang="en-GB" sz="4200" dirty="0">
                <a:hlinkClick r:id="rId5"/>
              </a:rPr>
              <a:t>https://www.phrasebank.manchester.ac.</a:t>
            </a:r>
            <a:r>
              <a:rPr lang="en-GB" sz="4200">
                <a:hlinkClick r:id="rId5"/>
              </a:rPr>
              <a:t>uk/</a:t>
            </a:r>
            <a:r>
              <a:rPr lang="en-GB" sz="4200"/>
              <a:t> </a:t>
            </a:r>
            <a:r>
              <a:rPr lang="en-GB" sz="4400"/>
              <a:t>(Accessed 02/07/2024)</a:t>
            </a:r>
          </a:p>
          <a:p>
            <a:pPr marL="0" indent="0">
              <a:buNone/>
            </a:pPr>
            <a:endParaRPr lang="en-GB" sz="4200" dirty="0"/>
          </a:p>
          <a:p>
            <a:pPr marL="0" indent="0">
              <a:buNone/>
            </a:pPr>
            <a:r>
              <a:rPr lang="en-GB" sz="4200" dirty="0"/>
              <a:t>Academic English UK. (2018). Evaluating Sources. https://academic-englishuk.com/evaluating-sources</a:t>
            </a:r>
          </a:p>
          <a:p>
            <a:pPr marL="0" indent="0">
              <a:buNone/>
            </a:pPr>
            <a:endParaRPr lang="en-GB" sz="4200" dirty="0"/>
          </a:p>
          <a:p>
            <a:pPr marL="0" indent="0">
              <a:buNone/>
            </a:pPr>
            <a:r>
              <a:rPr lang="en-GB" sz="4200" dirty="0"/>
              <a:t>UWTSD, (2021), </a:t>
            </a:r>
            <a:r>
              <a:rPr lang="en-GB" sz="4200" dirty="0" err="1"/>
              <a:t>Infoskills</a:t>
            </a:r>
            <a:r>
              <a:rPr lang="en-GB" sz="4200" dirty="0"/>
              <a:t>, various pages https://www.uwtsd.ac.uk/library/infoskills/</a:t>
            </a:r>
          </a:p>
          <a:p>
            <a:pPr marL="0" indent="0">
              <a:buNone/>
            </a:pPr>
            <a:endParaRPr lang="en-GB" dirty="0"/>
          </a:p>
          <a:p>
            <a:endParaRPr lang="en-GB" dirty="0"/>
          </a:p>
        </p:txBody>
      </p:sp>
    </p:spTree>
    <p:extLst>
      <p:ext uri="{BB962C8B-B14F-4D97-AF65-F5344CB8AC3E}">
        <p14:creationId xmlns:p14="http://schemas.microsoft.com/office/powerpoint/2010/main" val="38755725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d9a8f111-f499-48a8-b724-064b0d7e51ee" xsi:nil="true"/>
    <lcf76f155ced4ddcb4097134ff3c332f xmlns="9f8b6bd3-658c-499b-a11d-eb1fd1b1a001">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4645A90D4AF1594DA85FD2E0F7B5AA8E" ma:contentTypeVersion="12" ma:contentTypeDescription="Create a new document." ma:contentTypeScope="" ma:versionID="d4af350b33b104fbc4c9327c43d70906">
  <xsd:schema xmlns:xsd="http://www.w3.org/2001/XMLSchema" xmlns:xs="http://www.w3.org/2001/XMLSchema" xmlns:p="http://schemas.microsoft.com/office/2006/metadata/properties" xmlns:ns2="9f8b6bd3-658c-499b-a11d-eb1fd1b1a001" xmlns:ns3="d9a8f111-f499-48a8-b724-064b0d7e51ee" targetNamespace="http://schemas.microsoft.com/office/2006/metadata/properties" ma:root="true" ma:fieldsID="d495ef9186fd2eb41404d8f70323b77b" ns2:_="" ns3:_="">
    <xsd:import namespace="9f8b6bd3-658c-499b-a11d-eb1fd1b1a001"/>
    <xsd:import namespace="d9a8f111-f499-48a8-b724-064b0d7e51e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b6bd3-658c-499b-a11d-eb1fd1b1a0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a8f111-f499-48a8-b724-064b0d7e51ee"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20d245a-018d-4075-ac76-a15507827afe}" ma:internalName="TaxCatchAll" ma:showField="CatchAllData" ma:web="d9a8f111-f499-48a8-b724-064b0d7e51e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 ds:uri="d9a8f111-f499-48a8-b724-064b0d7e51ee"/>
    <ds:schemaRef ds:uri="9f8b6bd3-658c-499b-a11d-eb1fd1b1a001"/>
  </ds:schemaRefs>
</ds:datastoreItem>
</file>

<file path=customXml/itemProps3.xml><?xml version="1.0" encoding="utf-8"?>
<ds:datastoreItem xmlns:ds="http://schemas.openxmlformats.org/officeDocument/2006/customXml" ds:itemID="{2E24D2DD-BE64-499D-877E-311B2DEDAB6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8b6bd3-658c-499b-a11d-eb1fd1b1a001"/>
    <ds:schemaRef ds:uri="d9a8f111-f499-48a8-b724-064b0d7e51e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{5F4E19ED-219B-4832-9EBC-0AB6913B17A4}tf78438558_win32</Template>
  <TotalTime>109</TotalTime>
  <Words>1200</Words>
  <Application>Microsoft Office PowerPoint</Application>
  <PresentationFormat>Widescreen</PresentationFormat>
  <Paragraphs>115</Paragraphs>
  <Slides>17</Slides>
  <Notes>1</Notes>
  <HiddenSlides>0</HiddenSlides>
  <MMClips>0</MMClips>
  <ScaleCrop>false</ScaleCrop>
  <HeadingPairs>
    <vt:vector size="4" baseType="variant">
      <vt:variant>
        <vt:lpstr>Theme</vt:lpstr>
      </vt:variant>
      <vt:variant>
        <vt:i4>2</vt:i4>
      </vt:variant>
      <vt:variant>
        <vt:lpstr>Slide Titles</vt:lpstr>
      </vt:variant>
      <vt:variant>
        <vt:i4>17</vt:i4>
      </vt:variant>
    </vt:vector>
  </HeadingPairs>
  <TitlesOfParts>
    <vt:vector size="19" baseType="lpstr">
      <vt:lpstr>SavonVTI</vt:lpstr>
      <vt:lpstr>20140311PresentationUWTSDTemplate</vt:lpstr>
      <vt:lpstr>Preparing for your independent project</vt:lpstr>
      <vt:lpstr>The Independent Project (10,000 words) </vt:lpstr>
      <vt:lpstr>Identify a topic, or two</vt:lpstr>
      <vt:lpstr>Your topic</vt:lpstr>
      <vt:lpstr>Research Project Proposal</vt:lpstr>
      <vt:lpstr>Your topic</vt:lpstr>
      <vt:lpstr> Once a topic is decided, search for relevant literature </vt:lpstr>
      <vt:lpstr>Saving and Organising Information</vt:lpstr>
      <vt:lpstr>You will need to research little and often </vt:lpstr>
      <vt:lpstr>Work with your Research Proposal Template</vt:lpstr>
      <vt:lpstr> Search for relevant literature  </vt:lpstr>
      <vt:lpstr>Organising your literature</vt:lpstr>
      <vt:lpstr>  Evaluate and select sources</vt:lpstr>
      <vt:lpstr>Identify themes, debates and gaps </vt:lpstr>
      <vt:lpstr>What next?</vt:lpstr>
      <vt:lpstr>Have a nice summer and be in touch via email.</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Literature Review</dc:title>
  <dc:creator>Heike Griffiths</dc:creator>
  <cp:lastModifiedBy>Heike Griffiths</cp:lastModifiedBy>
  <cp:revision>43</cp:revision>
  <dcterms:created xsi:type="dcterms:W3CDTF">2021-08-10T08:50:48Z</dcterms:created>
  <dcterms:modified xsi:type="dcterms:W3CDTF">2025-06-30T13:38:59Z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0x0101004645A90D4AF1594DA85FD2E0F7B5AA8E</vt:lpwstr>
  </property>
</Properties>
</file>