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24" r:id="rId1"/>
  </p:sldMasterIdLst>
  <p:notesMasterIdLst>
    <p:notesMasterId r:id="rId12"/>
  </p:notesMasterIdLst>
  <p:handoutMasterIdLst>
    <p:handoutMasterId r:id="rId13"/>
  </p:handoutMasterIdLst>
  <p:sldIdLst>
    <p:sldId id="1120" r:id="rId2"/>
    <p:sldId id="1121" r:id="rId3"/>
    <p:sldId id="1122" r:id="rId4"/>
    <p:sldId id="1123" r:id="rId5"/>
    <p:sldId id="1124" r:id="rId6"/>
    <p:sldId id="1125" r:id="rId7"/>
    <p:sldId id="1126" r:id="rId8"/>
    <p:sldId id="1127" r:id="rId9"/>
    <p:sldId id="1128" r:id="rId10"/>
    <p:sldId id="1129" r:id="rId11"/>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37"/>
    <p:restoredTop sz="82990" autoAdjust="0"/>
  </p:normalViewPr>
  <p:slideViewPr>
    <p:cSldViewPr>
      <p:cViewPr varScale="1">
        <p:scale>
          <a:sx n="104" d="100"/>
          <a:sy n="104" d="100"/>
        </p:scale>
        <p:origin x="1368" y="200"/>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06/11/2019</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 xmlns:ma14="http://schemas.microsoft.com/office/mac/drawingml/2011/main"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McKinsey 7S framework was developed in the early 1980s by Tom Peters and Robert Waterman working at the McKinsey &amp; Company consulting firm. The model consists of seven internal elements of an organization that need to be aligned if it is to be successful.</a:t>
            </a:r>
          </a:p>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a:t>
            </a:fld>
            <a:endParaRPr lang="en-GB"/>
          </a:p>
        </p:txBody>
      </p:sp>
    </p:spTree>
    <p:extLst>
      <p:ext uri="{BB962C8B-B14F-4D97-AF65-F5344CB8AC3E}">
        <p14:creationId xmlns:p14="http://schemas.microsoft.com/office/powerpoint/2010/main" val="540700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Hard Elements = </a:t>
            </a:r>
            <a:r>
              <a:rPr lang="en-GB" sz="1200" kern="1200" dirty="0">
                <a:solidFill>
                  <a:schemeClr val="tx1"/>
                </a:solidFill>
                <a:effectLst/>
                <a:latin typeface="Arial" pitchFamily="34" charset="0"/>
                <a:ea typeface="ＭＳ Ｐゴシック" charset="0"/>
                <a:cs typeface="ＭＳ Ｐゴシック" charset="0"/>
              </a:rPr>
              <a:t>Strategy,  Structure, &amp; Systems - "Hard" elements are easier to define or identify and management can directly influence them</a:t>
            </a:r>
            <a:r>
              <a:rPr lang="en-GB" dirty="0">
                <a:effectLst/>
              </a:rPr>
              <a:t> </a:t>
            </a:r>
            <a:r>
              <a:rPr lang="en-GB" sz="1200" kern="1200" dirty="0">
                <a:solidFill>
                  <a:schemeClr val="tx1"/>
                </a:solidFill>
                <a:effectLst/>
                <a:latin typeface="Arial" pitchFamily="34" charset="0"/>
                <a:ea typeface="ＭＳ Ｐゴシック" charset="0"/>
                <a:cs typeface="ＭＳ Ｐゴシック" charset="0"/>
              </a:rPr>
              <a:t>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b="1" kern="1200" dirty="0">
              <a:solidFill>
                <a:schemeClr val="tx1"/>
              </a:solidFill>
              <a:effectLst/>
              <a:latin typeface="Arial" pitchFamily="34" charset="0"/>
              <a:ea typeface="ＭＳ Ｐゴシック" charset="0"/>
              <a:cs typeface="ＭＳ Ｐゴシック"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1" kern="1200" dirty="0">
                <a:solidFill>
                  <a:schemeClr val="tx1"/>
                </a:solidFill>
                <a:effectLst/>
                <a:latin typeface="Arial" pitchFamily="34" charset="0"/>
                <a:ea typeface="ＭＳ Ｐゴシック" charset="0"/>
                <a:cs typeface="ＭＳ Ｐゴシック" charset="0"/>
              </a:rPr>
              <a:t>Soft Elements = </a:t>
            </a:r>
            <a:r>
              <a:rPr lang="en-GB" sz="1200" kern="1200" dirty="0">
                <a:solidFill>
                  <a:schemeClr val="tx1"/>
                </a:solidFill>
                <a:effectLst/>
                <a:latin typeface="Arial" pitchFamily="34" charset="0"/>
                <a:ea typeface="ＭＳ Ｐゴシック" charset="0"/>
                <a:cs typeface="ＭＳ Ｐゴシック" charset="0"/>
              </a:rPr>
              <a:t>Shared Values, Skills, Style &amp; Staff - "Soft" elements, on the other hand, can be more difficult to describe, and are less tangible and more influenced by culture.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200" kern="1200" dirty="0">
              <a:solidFill>
                <a:schemeClr val="tx1"/>
              </a:solidFill>
              <a:effectLst/>
              <a:latin typeface="Arial" pitchFamily="34" charset="0"/>
              <a:ea typeface="ＭＳ Ｐゴシック" charset="0"/>
              <a:cs typeface="ＭＳ Ｐゴシック" charset="0"/>
            </a:endParaRPr>
          </a:p>
          <a:p>
            <a:r>
              <a:rPr lang="en-GB" sz="1200" u="sng" kern="1200" dirty="0">
                <a:solidFill>
                  <a:schemeClr val="tx1"/>
                </a:solidFill>
                <a:effectLst/>
                <a:latin typeface="Arial" pitchFamily="34" charset="0"/>
                <a:ea typeface="ＭＳ Ｐゴシック" charset="0"/>
                <a:cs typeface="ＭＳ Ｐゴシック" charset="0"/>
              </a:rPr>
              <a:t>7S matrix questions</a:t>
            </a:r>
            <a:br>
              <a:rPr lang="en-GB" sz="1200" kern="1200" dirty="0">
                <a:solidFill>
                  <a:schemeClr val="tx1"/>
                </a:solidFill>
                <a:effectLst/>
                <a:latin typeface="Arial" pitchFamily="34" charset="0"/>
                <a:ea typeface="ＭＳ Ｐゴシック" charset="0"/>
                <a:cs typeface="ＭＳ Ｐゴシック" charset="0"/>
              </a:rPr>
            </a:br>
            <a:br>
              <a:rPr lang="en-GB" sz="1200" kern="1200" dirty="0">
                <a:solidFill>
                  <a:schemeClr val="tx1"/>
                </a:solidFill>
                <a:effectLst/>
                <a:latin typeface="Arial" pitchFamily="34" charset="0"/>
                <a:ea typeface="ＭＳ Ｐゴシック" charset="0"/>
                <a:cs typeface="ＭＳ Ｐゴシック" charset="0"/>
              </a:rPr>
            </a:br>
            <a:r>
              <a:rPr lang="en-GB" sz="1200" kern="1200" dirty="0">
                <a:solidFill>
                  <a:schemeClr val="tx1"/>
                </a:solidFill>
                <a:effectLst/>
                <a:latin typeface="Arial" pitchFamily="34" charset="0"/>
                <a:ea typeface="ＭＳ Ｐゴシック" charset="0"/>
                <a:cs typeface="ＭＳ Ｐゴシック" charset="0"/>
              </a:rPr>
              <a:t>Using the information you have gathered, now examine where there are gaps and inconsistencies between elements. Remember you can use this to look at either your current or your desired organization.</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Start with your Shared Values: Are they consistent with your structure, strategy, and systems? If not, what needs to change?</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Then look at the hard elements. How well does each one support the others? Identify where changes need to be made.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Next look at the other soft elements. Do they support the desired hard elements? Do they support one another? If not, what needs to change? </a:t>
            </a:r>
          </a:p>
          <a:p>
            <a:pPr marL="171450" lvl="0" indent="-171450">
              <a:buFont typeface="Arial" panose="020B0604020202020204" pitchFamily="34" charset="0"/>
              <a:buChar char="•"/>
            </a:pPr>
            <a:r>
              <a:rPr lang="en-GB" sz="1200" kern="1200" dirty="0">
                <a:solidFill>
                  <a:schemeClr val="tx1"/>
                </a:solidFill>
                <a:effectLst/>
                <a:latin typeface="Arial" pitchFamily="34" charset="0"/>
                <a:ea typeface="ＭＳ Ｐゴシック" charset="0"/>
                <a:cs typeface="ＭＳ Ｐゴシック" charset="0"/>
              </a:rPr>
              <a:t>As you adjust and align the elements, you'll need to use an iterative (and often time consuming) process of making adjustments, and then re-</a:t>
            </a:r>
            <a:r>
              <a:rPr lang="en-GB" sz="1200" kern="1200" dirty="0" err="1">
                <a:solidFill>
                  <a:schemeClr val="tx1"/>
                </a:solidFill>
                <a:effectLst/>
                <a:latin typeface="Arial" pitchFamily="34" charset="0"/>
                <a:ea typeface="ＭＳ Ｐゴシック" charset="0"/>
                <a:cs typeface="ＭＳ Ｐゴシック" charset="0"/>
              </a:rPr>
              <a:t>analyzing</a:t>
            </a:r>
            <a:r>
              <a:rPr lang="en-GB" sz="1200" kern="1200" dirty="0">
                <a:solidFill>
                  <a:schemeClr val="tx1"/>
                </a:solidFill>
                <a:effectLst/>
                <a:latin typeface="Arial" pitchFamily="34" charset="0"/>
                <a:ea typeface="ＭＳ Ｐゴシック" charset="0"/>
                <a:cs typeface="ＭＳ Ｐゴシック" charset="0"/>
              </a:rPr>
              <a:t> how that impacts other elements and their alignment. The end result of better performance will be worth it. </a:t>
            </a:r>
          </a:p>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2</a:t>
            </a:fld>
            <a:endParaRPr lang="en-GB"/>
          </a:p>
        </p:txBody>
      </p:sp>
    </p:spTree>
    <p:extLst>
      <p:ext uri="{BB962C8B-B14F-4D97-AF65-F5344CB8AC3E}">
        <p14:creationId xmlns:p14="http://schemas.microsoft.com/office/powerpoint/2010/main" val="3223493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3C5A80D-B251-D643-BF3F-E0CDD6032DAB}" type="slidenum">
              <a:rPr lang="en-GB" smtClean="0"/>
              <a:pPr>
                <a:defRPr/>
              </a:pPr>
              <a:t>10</a:t>
            </a:fld>
            <a:endParaRPr lang="en-GB"/>
          </a:p>
        </p:txBody>
      </p:sp>
    </p:spTree>
    <p:extLst>
      <p:ext uri="{BB962C8B-B14F-4D97-AF65-F5344CB8AC3E}">
        <p14:creationId xmlns:p14="http://schemas.microsoft.com/office/powerpoint/2010/main" val="3423617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7657065"/>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06/11/2019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381878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3B82475-807E-E744-BC8D-F41BC17DEF9E}" type="datetimeFigureOut">
              <a:rPr lang="en-GB" smtClean="0"/>
              <a:t>06/11/2019</a:t>
            </a:fld>
            <a:endParaRPr lang="en-GB"/>
          </a:p>
        </p:txBody>
      </p:sp>
      <p:sp>
        <p:nvSpPr>
          <p:cNvPr id="6" name="Slide Number Placeholder 5"/>
          <p:cNvSpPr>
            <a:spLocks noGrp="1"/>
          </p:cNvSpPr>
          <p:nvPr>
            <p:ph type="sldNum" sz="quarter" idx="12"/>
          </p:nvPr>
        </p:nvSpPr>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8696138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3B82475-807E-E744-BC8D-F41BC17DEF9E}" type="datetimeFigureOut">
              <a:rPr lang="en-GB" smtClean="0"/>
              <a:t>06/11/2019</a:t>
            </a:fld>
            <a:endParaRPr lang="en-GB"/>
          </a:p>
        </p:txBody>
      </p:sp>
      <p:sp>
        <p:nvSpPr>
          <p:cNvPr id="7" name="Slide Number Placeholder 6"/>
          <p:cNvSpPr>
            <a:spLocks noGrp="1"/>
          </p:cNvSpPr>
          <p:nvPr>
            <p:ph type="sldNum" sz="quarter" idx="12"/>
          </p:nvPr>
        </p:nvSpPr>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27949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3B82475-807E-E744-BC8D-F41BC17DEF9E}" type="datetimeFigureOut">
              <a:rPr lang="en-GB" smtClean="0"/>
              <a:t>06/11/2019</a:t>
            </a:fld>
            <a:endParaRPr lang="en-GB"/>
          </a:p>
        </p:txBody>
      </p:sp>
      <p:sp>
        <p:nvSpPr>
          <p:cNvPr id="9" name="Slide Number Placeholder 8"/>
          <p:cNvSpPr>
            <a:spLocks noGrp="1"/>
          </p:cNvSpPr>
          <p:nvPr>
            <p:ph type="sldNum" sz="quarter" idx="12"/>
          </p:nvPr>
        </p:nvSpPr>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120148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3B82475-807E-E744-BC8D-F41BC17DEF9E}" type="datetimeFigureOut">
              <a:rPr lang="en-GB" smtClean="0"/>
              <a:t>06/11/2019</a:t>
            </a:fld>
            <a:endParaRPr lang="en-GB"/>
          </a:p>
        </p:txBody>
      </p:sp>
      <p:sp>
        <p:nvSpPr>
          <p:cNvPr id="5" name="Slide Number Placeholder 4"/>
          <p:cNvSpPr>
            <a:spLocks noGrp="1"/>
          </p:cNvSpPr>
          <p:nvPr>
            <p:ph type="sldNum" sz="quarter" idx="12"/>
          </p:nvPr>
        </p:nvSpPr>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96558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B82475-807E-E744-BC8D-F41BC17DEF9E}" type="datetimeFigureOut">
              <a:rPr lang="en-GB" smtClean="0"/>
              <a:t>06/11/2019</a:t>
            </a:fld>
            <a:endParaRPr lang="en-GB"/>
          </a:p>
        </p:txBody>
      </p:sp>
      <p:sp>
        <p:nvSpPr>
          <p:cNvPr id="4" name="Slide Number Placeholder 3"/>
          <p:cNvSpPr>
            <a:spLocks noGrp="1"/>
          </p:cNvSpPr>
          <p:nvPr>
            <p:ph type="sldNum" sz="quarter" idx="12"/>
          </p:nvPr>
        </p:nvSpPr>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899798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06/11/2019</a:t>
            </a:fld>
            <a:endParaRPr lang="en-GB"/>
          </a:p>
        </p:txBody>
      </p:sp>
      <p:sp>
        <p:nvSpPr>
          <p:cNvPr id="7" name="Slide Number Placeholder 6"/>
          <p:cNvSpPr>
            <a:spLocks noGrp="1"/>
          </p:cNvSpPr>
          <p:nvPr>
            <p:ph type="sldNum" sz="quarter" idx="12"/>
          </p:nvPr>
        </p:nvSpPr>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1584552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3B82475-807E-E744-BC8D-F41BC17DEF9E}" type="datetimeFigureOut">
              <a:rPr lang="en-GB" smtClean="0"/>
              <a:t>06/11/2019</a:t>
            </a:fld>
            <a:endParaRPr lang="en-GB"/>
          </a:p>
        </p:txBody>
      </p:sp>
      <p:sp>
        <p:nvSpPr>
          <p:cNvPr id="7" name="Slide Number Placeholder 6"/>
          <p:cNvSpPr>
            <a:spLocks noGrp="1"/>
          </p:cNvSpPr>
          <p:nvPr>
            <p:ph type="sldNum" sz="quarter" idx="12"/>
          </p:nvPr>
        </p:nvSpPr>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42743592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3B82475-807E-E744-BC8D-F41BC17DEF9E}" type="datetimeFigureOut">
              <a:rPr lang="en-GB" smtClean="0"/>
              <a:t>06/11/2019</a:t>
            </a:fld>
            <a:endParaRPr lang="en-GB"/>
          </a:p>
        </p:txBody>
      </p:sp>
      <p:sp>
        <p:nvSpPr>
          <p:cNvPr id="6" name="Slide Number Placeholder 5"/>
          <p:cNvSpPr>
            <a:spLocks noGrp="1"/>
          </p:cNvSpPr>
          <p:nvPr>
            <p:ph type="sldNum" sz="quarter" idx="12"/>
          </p:nvPr>
        </p:nvSpPr>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163535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3B82475-807E-E744-BC8D-F41BC17DEF9E}" type="datetimeFigureOut">
              <a:rPr lang="en-GB" smtClean="0"/>
              <a:t>06/11/2019</a:t>
            </a:fld>
            <a:endParaRPr lang="en-GB"/>
          </a:p>
        </p:txBody>
      </p:sp>
      <p:sp>
        <p:nvSpPr>
          <p:cNvPr id="6" name="Slide Number Placeholder 5"/>
          <p:cNvSpPr>
            <a:spLocks noGrp="1"/>
          </p:cNvSpPr>
          <p:nvPr>
            <p:ph type="sldNum" sz="quarter" idx="12"/>
          </p:nvPr>
        </p:nvSpPr>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3607231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
        <p:nvSpPr>
          <p:cNvPr id="7" name="Rectangle 12">
            <a:extLst>
              <a:ext uri="{FF2B5EF4-FFF2-40B4-BE49-F238E27FC236}">
                <a16:creationId xmlns:a16="http://schemas.microsoft.com/office/drawing/2014/main" id="{E8F09A88-41FB-4446-826E-E206CB9D23A0}"/>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770890885"/>
      </p:ext>
    </p:extLst>
  </p:cSld>
  <p:clrMap bg1="lt1" tx1="dk1" bg2="lt2" tx2="dk2" accent1="accent1" accent2="accent2" accent3="accent3" accent4="accent4" accent5="accent5" accent6="accent6" hlink="hlink" folHlink="folHlink"/>
  <p:sldLayoutIdLst>
    <p:sldLayoutId id="2147484525" r:id="rId1"/>
    <p:sldLayoutId id="2147484526" r:id="rId2"/>
    <p:sldLayoutId id="2147484527" r:id="rId3"/>
    <p:sldLayoutId id="2147484528" r:id="rId4"/>
    <p:sldLayoutId id="2147484529" r:id="rId5"/>
    <p:sldLayoutId id="2147484530" r:id="rId6"/>
    <p:sldLayoutId id="2147484531" r:id="rId7"/>
    <p:sldLayoutId id="2147484532" r:id="rId8"/>
    <p:sldLayoutId id="2147484533" r:id="rId9"/>
    <p:sldLayoutId id="2147484534" r:id="rId10"/>
    <p:sldLayoutId id="2147484535"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860B8-38C6-2A45-A941-2F1F89C11D9A}"/>
              </a:ext>
            </a:extLst>
          </p:cNvPr>
          <p:cNvSpPr>
            <a:spLocks noGrp="1"/>
          </p:cNvSpPr>
          <p:nvPr>
            <p:ph type="ctrTitle"/>
          </p:nvPr>
        </p:nvSpPr>
        <p:spPr>
          <a:xfrm>
            <a:off x="883222" y="1556792"/>
            <a:ext cx="7772400" cy="1470025"/>
          </a:xfrm>
        </p:spPr>
        <p:txBody>
          <a:bodyPr/>
          <a:lstStyle/>
          <a:p>
            <a:r>
              <a:rPr lang="en-GB" b="1" dirty="0"/>
              <a:t>The McKinsey 7’S Framework</a:t>
            </a:r>
            <a:br>
              <a:rPr lang="en-GB" b="1" dirty="0"/>
            </a:br>
            <a:r>
              <a:rPr lang="en-GB" sz="1100" b="1" dirty="0"/>
              <a:t>(Peters &amp; Waterman 1980)</a:t>
            </a:r>
            <a:endParaRPr lang="en-GB" dirty="0"/>
          </a:p>
        </p:txBody>
      </p:sp>
      <p:sp>
        <p:nvSpPr>
          <p:cNvPr id="3" name="Subtitle 2">
            <a:extLst>
              <a:ext uri="{FF2B5EF4-FFF2-40B4-BE49-F238E27FC236}">
                <a16:creationId xmlns:a16="http://schemas.microsoft.com/office/drawing/2014/main" id="{5D323BDC-F480-594C-93BC-5D7E7274702B}"/>
              </a:ext>
            </a:extLst>
          </p:cNvPr>
          <p:cNvSpPr>
            <a:spLocks noGrp="1"/>
          </p:cNvSpPr>
          <p:nvPr>
            <p:ph type="subTitle" idx="1"/>
          </p:nvPr>
        </p:nvSpPr>
        <p:spPr/>
        <p:txBody>
          <a:bodyPr/>
          <a:lstStyle/>
          <a:p>
            <a:r>
              <a:rPr lang="en-GB" dirty="0"/>
              <a:t>BMSK6004</a:t>
            </a:r>
          </a:p>
          <a:p>
            <a:endParaRPr lang="en-GB" dirty="0"/>
          </a:p>
        </p:txBody>
      </p:sp>
      <p:sp>
        <p:nvSpPr>
          <p:cNvPr id="4" name="Slide Number Placeholder 3">
            <a:extLst>
              <a:ext uri="{FF2B5EF4-FFF2-40B4-BE49-F238E27FC236}">
                <a16:creationId xmlns:a16="http://schemas.microsoft.com/office/drawing/2014/main" id="{F0A7AD5D-06F5-3047-A27D-4818B095F772}"/>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1659202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BD802-0BDF-9849-821D-04199602CD63}"/>
              </a:ext>
            </a:extLst>
          </p:cNvPr>
          <p:cNvSpPr>
            <a:spLocks noGrp="1"/>
          </p:cNvSpPr>
          <p:nvPr>
            <p:ph type="title"/>
          </p:nvPr>
        </p:nvSpPr>
        <p:spPr/>
        <p:txBody>
          <a:bodyPr/>
          <a:lstStyle/>
          <a:p>
            <a:r>
              <a:rPr lang="en-GB" dirty="0"/>
              <a:t>The McKinsey 7’s Model</a:t>
            </a:r>
          </a:p>
        </p:txBody>
      </p:sp>
      <p:pic>
        <p:nvPicPr>
          <p:cNvPr id="5" name="Content Placeholder 4">
            <a:extLst>
              <a:ext uri="{FF2B5EF4-FFF2-40B4-BE49-F238E27FC236}">
                <a16:creationId xmlns:a16="http://schemas.microsoft.com/office/drawing/2014/main" id="{A5D35DAE-DF53-1242-859E-3C01DCADBF9D}"/>
              </a:ext>
            </a:extLst>
          </p:cNvPr>
          <p:cNvPicPr>
            <a:picLocks noGrp="1" noChangeAspect="1"/>
          </p:cNvPicPr>
          <p:nvPr>
            <p:ph idx="1"/>
          </p:nvPr>
        </p:nvPicPr>
        <p:blipFill>
          <a:blip r:embed="rId3"/>
          <a:stretch>
            <a:fillRect/>
          </a:stretch>
        </p:blipFill>
        <p:spPr>
          <a:xfrm>
            <a:off x="2483767" y="1355200"/>
            <a:ext cx="3740129" cy="3946008"/>
          </a:xfrm>
          <a:prstGeom prst="rect">
            <a:avLst/>
          </a:prstGeom>
        </p:spPr>
      </p:pic>
      <p:sp>
        <p:nvSpPr>
          <p:cNvPr id="4" name="Slide Number Placeholder 3">
            <a:extLst>
              <a:ext uri="{FF2B5EF4-FFF2-40B4-BE49-F238E27FC236}">
                <a16:creationId xmlns:a16="http://schemas.microsoft.com/office/drawing/2014/main" id="{6AE81321-F441-9C42-99E4-FBA2B9C9AD14}"/>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2578836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0F39-E4B4-824F-B83D-FF0FE8AB00C0}"/>
              </a:ext>
            </a:extLst>
          </p:cNvPr>
          <p:cNvSpPr>
            <a:spLocks noGrp="1"/>
          </p:cNvSpPr>
          <p:nvPr>
            <p:ph type="title"/>
          </p:nvPr>
        </p:nvSpPr>
        <p:spPr>
          <a:xfrm>
            <a:off x="438446" y="171881"/>
            <a:ext cx="8229600" cy="952863"/>
          </a:xfrm>
        </p:spPr>
        <p:txBody>
          <a:bodyPr/>
          <a:lstStyle/>
          <a:p>
            <a:r>
              <a:rPr lang="en-GB" dirty="0"/>
              <a:t>The 7’s elements</a:t>
            </a:r>
          </a:p>
        </p:txBody>
      </p:sp>
      <p:sp>
        <p:nvSpPr>
          <p:cNvPr id="3" name="Text Placeholder 2">
            <a:extLst>
              <a:ext uri="{FF2B5EF4-FFF2-40B4-BE49-F238E27FC236}">
                <a16:creationId xmlns:a16="http://schemas.microsoft.com/office/drawing/2014/main" id="{45CF99CC-B7D9-9F40-BD38-C94D764925E5}"/>
              </a:ext>
            </a:extLst>
          </p:cNvPr>
          <p:cNvSpPr>
            <a:spLocks noGrp="1"/>
          </p:cNvSpPr>
          <p:nvPr>
            <p:ph type="body" idx="1"/>
          </p:nvPr>
        </p:nvSpPr>
        <p:spPr>
          <a:xfrm>
            <a:off x="467165" y="1113868"/>
            <a:ext cx="4040188" cy="639762"/>
          </a:xfrm>
        </p:spPr>
        <p:txBody>
          <a:bodyPr/>
          <a:lstStyle/>
          <a:p>
            <a:pPr algn="ctr"/>
            <a:r>
              <a:rPr lang="en-GB" dirty="0"/>
              <a:t>Hard</a:t>
            </a:r>
          </a:p>
        </p:txBody>
      </p:sp>
      <p:sp>
        <p:nvSpPr>
          <p:cNvPr id="4" name="Content Placeholder 3">
            <a:extLst>
              <a:ext uri="{FF2B5EF4-FFF2-40B4-BE49-F238E27FC236}">
                <a16:creationId xmlns:a16="http://schemas.microsoft.com/office/drawing/2014/main" id="{DFAE0548-0AEB-724B-A642-D99E65987463}"/>
              </a:ext>
            </a:extLst>
          </p:cNvPr>
          <p:cNvSpPr>
            <a:spLocks noGrp="1"/>
          </p:cNvSpPr>
          <p:nvPr>
            <p:ph sz="half" idx="2"/>
          </p:nvPr>
        </p:nvSpPr>
        <p:spPr>
          <a:xfrm>
            <a:off x="447474" y="1885069"/>
            <a:ext cx="4040188" cy="3414365"/>
          </a:xfrm>
        </p:spPr>
        <p:txBody>
          <a:bodyPr>
            <a:normAutofit/>
          </a:bodyPr>
          <a:lstStyle/>
          <a:p>
            <a:pPr lvl="0"/>
            <a:r>
              <a:rPr lang="en-GB" sz="2000" b="1" dirty="0"/>
              <a:t>Strategy:</a:t>
            </a:r>
            <a:r>
              <a:rPr lang="en-GB" sz="2000" dirty="0"/>
              <a:t> </a:t>
            </a:r>
            <a:r>
              <a:rPr lang="en-GB" sz="1800" dirty="0"/>
              <a:t>the plan devised to maintain and build competitive advantage over the competition</a:t>
            </a:r>
            <a:r>
              <a:rPr lang="en-GB" sz="2000" dirty="0"/>
              <a:t>. </a:t>
            </a:r>
          </a:p>
          <a:p>
            <a:pPr lvl="0"/>
            <a:r>
              <a:rPr lang="en-GB" sz="2000" b="1" dirty="0"/>
              <a:t>Structure:</a:t>
            </a:r>
            <a:r>
              <a:rPr lang="en-GB" sz="2000" dirty="0"/>
              <a:t> </a:t>
            </a:r>
            <a:r>
              <a:rPr lang="en-GB" sz="1800" dirty="0"/>
              <a:t>the way the organization is structured and who reports to whom. </a:t>
            </a:r>
          </a:p>
          <a:p>
            <a:r>
              <a:rPr lang="en-GB" sz="2000" b="1" dirty="0"/>
              <a:t>Systems:</a:t>
            </a:r>
            <a:r>
              <a:rPr lang="en-GB" sz="2000" dirty="0"/>
              <a:t> </a:t>
            </a:r>
            <a:r>
              <a:rPr lang="en-GB" sz="1800" dirty="0"/>
              <a:t>the daily activities and procedures that staff members engage in to get the job done</a:t>
            </a:r>
          </a:p>
        </p:txBody>
      </p:sp>
      <p:sp>
        <p:nvSpPr>
          <p:cNvPr id="5" name="Text Placeholder 4">
            <a:extLst>
              <a:ext uri="{FF2B5EF4-FFF2-40B4-BE49-F238E27FC236}">
                <a16:creationId xmlns:a16="http://schemas.microsoft.com/office/drawing/2014/main" id="{7918AA44-01DA-3745-8CE1-29BCF135EDBA}"/>
              </a:ext>
            </a:extLst>
          </p:cNvPr>
          <p:cNvSpPr>
            <a:spLocks noGrp="1"/>
          </p:cNvSpPr>
          <p:nvPr>
            <p:ph type="body" sz="quarter" idx="3"/>
          </p:nvPr>
        </p:nvSpPr>
        <p:spPr>
          <a:xfrm>
            <a:off x="4663779" y="1113868"/>
            <a:ext cx="4041775" cy="639762"/>
          </a:xfrm>
        </p:spPr>
        <p:txBody>
          <a:bodyPr/>
          <a:lstStyle/>
          <a:p>
            <a:pPr algn="ctr"/>
            <a:r>
              <a:rPr lang="en-GB" dirty="0"/>
              <a:t>Soft</a:t>
            </a:r>
          </a:p>
        </p:txBody>
      </p:sp>
      <p:sp>
        <p:nvSpPr>
          <p:cNvPr id="6" name="Content Placeholder 5">
            <a:extLst>
              <a:ext uri="{FF2B5EF4-FFF2-40B4-BE49-F238E27FC236}">
                <a16:creationId xmlns:a16="http://schemas.microsoft.com/office/drawing/2014/main" id="{9228C86A-CF48-CA48-AA32-73AD53C2C86E}"/>
              </a:ext>
            </a:extLst>
          </p:cNvPr>
          <p:cNvSpPr>
            <a:spLocks noGrp="1"/>
          </p:cNvSpPr>
          <p:nvPr>
            <p:ph sz="quarter" idx="4"/>
          </p:nvPr>
        </p:nvSpPr>
        <p:spPr>
          <a:xfrm>
            <a:off x="4553246" y="1773968"/>
            <a:ext cx="4267226" cy="2173505"/>
          </a:xfrm>
        </p:spPr>
        <p:txBody>
          <a:bodyPr>
            <a:noAutofit/>
          </a:bodyPr>
          <a:lstStyle/>
          <a:p>
            <a:pPr lvl="0"/>
            <a:r>
              <a:rPr lang="en-GB" sz="2000" b="1" dirty="0"/>
              <a:t>Shared Values:</a:t>
            </a:r>
            <a:r>
              <a:rPr lang="en-GB" sz="2000" dirty="0"/>
              <a:t> called </a:t>
            </a:r>
            <a:r>
              <a:rPr lang="en-GB" sz="1800" dirty="0"/>
              <a:t>"superordinate goals" when the model was first developed, these are the core values of the company that are evidenced in the corporate culture and the general work ethic</a:t>
            </a:r>
            <a:r>
              <a:rPr lang="en-GB" sz="2000" dirty="0"/>
              <a:t>. </a:t>
            </a:r>
          </a:p>
          <a:p>
            <a:pPr lvl="0"/>
            <a:r>
              <a:rPr lang="en-GB" sz="2000" b="1" dirty="0"/>
              <a:t>Style:</a:t>
            </a:r>
            <a:r>
              <a:rPr lang="en-GB" sz="2000" dirty="0"/>
              <a:t> </a:t>
            </a:r>
            <a:r>
              <a:rPr lang="en-GB" sz="1800" dirty="0"/>
              <a:t>the style of leadership adopted. </a:t>
            </a:r>
          </a:p>
          <a:p>
            <a:pPr lvl="0"/>
            <a:r>
              <a:rPr lang="en-GB" sz="2000" b="1" dirty="0"/>
              <a:t>Staff:</a:t>
            </a:r>
            <a:r>
              <a:rPr lang="en-GB" sz="2000" dirty="0"/>
              <a:t> </a:t>
            </a:r>
            <a:r>
              <a:rPr lang="en-GB" sz="1800" dirty="0"/>
              <a:t>the employees and their general capabilities. </a:t>
            </a:r>
          </a:p>
          <a:p>
            <a:r>
              <a:rPr lang="en-GB" sz="2000" b="1" dirty="0"/>
              <a:t>Skills:</a:t>
            </a:r>
            <a:r>
              <a:rPr lang="en-GB" sz="2000" dirty="0"/>
              <a:t> </a:t>
            </a:r>
            <a:r>
              <a:rPr lang="en-GB" sz="1800" dirty="0"/>
              <a:t>the actual skills and competencies of the employees working for the company</a:t>
            </a:r>
          </a:p>
        </p:txBody>
      </p:sp>
      <p:sp>
        <p:nvSpPr>
          <p:cNvPr id="7" name="Slide Number Placeholder 6">
            <a:extLst>
              <a:ext uri="{FF2B5EF4-FFF2-40B4-BE49-F238E27FC236}">
                <a16:creationId xmlns:a16="http://schemas.microsoft.com/office/drawing/2014/main" id="{6FAE3255-BBC2-AB4D-82FC-7D8178762DFD}"/>
              </a:ext>
            </a:extLst>
          </p:cNvPr>
          <p:cNvSpPr>
            <a:spLocks noGrp="1"/>
          </p:cNvSpPr>
          <p:nvPr>
            <p:ph type="sldNum" sz="quarter" idx="12"/>
          </p:nvPr>
        </p:nvSpPr>
        <p:spPr/>
        <p:txBody>
          <a:bodyPr/>
          <a:lstStyle/>
          <a:p>
            <a:pPr>
              <a:defRPr/>
            </a:pPr>
            <a:fld id="{6B2ED0A8-3177-B644-ABD4-CFF58179CFCE}" type="slidenum">
              <a:rPr lang="en-GB" smtClean="0"/>
              <a:pPr>
                <a:defRPr/>
              </a:pPr>
              <a:t>3</a:t>
            </a:fld>
            <a:endParaRPr lang="en-GB"/>
          </a:p>
        </p:txBody>
      </p:sp>
    </p:spTree>
    <p:extLst>
      <p:ext uri="{BB962C8B-B14F-4D97-AF65-F5344CB8AC3E}">
        <p14:creationId xmlns:p14="http://schemas.microsoft.com/office/powerpoint/2010/main" val="2076162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276DC-F2BB-B84E-AAAC-9520E09E7C7B}"/>
              </a:ext>
            </a:extLst>
          </p:cNvPr>
          <p:cNvSpPr>
            <a:spLocks noGrp="1"/>
          </p:cNvSpPr>
          <p:nvPr>
            <p:ph type="title"/>
          </p:nvPr>
        </p:nvSpPr>
        <p:spPr/>
        <p:txBody>
          <a:bodyPr/>
          <a:lstStyle/>
          <a:p>
            <a:r>
              <a:rPr lang="en-GB" dirty="0"/>
              <a:t>STRATEGY - Checklist</a:t>
            </a:r>
          </a:p>
        </p:txBody>
      </p:sp>
      <p:sp>
        <p:nvSpPr>
          <p:cNvPr id="3" name="Content Placeholder 2">
            <a:extLst>
              <a:ext uri="{FF2B5EF4-FFF2-40B4-BE49-F238E27FC236}">
                <a16:creationId xmlns:a16="http://schemas.microsoft.com/office/drawing/2014/main" id="{0638D41F-6193-C344-B7FC-8729E45A994B}"/>
              </a:ext>
            </a:extLst>
          </p:cNvPr>
          <p:cNvSpPr>
            <a:spLocks noGrp="1"/>
          </p:cNvSpPr>
          <p:nvPr>
            <p:ph idx="1"/>
          </p:nvPr>
        </p:nvSpPr>
        <p:spPr/>
        <p:txBody>
          <a:bodyPr/>
          <a:lstStyle/>
          <a:p>
            <a:pPr lvl="0"/>
            <a:r>
              <a:rPr lang="en-GB" dirty="0"/>
              <a:t>What is our strategy?</a:t>
            </a:r>
          </a:p>
          <a:p>
            <a:pPr lvl="0"/>
            <a:r>
              <a:rPr lang="en-GB" dirty="0"/>
              <a:t>How do we intend to achieve our objectives?</a:t>
            </a:r>
          </a:p>
          <a:p>
            <a:pPr lvl="0"/>
            <a:r>
              <a:rPr lang="en-GB" dirty="0"/>
              <a:t>How do we deal with competitive pressure?</a:t>
            </a:r>
          </a:p>
          <a:p>
            <a:pPr lvl="0"/>
            <a:r>
              <a:rPr lang="en-GB" dirty="0"/>
              <a:t>How are changes in customer demands dealt with?</a:t>
            </a:r>
          </a:p>
          <a:p>
            <a:pPr lvl="0"/>
            <a:r>
              <a:rPr lang="en-GB" dirty="0"/>
              <a:t>How is strategy adjusted for environmental issues? </a:t>
            </a:r>
          </a:p>
          <a:p>
            <a:endParaRPr lang="en-GB" dirty="0"/>
          </a:p>
        </p:txBody>
      </p:sp>
      <p:sp>
        <p:nvSpPr>
          <p:cNvPr id="4" name="Slide Number Placeholder 3">
            <a:extLst>
              <a:ext uri="{FF2B5EF4-FFF2-40B4-BE49-F238E27FC236}">
                <a16:creationId xmlns:a16="http://schemas.microsoft.com/office/drawing/2014/main" id="{47125FF4-5152-314C-BE55-1BB53AB7FD0A}"/>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540963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87757-D3BE-D94D-9EA9-3B8B8FC3A40E}"/>
              </a:ext>
            </a:extLst>
          </p:cNvPr>
          <p:cNvSpPr>
            <a:spLocks noGrp="1"/>
          </p:cNvSpPr>
          <p:nvPr>
            <p:ph type="title"/>
          </p:nvPr>
        </p:nvSpPr>
        <p:spPr/>
        <p:txBody>
          <a:bodyPr/>
          <a:lstStyle/>
          <a:p>
            <a:r>
              <a:rPr lang="en-GB" dirty="0"/>
              <a:t>STRUCTURE - Checklist</a:t>
            </a:r>
          </a:p>
        </p:txBody>
      </p:sp>
      <p:sp>
        <p:nvSpPr>
          <p:cNvPr id="3" name="Content Placeholder 2">
            <a:extLst>
              <a:ext uri="{FF2B5EF4-FFF2-40B4-BE49-F238E27FC236}">
                <a16:creationId xmlns:a16="http://schemas.microsoft.com/office/drawing/2014/main" id="{464300DA-A297-6E4E-9800-E53519B68ADD}"/>
              </a:ext>
            </a:extLst>
          </p:cNvPr>
          <p:cNvSpPr>
            <a:spLocks noGrp="1"/>
          </p:cNvSpPr>
          <p:nvPr>
            <p:ph idx="1"/>
          </p:nvPr>
        </p:nvSpPr>
        <p:spPr/>
        <p:txBody>
          <a:bodyPr>
            <a:normAutofit fontScale="85000" lnSpcReduction="20000"/>
          </a:bodyPr>
          <a:lstStyle/>
          <a:p>
            <a:pPr lvl="0"/>
            <a:r>
              <a:rPr lang="en-GB" dirty="0"/>
              <a:t>How is the company/team divided? </a:t>
            </a:r>
          </a:p>
          <a:p>
            <a:pPr lvl="0"/>
            <a:r>
              <a:rPr lang="en-GB" dirty="0"/>
              <a:t>What is the hierarchy?</a:t>
            </a:r>
          </a:p>
          <a:p>
            <a:pPr lvl="0"/>
            <a:r>
              <a:rPr lang="en-GB" dirty="0"/>
              <a:t>How do the various departments coordinate activities? </a:t>
            </a:r>
          </a:p>
          <a:p>
            <a:pPr lvl="0"/>
            <a:r>
              <a:rPr lang="en-GB" dirty="0"/>
              <a:t>How do the team members organize and align themselves?</a:t>
            </a:r>
          </a:p>
          <a:p>
            <a:pPr lvl="0"/>
            <a:r>
              <a:rPr lang="en-GB" dirty="0"/>
              <a:t>Is decision making and controlling centralized or decentralized? Is this as it should be, given what we're doing? </a:t>
            </a:r>
          </a:p>
          <a:p>
            <a:pPr lvl="0"/>
            <a:r>
              <a:rPr lang="en-GB" dirty="0"/>
              <a:t>Where are the lines of communication? Explicit and implicit? </a:t>
            </a:r>
          </a:p>
          <a:p>
            <a:endParaRPr lang="en-GB" dirty="0"/>
          </a:p>
        </p:txBody>
      </p:sp>
      <p:sp>
        <p:nvSpPr>
          <p:cNvPr id="4" name="Slide Number Placeholder 3">
            <a:extLst>
              <a:ext uri="{FF2B5EF4-FFF2-40B4-BE49-F238E27FC236}">
                <a16:creationId xmlns:a16="http://schemas.microsoft.com/office/drawing/2014/main" id="{99E14B05-440E-CC4C-AEC7-63093F8F232C}"/>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4111894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9F1B1-A6E1-BE4C-A949-C8E99EAD94BD}"/>
              </a:ext>
            </a:extLst>
          </p:cNvPr>
          <p:cNvSpPr>
            <a:spLocks noGrp="1"/>
          </p:cNvSpPr>
          <p:nvPr>
            <p:ph type="title"/>
          </p:nvPr>
        </p:nvSpPr>
        <p:spPr/>
        <p:txBody>
          <a:bodyPr/>
          <a:lstStyle/>
          <a:p>
            <a:r>
              <a:rPr lang="en-GB" dirty="0"/>
              <a:t>SYSTEMS - Checklist</a:t>
            </a:r>
          </a:p>
        </p:txBody>
      </p:sp>
      <p:sp>
        <p:nvSpPr>
          <p:cNvPr id="3" name="Content Placeholder 2">
            <a:extLst>
              <a:ext uri="{FF2B5EF4-FFF2-40B4-BE49-F238E27FC236}">
                <a16:creationId xmlns:a16="http://schemas.microsoft.com/office/drawing/2014/main" id="{B7A16A4D-565C-FB4E-9FAF-EE992F5597D1}"/>
              </a:ext>
            </a:extLst>
          </p:cNvPr>
          <p:cNvSpPr>
            <a:spLocks noGrp="1"/>
          </p:cNvSpPr>
          <p:nvPr>
            <p:ph idx="1"/>
          </p:nvPr>
        </p:nvSpPr>
        <p:spPr/>
        <p:txBody>
          <a:bodyPr>
            <a:normAutofit lnSpcReduction="10000"/>
          </a:bodyPr>
          <a:lstStyle/>
          <a:p>
            <a:pPr lvl="0"/>
            <a:r>
              <a:rPr lang="en-GB" dirty="0"/>
              <a:t>What are the main systems that run the organization? Consider financial and HR systems as well as communications and document storage.</a:t>
            </a:r>
          </a:p>
          <a:p>
            <a:pPr lvl="0"/>
            <a:r>
              <a:rPr lang="en-GB" dirty="0"/>
              <a:t>Where are the controls and how are they monitored and evaluated?</a:t>
            </a:r>
          </a:p>
          <a:p>
            <a:pPr lvl="0"/>
            <a:r>
              <a:rPr lang="en-GB" dirty="0"/>
              <a:t>What internal rules and processes does the team use to keep on track? </a:t>
            </a:r>
          </a:p>
          <a:p>
            <a:endParaRPr lang="en-GB" dirty="0"/>
          </a:p>
        </p:txBody>
      </p:sp>
      <p:sp>
        <p:nvSpPr>
          <p:cNvPr id="4" name="Slide Number Placeholder 3">
            <a:extLst>
              <a:ext uri="{FF2B5EF4-FFF2-40B4-BE49-F238E27FC236}">
                <a16:creationId xmlns:a16="http://schemas.microsoft.com/office/drawing/2014/main" id="{B8295530-7C6B-8441-92D1-A35B36AC289D}"/>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812568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85E12-EE77-E94F-8DFD-6F3B25122CBE}"/>
              </a:ext>
            </a:extLst>
          </p:cNvPr>
          <p:cNvSpPr>
            <a:spLocks noGrp="1"/>
          </p:cNvSpPr>
          <p:nvPr>
            <p:ph type="title"/>
          </p:nvPr>
        </p:nvSpPr>
        <p:spPr/>
        <p:txBody>
          <a:bodyPr/>
          <a:lstStyle/>
          <a:p>
            <a:r>
              <a:rPr lang="en-GB" dirty="0"/>
              <a:t>SHARED VALUES - Checklist</a:t>
            </a:r>
          </a:p>
        </p:txBody>
      </p:sp>
      <p:sp>
        <p:nvSpPr>
          <p:cNvPr id="3" name="Content Placeholder 2">
            <a:extLst>
              <a:ext uri="{FF2B5EF4-FFF2-40B4-BE49-F238E27FC236}">
                <a16:creationId xmlns:a16="http://schemas.microsoft.com/office/drawing/2014/main" id="{D68BE9EE-FAD8-AA4B-AADF-0F939B246C62}"/>
              </a:ext>
            </a:extLst>
          </p:cNvPr>
          <p:cNvSpPr>
            <a:spLocks noGrp="1"/>
          </p:cNvSpPr>
          <p:nvPr>
            <p:ph idx="1"/>
          </p:nvPr>
        </p:nvSpPr>
        <p:spPr/>
        <p:txBody>
          <a:bodyPr/>
          <a:lstStyle/>
          <a:p>
            <a:pPr lvl="0"/>
            <a:r>
              <a:rPr lang="en-GB" dirty="0"/>
              <a:t>What are the core values?</a:t>
            </a:r>
          </a:p>
          <a:p>
            <a:pPr lvl="0"/>
            <a:r>
              <a:rPr lang="en-GB" dirty="0"/>
              <a:t>What is the corporate/team culture?</a:t>
            </a:r>
          </a:p>
          <a:p>
            <a:pPr lvl="0"/>
            <a:r>
              <a:rPr lang="en-GB" dirty="0"/>
              <a:t>How strong are the values?</a:t>
            </a:r>
          </a:p>
          <a:p>
            <a:pPr lvl="0"/>
            <a:r>
              <a:rPr lang="en-GB" dirty="0"/>
              <a:t>What are the fundamental values that the company/team was built on? </a:t>
            </a:r>
          </a:p>
          <a:p>
            <a:endParaRPr lang="en-GB" dirty="0"/>
          </a:p>
        </p:txBody>
      </p:sp>
      <p:sp>
        <p:nvSpPr>
          <p:cNvPr id="4" name="Slide Number Placeholder 3">
            <a:extLst>
              <a:ext uri="{FF2B5EF4-FFF2-40B4-BE49-F238E27FC236}">
                <a16:creationId xmlns:a16="http://schemas.microsoft.com/office/drawing/2014/main" id="{FDB4839C-3987-5044-A259-6DEFF400E7E0}"/>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850818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7712-69D4-A947-8C74-70CDA1655EA0}"/>
              </a:ext>
            </a:extLst>
          </p:cNvPr>
          <p:cNvSpPr>
            <a:spLocks noGrp="1"/>
          </p:cNvSpPr>
          <p:nvPr>
            <p:ph type="title"/>
          </p:nvPr>
        </p:nvSpPr>
        <p:spPr/>
        <p:txBody>
          <a:bodyPr/>
          <a:lstStyle/>
          <a:p>
            <a:r>
              <a:rPr lang="en-GB" dirty="0"/>
              <a:t>STYLE - Checklist</a:t>
            </a:r>
          </a:p>
        </p:txBody>
      </p:sp>
      <p:sp>
        <p:nvSpPr>
          <p:cNvPr id="3" name="Content Placeholder 2">
            <a:extLst>
              <a:ext uri="{FF2B5EF4-FFF2-40B4-BE49-F238E27FC236}">
                <a16:creationId xmlns:a16="http://schemas.microsoft.com/office/drawing/2014/main" id="{FBEF7639-C132-A841-8641-B11050918667}"/>
              </a:ext>
            </a:extLst>
          </p:cNvPr>
          <p:cNvSpPr>
            <a:spLocks noGrp="1"/>
          </p:cNvSpPr>
          <p:nvPr>
            <p:ph idx="1"/>
          </p:nvPr>
        </p:nvSpPr>
        <p:spPr/>
        <p:txBody>
          <a:bodyPr/>
          <a:lstStyle/>
          <a:p>
            <a:pPr lvl="0"/>
            <a:r>
              <a:rPr lang="en-GB" dirty="0"/>
              <a:t>How participative is the management/leadership style?</a:t>
            </a:r>
          </a:p>
          <a:p>
            <a:pPr lvl="0"/>
            <a:r>
              <a:rPr lang="en-GB" dirty="0"/>
              <a:t>How effective is that leadership?</a:t>
            </a:r>
          </a:p>
          <a:p>
            <a:pPr lvl="0"/>
            <a:r>
              <a:rPr lang="en-GB" dirty="0"/>
              <a:t>Do employees/team members tend to be competitive or cooperative?</a:t>
            </a:r>
          </a:p>
          <a:p>
            <a:pPr lvl="0"/>
            <a:r>
              <a:rPr lang="en-GB" dirty="0"/>
              <a:t>Are there real teams functioning within the organization or are they just nominal groups? </a:t>
            </a:r>
          </a:p>
          <a:p>
            <a:endParaRPr lang="en-GB" dirty="0"/>
          </a:p>
        </p:txBody>
      </p:sp>
      <p:sp>
        <p:nvSpPr>
          <p:cNvPr id="4" name="Slide Number Placeholder 3">
            <a:extLst>
              <a:ext uri="{FF2B5EF4-FFF2-40B4-BE49-F238E27FC236}">
                <a16:creationId xmlns:a16="http://schemas.microsoft.com/office/drawing/2014/main" id="{ECFF3E7E-D679-C849-9DC9-10EE0B1291EE}"/>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29629166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C2858-0050-0745-B7C8-D3A4095680AB}"/>
              </a:ext>
            </a:extLst>
          </p:cNvPr>
          <p:cNvSpPr>
            <a:spLocks noGrp="1"/>
          </p:cNvSpPr>
          <p:nvPr>
            <p:ph type="title"/>
          </p:nvPr>
        </p:nvSpPr>
        <p:spPr/>
        <p:txBody>
          <a:bodyPr/>
          <a:lstStyle/>
          <a:p>
            <a:r>
              <a:rPr lang="en-GB" dirty="0"/>
              <a:t>STAFF - Checklist</a:t>
            </a:r>
          </a:p>
        </p:txBody>
      </p:sp>
      <p:sp>
        <p:nvSpPr>
          <p:cNvPr id="3" name="Content Placeholder 2">
            <a:extLst>
              <a:ext uri="{FF2B5EF4-FFF2-40B4-BE49-F238E27FC236}">
                <a16:creationId xmlns:a16="http://schemas.microsoft.com/office/drawing/2014/main" id="{D84EC818-FA7B-0645-9FC1-ACA1EB8EFFE9}"/>
              </a:ext>
            </a:extLst>
          </p:cNvPr>
          <p:cNvSpPr>
            <a:spLocks noGrp="1"/>
          </p:cNvSpPr>
          <p:nvPr>
            <p:ph idx="1"/>
          </p:nvPr>
        </p:nvSpPr>
        <p:spPr/>
        <p:txBody>
          <a:bodyPr/>
          <a:lstStyle/>
          <a:p>
            <a:pPr lvl="0"/>
            <a:r>
              <a:rPr lang="en-GB" dirty="0"/>
              <a:t>What positions or specializations are represented within the team?</a:t>
            </a:r>
          </a:p>
          <a:p>
            <a:pPr lvl="0"/>
            <a:r>
              <a:rPr lang="en-GB" dirty="0"/>
              <a:t>What positions need to be filled?</a:t>
            </a:r>
          </a:p>
          <a:p>
            <a:pPr lvl="0"/>
            <a:r>
              <a:rPr lang="en-GB" dirty="0"/>
              <a:t>Are there gaps in required competencies? </a:t>
            </a:r>
          </a:p>
          <a:p>
            <a:endParaRPr lang="en-GB" dirty="0"/>
          </a:p>
        </p:txBody>
      </p:sp>
      <p:sp>
        <p:nvSpPr>
          <p:cNvPr id="4" name="Slide Number Placeholder 3">
            <a:extLst>
              <a:ext uri="{FF2B5EF4-FFF2-40B4-BE49-F238E27FC236}">
                <a16:creationId xmlns:a16="http://schemas.microsoft.com/office/drawing/2014/main" id="{799E88EE-4D07-354D-B193-CF47168A6E28}"/>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23294231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E8ABB-D1FA-A942-84D0-3780AD59B554}"/>
              </a:ext>
            </a:extLst>
          </p:cNvPr>
          <p:cNvSpPr>
            <a:spLocks noGrp="1"/>
          </p:cNvSpPr>
          <p:nvPr>
            <p:ph type="title"/>
          </p:nvPr>
        </p:nvSpPr>
        <p:spPr/>
        <p:txBody>
          <a:bodyPr/>
          <a:lstStyle/>
          <a:p>
            <a:r>
              <a:rPr lang="en-GB" dirty="0"/>
              <a:t>SKILLS - Checklist</a:t>
            </a:r>
          </a:p>
        </p:txBody>
      </p:sp>
      <p:sp>
        <p:nvSpPr>
          <p:cNvPr id="3" name="Content Placeholder 2">
            <a:extLst>
              <a:ext uri="{FF2B5EF4-FFF2-40B4-BE49-F238E27FC236}">
                <a16:creationId xmlns:a16="http://schemas.microsoft.com/office/drawing/2014/main" id="{100DABAF-9C6A-114C-B157-A14D5DBE3B12}"/>
              </a:ext>
            </a:extLst>
          </p:cNvPr>
          <p:cNvSpPr>
            <a:spLocks noGrp="1"/>
          </p:cNvSpPr>
          <p:nvPr>
            <p:ph idx="1"/>
          </p:nvPr>
        </p:nvSpPr>
        <p:spPr/>
        <p:txBody>
          <a:bodyPr>
            <a:normAutofit fontScale="92500" lnSpcReduction="10000"/>
          </a:bodyPr>
          <a:lstStyle/>
          <a:p>
            <a:pPr lvl="0"/>
            <a:r>
              <a:rPr lang="en-GB" dirty="0"/>
              <a:t>What are the strongest skills represented within the company/team?</a:t>
            </a:r>
          </a:p>
          <a:p>
            <a:pPr lvl="0"/>
            <a:r>
              <a:rPr lang="en-GB" dirty="0"/>
              <a:t>Are there any skills gaps?</a:t>
            </a:r>
          </a:p>
          <a:p>
            <a:pPr lvl="0"/>
            <a:r>
              <a:rPr lang="en-GB" dirty="0"/>
              <a:t>What is the company/team known for doing well?</a:t>
            </a:r>
          </a:p>
          <a:p>
            <a:pPr lvl="0"/>
            <a:r>
              <a:rPr lang="en-GB" dirty="0"/>
              <a:t>Do the current employees/team members have the ability to do the job?</a:t>
            </a:r>
          </a:p>
          <a:p>
            <a:pPr lvl="0"/>
            <a:r>
              <a:rPr lang="en-GB" dirty="0"/>
              <a:t>How are skills monitored and assessed? </a:t>
            </a:r>
          </a:p>
          <a:p>
            <a:endParaRPr lang="en-GB" dirty="0"/>
          </a:p>
        </p:txBody>
      </p:sp>
      <p:sp>
        <p:nvSpPr>
          <p:cNvPr id="4" name="Slide Number Placeholder 3">
            <a:extLst>
              <a:ext uri="{FF2B5EF4-FFF2-40B4-BE49-F238E27FC236}">
                <a16:creationId xmlns:a16="http://schemas.microsoft.com/office/drawing/2014/main" id="{396A8465-5F0D-8F41-82D6-2472F66C8470}"/>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30761397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emplate May 18" id="{BCC61E41-D882-4A40-9D55-66CF204924FF}" vid="{772722B3-BE3D-7D43-BB8D-C4885F2C3BC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20140311PresentationUWTSDTemplate</Template>
  <TotalTime>49</TotalTime>
  <Words>749</Words>
  <Application>Microsoft Macintosh PowerPoint</Application>
  <PresentationFormat>On-screen Show (4:3)</PresentationFormat>
  <Paragraphs>73</Paragraphs>
  <Slides>10</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Myriad Pro</vt:lpstr>
      <vt:lpstr>20140311PresentationUWTSDTemplate</vt:lpstr>
      <vt:lpstr>The McKinsey 7’S Framework (Peters &amp; Waterman 1980)</vt:lpstr>
      <vt:lpstr>The McKinsey 7’s Model</vt:lpstr>
      <vt:lpstr>The 7’s elements</vt:lpstr>
      <vt:lpstr>STRATEGY - Checklist</vt:lpstr>
      <vt:lpstr>STRUCTURE - Checklist</vt:lpstr>
      <vt:lpstr>SYSTEMS - Checklist</vt:lpstr>
      <vt:lpstr>SHARED VALUES - Checklist</vt:lpstr>
      <vt:lpstr>STYLE - Checklist</vt:lpstr>
      <vt:lpstr>STAFF - Checklist</vt:lpstr>
      <vt:lpstr>SKILLS - Checklist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McKinsey 7S Framework (Peters &amp; Waterman 1980)</dc:title>
  <dc:creator>Andrew Maund</dc:creator>
  <cp:lastModifiedBy>Andrew Maund</cp:lastModifiedBy>
  <cp:revision>6</cp:revision>
  <cp:lastPrinted>2013-06-14T16:15:20Z</cp:lastPrinted>
  <dcterms:created xsi:type="dcterms:W3CDTF">2019-11-06T10:13:55Z</dcterms:created>
  <dcterms:modified xsi:type="dcterms:W3CDTF">2019-11-06T11:03:07Z</dcterms:modified>
</cp:coreProperties>
</file>