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8" r:id="rId1"/>
  </p:sldMasterIdLst>
  <p:notesMasterIdLst>
    <p:notesMasterId r:id="rId18"/>
  </p:notesMasterIdLst>
  <p:sldIdLst>
    <p:sldId id="257" r:id="rId2"/>
    <p:sldId id="258" r:id="rId3"/>
    <p:sldId id="259" r:id="rId4"/>
    <p:sldId id="260" r:id="rId5"/>
    <p:sldId id="263" r:id="rId6"/>
    <p:sldId id="277" r:id="rId7"/>
    <p:sldId id="275" r:id="rId8"/>
    <p:sldId id="265" r:id="rId9"/>
    <p:sldId id="269" r:id="rId10"/>
    <p:sldId id="280" r:id="rId11"/>
    <p:sldId id="279" r:id="rId12"/>
    <p:sldId id="272" r:id="rId13"/>
    <p:sldId id="274" r:id="rId14"/>
    <p:sldId id="270" r:id="rId15"/>
    <p:sldId id="264" r:id="rId16"/>
    <p:sldId id="28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4B1156A-380E-4F78-BDF5-A606A8083BF9}" styleName="Medium Style 4 –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BC89EF96-8CEA-46FF-86C4-4CE0E7609802}" styleName="Light Style 3 –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399" autoAdjust="0"/>
    <p:restoredTop sz="94675"/>
  </p:normalViewPr>
  <p:slideViewPr>
    <p:cSldViewPr snapToGrid="0">
      <p:cViewPr varScale="1">
        <p:scale>
          <a:sx n="111" d="100"/>
          <a:sy n="111" d="100"/>
        </p:scale>
        <p:origin x="512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C4EEBF-320D-AE4D-AA61-4DD18F08B162}" type="datetimeFigureOut">
              <a:rPr lang="en-US" smtClean="0"/>
              <a:t>8/4/26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ADE520-9C51-7744-9826-BA6AFF478D5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40889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ADE520-9C51-7744-9826-BA6AFF478D5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1113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ADE520-9C51-7744-9826-BA6AFF478D50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8893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9ADE520-9C51-7744-9826-BA6AFF478D50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6804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0558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456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10093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235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14609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901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216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8292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429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6485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989259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2798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2081491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91324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435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0948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D6C34D-D6A3-4364-94BE-B972A086586D}" type="datetimeFigureOut">
              <a:rPr lang="en-GB" smtClean="0"/>
              <a:t>04/08/2026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54682FA-2E9E-4DCC-AFA0-707015510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363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9" r:id="rId1"/>
    <p:sldLayoutId id="2147483820" r:id="rId2"/>
    <p:sldLayoutId id="2147483821" r:id="rId3"/>
    <p:sldLayoutId id="2147483822" r:id="rId4"/>
    <p:sldLayoutId id="2147483823" r:id="rId5"/>
    <p:sldLayoutId id="2147483824" r:id="rId6"/>
    <p:sldLayoutId id="2147483825" r:id="rId7"/>
    <p:sldLayoutId id="2147483826" r:id="rId8"/>
    <p:sldLayoutId id="2147483827" r:id="rId9"/>
    <p:sldLayoutId id="2147483828" r:id="rId10"/>
    <p:sldLayoutId id="2147483829" r:id="rId11"/>
    <p:sldLayoutId id="2147483830" r:id="rId12"/>
    <p:sldLayoutId id="2147483831" r:id="rId13"/>
    <p:sldLayoutId id="2147483832" r:id="rId14"/>
    <p:sldLayoutId id="2147483833" r:id="rId15"/>
    <p:sldLayoutId id="214748383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532" y="1359090"/>
            <a:ext cx="4052711" cy="3941345"/>
          </a:xfrm>
        </p:spPr>
        <p:txBody>
          <a:bodyPr>
            <a:normAutofit fontScale="90000"/>
          </a:bodyPr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LCLM4003 Effective Teamwork and Communication</a:t>
            </a:r>
            <a:br>
              <a:rPr kumimoji="0" lang="en-GB" sz="3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br>
              <a:rPr kumimoji="0" lang="en-GB" sz="3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 sz="3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D03CD-7242-3EB9-6C43-809139857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5151" y="1363942"/>
            <a:ext cx="5858005" cy="5498910"/>
          </a:xfrm>
        </p:spPr>
        <p:txBody>
          <a:bodyPr anchor="ctr">
            <a:norm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ASSIGNMENT 2: Group Presentation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Title: Communication problems at Flight Foods Ltd.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Student: Willy Makuala.                                   ID No. 2527531</a:t>
            </a:r>
          </a:p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Student: Tanzia Sultana Yunus.                      ID No. 2532483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Student: Mohammed Elhadi Ali Fadlelmola. ID No. 2531833</a:t>
            </a:r>
          </a:p>
          <a:p>
            <a:pPr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Student: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Svetozar Velizarov Draganoc.         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ID No.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2532373</a:t>
            </a:r>
            <a:endParaRPr kumimoji="0" lang="en-GB" sz="2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Student: Asma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Khan</a:t>
            </a: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ID No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. 2523748</a:t>
            </a:r>
            <a:endParaRPr kumimoji="0" lang="en-GB" sz="2000" b="1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Tutor’s Name: Lloyd Beharry.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17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72314-7F14-6FA9-891C-799657E55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1353800" cy="5167312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Introduction                                                                                       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Environmental Noise -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Willy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Language / Communication / Body Language 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Tanzia.</a:t>
            </a:r>
            <a:endParaRPr kumimoji="0" lang="en-GB" sz="240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Age / Generational 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Mohammed.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Cultural Standards and Practices 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–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Svetozar.</a:t>
            </a:r>
            <a:endParaRPr kumimoji="0" lang="en-GB" sz="240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Emotional</a:t>
            </a:r>
            <a:r>
              <a:rPr kumimoji="0" lang="en-GB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Asma.</a:t>
            </a:r>
            <a:endParaRPr lang="ar-SA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r>
              <a:rPr lang="ar-SA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ar-SA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ar-SA" sz="2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B69063-314A-2648-2FED-437387B9AA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5733" y="0"/>
            <a:ext cx="4899949" cy="1076827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696C2B5-D8F4-1AF5-2E21-2A7B7496CE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5732" y="1250066"/>
            <a:ext cx="9674579" cy="5607934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Flight Foods produces ready meals for airlines.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company is losing business because of poor food standards.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problems affect food safety and teamwork.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main barriers are environmental noise, language, age, culture and emotions.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presentation examines these barriers, applies communication theories and recommends practical solutions.</a:t>
            </a:r>
          </a:p>
        </p:txBody>
      </p:sp>
    </p:spTree>
    <p:extLst>
      <p:ext uri="{BB962C8B-B14F-4D97-AF65-F5344CB8AC3E}">
        <p14:creationId xmlns:p14="http://schemas.microsoft.com/office/powerpoint/2010/main" val="14267416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DEB41307-FF8D-6CE3-35D9-E4D08EAF24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15" r="14076" b="-2"/>
          <a:stretch>
            <a:fillRect/>
          </a:stretch>
        </p:blipFill>
        <p:spPr>
          <a:xfrm>
            <a:off x="4528456" y="-1"/>
            <a:ext cx="7663544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8908" y="239209"/>
            <a:ext cx="385112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b="1" dirty="0"/>
              <a:t>Environmental Noise Barrier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3648C41F-473D-C477-15E7-36A58E9F2FC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4099" y="1423686"/>
            <a:ext cx="4763558" cy="549090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Key: Communication Challenge.</a:t>
            </a:r>
            <a:endParaRPr lang="ar-SA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Noise can distort or block the message. (Berlo,1960)</a:t>
            </a:r>
            <a:b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factory contains old and noisy machines.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 create constant clanking and banging.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Gary gives instructions in a noisy environment.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Workers may miss important food safety messages.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Misunderstanding can increase production mistakes.(Adler, Rosenfeld and Proctor, 2018)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0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2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4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6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8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1732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AABC7E-7127-1FEB-CAC2-A8D57A368C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9517" y="120545"/>
            <a:ext cx="6805914" cy="969761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endParaRPr lang="en-GB" sz="5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6E39425B-B8FC-6126-9E84-AB3CD91C62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2992" y="1577299"/>
            <a:ext cx="6956385" cy="3000737"/>
          </a:xfrm>
        </p:spPr>
        <p:txBody>
          <a:bodyPr>
            <a:normAutofit/>
          </a:bodyPr>
          <a:lstStyle/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Maintain or replace noisy machines.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sound-absorbing materials.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Give instructions in a quieter area.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signs, pictograms and warning lights.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Confirm workers’ understanding through feedback. </a:t>
            </a:r>
          </a:p>
          <a:p>
            <a:pPr algn="l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571276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9" name="Group 98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0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48" name="Isosceles Triangle 47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1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50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2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52" name="Isosceles Triangle 51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03" name="Isosceles Triangle 52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3EEC49D5-7D0C-FEF8-43DF-AE60DC83D3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63108" y="100312"/>
            <a:ext cx="4031239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b="1" dirty="0"/>
              <a:t>Language Barrier</a:t>
            </a:r>
            <a:endParaRPr lang="en-US" sz="36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B61E4EFE-92D7-E0F2-1A15-04148CB480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09562" y="868098"/>
            <a:ext cx="4953010" cy="5393806"/>
          </a:xfrm>
        </p:spPr>
        <p:txBody>
          <a:bodyPr vert="horz" lIns="91440" tIns="45720" rIns="91440" bIns="45720" rtlCol="0">
            <a:noAutofit/>
          </a:bodyPr>
          <a:lstStyle/>
          <a:p>
            <a:pPr algn="l">
              <a:lnSpc>
                <a:spcPct val="90000"/>
              </a:lnSpc>
            </a:pPr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Key: Understanding Challenge.</a:t>
            </a:r>
          </a:p>
          <a:p>
            <a:pPr algn="l">
              <a:lnSpc>
                <a:spcPct val="120000"/>
              </a:lnSpc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differences may distort the message and reduce understanding. (Berlo,1960)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90000"/>
              </a:lnSpc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Workers come from five different cultural groups. 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Gary uses spoken instructions and English wall signs. 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all employees have the same level of English. 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Language barriers may reduce understanding of important instructions. 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may contribute to communication errors in the workplace. (Harzing and Feely, 2008)</a:t>
            </a:r>
            <a:b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822D56B-4C19-F0B0-0147-74496D11AA4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39" r="21350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55" name="Isosceles Triangle 54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5167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7E13119-C12F-8917-AA53-A5FFD53A2E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294482"/>
            <a:ext cx="9144000" cy="1655762"/>
          </a:xfrm>
        </p:spPr>
        <p:txBody>
          <a:bodyPr>
            <a:normAutofit fontScale="90000"/>
          </a:bodyPr>
          <a:lstStyle/>
          <a:p>
            <a:pPr algn="l"/>
            <a:r>
              <a:rPr lang="en-GB" b="1" dirty="0"/>
              <a:t> </a:t>
            </a:r>
            <a:r>
              <a:rPr lang="en-GB" sz="4400" b="1" dirty="0"/>
              <a:t>Recommendations</a:t>
            </a:r>
            <a:br>
              <a:rPr lang="en-GB" b="1" dirty="0"/>
            </a:br>
            <a:endParaRPr 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5CDC6D3-8E76-5FE2-96F2-91708511E2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4210" y="1666183"/>
            <a:ext cx="9562546" cy="4502552"/>
          </a:xfrm>
        </p:spPr>
        <p:txBody>
          <a:bodyPr>
            <a:normAutofit/>
          </a:bodyPr>
          <a:lstStyle/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simple signs, pictograms and colour-coded visual aids.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Translate safety and hygiene signs into the main languages spoken by employees.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the Teach-Back method to confirm understanding.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workplace English and food hygiene training for new employees.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Check understanding through regular feedback. (Harzing and Feely, 2008)</a:t>
            </a:r>
          </a:p>
          <a:p>
            <a:pPr marL="0" indent="0" algn="ctr" defTabSz="914400" rtl="1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81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7777ECB2-396A-66BB-A5DF-7E57675E87F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93" r="-2" b="-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B292CC21-428F-3FE9-4DE4-3D30695C04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0483" y="111888"/>
            <a:ext cx="4241907" cy="1184477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US" sz="3600" b="1" dirty="0"/>
              <a:t>Age / Generational Barrier</a:t>
            </a:r>
            <a:endParaRPr lang="en-US" sz="36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55028D2-B8FF-5C4A-3A79-A1451504A3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1757" y="1300659"/>
            <a:ext cx="5035114" cy="5700532"/>
          </a:xfrm>
        </p:spPr>
        <p:txBody>
          <a:bodyPr vert="horz" lIns="91440" tIns="45720" rIns="91440" bIns="45720" rtlCol="0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Key: Interpretation Challenge.</a:t>
            </a:r>
          </a:p>
          <a:p>
            <a:pPr algn="l">
              <a:lnSpc>
                <a:spcPct val="90000"/>
              </a:lnSpc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Workers aged 16–60 with different experience levels. (Schramm,1954)</a:t>
            </a:r>
          </a:p>
          <a:p>
            <a:pPr algn="l">
              <a:lnSpc>
                <a:spcPct val="90000"/>
              </a:lnSpc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Employees are aged between 16 and 60. 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Workers have different experience levels. 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Gary believes older workers understand him better. 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Gary believes younger workers do not always follow his instructions correctly.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should be adapted to different employees. (Woodward and Vongswasdi, 2017)</a:t>
            </a:r>
          </a:p>
          <a:p>
            <a:pPr marL="0" indent="0" algn="l">
              <a:lnSpc>
                <a:spcPct val="90000"/>
              </a:lnSpc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0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2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4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6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8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01613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898FC239-37F4-39FE-CB1D-CF59161458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68386" y="139109"/>
            <a:ext cx="6960243" cy="804645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/>
              <a:t>Recommendations</a:t>
            </a:r>
            <a:endParaRPr 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497FF2D-9C73-2F9C-B187-D63D4F0598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8386" y="1395676"/>
            <a:ext cx="8580414" cy="3449258"/>
          </a:xfrm>
        </p:spPr>
        <p:txBody>
          <a:bodyPr>
            <a:normAutofit/>
          </a:bodyPr>
          <a:lstStyle/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Provide food hygiene training before work.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Use simple verbal and visual instructions.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Demonstrate important tasks clearly.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Pair new workers with experienced staff.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Check understanding through regular feedback.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Avoid making assumptions based on employees' age.</a:t>
            </a:r>
            <a:br>
              <a:rPr lang="ar-SA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(Woodward and Vongswasdi, 2017)</a:t>
            </a:r>
            <a:r>
              <a:rPr lang="ar-SA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sz="2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48831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FE587EB3-AA74-9D77-A1D1-5131691A6A9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79485" y="79377"/>
            <a:ext cx="3961162" cy="132080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 algn="l">
              <a:lnSpc>
                <a:spcPct val="90000"/>
              </a:lnSpc>
            </a:pPr>
            <a:r>
              <a:rPr lang="en-US" sz="3200" b="1" dirty="0"/>
              <a:t>Cultural Standards and Practices Barrier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160D2B2B-5A6B-36A0-C7CB-2E1F6EA5103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16536" y="1181895"/>
            <a:ext cx="4892335" cy="5763949"/>
          </a:xfrm>
        </p:spPr>
        <p:txBody>
          <a:bodyPr vert="horz" lIns="91440" tIns="45720" rIns="91440" bIns="45720" rtlCol="0">
            <a:noAutofit/>
          </a:bodyPr>
          <a:lstStyle/>
          <a:p>
            <a:pPr algn="l">
              <a:lnSpc>
                <a:spcPct val="90000"/>
              </a:lnSpc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Key: Cultural Influence.</a:t>
            </a:r>
          </a:p>
          <a:p>
            <a:pPr algn="l">
              <a:lnSpc>
                <a:spcPct val="90000"/>
              </a:lnSpc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cultural backgrounds may influence how workplace messages are interpreted and understood. (Berlo, 1960)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90000"/>
              </a:lnSpc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Workers come from five different cultural groups. 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Employees may have different cultural values and working practices. 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cultural expectations can affect communication and teamwork. 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Different cultural practices may affect understanding of food hygiene procedures. 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may contribute to mistakes in food handling and product quality. (Hofstede, 2001)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AA79C1A-1E7D-5503-0183-3BF158E265D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73" r="24616" b="-2"/>
          <a:stretch>
            <a:fillRect/>
          </a:stretch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22" name="Isosceles Triangle 21">
            <a:extLst>
              <a:ext uri="{FF2B5EF4-FFF2-40B4-BE49-F238E27FC236}">
                <a16:creationId xmlns:a16="http://schemas.microsoft.com/office/drawing/2014/main" id="{3BCB5F6A-9EB0-40B0-9D13-3023E9A205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4608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73AE0A0-3969-0D80-6E29-68C27944B3B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14802" y="0"/>
            <a:ext cx="7816770" cy="984229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/>
              <a:t>Recommendations</a:t>
            </a:r>
            <a:endParaRPr 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9713D844-7945-33C7-B24E-5E071181E5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14802" y="1235015"/>
            <a:ext cx="9548398" cy="5087073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endParaRPr lang="en-GB" b="1" dirty="0"/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cultural awareness training for managers and employees.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standard food hygiene procedures for everyone.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respect for different cultural backgrounds.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practical demonstrations to support verbal instructions.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Promote teamwork between employees from different cultural groups (Hofstede, 2001).</a:t>
            </a: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5747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E4951899-B99C-47AB-9C7C-16264D7A1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B94D217E-92A1-48B2-B6BF-8B6A35AF9D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9582FD9-95AB-4339-8A07-BAD420BE1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6778DC79-DE09-4F89-81B1-275C542D7F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EAEC370A-1F34-4D8E-B065-81F6F568AA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816EDF3-D9EE-488C-AFDC-022381513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E8330BD4-97D9-4D24-815A-0E557B04F9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EA8EDE67-BAC0-478C-99D9-BBC5AD5320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33DFB3F3-2523-4F1F-BC2B-B97C172F2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5E5660E4-7443-4FCC-AD43-9D1AE972B5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4EDF9C36-B365-4426-85B9-82E0DE187A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601E5820-8EC1-9915-790B-EA7F5D95C2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29" r="14463" b="-2"/>
          <a:stretch>
            <a:fillRect/>
          </a:stretch>
        </p:blipFill>
        <p:spPr>
          <a:xfrm>
            <a:off x="4269854" y="-1"/>
            <a:ext cx="7922146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74BE373F-499E-F6C8-C4A4-BF34768556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2059" y="304144"/>
            <a:ext cx="4160885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b="1" dirty="0"/>
              <a:t>Emotional Barrier</a:t>
            </a:r>
            <a:endParaRPr lang="en-US" sz="36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54CAF7A-8035-AD48-0920-2B0A1501D2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7673" y="1076060"/>
            <a:ext cx="4642681" cy="5477796"/>
          </a:xfrm>
        </p:spPr>
        <p:txBody>
          <a:bodyPr vert="horz" lIns="91440" tIns="45720" rIns="91440" bIns="45720" rtlCol="0">
            <a:noAutofit/>
          </a:bodyPr>
          <a:lstStyle/>
          <a:p>
            <a:pPr algn="l">
              <a:lnSpc>
                <a:spcPct val="90000"/>
              </a:lnSpc>
            </a:pPr>
            <a:r>
              <a:rPr lang="en-GB" b="1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Key: Emotional Impact.</a:t>
            </a:r>
          </a:p>
          <a:p>
            <a:pPr algn="l">
              <a:lnSpc>
                <a:spcPct val="90000"/>
              </a:lnSpc>
            </a:pPr>
            <a:r>
              <a:rPr lang="en-GB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Fear and stress can affect how messages are interpreted ( Schramm, 1954)</a:t>
            </a: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lnSpc>
                <a:spcPct val="90000"/>
              </a:lnSpc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Gary arrived at work tired and under pressure.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 became frustrated after finding chicken that had been left out overnight.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Gary shouted “Idiots!” at the employees. 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 anger affected his judgement and communication. </a:t>
            </a:r>
          </a:p>
          <a:p>
            <a:pPr marL="342900" indent="-342900" algn="l">
              <a:lnSpc>
                <a:spcPct val="90000"/>
              </a:lnSpc>
              <a:buFont typeface="Wingdings 3" charset="2"/>
              <a:buChar char=""/>
            </a:pPr>
            <a:r>
              <a:rPr lang="en-US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Employees may feel afraid to ask questions or report mistakes. </a:t>
            </a:r>
          </a:p>
          <a:p>
            <a:pPr algn="l">
              <a:lnSpc>
                <a:spcPct val="90000"/>
              </a:lnSpc>
              <a:buFont typeface="Wingdings 3" charset="2"/>
              <a:buChar char=""/>
            </a:pPr>
            <a:endParaRPr lang="en-US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8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0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2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4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6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8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97363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7471D64-C5A2-DDC5-9A00-F84581A16B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0071" y="99361"/>
            <a:ext cx="9144000" cy="1088402"/>
          </a:xfrm>
        </p:spPr>
        <p:txBody>
          <a:bodyPr>
            <a:normAutofit/>
          </a:bodyPr>
          <a:lstStyle/>
          <a:p>
            <a:pPr algn="l"/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  <a:endParaRPr lang="en-US" sz="54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7024E431-FFBC-3AC3-3F66-B9688A17E6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0071" y="1812883"/>
            <a:ext cx="9445085" cy="3935875"/>
          </a:xfrm>
        </p:spPr>
        <p:txBody>
          <a:bodyPr>
            <a:noAutofit/>
          </a:bodyPr>
          <a:lstStyle/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calm, respectful and professional communication.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communication and emotional intelligence training for supervisors.</a:t>
            </a:r>
            <a:endParaRPr lang="ar-SA" sz="2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Encourage employees to ask questions and report mistakes.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Use regular team meetings and two-way feedback.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solving problems rather than blaming workers.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Provide support when supervisors are stressed. </a:t>
            </a:r>
            <a:endParaRPr lang="ar-SA" sz="2400" dirty="0">
              <a:solidFill>
                <a:schemeClr val="tx1">
                  <a:lumMod val="75000"/>
                  <a:lumOff val="2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4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(Goleman, 1998).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47047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1A330-F6F2-7002-9E67-612B06D2B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4757" y="365125"/>
            <a:ext cx="8596668" cy="1320800"/>
          </a:xfrm>
        </p:spPr>
        <p:txBody>
          <a:bodyPr>
            <a:normAutofit/>
          </a:bodyPr>
          <a:lstStyle/>
          <a:p>
            <a:r>
              <a:rPr lang="en-GB" sz="5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5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399B0B-95BC-9E2F-9D5B-5658E360FD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5708" y="1685925"/>
            <a:ext cx="9375226" cy="4559902"/>
          </a:xfrm>
        </p:spPr>
        <p:txBody>
          <a:bodyPr>
            <a:normAutofit/>
          </a:bodyPr>
          <a:lstStyle/>
          <a:p>
            <a:pPr marL="342900" indent="-342900"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Flight Foods faces five connected communication barriers. </a:t>
            </a:r>
          </a:p>
          <a:p>
            <a:pPr marL="342900" indent="-342900"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Noise, language, age, culture and emotions affect understanding. </a:t>
            </a:r>
          </a:p>
          <a:p>
            <a:pPr marL="342900" indent="-342900"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These barriers can reduce food safety, quality and teamwork. </a:t>
            </a:r>
          </a:p>
          <a:p>
            <a:pPr marL="342900" indent="-342900"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Management should provide training and clearer communication. </a:t>
            </a:r>
          </a:p>
          <a:p>
            <a:pPr marL="342900" indent="-342900"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Feedback and respectful behaviour can reduce misunderstandings. </a:t>
            </a:r>
          </a:p>
          <a:p>
            <a:pPr marL="342900" indent="-342900" algn="just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Effective communication can improve food quality, teamwork and business performance.</a:t>
            </a:r>
          </a:p>
        </p:txBody>
      </p:sp>
    </p:spTree>
    <p:extLst>
      <p:ext uri="{BB962C8B-B14F-4D97-AF65-F5344CB8AC3E}">
        <p14:creationId xmlns:p14="http://schemas.microsoft.com/office/powerpoint/2010/main" val="18711154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38399" y="144684"/>
            <a:ext cx="5879939" cy="625037"/>
          </a:xfrm>
        </p:spPr>
        <p:txBody>
          <a:bodyPr>
            <a:noAutofit/>
          </a:bodyPr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BA2744EF-98F4-F4D7-68F1-DBF177AB5F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1020" y="796413"/>
            <a:ext cx="9603128" cy="5916903"/>
          </a:xfrm>
        </p:spPr>
        <p:txBody>
          <a:bodyPr>
            <a:noAutofit/>
          </a:bodyPr>
          <a:lstStyle/>
          <a:p>
            <a:pPr algn="just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Adler, R.B., Rosenfeldd Proctor, R.F. (2018) </a:t>
            </a:r>
            <a:r>
              <a:rPr lang="en-GB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Interplay: The Process of Interpersonal Communication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14th edn. New York: Oxford University Press.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Berlo, D.K. (1960) </a:t>
            </a:r>
            <a:r>
              <a:rPr lang="en-GB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Process of Communication: An Introduction to Theory and Practice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New York: Holt, Rinehart and Winston.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Goleman, D. (1998) Working with Emotional Intelligence. New York: Bantam Books.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Hofstede, G. (2001) </a:t>
            </a:r>
            <a:r>
              <a:rPr lang="en-GB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Culture's Consequences: Comparing Values, Behaviors, Institutions and Organizations Across Nations.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2nd edn. Thousand Oaks, CA: Sage Publications.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Harzing, A.W. and Feely, A. (2008). The language barrier and its implications for HQ‐subsidiary relationships. Cross Cultural Management: An International Journal, 15(1), pp.49-61.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Schramm, W. (1954) ‘How communication works’, in Schramm, W. (ed.) The Process and Effects of Mass Communication. Urbana, IL: University of Illinois Press, pp. 3–26.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​Shannon, C.E. and Weaver, W. (1949). The Mathematical Theory of Communication. Urbana: University of Illinois Press.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Shannon, C.E. and Weaver, W. (1949) </a:t>
            </a:r>
            <a:r>
              <a:rPr lang="en-GB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Mathematical Theory of Communication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Urbana, IL: University of Illinois Press.</a:t>
            </a:r>
          </a:p>
          <a:p>
            <a:pPr algn="just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Woodward, I.C. and Vongswasdi, P. (2017) ‘More that unites than divides: intergenerational communication preferences in the workplace’, </a:t>
            </a:r>
            <a:r>
              <a:rPr lang="en-GB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Research and Practice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3(4), pp. 358–385. doi: 10.1080/22041451.2017.1275259.</a:t>
            </a:r>
          </a:p>
          <a:p>
            <a:pPr algn="just"/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CC05C838-88E2-1E18-5310-371B888D48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8846" y="146337"/>
            <a:ext cx="7766936" cy="987982"/>
          </a:xfrm>
        </p:spPr>
        <p:txBody>
          <a:bodyPr/>
          <a:lstStyle/>
          <a:p>
            <a:pPr algn="l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  <a:endParaRPr 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520FF0A1-6C40-77A9-342E-4DAD64FA392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3690" y="1134319"/>
            <a:ext cx="9581480" cy="5428527"/>
          </a:xfrm>
        </p:spPr>
        <p:txBody>
          <a:bodyPr>
            <a:noAutofit/>
          </a:bodyPr>
          <a:lstStyle/>
          <a:p>
            <a:pPr algn="just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Getty Images (2022)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 young confident workers of processing factory discussing online data in tablet while standing by one of industrial machines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via Unsplash. Accessed: 3 August 2026.</a:t>
            </a:r>
          </a:p>
          <a:p>
            <a:pPr algn="just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Getty Images (2022)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of food factory in protective uniform looking at regulation information on wall of industrial machine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via Unsplash (Accessed: 3 August 2026).</a:t>
            </a:r>
          </a:p>
          <a:p>
            <a:pPr algn="just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Getty Images (2022)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Senior adult supervisor talking to younger colleague in food plant interior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via Unsplash (Accessed: 3 August 2026).</a:t>
            </a:r>
          </a:p>
          <a:p>
            <a:pPr algn="just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Getty Images (2022)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Coworkers discussing product quality while standing in a food factory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via Unsplash (Accessed: 3 August 2026).</a:t>
            </a:r>
          </a:p>
          <a:p>
            <a:pPr algn="just"/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Getty Images (2022)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Two supervisors talking about quality of food in a food plant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via Unsplash (Accessed: 3 August 2026).</a:t>
            </a:r>
          </a:p>
          <a:p>
            <a:pPr algn="just"/>
            <a:endParaRPr lang="en-US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6396689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730</TotalTime>
  <Words>1299</Words>
  <Application>Microsoft Macintosh PowerPoint</Application>
  <PresentationFormat>Widescreen</PresentationFormat>
  <Paragraphs>131</Paragraphs>
  <Slides>16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Aptos Display</vt:lpstr>
      <vt:lpstr>Arial</vt:lpstr>
      <vt:lpstr>Trebuchet MS</vt:lpstr>
      <vt:lpstr>Wingdings 3</vt:lpstr>
      <vt:lpstr>Facet</vt:lpstr>
      <vt:lpstr>LCLM4003 Effective Teamwork and Communication  </vt:lpstr>
      <vt:lpstr>Overview</vt:lpstr>
      <vt:lpstr>Introduction</vt:lpstr>
      <vt:lpstr>Environmental Noise Barrier</vt:lpstr>
      <vt:lpstr>Recommendations</vt:lpstr>
      <vt:lpstr>Language Barrier</vt:lpstr>
      <vt:lpstr> Recommendations </vt:lpstr>
      <vt:lpstr>Age / Generational Barrier</vt:lpstr>
      <vt:lpstr>Recommendations</vt:lpstr>
      <vt:lpstr>Cultural Standards and Practices Barrier </vt:lpstr>
      <vt:lpstr>Recommendations</vt:lpstr>
      <vt:lpstr>Emotional Barrier</vt:lpstr>
      <vt:lpstr>Recommendations</vt:lpstr>
      <vt:lpstr> CONCLUSION</vt:lpstr>
      <vt:lpstr>REFERENCES: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Lloyd Beharry</dc:creator>
  <cp:lastModifiedBy>Mohammed Elhadi Ali Fadlelmola (2531833)</cp:lastModifiedBy>
  <cp:revision>42</cp:revision>
  <dcterms:created xsi:type="dcterms:W3CDTF">2025-03-30T08:53:31Z</dcterms:created>
  <dcterms:modified xsi:type="dcterms:W3CDTF">2026-08-04T22:13:51Z</dcterms:modified>
</cp:coreProperties>
</file>