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handoutMasterIdLst>
    <p:handoutMasterId r:id="rId44"/>
  </p:handoutMasterIdLst>
  <p:sldIdLst>
    <p:sldId id="257" r:id="rId2"/>
    <p:sldId id="292" r:id="rId3"/>
    <p:sldId id="258" r:id="rId4"/>
    <p:sldId id="293" r:id="rId5"/>
    <p:sldId id="294" r:id="rId6"/>
    <p:sldId id="259" r:id="rId7"/>
    <p:sldId id="260" r:id="rId8"/>
    <p:sldId id="261" r:id="rId9"/>
    <p:sldId id="263" r:id="rId10"/>
    <p:sldId id="264" r:id="rId11"/>
    <p:sldId id="265" r:id="rId12"/>
    <p:sldId id="266" r:id="rId13"/>
    <p:sldId id="295" r:id="rId14"/>
    <p:sldId id="268" r:id="rId15"/>
    <p:sldId id="269" r:id="rId16"/>
    <p:sldId id="270" r:id="rId17"/>
    <p:sldId id="299" r:id="rId18"/>
    <p:sldId id="300" r:id="rId19"/>
    <p:sldId id="301" r:id="rId20"/>
    <p:sldId id="302" r:id="rId21"/>
    <p:sldId id="304" r:id="rId22"/>
    <p:sldId id="272" r:id="rId23"/>
    <p:sldId id="274" r:id="rId24"/>
    <p:sldId id="296" r:id="rId25"/>
    <p:sldId id="297" r:id="rId26"/>
    <p:sldId id="275" r:id="rId27"/>
    <p:sldId id="276" r:id="rId28"/>
    <p:sldId id="279" r:id="rId29"/>
    <p:sldId id="280" r:id="rId30"/>
    <p:sldId id="283" r:id="rId31"/>
    <p:sldId id="281" r:id="rId32"/>
    <p:sldId id="284" r:id="rId33"/>
    <p:sldId id="282" r:id="rId34"/>
    <p:sldId id="285" r:id="rId35"/>
    <p:sldId id="286" r:id="rId36"/>
    <p:sldId id="298" r:id="rId37"/>
    <p:sldId id="287" r:id="rId38"/>
    <p:sldId id="288" r:id="rId39"/>
    <p:sldId id="289" r:id="rId40"/>
    <p:sldId id="290" r:id="rId41"/>
    <p:sldId id="303" r:id="rId42"/>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69696"/>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20" autoAdjust="0"/>
  </p:normalViewPr>
  <p:slideViewPr>
    <p:cSldViewPr>
      <p:cViewPr varScale="1">
        <p:scale>
          <a:sx n="107" d="100"/>
          <a:sy n="107" d="100"/>
        </p:scale>
        <p:origin x="1128"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06F64AB5-EC04-441D-89F5-D247D3EB10EC}" type="datetimeFigureOut">
              <a:rPr lang="en-GB"/>
              <a:pPr>
                <a:defRPr/>
              </a:pPr>
              <a:t>14/09/2017</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2D4C0439-933A-4F06-B1E0-AD96AABC8D7B}" type="slidenum">
              <a:rPr lang="en-GB"/>
              <a:pPr>
                <a:defRPr/>
              </a:pPr>
              <a:t>‹#›</a:t>
            </a:fld>
            <a:endParaRPr lang="en-GB"/>
          </a:p>
        </p:txBody>
      </p:sp>
    </p:spTree>
    <p:extLst>
      <p:ext uri="{BB962C8B-B14F-4D97-AF65-F5344CB8AC3E}">
        <p14:creationId xmlns:p14="http://schemas.microsoft.com/office/powerpoint/2010/main" val="3350303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7E84528A-9C72-48CE-A812-29FF4AD20906}" type="datetimeFigureOut">
              <a:rPr lang="en-GB"/>
              <a:pPr>
                <a:defRPr/>
              </a:pPr>
              <a:t>14/09/2017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E1DB9C4A-4B5C-432C-BB09-8ED6827C36A7}" type="slidenum">
              <a:rPr lang="en-GB"/>
              <a:pPr>
                <a:defRPr/>
              </a:pPr>
              <a:t>‹#›</a:t>
            </a:fld>
            <a:endParaRPr lang="en-GB"/>
          </a:p>
        </p:txBody>
      </p:sp>
    </p:spTree>
    <p:extLst>
      <p:ext uri="{BB962C8B-B14F-4D97-AF65-F5344CB8AC3E}">
        <p14:creationId xmlns:p14="http://schemas.microsoft.com/office/powerpoint/2010/main" val="15508347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solidFill>
                  <a:srgbClr val="FF0000"/>
                </a:solidFill>
                <a:latin typeface="Arial" charset="0"/>
                <a:cs typeface="Arial" charset="0"/>
              </a:rPr>
              <a:t>What does it mean to be ‘abnormal’?</a:t>
            </a:r>
          </a:p>
          <a:p>
            <a:pPr eaLnBrk="1" hangingPunct="1">
              <a:spcBef>
                <a:spcPct val="0"/>
              </a:spcBef>
            </a:pPr>
            <a:endParaRPr lang="en-GB" smtClean="0">
              <a:solidFill>
                <a:srgbClr val="FF0000"/>
              </a:solidFill>
              <a:latin typeface="Arial" charset="0"/>
              <a:cs typeface="Arial" charset="0"/>
            </a:endParaRPr>
          </a:p>
          <a:p>
            <a:pPr eaLnBrk="1" hangingPunct="1">
              <a:spcBef>
                <a:spcPct val="0"/>
              </a:spcBef>
            </a:pPr>
            <a:r>
              <a:rPr lang="en-GB" smtClean="0">
                <a:solidFill>
                  <a:srgbClr val="FF0000"/>
                </a:solidFill>
                <a:latin typeface="Arial" charset="0"/>
                <a:cs typeface="Arial" charset="0"/>
              </a:rPr>
              <a:t>Mental health, sickness, bad people?</a:t>
            </a:r>
          </a:p>
          <a:p>
            <a:pPr eaLnBrk="1" hangingPunct="1">
              <a:spcBef>
                <a:spcPct val="0"/>
              </a:spcBef>
            </a:pPr>
            <a:endParaRPr lang="en-GB" smtClean="0"/>
          </a:p>
        </p:txBody>
      </p:sp>
      <p:sp>
        <p:nvSpPr>
          <p:cNvPr id="215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3ECBB68-2D0A-462E-800C-B061A5D0BFDF}" type="slidenum">
              <a:rPr lang="en-GB">
                <a:cs typeface="Arial" charset="0"/>
              </a:rPr>
              <a:pPr fontAlgn="base">
                <a:spcBef>
                  <a:spcPct val="0"/>
                </a:spcBef>
                <a:spcAft>
                  <a:spcPct val="0"/>
                </a:spcAft>
                <a:defRPr/>
              </a:pPr>
              <a:t>6</a:t>
            </a:fld>
            <a:endParaRPr lang="en-GB">
              <a:cs typeface="Arial" charset="0"/>
            </a:endParaRPr>
          </a:p>
        </p:txBody>
      </p:sp>
    </p:spTree>
    <p:extLst>
      <p:ext uri="{BB962C8B-B14F-4D97-AF65-F5344CB8AC3E}">
        <p14:creationId xmlns:p14="http://schemas.microsoft.com/office/powerpoint/2010/main" val="2246195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58AFF29-A92E-46C3-BF40-70064C22165F}" type="slidenum">
              <a:rPr lang="en-GB">
                <a:cs typeface="Arial" charset="0"/>
              </a:rPr>
              <a:pPr fontAlgn="base">
                <a:spcBef>
                  <a:spcPct val="0"/>
                </a:spcBef>
                <a:spcAft>
                  <a:spcPct val="0"/>
                </a:spcAft>
                <a:defRPr/>
              </a:pPr>
              <a:t>7</a:t>
            </a:fld>
            <a:endParaRPr lang="en-GB">
              <a:cs typeface="Arial" charset="0"/>
            </a:endParaRPr>
          </a:p>
        </p:txBody>
      </p:sp>
    </p:spTree>
    <p:extLst>
      <p:ext uri="{BB962C8B-B14F-4D97-AF65-F5344CB8AC3E}">
        <p14:creationId xmlns:p14="http://schemas.microsoft.com/office/powerpoint/2010/main" val="1650539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Might features like depression become the norm?  Does that change our view of mental health?</a:t>
            </a:r>
          </a:p>
          <a:p>
            <a:pPr eaLnBrk="1" hangingPunct="1">
              <a:spcBef>
                <a:spcPct val="0"/>
              </a:spcBef>
            </a:pPr>
            <a:endParaRPr lang="en-GB" smtClean="0"/>
          </a:p>
          <a:p>
            <a:pPr eaLnBrk="1" hangingPunct="1">
              <a:spcBef>
                <a:spcPct val="0"/>
              </a:spcBef>
            </a:pPr>
            <a:r>
              <a:rPr lang="en-GB" smtClean="0"/>
              <a:t>We always go by the idea of optimal wellbeing</a:t>
            </a:r>
          </a:p>
        </p:txBody>
      </p:sp>
      <p:sp>
        <p:nvSpPr>
          <p:cNvPr id="256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76EA4C1-60BF-48C8-BC60-99F34EA1B0B1}" type="slidenum">
              <a:rPr lang="en-GB">
                <a:cs typeface="Arial" charset="0"/>
              </a:rPr>
              <a:pPr fontAlgn="base">
                <a:spcBef>
                  <a:spcPct val="0"/>
                </a:spcBef>
                <a:spcAft>
                  <a:spcPct val="0"/>
                </a:spcAft>
                <a:defRPr/>
              </a:pPr>
              <a:t>8</a:t>
            </a:fld>
            <a:endParaRPr lang="en-GB">
              <a:cs typeface="Arial" charset="0"/>
            </a:endParaRPr>
          </a:p>
        </p:txBody>
      </p:sp>
    </p:spTree>
    <p:extLst>
      <p:ext uri="{BB962C8B-B14F-4D97-AF65-F5344CB8AC3E}">
        <p14:creationId xmlns:p14="http://schemas.microsoft.com/office/powerpoint/2010/main" val="2398309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9C60360-000E-498C-8618-48E9F9B7E6F4}" type="slidenum">
              <a:rPr lang="en-GB">
                <a:cs typeface="Arial" charset="0"/>
              </a:rPr>
              <a:pPr fontAlgn="base">
                <a:spcBef>
                  <a:spcPct val="0"/>
                </a:spcBef>
                <a:spcAft>
                  <a:spcPct val="0"/>
                </a:spcAft>
                <a:defRPr/>
              </a:pPr>
              <a:t>9</a:t>
            </a:fld>
            <a:endParaRPr lang="en-GB">
              <a:cs typeface="Arial" charset="0"/>
            </a:endParaRPr>
          </a:p>
        </p:txBody>
      </p:sp>
    </p:spTree>
    <p:extLst>
      <p:ext uri="{BB962C8B-B14F-4D97-AF65-F5344CB8AC3E}">
        <p14:creationId xmlns:p14="http://schemas.microsoft.com/office/powerpoint/2010/main" val="2078973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174A791-D12A-4D9A-9EC5-E205EB32C2F9}" type="slidenum">
              <a:rPr lang="en-GB">
                <a:cs typeface="Arial" charset="0"/>
              </a:rPr>
              <a:pPr fontAlgn="base">
                <a:spcBef>
                  <a:spcPct val="0"/>
                </a:spcBef>
                <a:spcAft>
                  <a:spcPct val="0"/>
                </a:spcAft>
                <a:defRPr/>
              </a:pPr>
              <a:t>10</a:t>
            </a:fld>
            <a:endParaRPr lang="en-GB">
              <a:cs typeface="Arial" charset="0"/>
            </a:endParaRPr>
          </a:p>
        </p:txBody>
      </p:sp>
    </p:spTree>
    <p:extLst>
      <p:ext uri="{BB962C8B-B14F-4D97-AF65-F5344CB8AC3E}">
        <p14:creationId xmlns:p14="http://schemas.microsoft.com/office/powerpoint/2010/main" val="3080405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17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D0C9A38-E1D7-4EA6-A53C-4F4FC40987AC}" type="slidenum">
              <a:rPr lang="en-GB">
                <a:cs typeface="Arial" charset="0"/>
              </a:rPr>
              <a:pPr fontAlgn="base">
                <a:spcBef>
                  <a:spcPct val="0"/>
                </a:spcBef>
                <a:spcAft>
                  <a:spcPct val="0"/>
                </a:spcAft>
                <a:defRPr/>
              </a:pPr>
              <a:t>11</a:t>
            </a:fld>
            <a:endParaRPr lang="en-GB">
              <a:cs typeface="Arial" charset="0"/>
            </a:endParaRPr>
          </a:p>
        </p:txBody>
      </p:sp>
    </p:spTree>
    <p:extLst>
      <p:ext uri="{BB962C8B-B14F-4D97-AF65-F5344CB8AC3E}">
        <p14:creationId xmlns:p14="http://schemas.microsoft.com/office/powerpoint/2010/main" val="1081400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b="1" dirty="0" smtClean="0"/>
              <a:t>Animism</a:t>
            </a:r>
          </a:p>
          <a:p>
            <a:pPr marL="228600" indent="-228600" eaLnBrk="1" fontAlgn="auto" hangingPunct="1">
              <a:lnSpc>
                <a:spcPct val="90000"/>
              </a:lnSpc>
              <a:spcBef>
                <a:spcPts val="0"/>
              </a:spcBef>
              <a:spcAft>
                <a:spcPts val="0"/>
              </a:spcAft>
              <a:buFont typeface="Arial" panose="020B0604020202020204" pitchFamily="34" charset="0"/>
              <a:buChar char="•"/>
              <a:defRPr/>
            </a:pPr>
            <a:r>
              <a:rPr lang="en-GB" altLang="en-US" dirty="0" smtClean="0">
                <a:latin typeface="Tahoma" pitchFamily="34" charset="0"/>
              </a:rPr>
              <a:t>Pre-modern societies - a widespread belief that everyone and everything has a soul.</a:t>
            </a:r>
          </a:p>
          <a:p>
            <a:pPr marL="228600" indent="-228600" eaLnBrk="1" fontAlgn="auto" hangingPunct="1">
              <a:lnSpc>
                <a:spcPct val="90000"/>
              </a:lnSpc>
              <a:spcBef>
                <a:spcPts val="0"/>
              </a:spcBef>
              <a:spcAft>
                <a:spcPts val="0"/>
              </a:spcAft>
              <a:buFont typeface="Arial" panose="020B0604020202020204" pitchFamily="34" charset="0"/>
              <a:buChar char="•"/>
              <a:defRPr/>
            </a:pPr>
            <a:r>
              <a:rPr lang="en-GB" altLang="en-US" dirty="0" smtClean="0">
                <a:latin typeface="Tahoma" pitchFamily="34" charset="0"/>
              </a:rPr>
              <a:t>Mental disturbance was often ascribed to animistic causes, such as possession by evil spirits.</a:t>
            </a:r>
          </a:p>
          <a:p>
            <a:pPr marL="228600" indent="-228600" eaLnBrk="1" fontAlgn="auto" hangingPunct="1">
              <a:lnSpc>
                <a:spcPct val="90000"/>
              </a:lnSpc>
              <a:spcBef>
                <a:spcPts val="0"/>
              </a:spcBef>
              <a:spcAft>
                <a:spcPts val="0"/>
              </a:spcAft>
              <a:buFont typeface="Arial" panose="020B0604020202020204" pitchFamily="34" charset="0"/>
              <a:buChar char="•"/>
              <a:defRPr/>
            </a:pPr>
            <a:r>
              <a:rPr lang="en-GB" altLang="en-US" dirty="0" smtClean="0">
                <a:latin typeface="Tahoma" pitchFamily="34" charset="0"/>
              </a:rPr>
              <a:t>Special techniques required to free the person from the spirits e.g. trephines</a:t>
            </a:r>
          </a:p>
          <a:p>
            <a:pPr marL="228600" indent="-228600" eaLnBrk="1" fontAlgn="auto" hangingPunct="1">
              <a:lnSpc>
                <a:spcPct val="90000"/>
              </a:lnSpc>
              <a:spcBef>
                <a:spcPts val="0"/>
              </a:spcBef>
              <a:spcAft>
                <a:spcPts val="0"/>
              </a:spcAft>
              <a:buFont typeface="Arial" panose="020B0604020202020204" pitchFamily="34" charset="0"/>
              <a:buChar char="•"/>
              <a:defRPr/>
            </a:pPr>
            <a:r>
              <a:rPr lang="en-GB" altLang="en-US" dirty="0" smtClean="0">
                <a:latin typeface="Tahoma" pitchFamily="34" charset="0"/>
              </a:rPr>
              <a:t>Shamans, witchdoctors, and witches </a:t>
            </a:r>
            <a:r>
              <a:rPr lang="en-GB" altLang="en-US" dirty="0" err="1" smtClean="0">
                <a:latin typeface="Tahoma" pitchFamily="34" charset="0"/>
              </a:rPr>
              <a:t>etc</a:t>
            </a:r>
            <a:r>
              <a:rPr lang="en-GB" altLang="en-US" dirty="0" smtClean="0">
                <a:latin typeface="Tahoma" pitchFamily="34" charset="0"/>
              </a:rPr>
              <a:t> </a:t>
            </a:r>
          </a:p>
          <a:p>
            <a:pPr marL="228600" indent="-228600" eaLnBrk="1" fontAlgn="auto" hangingPunct="1">
              <a:lnSpc>
                <a:spcPct val="90000"/>
              </a:lnSpc>
              <a:spcBef>
                <a:spcPts val="0"/>
              </a:spcBef>
              <a:spcAft>
                <a:spcPts val="0"/>
              </a:spcAft>
              <a:buFont typeface="Arial" panose="020B0604020202020204" pitchFamily="34" charset="0"/>
              <a:buChar char="•"/>
              <a:defRPr/>
            </a:pPr>
            <a:r>
              <a:rPr lang="en-GB" altLang="en-US" dirty="0" smtClean="0">
                <a:latin typeface="Tahoma" pitchFamily="34" charset="0"/>
              </a:rPr>
              <a:t>Involvement of the church - fear of female sexuality</a:t>
            </a:r>
          </a:p>
          <a:p>
            <a:pPr eaLnBrk="1" fontAlgn="auto" hangingPunct="1">
              <a:lnSpc>
                <a:spcPct val="90000"/>
              </a:lnSpc>
              <a:spcBef>
                <a:spcPts val="0"/>
              </a:spcBef>
              <a:spcAft>
                <a:spcPts val="0"/>
              </a:spcAft>
              <a:buFont typeface="Arial" panose="020B0604020202020204" pitchFamily="34" charset="0"/>
              <a:buNone/>
              <a:defRPr/>
            </a:pPr>
            <a:endParaRPr lang="en-GB" altLang="en-US" dirty="0" smtClean="0">
              <a:latin typeface="Tahoma" pitchFamily="34" charset="0"/>
            </a:endParaRPr>
          </a:p>
          <a:p>
            <a:pPr eaLnBrk="1" fontAlgn="auto" hangingPunct="1">
              <a:spcBef>
                <a:spcPts val="0"/>
              </a:spcBef>
              <a:spcAft>
                <a:spcPts val="0"/>
              </a:spcAft>
              <a:defRPr/>
            </a:pPr>
            <a:r>
              <a:rPr lang="en-GB" b="1" dirty="0" smtClean="0"/>
              <a:t>Physical causes - Ancient Greeks</a:t>
            </a:r>
          </a:p>
          <a:p>
            <a:pPr eaLnBrk="1" fontAlgn="auto" hangingPunct="1">
              <a:lnSpc>
                <a:spcPct val="90000"/>
              </a:lnSpc>
              <a:spcBef>
                <a:spcPts val="0"/>
              </a:spcBef>
              <a:spcAft>
                <a:spcPts val="0"/>
              </a:spcAft>
              <a:buFont typeface="Wingdings" pitchFamily="2" charset="2"/>
              <a:buNone/>
              <a:defRPr/>
            </a:pPr>
            <a:r>
              <a:rPr lang="en-GB" sz="1600" dirty="0" smtClean="0">
                <a:latin typeface="Comic Sans MS" pitchFamily="66" charset="0"/>
              </a:rPr>
              <a:t>F</a:t>
            </a:r>
            <a:r>
              <a:rPr lang="en-GB" dirty="0" smtClean="0">
                <a:latin typeface="Tahoma" pitchFamily="34" charset="0"/>
              </a:rPr>
              <a:t>irst psychological disorder believed to have arisen from physical causes was </a:t>
            </a:r>
            <a:r>
              <a:rPr lang="en-GB" dirty="0" smtClean="0">
                <a:solidFill>
                  <a:srgbClr val="FFFF00"/>
                </a:solidFill>
                <a:latin typeface="Tahoma" pitchFamily="34" charset="0"/>
              </a:rPr>
              <a:t>hysteria</a:t>
            </a:r>
            <a:r>
              <a:rPr lang="en-GB" dirty="0" smtClean="0">
                <a:latin typeface="Tahoma" pitchFamily="34" charset="0"/>
              </a:rPr>
              <a:t> - Ancient Greeks</a:t>
            </a:r>
          </a:p>
          <a:p>
            <a:pPr eaLnBrk="1" fontAlgn="auto" hangingPunct="1">
              <a:lnSpc>
                <a:spcPct val="90000"/>
              </a:lnSpc>
              <a:spcBef>
                <a:spcPts val="0"/>
              </a:spcBef>
              <a:spcAft>
                <a:spcPts val="0"/>
              </a:spcAft>
              <a:buFont typeface="Wingdings" pitchFamily="2" charset="2"/>
              <a:buNone/>
              <a:defRPr/>
            </a:pPr>
            <a:r>
              <a:rPr lang="en-GB" dirty="0" smtClean="0">
                <a:latin typeface="Tahoma" pitchFamily="34" charset="0"/>
              </a:rPr>
              <a:t>Uterus was believed to be an animated organ that would roam the body in search of nourishment</a:t>
            </a:r>
          </a:p>
          <a:p>
            <a:pPr eaLnBrk="1" fontAlgn="auto" hangingPunct="1">
              <a:lnSpc>
                <a:spcPct val="90000"/>
              </a:lnSpc>
              <a:spcBef>
                <a:spcPts val="0"/>
              </a:spcBef>
              <a:spcAft>
                <a:spcPts val="0"/>
              </a:spcAft>
              <a:buFont typeface="Wingdings" pitchFamily="2" charset="2"/>
              <a:buNone/>
              <a:defRPr/>
            </a:pPr>
            <a:r>
              <a:rPr lang="en-GB" dirty="0" smtClean="0">
                <a:latin typeface="Tahoma" pitchFamily="34" charset="0"/>
              </a:rPr>
              <a:t>If it attached to the:</a:t>
            </a:r>
          </a:p>
          <a:p>
            <a:pPr eaLnBrk="1" fontAlgn="auto" hangingPunct="1">
              <a:lnSpc>
                <a:spcPct val="90000"/>
              </a:lnSpc>
              <a:spcBef>
                <a:spcPts val="0"/>
              </a:spcBef>
              <a:spcAft>
                <a:spcPts val="0"/>
              </a:spcAft>
              <a:defRPr/>
            </a:pPr>
            <a:r>
              <a:rPr lang="en-GB" dirty="0" smtClean="0">
                <a:solidFill>
                  <a:srgbClr val="FFFF00"/>
                </a:solidFill>
                <a:latin typeface="Tahoma" pitchFamily="34" charset="0"/>
              </a:rPr>
              <a:t>liver</a:t>
            </a:r>
            <a:r>
              <a:rPr lang="en-GB" dirty="0" smtClean="0">
                <a:latin typeface="Tahoma" pitchFamily="34" charset="0"/>
              </a:rPr>
              <a:t> - woman would lose her voice, grind her teeth and turn ashen   </a:t>
            </a:r>
          </a:p>
          <a:p>
            <a:pPr eaLnBrk="1" fontAlgn="auto" hangingPunct="1">
              <a:lnSpc>
                <a:spcPct val="90000"/>
              </a:lnSpc>
              <a:spcBef>
                <a:spcPts val="0"/>
              </a:spcBef>
              <a:spcAft>
                <a:spcPts val="0"/>
              </a:spcAft>
              <a:defRPr/>
            </a:pPr>
            <a:r>
              <a:rPr lang="en-GB" dirty="0" smtClean="0">
                <a:solidFill>
                  <a:srgbClr val="FFFF00"/>
                </a:solidFill>
                <a:latin typeface="Tahoma" pitchFamily="34" charset="0"/>
              </a:rPr>
              <a:t>chest</a:t>
            </a:r>
            <a:r>
              <a:rPr lang="en-GB" dirty="0" smtClean="0">
                <a:latin typeface="Tahoma" pitchFamily="34" charset="0"/>
              </a:rPr>
              <a:t> - epileptic-like fits</a:t>
            </a:r>
          </a:p>
          <a:p>
            <a:pPr eaLnBrk="1" fontAlgn="auto" hangingPunct="1">
              <a:lnSpc>
                <a:spcPct val="90000"/>
              </a:lnSpc>
              <a:spcBef>
                <a:spcPts val="0"/>
              </a:spcBef>
              <a:spcAft>
                <a:spcPts val="0"/>
              </a:spcAft>
              <a:defRPr/>
            </a:pPr>
            <a:r>
              <a:rPr lang="en-GB" dirty="0" smtClean="0">
                <a:solidFill>
                  <a:srgbClr val="FFFF00"/>
                </a:solidFill>
                <a:latin typeface="Tahoma" pitchFamily="34" charset="0"/>
              </a:rPr>
              <a:t>heart</a:t>
            </a:r>
            <a:r>
              <a:rPr lang="en-GB" dirty="0" smtClean="0">
                <a:latin typeface="Tahoma" pitchFamily="34" charset="0"/>
              </a:rPr>
              <a:t> - anxiety, oppression and vomiting.</a:t>
            </a:r>
          </a:p>
          <a:p>
            <a:pPr eaLnBrk="1" fontAlgn="auto" hangingPunct="1">
              <a:lnSpc>
                <a:spcPct val="90000"/>
              </a:lnSpc>
              <a:spcBef>
                <a:spcPts val="0"/>
              </a:spcBef>
              <a:spcAft>
                <a:spcPts val="0"/>
              </a:spcAft>
              <a:defRPr/>
            </a:pPr>
            <a:r>
              <a:rPr lang="en-GB" dirty="0" smtClean="0">
                <a:latin typeface="Tahoma" pitchFamily="34" charset="0"/>
              </a:rPr>
              <a:t>The Greek word for uterus is </a:t>
            </a:r>
            <a:r>
              <a:rPr lang="en-GB" dirty="0" err="1" smtClean="0">
                <a:solidFill>
                  <a:srgbClr val="FFFF00"/>
                </a:solidFill>
                <a:latin typeface="Tahoma" pitchFamily="34" charset="0"/>
              </a:rPr>
              <a:t>hystera</a:t>
            </a:r>
            <a:r>
              <a:rPr lang="en-GB" dirty="0" smtClean="0">
                <a:latin typeface="Tahoma" pitchFamily="34" charset="0"/>
              </a:rPr>
              <a:t> </a:t>
            </a:r>
          </a:p>
          <a:p>
            <a:pPr eaLnBrk="1" fontAlgn="auto" hangingPunct="1">
              <a:lnSpc>
                <a:spcPct val="90000"/>
              </a:lnSpc>
              <a:spcBef>
                <a:spcPts val="0"/>
              </a:spcBef>
              <a:spcAft>
                <a:spcPts val="0"/>
              </a:spcAft>
              <a:defRPr/>
            </a:pPr>
            <a:endParaRPr lang="en-GB" dirty="0" smtClean="0">
              <a:latin typeface="Tahoma" pitchFamily="34" charset="0"/>
            </a:endParaRPr>
          </a:p>
          <a:p>
            <a:pPr eaLnBrk="1" fontAlgn="auto" hangingPunct="1">
              <a:lnSpc>
                <a:spcPct val="90000"/>
              </a:lnSpc>
              <a:spcBef>
                <a:spcPts val="0"/>
              </a:spcBef>
              <a:spcAft>
                <a:spcPts val="0"/>
              </a:spcAft>
              <a:defRPr/>
            </a:pPr>
            <a:r>
              <a:rPr lang="en-GB" b="1" dirty="0" smtClean="0">
                <a:latin typeface="Tahoma" pitchFamily="34" charset="0"/>
              </a:rPr>
              <a:t>Psychogenic causes</a:t>
            </a:r>
          </a:p>
          <a:p>
            <a:pPr eaLnBrk="1" fontAlgn="auto" hangingPunct="1">
              <a:spcBef>
                <a:spcPts val="0"/>
              </a:spcBef>
              <a:spcAft>
                <a:spcPts val="0"/>
              </a:spcAft>
              <a:buFont typeface="Wingdings" pitchFamily="2" charset="2"/>
              <a:buNone/>
              <a:defRPr/>
            </a:pPr>
            <a:r>
              <a:rPr lang="en-GB" dirty="0" smtClean="0">
                <a:latin typeface="Tahoma" pitchFamily="34" charset="0"/>
              </a:rPr>
              <a:t>Ancient Greece</a:t>
            </a:r>
          </a:p>
          <a:p>
            <a:pPr eaLnBrk="1" fontAlgn="auto" hangingPunct="1">
              <a:spcBef>
                <a:spcPts val="0"/>
              </a:spcBef>
              <a:spcAft>
                <a:spcPts val="0"/>
              </a:spcAft>
              <a:buFont typeface="Wingdings" pitchFamily="2" charset="2"/>
              <a:buNone/>
              <a:defRPr/>
            </a:pPr>
            <a:r>
              <a:rPr lang="en-GB" dirty="0" smtClean="0">
                <a:latin typeface="Tahoma" pitchFamily="34" charset="0"/>
              </a:rPr>
              <a:t>Galen - important insights into the psychological causes of abnormality</a:t>
            </a:r>
          </a:p>
          <a:p>
            <a:pPr eaLnBrk="1" fontAlgn="auto" hangingPunct="1">
              <a:spcBef>
                <a:spcPts val="0"/>
              </a:spcBef>
              <a:spcAft>
                <a:spcPts val="0"/>
              </a:spcAft>
              <a:buFont typeface="Wingdings" pitchFamily="2" charset="2"/>
              <a:buNone/>
              <a:defRPr/>
            </a:pPr>
            <a:r>
              <a:rPr lang="en-GB" dirty="0" smtClean="0">
                <a:latin typeface="Tahoma" pitchFamily="34" charset="0"/>
              </a:rPr>
              <a:t>This scientific method advanced the understanding of and treatment of psychological disorders</a:t>
            </a:r>
          </a:p>
          <a:p>
            <a:pPr eaLnBrk="1" fontAlgn="auto" hangingPunct="1">
              <a:spcBef>
                <a:spcPts val="0"/>
              </a:spcBef>
              <a:spcAft>
                <a:spcPts val="0"/>
              </a:spcAft>
              <a:buFont typeface="Wingdings" pitchFamily="2" charset="2"/>
              <a:buNone/>
              <a:defRPr/>
            </a:pPr>
            <a:r>
              <a:rPr lang="en-GB" dirty="0" smtClean="0">
                <a:latin typeface="Tahoma" pitchFamily="34" charset="0"/>
              </a:rPr>
              <a:t>But the recognition that mental disorders were psychological in origin didn’t arise again until the middle of the eighteenth century </a:t>
            </a:r>
          </a:p>
          <a:p>
            <a:pPr eaLnBrk="1" fontAlgn="auto" hangingPunct="1">
              <a:spcBef>
                <a:spcPts val="0"/>
              </a:spcBef>
              <a:spcAft>
                <a:spcPts val="0"/>
              </a:spcAft>
              <a:defRPr/>
            </a:pPr>
            <a:endParaRPr lang="en-GB" dirty="0" smtClean="0"/>
          </a:p>
          <a:p>
            <a:pPr eaLnBrk="1" fontAlgn="auto" hangingPunct="1">
              <a:spcBef>
                <a:spcPts val="0"/>
              </a:spcBef>
              <a:spcAft>
                <a:spcPts val="0"/>
              </a:spcAft>
              <a:defRPr/>
            </a:pPr>
            <a:r>
              <a:rPr lang="en-GB" b="1" dirty="0" smtClean="0"/>
              <a:t>Animalism</a:t>
            </a:r>
          </a:p>
          <a:p>
            <a:pPr eaLnBrk="1" fontAlgn="auto" hangingPunct="1">
              <a:spcBef>
                <a:spcPts val="0"/>
              </a:spcBef>
              <a:spcAft>
                <a:spcPts val="0"/>
              </a:spcAft>
              <a:buFont typeface="Wingdings" pitchFamily="2" charset="2"/>
              <a:buNone/>
              <a:defRPr/>
            </a:pPr>
            <a:r>
              <a:rPr lang="en-GB" dirty="0" smtClean="0">
                <a:latin typeface="Tahoma" pitchFamily="34" charset="0"/>
              </a:rPr>
              <a:t>Hundreds of years later there arose a belief in animalism </a:t>
            </a:r>
          </a:p>
          <a:p>
            <a:pPr eaLnBrk="1" fontAlgn="auto" hangingPunct="1">
              <a:spcBef>
                <a:spcPts val="0"/>
              </a:spcBef>
              <a:spcAft>
                <a:spcPts val="0"/>
              </a:spcAft>
              <a:buFont typeface="Wingdings" pitchFamily="2" charset="2"/>
              <a:buNone/>
              <a:defRPr/>
            </a:pPr>
            <a:r>
              <a:rPr lang="en-GB" dirty="0" smtClean="0">
                <a:latin typeface="Tahoma" pitchFamily="34" charset="0"/>
              </a:rPr>
              <a:t>The mentally distressed could be equated to animals </a:t>
            </a:r>
          </a:p>
          <a:p>
            <a:pPr eaLnBrk="1" fontAlgn="auto" hangingPunct="1">
              <a:spcBef>
                <a:spcPts val="0"/>
              </a:spcBef>
              <a:spcAft>
                <a:spcPts val="0"/>
              </a:spcAft>
              <a:buFont typeface="Wingdings" pitchFamily="2" charset="2"/>
              <a:buNone/>
              <a:defRPr/>
            </a:pPr>
            <a:r>
              <a:rPr lang="en-GB" dirty="0" smtClean="0">
                <a:latin typeface="Tahoma" pitchFamily="34" charset="0"/>
              </a:rPr>
              <a:t>They couldn’t control themselves and had to be severely controlled</a:t>
            </a:r>
          </a:p>
          <a:p>
            <a:pPr eaLnBrk="1" fontAlgn="auto" hangingPunct="1">
              <a:spcBef>
                <a:spcPts val="0"/>
              </a:spcBef>
              <a:spcAft>
                <a:spcPts val="0"/>
              </a:spcAft>
              <a:defRPr/>
            </a:pPr>
            <a:endParaRPr lang="en-GB" dirty="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54C7A76-52FB-4F76-B3D7-67610384DDFE}" type="slidenum">
              <a:rPr lang="en-GB">
                <a:cs typeface="Arial" charset="0"/>
              </a:rPr>
              <a:pPr fontAlgn="base">
                <a:spcBef>
                  <a:spcPct val="0"/>
                </a:spcBef>
                <a:spcAft>
                  <a:spcPct val="0"/>
                </a:spcAft>
                <a:defRPr/>
              </a:pPr>
              <a:t>12</a:t>
            </a:fld>
            <a:endParaRPr lang="en-GB">
              <a:cs typeface="Arial" charset="0"/>
            </a:endParaRPr>
          </a:p>
        </p:txBody>
      </p:sp>
    </p:spTree>
    <p:extLst>
      <p:ext uri="{BB962C8B-B14F-4D97-AF65-F5344CB8AC3E}">
        <p14:creationId xmlns:p14="http://schemas.microsoft.com/office/powerpoint/2010/main" val="2132905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686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65747D0-0BEE-493E-9F9E-56DCFBDA6663}" type="slidenum">
              <a:rPr lang="en-GB">
                <a:cs typeface="Arial" charset="0"/>
              </a:rPr>
              <a:pPr fontAlgn="base">
                <a:spcBef>
                  <a:spcPct val="0"/>
                </a:spcBef>
                <a:spcAft>
                  <a:spcPct val="0"/>
                </a:spcAft>
                <a:defRPr/>
              </a:pPr>
              <a:t>14</a:t>
            </a:fld>
            <a:endParaRPr lang="en-GB">
              <a:cs typeface="Arial" charset="0"/>
            </a:endParaRPr>
          </a:p>
        </p:txBody>
      </p:sp>
    </p:spTree>
    <p:extLst>
      <p:ext uri="{BB962C8B-B14F-4D97-AF65-F5344CB8AC3E}">
        <p14:creationId xmlns:p14="http://schemas.microsoft.com/office/powerpoint/2010/main" val="4011116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891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AA820EE-2DCE-49FF-B75A-FF2E21C2A1D0}" type="slidenum">
              <a:rPr lang="en-GB">
                <a:cs typeface="Arial" charset="0"/>
              </a:rPr>
              <a:pPr fontAlgn="base">
                <a:spcBef>
                  <a:spcPct val="0"/>
                </a:spcBef>
                <a:spcAft>
                  <a:spcPct val="0"/>
                </a:spcAft>
                <a:defRPr/>
              </a:pPr>
              <a:t>15</a:t>
            </a:fld>
            <a:endParaRPr lang="en-GB">
              <a:cs typeface="Arial" charset="0"/>
            </a:endParaRPr>
          </a:p>
        </p:txBody>
      </p:sp>
    </p:spTree>
    <p:extLst>
      <p:ext uri="{BB962C8B-B14F-4D97-AF65-F5344CB8AC3E}">
        <p14:creationId xmlns:p14="http://schemas.microsoft.com/office/powerpoint/2010/main" val="3434618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09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B210787-8BBB-4D4E-99A6-0AA6C0FDD25B}" type="slidenum">
              <a:rPr lang="en-GB">
                <a:cs typeface="Arial" charset="0"/>
              </a:rPr>
              <a:pPr fontAlgn="base">
                <a:spcBef>
                  <a:spcPct val="0"/>
                </a:spcBef>
                <a:spcAft>
                  <a:spcPct val="0"/>
                </a:spcAft>
                <a:defRPr/>
              </a:pPr>
              <a:t>16</a:t>
            </a:fld>
            <a:endParaRPr lang="en-GB">
              <a:cs typeface="Arial" charset="0"/>
            </a:endParaRPr>
          </a:p>
        </p:txBody>
      </p:sp>
    </p:spTree>
    <p:extLst>
      <p:ext uri="{BB962C8B-B14F-4D97-AF65-F5344CB8AC3E}">
        <p14:creationId xmlns:p14="http://schemas.microsoft.com/office/powerpoint/2010/main" val="126517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Rot="1" noChangeAspect="1" noTextEdit="1"/>
          </p:cNvSpPr>
          <p:nvPr>
            <p:ph type="sldImg"/>
          </p:nvPr>
        </p:nvSpPr>
        <p:spPr bwMode="auto">
          <a:noFill/>
          <a:ln>
            <a:solidFill>
              <a:srgbClr val="000000"/>
            </a:solidFill>
            <a:miter lim="800000"/>
            <a:headEnd/>
            <a:tailEnd/>
          </a:ln>
        </p:spPr>
      </p:sp>
      <p:sp>
        <p:nvSpPr>
          <p:cNvPr id="94211" name="Rectangle 3"/>
          <p:cNvSpPr>
            <a:spLocks noGrp="1"/>
          </p:cNvSpPr>
          <p:nvPr>
            <p:ph type="body" idx="1"/>
          </p:nvPr>
        </p:nvSpPr>
        <p:spPr bwMode="auto"/>
        <p:txBody>
          <a:bodyPr wrap="square" numCol="1" anchor="t" anchorCtr="0" compatLnSpc="1">
            <a:prstTxWarp prst="textNoShape">
              <a:avLst/>
            </a:prstTxWarp>
          </a:bodyPr>
          <a:lstStyle/>
          <a:p>
            <a:pPr eaLnBrk="1" hangingPunct="1">
              <a:lnSpc>
                <a:spcPct val="80000"/>
              </a:lnSpc>
              <a:defRPr/>
            </a:pPr>
            <a:r>
              <a:rPr lang="en-GB" sz="900" b="1" smtClean="0">
                <a:latin typeface="Arial" charset="0"/>
              </a:rPr>
              <a:t>Szasz argued two fundamental errors</a:t>
            </a:r>
            <a:r>
              <a:rPr lang="en-GB" sz="900" smtClean="0">
                <a:latin typeface="Arial" charset="0"/>
              </a:rPr>
              <a:t> </a:t>
            </a:r>
          </a:p>
          <a:p>
            <a:pPr eaLnBrk="1" hangingPunct="1">
              <a:lnSpc>
                <a:spcPct val="80000"/>
              </a:lnSpc>
              <a:defRPr/>
            </a:pPr>
            <a:endParaRPr lang="en-GB" sz="900" smtClean="0">
              <a:latin typeface="Arial" charset="0"/>
            </a:endParaRPr>
          </a:p>
          <a:p>
            <a:pPr eaLnBrk="1" hangingPunct="1">
              <a:lnSpc>
                <a:spcPct val="80000"/>
              </a:lnSpc>
              <a:defRPr/>
            </a:pPr>
            <a:r>
              <a:rPr lang="en-GB" sz="900" smtClean="0">
                <a:latin typeface="Arial" charset="0"/>
              </a:rPr>
              <a:t>1.     The body responds to physical injury by manifesting physical symptoms </a:t>
            </a:r>
          </a:p>
          <a:p>
            <a:pPr eaLnBrk="1" hangingPunct="1">
              <a:lnSpc>
                <a:spcPct val="80000"/>
              </a:lnSpc>
              <a:defRPr/>
            </a:pPr>
            <a:r>
              <a:rPr lang="en-GB" sz="900" smtClean="0">
                <a:latin typeface="Arial" charset="0"/>
              </a:rPr>
              <a:t>        These are central nervous system symptoms</a:t>
            </a:r>
          </a:p>
          <a:p>
            <a:pPr eaLnBrk="1" hangingPunct="1">
              <a:lnSpc>
                <a:spcPct val="80000"/>
              </a:lnSpc>
              <a:defRPr/>
            </a:pPr>
            <a:r>
              <a:rPr lang="en-GB" sz="900" smtClean="0">
                <a:latin typeface="Arial" charset="0"/>
              </a:rPr>
              <a:t>        You wouldn’t experience emotional or behavioural symptoms as the </a:t>
            </a:r>
          </a:p>
          <a:p>
            <a:pPr eaLnBrk="1" hangingPunct="1">
              <a:lnSpc>
                <a:spcPct val="80000"/>
              </a:lnSpc>
              <a:defRPr/>
            </a:pPr>
            <a:r>
              <a:rPr lang="en-GB" sz="900" smtClean="0">
                <a:latin typeface="Arial" charset="0"/>
              </a:rPr>
              <a:t>        major result</a:t>
            </a:r>
          </a:p>
          <a:p>
            <a:pPr eaLnBrk="1" hangingPunct="1">
              <a:lnSpc>
                <a:spcPct val="80000"/>
              </a:lnSpc>
              <a:defRPr/>
            </a:pPr>
            <a:r>
              <a:rPr lang="en-GB" sz="900" smtClean="0">
                <a:latin typeface="Arial" charset="0"/>
              </a:rPr>
              <a:t> </a:t>
            </a:r>
          </a:p>
          <a:p>
            <a:pPr eaLnBrk="1" hangingPunct="1">
              <a:lnSpc>
                <a:spcPct val="80000"/>
              </a:lnSpc>
              <a:defRPr/>
            </a:pPr>
            <a:r>
              <a:rPr lang="en-GB" sz="900" smtClean="0">
                <a:latin typeface="Arial" charset="0"/>
              </a:rPr>
              <a:t>        A person’s belief cannot be explained merely by a defect or disease of </a:t>
            </a:r>
          </a:p>
          <a:p>
            <a:pPr eaLnBrk="1" hangingPunct="1">
              <a:lnSpc>
                <a:spcPct val="80000"/>
              </a:lnSpc>
              <a:defRPr/>
            </a:pPr>
            <a:r>
              <a:rPr lang="en-GB" sz="900" smtClean="0">
                <a:latin typeface="Arial" charset="0"/>
              </a:rPr>
              <a:t>        the nervous system </a:t>
            </a:r>
          </a:p>
          <a:p>
            <a:pPr eaLnBrk="1" hangingPunct="1">
              <a:lnSpc>
                <a:spcPct val="80000"/>
              </a:lnSpc>
              <a:defRPr/>
            </a:pPr>
            <a:r>
              <a:rPr lang="en-GB" sz="900" smtClean="0">
                <a:latin typeface="Arial" charset="0"/>
              </a:rPr>
              <a:t> </a:t>
            </a:r>
          </a:p>
          <a:p>
            <a:pPr eaLnBrk="1" hangingPunct="1">
              <a:lnSpc>
                <a:spcPct val="80000"/>
              </a:lnSpc>
              <a:defRPr/>
            </a:pPr>
            <a:endParaRPr lang="en-GB" sz="900" smtClean="0">
              <a:latin typeface="Arial" charset="0"/>
            </a:endParaRPr>
          </a:p>
          <a:p>
            <a:pPr eaLnBrk="1" hangingPunct="1">
              <a:lnSpc>
                <a:spcPct val="80000"/>
              </a:lnSpc>
              <a:defRPr/>
            </a:pPr>
            <a:endParaRPr lang="en-GB" sz="900" smtClean="0">
              <a:latin typeface="Arial" charset="0"/>
            </a:endParaRPr>
          </a:p>
          <a:p>
            <a:pPr algn="ctr" eaLnBrk="1" hangingPunct="1">
              <a:lnSpc>
                <a:spcPct val="80000"/>
              </a:lnSpc>
              <a:defRPr/>
            </a:pPr>
            <a:r>
              <a:rPr lang="en-GB" sz="900" smtClean="0">
                <a:latin typeface="Arial" charset="0"/>
              </a:rPr>
              <a:t>We need to take a different approach</a:t>
            </a:r>
            <a:r>
              <a:rPr lang="en-GB" sz="900" b="1" smtClean="0">
                <a:latin typeface="Arial" charset="0"/>
              </a:rPr>
              <a:t> </a:t>
            </a:r>
          </a:p>
          <a:p>
            <a:pPr eaLnBrk="1" hangingPunct="1">
              <a:lnSpc>
                <a:spcPct val="80000"/>
              </a:lnSpc>
              <a:defRPr/>
            </a:pPr>
            <a:endParaRPr lang="en-GB" sz="900" smtClean="0">
              <a:effectLst>
                <a:outerShdw blurRad="38100" dist="38100" dir="2700000" algn="tl">
                  <a:srgbClr val="C0C0C0"/>
                </a:outerShdw>
              </a:effectLst>
              <a:latin typeface="Arial" charset="0"/>
            </a:endParaRPr>
          </a:p>
          <a:p>
            <a:pPr eaLnBrk="1" hangingPunct="1">
              <a:lnSpc>
                <a:spcPct val="80000"/>
              </a:lnSpc>
              <a:defRPr/>
            </a:pPr>
            <a:r>
              <a:rPr lang="en-GB" sz="900" b="1" smtClean="0">
                <a:latin typeface="Arial" charset="0"/>
              </a:rPr>
              <a:t>Szasz argued two fundamental errors</a:t>
            </a:r>
            <a:r>
              <a:rPr lang="en-GB" sz="900" smtClean="0">
                <a:latin typeface="Arial" charset="0"/>
              </a:rPr>
              <a:t> </a:t>
            </a:r>
          </a:p>
          <a:p>
            <a:pPr eaLnBrk="1" hangingPunct="1">
              <a:lnSpc>
                <a:spcPct val="80000"/>
              </a:lnSpc>
              <a:defRPr/>
            </a:pPr>
            <a:endParaRPr lang="en-GB" sz="900" smtClean="0">
              <a:latin typeface="Arial" charset="0"/>
            </a:endParaRPr>
          </a:p>
          <a:p>
            <a:pPr eaLnBrk="1" hangingPunct="1">
              <a:lnSpc>
                <a:spcPct val="80000"/>
              </a:lnSpc>
              <a:defRPr/>
            </a:pPr>
            <a:r>
              <a:rPr lang="en-GB" sz="900" smtClean="0">
                <a:latin typeface="Arial" charset="0"/>
              </a:rPr>
              <a:t>1.     The body responds to physical injury by manifesting physical symptoms </a:t>
            </a:r>
          </a:p>
          <a:p>
            <a:pPr eaLnBrk="1" hangingPunct="1">
              <a:lnSpc>
                <a:spcPct val="80000"/>
              </a:lnSpc>
              <a:defRPr/>
            </a:pPr>
            <a:r>
              <a:rPr lang="en-GB" sz="900" smtClean="0">
                <a:latin typeface="Arial" charset="0"/>
              </a:rPr>
              <a:t>        These are central nervous system symptoms</a:t>
            </a:r>
          </a:p>
          <a:p>
            <a:pPr eaLnBrk="1" hangingPunct="1">
              <a:lnSpc>
                <a:spcPct val="80000"/>
              </a:lnSpc>
              <a:defRPr/>
            </a:pPr>
            <a:r>
              <a:rPr lang="en-GB" sz="900" smtClean="0">
                <a:latin typeface="Arial" charset="0"/>
              </a:rPr>
              <a:t>        You wouldn’t experience emotional or behavioural symptoms as the </a:t>
            </a:r>
          </a:p>
          <a:p>
            <a:pPr eaLnBrk="1" hangingPunct="1">
              <a:lnSpc>
                <a:spcPct val="80000"/>
              </a:lnSpc>
              <a:defRPr/>
            </a:pPr>
            <a:r>
              <a:rPr lang="en-GB" sz="900" smtClean="0">
                <a:latin typeface="Arial" charset="0"/>
              </a:rPr>
              <a:t>        major result</a:t>
            </a:r>
          </a:p>
          <a:p>
            <a:pPr eaLnBrk="1" hangingPunct="1">
              <a:lnSpc>
                <a:spcPct val="80000"/>
              </a:lnSpc>
              <a:defRPr/>
            </a:pPr>
            <a:r>
              <a:rPr lang="en-GB" sz="900" smtClean="0">
                <a:latin typeface="Arial" charset="0"/>
              </a:rPr>
              <a:t> </a:t>
            </a:r>
          </a:p>
          <a:p>
            <a:pPr eaLnBrk="1" hangingPunct="1">
              <a:lnSpc>
                <a:spcPct val="80000"/>
              </a:lnSpc>
              <a:defRPr/>
            </a:pPr>
            <a:r>
              <a:rPr lang="en-GB" sz="900" smtClean="0">
                <a:latin typeface="Arial" charset="0"/>
              </a:rPr>
              <a:t>        A person’s belief cannot be explained merely by a defect or disease of </a:t>
            </a:r>
          </a:p>
          <a:p>
            <a:pPr eaLnBrk="1" hangingPunct="1">
              <a:lnSpc>
                <a:spcPct val="80000"/>
              </a:lnSpc>
              <a:defRPr/>
            </a:pPr>
            <a:r>
              <a:rPr lang="en-GB" sz="900" smtClean="0">
                <a:latin typeface="Arial" charset="0"/>
              </a:rPr>
              <a:t>        the nervous system </a:t>
            </a:r>
          </a:p>
          <a:p>
            <a:pPr eaLnBrk="1" hangingPunct="1">
              <a:lnSpc>
                <a:spcPct val="80000"/>
              </a:lnSpc>
              <a:defRPr/>
            </a:pPr>
            <a:r>
              <a:rPr lang="en-GB" sz="900" smtClean="0">
                <a:latin typeface="Arial" charset="0"/>
              </a:rPr>
              <a:t> </a:t>
            </a:r>
          </a:p>
          <a:p>
            <a:pPr eaLnBrk="1" hangingPunct="1">
              <a:lnSpc>
                <a:spcPct val="80000"/>
              </a:lnSpc>
              <a:defRPr/>
            </a:pPr>
            <a:endParaRPr lang="en-GB" sz="900" smtClean="0">
              <a:latin typeface="Arial" charset="0"/>
            </a:endParaRPr>
          </a:p>
          <a:p>
            <a:pPr eaLnBrk="1" hangingPunct="1">
              <a:lnSpc>
                <a:spcPct val="80000"/>
              </a:lnSpc>
              <a:defRPr/>
            </a:pPr>
            <a:endParaRPr lang="en-GB" sz="900" smtClean="0">
              <a:latin typeface="Arial" charset="0"/>
            </a:endParaRPr>
          </a:p>
          <a:p>
            <a:pPr algn="ctr" eaLnBrk="1" hangingPunct="1">
              <a:lnSpc>
                <a:spcPct val="80000"/>
              </a:lnSpc>
              <a:defRPr/>
            </a:pPr>
            <a:r>
              <a:rPr lang="en-GB" sz="900" smtClean="0">
                <a:latin typeface="Arial" charset="0"/>
              </a:rPr>
              <a:t>We need to take a different approach</a:t>
            </a:r>
            <a:r>
              <a:rPr lang="en-GB" sz="900" b="1" smtClean="0">
                <a:latin typeface="Arial" charset="0"/>
              </a:rPr>
              <a:t> </a:t>
            </a:r>
          </a:p>
          <a:p>
            <a:pPr eaLnBrk="1" hangingPunct="1">
              <a:lnSpc>
                <a:spcPct val="80000"/>
              </a:lnSpc>
              <a:defRPr/>
            </a:pPr>
            <a:endParaRPr lang="en-GB" sz="900" smtClean="0">
              <a:effectLst>
                <a:outerShdw blurRad="38100" dist="38100" dir="2700000" algn="tl">
                  <a:srgbClr val="C0C0C0"/>
                </a:outerShdw>
              </a:effectLst>
              <a:latin typeface="Arial" charset="0"/>
            </a:endParaRPr>
          </a:p>
          <a:p>
            <a:pPr eaLnBrk="1" hangingPunct="1">
              <a:lnSpc>
                <a:spcPct val="80000"/>
              </a:lnSpc>
              <a:defRPr/>
            </a:pPr>
            <a:r>
              <a:rPr lang="en-GB" sz="900" b="1" smtClean="0">
                <a:latin typeface="Arial" charset="0"/>
              </a:rPr>
              <a:t>Szasz argued two fundamental errors</a:t>
            </a:r>
            <a:r>
              <a:rPr lang="en-GB" sz="900" smtClean="0">
                <a:latin typeface="Arial" charset="0"/>
              </a:rPr>
              <a:t> </a:t>
            </a:r>
          </a:p>
          <a:p>
            <a:pPr eaLnBrk="1" hangingPunct="1">
              <a:lnSpc>
                <a:spcPct val="80000"/>
              </a:lnSpc>
              <a:defRPr/>
            </a:pPr>
            <a:endParaRPr lang="en-GB" sz="900" smtClean="0">
              <a:latin typeface="Arial" charset="0"/>
            </a:endParaRPr>
          </a:p>
          <a:p>
            <a:pPr eaLnBrk="1" hangingPunct="1">
              <a:lnSpc>
                <a:spcPct val="80000"/>
              </a:lnSpc>
              <a:defRPr/>
            </a:pPr>
            <a:r>
              <a:rPr lang="en-GB" sz="900" smtClean="0">
                <a:latin typeface="Arial" charset="0"/>
              </a:rPr>
              <a:t>1.     The body responds to physical injury by manifesting physical symptoms </a:t>
            </a:r>
          </a:p>
          <a:p>
            <a:pPr eaLnBrk="1" hangingPunct="1">
              <a:lnSpc>
                <a:spcPct val="80000"/>
              </a:lnSpc>
              <a:defRPr/>
            </a:pPr>
            <a:r>
              <a:rPr lang="en-GB" sz="900" smtClean="0">
                <a:latin typeface="Arial" charset="0"/>
              </a:rPr>
              <a:t>        These are central nervous system symptoms</a:t>
            </a:r>
          </a:p>
          <a:p>
            <a:pPr eaLnBrk="1" hangingPunct="1">
              <a:lnSpc>
                <a:spcPct val="80000"/>
              </a:lnSpc>
              <a:defRPr/>
            </a:pPr>
            <a:r>
              <a:rPr lang="en-GB" sz="900" smtClean="0">
                <a:latin typeface="Arial" charset="0"/>
              </a:rPr>
              <a:t>        You wouldn’t experience emotional or behavioural symptoms as the </a:t>
            </a:r>
          </a:p>
          <a:p>
            <a:pPr eaLnBrk="1" hangingPunct="1">
              <a:lnSpc>
                <a:spcPct val="80000"/>
              </a:lnSpc>
              <a:defRPr/>
            </a:pPr>
            <a:r>
              <a:rPr lang="en-GB" sz="900" smtClean="0">
                <a:latin typeface="Arial" charset="0"/>
              </a:rPr>
              <a:t>        major result</a:t>
            </a:r>
          </a:p>
          <a:p>
            <a:pPr eaLnBrk="1" hangingPunct="1">
              <a:lnSpc>
                <a:spcPct val="80000"/>
              </a:lnSpc>
              <a:defRPr/>
            </a:pPr>
            <a:r>
              <a:rPr lang="en-GB" sz="900" smtClean="0">
                <a:latin typeface="Arial" charset="0"/>
              </a:rPr>
              <a:t> </a:t>
            </a:r>
          </a:p>
          <a:p>
            <a:pPr eaLnBrk="1" hangingPunct="1">
              <a:lnSpc>
                <a:spcPct val="80000"/>
              </a:lnSpc>
              <a:defRPr/>
            </a:pPr>
            <a:r>
              <a:rPr lang="en-GB" sz="900" smtClean="0">
                <a:latin typeface="Arial" charset="0"/>
              </a:rPr>
              <a:t>        A person’s belief cannot be explained merely by a defect or disease of </a:t>
            </a:r>
          </a:p>
          <a:p>
            <a:pPr eaLnBrk="1" hangingPunct="1">
              <a:lnSpc>
                <a:spcPct val="80000"/>
              </a:lnSpc>
              <a:defRPr/>
            </a:pPr>
            <a:r>
              <a:rPr lang="en-GB" sz="900" smtClean="0">
                <a:latin typeface="Arial" charset="0"/>
              </a:rPr>
              <a:t>        the nervous system </a:t>
            </a:r>
          </a:p>
          <a:p>
            <a:pPr eaLnBrk="1" hangingPunct="1">
              <a:lnSpc>
                <a:spcPct val="80000"/>
              </a:lnSpc>
              <a:defRPr/>
            </a:pPr>
            <a:r>
              <a:rPr lang="en-GB" sz="900" smtClean="0">
                <a:latin typeface="Arial" charset="0"/>
              </a:rPr>
              <a:t> </a:t>
            </a:r>
          </a:p>
          <a:p>
            <a:pPr eaLnBrk="1" hangingPunct="1">
              <a:lnSpc>
                <a:spcPct val="80000"/>
              </a:lnSpc>
              <a:defRPr/>
            </a:pPr>
            <a:r>
              <a:rPr lang="en-GB" sz="900" smtClean="0">
                <a:latin typeface="Arial" charset="0"/>
              </a:rPr>
              <a:t>We need to take a different approach</a:t>
            </a:r>
            <a:r>
              <a:rPr lang="en-GB" sz="900" b="1" smtClean="0">
                <a:latin typeface="Arial" charset="0"/>
              </a:rPr>
              <a:t> </a:t>
            </a:r>
          </a:p>
          <a:p>
            <a:pPr eaLnBrk="1" hangingPunct="1">
              <a:lnSpc>
                <a:spcPct val="80000"/>
              </a:lnSpc>
              <a:defRPr/>
            </a:pPr>
            <a:endParaRPr lang="en-GB" sz="900" smtClean="0">
              <a:effectLst>
                <a:outerShdw blurRad="38100" dist="38100" dir="2700000" algn="tl">
                  <a:srgbClr val="C0C0C0"/>
                </a:outerShdw>
              </a:effectLst>
              <a:latin typeface="Arial" charset="0"/>
            </a:endParaRPr>
          </a:p>
          <a:p>
            <a:pPr eaLnBrk="1" hangingPunct="1">
              <a:lnSpc>
                <a:spcPct val="80000"/>
              </a:lnSpc>
              <a:defRPr/>
            </a:pPr>
            <a:endParaRPr lang="en-GB" sz="800" smtClean="0"/>
          </a:p>
        </p:txBody>
      </p:sp>
    </p:spTree>
    <p:extLst>
      <p:ext uri="{BB962C8B-B14F-4D97-AF65-F5344CB8AC3E}">
        <p14:creationId xmlns:p14="http://schemas.microsoft.com/office/powerpoint/2010/main" val="1037406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301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89676CF-849A-4F27-91B1-B07777710840}" type="slidenum">
              <a:rPr lang="en-GB">
                <a:cs typeface="Arial" charset="0"/>
              </a:rPr>
              <a:pPr fontAlgn="base">
                <a:spcBef>
                  <a:spcPct val="0"/>
                </a:spcBef>
                <a:spcAft>
                  <a:spcPct val="0"/>
                </a:spcAft>
                <a:defRPr/>
              </a:pPr>
              <a:t>22</a:t>
            </a:fld>
            <a:endParaRPr lang="en-GB">
              <a:cs typeface="Arial" charset="0"/>
            </a:endParaRPr>
          </a:p>
        </p:txBody>
      </p:sp>
    </p:spTree>
    <p:extLst>
      <p:ext uri="{BB962C8B-B14F-4D97-AF65-F5344CB8AC3E}">
        <p14:creationId xmlns:p14="http://schemas.microsoft.com/office/powerpoint/2010/main" val="40319879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50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5D8471-AB21-48EE-A002-14CC097FCECE}" type="slidenum">
              <a:rPr lang="en-GB">
                <a:cs typeface="Arial" charset="0"/>
              </a:rPr>
              <a:pPr fontAlgn="base">
                <a:spcBef>
                  <a:spcPct val="0"/>
                </a:spcBef>
                <a:spcAft>
                  <a:spcPct val="0"/>
                </a:spcAft>
                <a:defRPr/>
              </a:pPr>
              <a:t>23</a:t>
            </a:fld>
            <a:endParaRPr lang="en-GB">
              <a:cs typeface="Arial" charset="0"/>
            </a:endParaRPr>
          </a:p>
        </p:txBody>
      </p:sp>
    </p:spTree>
    <p:extLst>
      <p:ext uri="{BB962C8B-B14F-4D97-AF65-F5344CB8AC3E}">
        <p14:creationId xmlns:p14="http://schemas.microsoft.com/office/powerpoint/2010/main" val="1344603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D82ADBF-45F1-4BDE-B14B-47B3419DEAA1}" type="slidenum">
              <a:rPr lang="en-GB">
                <a:cs typeface="Arial" charset="0"/>
              </a:rPr>
              <a:pPr fontAlgn="base">
                <a:spcBef>
                  <a:spcPct val="0"/>
                </a:spcBef>
                <a:spcAft>
                  <a:spcPct val="0"/>
                </a:spcAft>
                <a:defRPr/>
              </a:pPr>
              <a:t>26</a:t>
            </a:fld>
            <a:endParaRPr lang="en-GB">
              <a:cs typeface="Arial" charset="0"/>
            </a:endParaRPr>
          </a:p>
        </p:txBody>
      </p:sp>
    </p:spTree>
    <p:extLst>
      <p:ext uri="{BB962C8B-B14F-4D97-AF65-F5344CB8AC3E}">
        <p14:creationId xmlns:p14="http://schemas.microsoft.com/office/powerpoint/2010/main" val="548825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30901A1-35A3-4C51-9116-D836AE2EA87D}" type="slidenum">
              <a:rPr lang="en-GB">
                <a:cs typeface="Arial" charset="0"/>
              </a:rPr>
              <a:pPr fontAlgn="base">
                <a:spcBef>
                  <a:spcPct val="0"/>
                </a:spcBef>
                <a:spcAft>
                  <a:spcPct val="0"/>
                </a:spcAft>
                <a:defRPr/>
              </a:pPr>
              <a:t>27</a:t>
            </a:fld>
            <a:endParaRPr lang="en-GB">
              <a:cs typeface="Arial" charset="0"/>
            </a:endParaRPr>
          </a:p>
        </p:txBody>
      </p:sp>
    </p:spTree>
    <p:extLst>
      <p:ext uri="{BB962C8B-B14F-4D97-AF65-F5344CB8AC3E}">
        <p14:creationId xmlns:p14="http://schemas.microsoft.com/office/powerpoint/2010/main" val="12267797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222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6613B13-05D0-43F6-989B-91A80966B879}" type="slidenum">
              <a:rPr lang="en-GB">
                <a:cs typeface="Arial" charset="0"/>
              </a:rPr>
              <a:pPr fontAlgn="base">
                <a:spcBef>
                  <a:spcPct val="0"/>
                </a:spcBef>
                <a:spcAft>
                  <a:spcPct val="0"/>
                </a:spcAft>
                <a:defRPr/>
              </a:pPr>
              <a:t>29</a:t>
            </a:fld>
            <a:endParaRPr lang="en-GB">
              <a:cs typeface="Arial" charset="0"/>
            </a:endParaRPr>
          </a:p>
        </p:txBody>
      </p:sp>
    </p:spTree>
    <p:extLst>
      <p:ext uri="{BB962C8B-B14F-4D97-AF65-F5344CB8AC3E}">
        <p14:creationId xmlns:p14="http://schemas.microsoft.com/office/powerpoint/2010/main" val="1540436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427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DB4CF0C-0FB1-4C84-B058-66B81E8A01D0}" type="slidenum">
              <a:rPr lang="en-GB">
                <a:cs typeface="Arial" charset="0"/>
              </a:rPr>
              <a:pPr fontAlgn="base">
                <a:spcBef>
                  <a:spcPct val="0"/>
                </a:spcBef>
                <a:spcAft>
                  <a:spcPct val="0"/>
                </a:spcAft>
                <a:defRPr/>
              </a:pPr>
              <a:t>30</a:t>
            </a:fld>
            <a:endParaRPr lang="en-GB">
              <a:cs typeface="Arial" charset="0"/>
            </a:endParaRPr>
          </a:p>
        </p:txBody>
      </p:sp>
    </p:spTree>
    <p:extLst>
      <p:ext uri="{BB962C8B-B14F-4D97-AF65-F5344CB8AC3E}">
        <p14:creationId xmlns:p14="http://schemas.microsoft.com/office/powerpoint/2010/main" val="40557969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632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D5EAE88-622E-4E58-BC31-87F09591984A}" type="slidenum">
              <a:rPr lang="en-GB">
                <a:cs typeface="Arial" charset="0"/>
              </a:rPr>
              <a:pPr fontAlgn="base">
                <a:spcBef>
                  <a:spcPct val="0"/>
                </a:spcBef>
                <a:spcAft>
                  <a:spcPct val="0"/>
                </a:spcAft>
                <a:defRPr/>
              </a:pPr>
              <a:t>31</a:t>
            </a:fld>
            <a:endParaRPr lang="en-GB">
              <a:cs typeface="Arial" charset="0"/>
            </a:endParaRPr>
          </a:p>
        </p:txBody>
      </p:sp>
    </p:spTree>
    <p:extLst>
      <p:ext uri="{BB962C8B-B14F-4D97-AF65-F5344CB8AC3E}">
        <p14:creationId xmlns:p14="http://schemas.microsoft.com/office/powerpoint/2010/main" val="704129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93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F55E5E9-34A1-48F4-9C43-B173C47A071F}" type="slidenum">
              <a:rPr lang="en-GB">
                <a:cs typeface="Arial" charset="0"/>
              </a:rPr>
              <a:pPr fontAlgn="base">
                <a:spcBef>
                  <a:spcPct val="0"/>
                </a:spcBef>
                <a:spcAft>
                  <a:spcPct val="0"/>
                </a:spcAft>
                <a:defRPr/>
              </a:pPr>
              <a:t>33</a:t>
            </a:fld>
            <a:endParaRPr lang="en-GB">
              <a:cs typeface="Arial" charset="0"/>
            </a:endParaRPr>
          </a:p>
        </p:txBody>
      </p:sp>
    </p:spTree>
    <p:extLst>
      <p:ext uri="{BB962C8B-B14F-4D97-AF65-F5344CB8AC3E}">
        <p14:creationId xmlns:p14="http://schemas.microsoft.com/office/powerpoint/2010/main" val="10329009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14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1EF67A5-0FDE-491A-A54A-BFC2C6859E76}" type="slidenum">
              <a:rPr lang="en-GB">
                <a:cs typeface="Arial" charset="0"/>
              </a:rPr>
              <a:pPr fontAlgn="base">
                <a:spcBef>
                  <a:spcPct val="0"/>
                </a:spcBef>
                <a:spcAft>
                  <a:spcPct val="0"/>
                </a:spcAft>
                <a:defRPr/>
              </a:pPr>
              <a:t>34</a:t>
            </a:fld>
            <a:endParaRPr lang="en-GB">
              <a:cs typeface="Arial" charset="0"/>
            </a:endParaRPr>
          </a:p>
        </p:txBody>
      </p:sp>
    </p:spTree>
    <p:extLst>
      <p:ext uri="{BB962C8B-B14F-4D97-AF65-F5344CB8AC3E}">
        <p14:creationId xmlns:p14="http://schemas.microsoft.com/office/powerpoint/2010/main" val="16644061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349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FFAF069-ACAD-4935-B5D5-282212854F48}" type="slidenum">
              <a:rPr lang="en-GB">
                <a:cs typeface="Arial" charset="0"/>
              </a:rPr>
              <a:pPr fontAlgn="base">
                <a:spcBef>
                  <a:spcPct val="0"/>
                </a:spcBef>
                <a:spcAft>
                  <a:spcPct val="0"/>
                </a:spcAft>
                <a:defRPr/>
              </a:pPr>
              <a:t>35</a:t>
            </a:fld>
            <a:endParaRPr lang="en-GB">
              <a:cs typeface="Arial" charset="0"/>
            </a:endParaRPr>
          </a:p>
        </p:txBody>
      </p:sp>
    </p:spTree>
    <p:extLst>
      <p:ext uri="{BB962C8B-B14F-4D97-AF65-F5344CB8AC3E}">
        <p14:creationId xmlns:p14="http://schemas.microsoft.com/office/powerpoint/2010/main" val="23889471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bwMode="auto">
          <a:noFill/>
          <a:ln>
            <a:solidFill>
              <a:srgbClr val="000000"/>
            </a:solidFill>
            <a:miter lim="800000"/>
            <a:headEnd/>
            <a:tailEnd/>
          </a:ln>
        </p:spPr>
      </p:sp>
      <p:sp>
        <p:nvSpPr>
          <p:cNvPr id="737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553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FB692FF-8F7A-4650-905D-1DD943884DFE}" type="slidenum">
              <a:rPr lang="en-GB">
                <a:cs typeface="Arial" charset="0"/>
              </a:rPr>
              <a:pPr fontAlgn="base">
                <a:spcBef>
                  <a:spcPct val="0"/>
                </a:spcBef>
                <a:spcAft>
                  <a:spcPct val="0"/>
                </a:spcAft>
                <a:defRPr/>
              </a:pPr>
              <a:t>37</a:t>
            </a:fld>
            <a:endParaRPr lang="en-GB">
              <a:cs typeface="Arial" charset="0"/>
            </a:endParaRPr>
          </a:p>
        </p:txBody>
      </p:sp>
    </p:spTree>
    <p:extLst>
      <p:ext uri="{BB962C8B-B14F-4D97-AF65-F5344CB8AC3E}">
        <p14:creationId xmlns:p14="http://schemas.microsoft.com/office/powerpoint/2010/main" val="33270221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bwMode="auto">
          <a:noFill/>
          <a:ln>
            <a:solidFill>
              <a:srgbClr val="000000"/>
            </a:solidFill>
            <a:miter lim="800000"/>
            <a:headEnd/>
            <a:tailEnd/>
          </a:ln>
        </p:spPr>
      </p:sp>
      <p:sp>
        <p:nvSpPr>
          <p:cNvPr id="757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75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0D2EA8C-15C5-4AAE-AF39-07BF276076B7}" type="slidenum">
              <a:rPr lang="en-GB">
                <a:cs typeface="Arial" charset="0"/>
              </a:rPr>
              <a:pPr fontAlgn="base">
                <a:spcBef>
                  <a:spcPct val="0"/>
                </a:spcBef>
                <a:spcAft>
                  <a:spcPct val="0"/>
                </a:spcAft>
                <a:defRPr/>
              </a:pPr>
              <a:t>38</a:t>
            </a:fld>
            <a:endParaRPr lang="en-GB">
              <a:cs typeface="Arial" charset="0"/>
            </a:endParaRPr>
          </a:p>
        </p:txBody>
      </p:sp>
    </p:spTree>
    <p:extLst>
      <p:ext uri="{BB962C8B-B14F-4D97-AF65-F5344CB8AC3E}">
        <p14:creationId xmlns:p14="http://schemas.microsoft.com/office/powerpoint/2010/main" val="11300744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06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25A0E0A-BDFC-4E6C-951E-2055A40F71E3}" type="slidenum">
              <a:rPr lang="en-GB">
                <a:cs typeface="Arial" charset="0"/>
              </a:rPr>
              <a:pPr fontAlgn="base">
                <a:spcBef>
                  <a:spcPct val="0"/>
                </a:spcBef>
                <a:spcAft>
                  <a:spcPct val="0"/>
                </a:spcAft>
                <a:defRPr/>
              </a:pPr>
              <a:t>40</a:t>
            </a:fld>
            <a:endParaRPr lang="en-GB">
              <a:cs typeface="Arial" charset="0"/>
            </a:endParaRPr>
          </a:p>
        </p:txBody>
      </p:sp>
    </p:spTree>
    <p:extLst>
      <p:ext uri="{BB962C8B-B14F-4D97-AF65-F5344CB8AC3E}">
        <p14:creationId xmlns:p14="http://schemas.microsoft.com/office/powerpoint/2010/main" val="2017303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4"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5" name="Rectangle 18"/>
          <p:cNvSpPr>
            <a:spLocks noChangeArrowheads="1"/>
          </p:cNvSpPr>
          <p:nvPr/>
        </p:nvSpPr>
        <p:spPr bwMode="white">
          <a:xfrm>
            <a:off x="8991600" y="3175"/>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6"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7"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0" name="Rectangle 11"/>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1" name="Straight Connector 6"/>
          <p:cNvSpPr>
            <a:spLocks noChangeShapeType="1"/>
          </p:cNvSpPr>
          <p:nvPr/>
        </p:nvSpPr>
        <p:spPr bwMode="auto">
          <a:xfrm>
            <a:off x="155575" y="241935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2" name="Rectangle 9"/>
          <p:cNvSpPr>
            <a:spLocks noChangeArrowheads="1"/>
          </p:cNvSpPr>
          <p:nvPr/>
        </p:nvSpPr>
        <p:spPr bwMode="auto">
          <a:xfrm>
            <a:off x="152400" y="15240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3" name="Oval 12"/>
          <p:cNvSpPr/>
          <p:nvPr/>
        </p:nvSpPr>
        <p:spPr>
          <a:xfrm>
            <a:off x="4267200" y="211455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4" name="Oval 13"/>
          <p:cNvSpPr/>
          <p:nvPr/>
        </p:nvSpPr>
        <p:spPr>
          <a:xfrm>
            <a:off x="4362450" y="2209800"/>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8" name="Title 7"/>
          <p:cNvSpPr>
            <a:spLocks noGrp="1"/>
          </p:cNvSpPr>
          <p:nvPr>
            <p:ph type="ctrTitle"/>
          </p:nvPr>
        </p:nvSpPr>
        <p:spPr>
          <a:xfrm>
            <a:off x="685800" y="381000"/>
            <a:ext cx="7772400" cy="1752600"/>
          </a:xfrm>
        </p:spPr>
        <p:txBody>
          <a:bodyPr/>
          <a:lstStyle>
            <a:lvl1pPr>
              <a:defRPr sz="4200">
                <a:solidFill>
                  <a:schemeClr val="accent1"/>
                </a:solidFill>
              </a:defRPr>
            </a:lvl1pPr>
          </a:lstStyle>
          <a:p>
            <a:r>
              <a:rPr lang="en-US" smtClean="0"/>
              <a:t>Click to edit Master title style</a:t>
            </a:r>
            <a:endParaRPr lang="en-US"/>
          </a:p>
        </p:txBody>
      </p:sp>
      <p:sp>
        <p:nvSpPr>
          <p:cNvPr id="15" name="Date Placeholder 27"/>
          <p:cNvSpPr>
            <a:spLocks noGrp="1"/>
          </p:cNvSpPr>
          <p:nvPr>
            <p:ph type="dt" sz="half" idx="10"/>
          </p:nvPr>
        </p:nvSpPr>
        <p:spPr/>
        <p:txBody>
          <a:bodyPr/>
          <a:lstStyle>
            <a:lvl1pPr>
              <a:defRPr/>
            </a:lvl1pPr>
          </a:lstStyle>
          <a:p>
            <a:pPr>
              <a:defRPr/>
            </a:pPr>
            <a:fld id="{5B2AE0AC-C768-4A5C-BC85-5A6973B4C98B}" type="datetimeFigureOut">
              <a:rPr lang="en-GB"/>
              <a:pPr>
                <a:defRPr/>
              </a:pPr>
              <a:t>14/09/2017</a:t>
            </a:fld>
            <a:endParaRPr lang="en-GB"/>
          </a:p>
        </p:txBody>
      </p:sp>
      <p:sp>
        <p:nvSpPr>
          <p:cNvPr id="16" name="Footer Placeholder 16"/>
          <p:cNvSpPr>
            <a:spLocks noGrp="1"/>
          </p:cNvSpPr>
          <p:nvPr>
            <p:ph type="ftr" sz="quarter" idx="11"/>
          </p:nvPr>
        </p:nvSpPr>
        <p:spPr/>
        <p:txBody>
          <a:bodyPr/>
          <a:lstStyle>
            <a:lvl1pPr>
              <a:defRPr/>
            </a:lvl1pPr>
          </a:lstStyle>
          <a:p>
            <a:pPr>
              <a:defRPr/>
            </a:pPr>
            <a:endParaRPr lang="en-GB"/>
          </a:p>
        </p:txBody>
      </p:sp>
      <p:sp>
        <p:nvSpPr>
          <p:cNvPr id="17" name="Slide Number Placeholder 28"/>
          <p:cNvSpPr>
            <a:spLocks noGrp="1"/>
          </p:cNvSpPr>
          <p:nvPr>
            <p:ph type="sldNum" sz="quarter" idx="12"/>
          </p:nvPr>
        </p:nvSpPr>
        <p:spPr>
          <a:xfrm>
            <a:off x="4343400" y="2198688"/>
            <a:ext cx="457200" cy="441325"/>
          </a:xfrm>
        </p:spPr>
        <p:txBody>
          <a:bodyPr/>
          <a:lstStyle>
            <a:lvl1pPr>
              <a:defRPr>
                <a:solidFill>
                  <a:schemeClr val="accent3">
                    <a:shade val="75000"/>
                  </a:schemeClr>
                </a:solidFill>
              </a:defRPr>
            </a:lvl1pPr>
          </a:lstStyle>
          <a:p>
            <a:pPr>
              <a:defRPr/>
            </a:pPr>
            <a:fld id="{585BDA4E-FF00-4DD2-AB22-B5000F27EFF2}"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lang="en-US" smtClean="0"/>
              <a:t>Click to edit Master title style</a:t>
            </a:r>
            <a:endParaRPr lang="en-US"/>
          </a:p>
        </p:txBody>
      </p:sp>
      <p:sp>
        <p:nvSpPr>
          <p:cNvPr id="8" name="Content Placeholder 7"/>
          <p:cNvSpPr>
            <a:spLocks noGrp="1"/>
          </p:cNvSpPr>
          <p:nvPr>
            <p:ph sz="quarter" idx="1"/>
          </p:nvPr>
        </p:nvSpPr>
        <p:spPr>
          <a:xfrm>
            <a:off x="301752" y="1527048"/>
            <a:ext cx="850392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4124AAF-7514-439C-9DCB-40285B86118E}" type="datetimeFigureOut">
              <a:rPr lang="en-GB"/>
              <a:pPr>
                <a:defRPr/>
              </a:pPr>
              <a:t>14/09/2017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4362450" y="1027113"/>
            <a:ext cx="457200" cy="441325"/>
          </a:xfrm>
        </p:spPr>
        <p:txBody>
          <a:bodyPr/>
          <a:lstStyle>
            <a:lvl1pPr>
              <a:defRPr/>
            </a:lvl1pPr>
          </a:lstStyle>
          <a:p>
            <a:pPr>
              <a:defRPr/>
            </a:pPr>
            <a:fld id="{E7A7836E-9626-40DF-B6ED-7C72D2C163F6}"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7"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8" name="Rectangle 18"/>
          <p:cNvSpPr>
            <a:spLocks noChangeArrowheads="1"/>
          </p:cNvSpPr>
          <p:nvPr/>
        </p:nvSpPr>
        <p:spPr bwMode="white">
          <a:xfrm>
            <a:off x="152400" y="2286000"/>
            <a:ext cx="8832850" cy="3048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9" name="Rectangle 11"/>
          <p:cNvSpPr>
            <a:spLocks noChangeArrowheads="1"/>
          </p:cNvSpPr>
          <p:nvPr/>
        </p:nvSpPr>
        <p:spPr bwMode="auto">
          <a:xfrm>
            <a:off x="155575" y="142875"/>
            <a:ext cx="8832850" cy="2139950"/>
          </a:xfrm>
          <a:prstGeom prst="rect">
            <a:avLst/>
          </a:prstGeom>
          <a:solidFill>
            <a:schemeClr val="accent1"/>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0" name="Rectangle 12"/>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1" name="Rectangle 13"/>
          <p:cNvSpPr>
            <a:spLocks noChangeArrowheads="1"/>
          </p:cNvSpPr>
          <p:nvPr/>
        </p:nvSpPr>
        <p:spPr bwMode="auto">
          <a:xfrm>
            <a:off x="152400" y="15240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2" name="Straight Connector 7"/>
          <p:cNvSpPr>
            <a:spLocks noChangeShapeType="1"/>
          </p:cNvSpPr>
          <p:nvPr/>
        </p:nvSpPr>
        <p:spPr bwMode="auto">
          <a:xfrm>
            <a:off x="152400" y="243840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3" name="Oval 9"/>
          <p:cNvSpPr/>
          <p:nvPr/>
        </p:nvSpPr>
        <p:spPr>
          <a:xfrm>
            <a:off x="4267200" y="211455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4" name="Oval 10"/>
          <p:cNvSpPr/>
          <p:nvPr/>
        </p:nvSpPr>
        <p:spPr>
          <a:xfrm>
            <a:off x="4362450" y="2209800"/>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3" name="Text Placeholder 2"/>
          <p:cNvSpPr>
            <a:spLocks noGrp="1"/>
          </p:cNvSpPr>
          <p:nvPr>
            <p:ph type="body" idx="1"/>
          </p:nvPr>
        </p:nvSpPr>
        <p:spPr>
          <a:xfrm>
            <a:off x="1368426" y="2743200"/>
            <a:ext cx="6480174" cy="1673225"/>
          </a:xfrm>
        </p:spPr>
        <p:txBody>
          <a:bodyPr/>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 name="Title 1"/>
          <p:cNvSpPr>
            <a:spLocks noGrp="1"/>
          </p:cNvSpPr>
          <p:nvPr>
            <p:ph type="title"/>
          </p:nvPr>
        </p:nvSpPr>
        <p:spPr>
          <a:xfrm>
            <a:off x="722313" y="533400"/>
            <a:ext cx="7772400" cy="1524000"/>
          </a:xfrm>
        </p:spPr>
        <p:txBody>
          <a:bodyPr/>
          <a:lstStyle>
            <a:lvl1pPr algn="ctr">
              <a:buNone/>
              <a:defRPr sz="4200" b="0" cap="none" baseline="0">
                <a:solidFill>
                  <a:srgbClr val="FFFFFF"/>
                </a:solidFill>
              </a:defRPr>
            </a:lvl1pPr>
          </a:lstStyle>
          <a:p>
            <a:r>
              <a:rPr lang="en-US" smtClean="0"/>
              <a:t>Click to edit Master title style</a:t>
            </a:r>
            <a:endParaRPr lang="en-US"/>
          </a:p>
        </p:txBody>
      </p:sp>
      <p:sp>
        <p:nvSpPr>
          <p:cNvPr id="15" name="Footer Placeholder 4"/>
          <p:cNvSpPr>
            <a:spLocks noGrp="1"/>
          </p:cNvSpPr>
          <p:nvPr>
            <p:ph type="ftr" sz="quarter" idx="10"/>
          </p:nvPr>
        </p:nvSpPr>
        <p:spPr/>
        <p:txBody>
          <a:bodyPr/>
          <a:lstStyle>
            <a:lvl1pPr>
              <a:defRPr/>
            </a:lvl1pPr>
          </a:lstStyle>
          <a:p>
            <a:pPr>
              <a:defRPr/>
            </a:pPr>
            <a:endParaRPr lang="en-GB"/>
          </a:p>
        </p:txBody>
      </p:sp>
      <p:sp>
        <p:nvSpPr>
          <p:cNvPr id="16" name="Date Placeholder 3"/>
          <p:cNvSpPr>
            <a:spLocks noGrp="1"/>
          </p:cNvSpPr>
          <p:nvPr>
            <p:ph type="dt" sz="half" idx="11"/>
          </p:nvPr>
        </p:nvSpPr>
        <p:spPr/>
        <p:txBody>
          <a:bodyPr/>
          <a:lstStyle>
            <a:lvl1pPr>
              <a:defRPr/>
            </a:lvl1pPr>
          </a:lstStyle>
          <a:p>
            <a:pPr>
              <a:defRPr/>
            </a:pPr>
            <a:fld id="{15152776-F5EB-4D12-AE69-1E81E21B668F}" type="datetimeFigureOut">
              <a:rPr lang="en-GB"/>
              <a:pPr>
                <a:defRPr/>
              </a:pPr>
              <a:t>14/09/2017</a:t>
            </a:fld>
            <a:endParaRPr lang="en-GB"/>
          </a:p>
        </p:txBody>
      </p:sp>
      <p:sp>
        <p:nvSpPr>
          <p:cNvPr id="17" name="Slide Number Placeholder 5"/>
          <p:cNvSpPr>
            <a:spLocks noGrp="1"/>
          </p:cNvSpPr>
          <p:nvPr>
            <p:ph type="sldNum" sz="quarter" idx="12"/>
          </p:nvPr>
        </p:nvSpPr>
        <p:spPr>
          <a:xfrm>
            <a:off x="4343400" y="2198688"/>
            <a:ext cx="457200" cy="441325"/>
          </a:xfrm>
        </p:spPr>
        <p:txBody>
          <a:bodyPr/>
          <a:lstStyle>
            <a:lvl1pPr>
              <a:defRPr>
                <a:solidFill>
                  <a:schemeClr val="accent3">
                    <a:shade val="75000"/>
                  </a:schemeClr>
                </a:solidFill>
              </a:defRPr>
            </a:lvl1pPr>
          </a:lstStyle>
          <a:p>
            <a:pPr>
              <a:defRPr/>
            </a:pPr>
            <a:fld id="{478935E0-9A59-4D08-9984-524E5D5E36BD}"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5" name="Straight Connector 7"/>
          <p:cNvSpPr>
            <a:spLocks noChangeShapeType="1"/>
          </p:cNvSpPr>
          <p:nvPr/>
        </p:nvSpPr>
        <p:spPr bwMode="auto">
          <a:xfrm flipV="1">
            <a:off x="4562475" y="1576388"/>
            <a:ext cx="9525" cy="4818062"/>
          </a:xfrm>
          <a:prstGeom prst="line">
            <a:avLst/>
          </a:prstGeom>
          <a:noFill/>
          <a:ln w="9525" cap="flat" cmpd="sng" algn="ctr">
            <a:solidFill>
              <a:schemeClr val="tx2"/>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301752" y="228600"/>
            <a:ext cx="8534400" cy="758952"/>
          </a:xfrm>
        </p:spPr>
        <p:txBody>
          <a:bodyPr/>
          <a:lstStyle/>
          <a:p>
            <a:r>
              <a:rPr lang="en-US" smtClean="0"/>
              <a:t>Click to edit Master title style</a:t>
            </a:r>
            <a:endParaRPr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4"/>
          <p:cNvSpPr>
            <a:spLocks noGrp="1"/>
          </p:cNvSpPr>
          <p:nvPr>
            <p:ph type="dt" sz="half" idx="10"/>
          </p:nvPr>
        </p:nvSpPr>
        <p:spPr>
          <a:xfrm>
            <a:off x="5791200" y="6410325"/>
            <a:ext cx="3044825" cy="365125"/>
          </a:xfrm>
        </p:spPr>
        <p:txBody>
          <a:bodyPr/>
          <a:lstStyle>
            <a:lvl1pPr>
              <a:defRPr/>
            </a:lvl1pPr>
          </a:lstStyle>
          <a:p>
            <a:pPr>
              <a:defRPr/>
            </a:pPr>
            <a:fld id="{0B0AF092-5D66-4507-A554-23F0BB7A75B0}" type="datetimeFigureOut">
              <a:rPr lang="en-GB"/>
              <a:pPr>
                <a:defRPr/>
              </a:pPr>
              <a:t>14/09/2017</a:t>
            </a:fld>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p:txBody>
          <a:bodyPr/>
          <a:lstStyle>
            <a:lvl1pPr>
              <a:defRPr/>
            </a:lvl1pPr>
          </a:lstStyle>
          <a:p>
            <a:pPr>
              <a:defRPr/>
            </a:pPr>
            <a:fld id="{73989599-E4AF-4DC6-893D-702B3CC2254D}"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7" name="Straight Connector 9"/>
          <p:cNvSpPr>
            <a:spLocks noChangeShapeType="1"/>
          </p:cNvSpPr>
          <p:nvPr/>
        </p:nvSpPr>
        <p:spPr bwMode="auto">
          <a:xfrm flipV="1">
            <a:off x="4572000" y="2200275"/>
            <a:ext cx="0" cy="4187825"/>
          </a:xfrm>
          <a:prstGeom prst="line">
            <a:avLst/>
          </a:prstGeom>
          <a:noFill/>
          <a:ln w="9525" cap="flat" cmpd="sng" algn="ctr">
            <a:solidFill>
              <a:schemeClr val="tx2"/>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8"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0"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1"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2" name="Rectangle 10"/>
          <p:cNvSpPr/>
          <p:nvPr/>
        </p:nvSpPr>
        <p:spPr>
          <a:xfrm>
            <a:off x="152400" y="1371600"/>
            <a:ext cx="8832850"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3" name="Rectangle 12"/>
          <p:cNvSpPr>
            <a:spLocks noChangeArrowheads="1"/>
          </p:cNvSpPr>
          <p:nvPr/>
        </p:nvSpPr>
        <p:spPr bwMode="auto">
          <a:xfrm>
            <a:off x="146050" y="6391275"/>
            <a:ext cx="8832850" cy="31115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4" name="Straight Connector 14"/>
          <p:cNvSpPr>
            <a:spLocks noChangeShapeType="1"/>
          </p:cNvSpPr>
          <p:nvPr/>
        </p:nvSpPr>
        <p:spPr bwMode="auto">
          <a:xfrm>
            <a:off x="152400" y="1279525"/>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5" name="Rectangle 17"/>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6" name="Oval 24"/>
          <p:cNvSpPr/>
          <p:nvPr/>
        </p:nvSpPr>
        <p:spPr>
          <a:xfrm>
            <a:off x="4267200" y="955675"/>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7" name="Oval 26"/>
          <p:cNvSpPr/>
          <p:nvPr/>
        </p:nvSpPr>
        <p:spPr>
          <a:xfrm>
            <a:off x="4362450" y="1050925"/>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24" name="Content Placeholder 23"/>
          <p:cNvSpPr>
            <a:spLocks noGrp="1"/>
          </p:cNvSpPr>
          <p:nvPr>
            <p:ph sz="quarter" idx="2"/>
          </p:nvPr>
        </p:nvSpPr>
        <p:spPr>
          <a:xfrm>
            <a:off x="301752" y="2471383"/>
            <a:ext cx="4041648" cy="381840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6" name="Content Placeholder 25"/>
          <p:cNvSpPr>
            <a:spLocks noGrp="1"/>
          </p:cNvSpPr>
          <p:nvPr>
            <p:ph sz="quarter" idx="4"/>
          </p:nvPr>
        </p:nvSpPr>
        <p:spPr>
          <a:xfrm>
            <a:off x="4800600" y="2471383"/>
            <a:ext cx="4038600" cy="382219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3" name="Title 22"/>
          <p:cNvSpPr>
            <a:spLocks noGrp="1"/>
          </p:cNvSpPr>
          <p:nvPr>
            <p:ph type="title"/>
          </p:nvPr>
        </p:nvSpPr>
        <p:spPr/>
        <p:txBody>
          <a:bodyPr rtlCol="0"/>
          <a:lstStyle/>
          <a:p>
            <a:r>
              <a:rPr lang="en-US" smtClean="0"/>
              <a:t>Click to edit Master title style</a:t>
            </a:r>
            <a:endParaRPr lang="en-US"/>
          </a:p>
        </p:txBody>
      </p:sp>
      <p:sp>
        <p:nvSpPr>
          <p:cNvPr id="18" name="Date Placeholder 6"/>
          <p:cNvSpPr>
            <a:spLocks noGrp="1"/>
          </p:cNvSpPr>
          <p:nvPr>
            <p:ph type="dt" sz="half" idx="10"/>
          </p:nvPr>
        </p:nvSpPr>
        <p:spPr/>
        <p:txBody>
          <a:bodyPr/>
          <a:lstStyle>
            <a:lvl1pPr>
              <a:defRPr/>
            </a:lvl1pPr>
          </a:lstStyle>
          <a:p>
            <a:pPr>
              <a:defRPr/>
            </a:pPr>
            <a:fld id="{CD111EFD-1B42-4208-88D5-DC566F4C6D09}" type="datetimeFigureOut">
              <a:rPr lang="en-GB"/>
              <a:pPr>
                <a:defRPr/>
              </a:pPr>
              <a:t>14/09/2017</a:t>
            </a:fld>
            <a:endParaRPr lang="en-GB"/>
          </a:p>
        </p:txBody>
      </p:sp>
      <p:sp>
        <p:nvSpPr>
          <p:cNvPr id="19" name="Footer Placeholder 7"/>
          <p:cNvSpPr>
            <a:spLocks noGrp="1"/>
          </p:cNvSpPr>
          <p:nvPr>
            <p:ph type="ftr" sz="quarter" idx="11"/>
          </p:nvPr>
        </p:nvSpPr>
        <p:spPr>
          <a:xfrm>
            <a:off x="304800" y="6410325"/>
            <a:ext cx="3581400" cy="365125"/>
          </a:xfrm>
        </p:spPr>
        <p:txBody>
          <a:bodyPr/>
          <a:lstStyle>
            <a:lvl1pPr>
              <a:defRPr/>
            </a:lvl1pPr>
          </a:lstStyle>
          <a:p>
            <a:pPr>
              <a:defRPr/>
            </a:pPr>
            <a:endParaRPr lang="en-GB"/>
          </a:p>
        </p:txBody>
      </p:sp>
      <p:sp>
        <p:nvSpPr>
          <p:cNvPr id="20" name="Slide Number Placeholder 8"/>
          <p:cNvSpPr>
            <a:spLocks noGrp="1"/>
          </p:cNvSpPr>
          <p:nvPr>
            <p:ph type="sldNum" sz="quarter" idx="12"/>
          </p:nvPr>
        </p:nvSpPr>
        <p:spPr>
          <a:xfrm>
            <a:off x="4343400" y="1042988"/>
            <a:ext cx="457200" cy="441325"/>
          </a:xfrm>
        </p:spPr>
        <p:txBody>
          <a:bodyPr/>
          <a:lstStyle>
            <a:lvl1pPr algn="ctr">
              <a:defRPr/>
            </a:lvl1pPr>
          </a:lstStyle>
          <a:p>
            <a:pPr>
              <a:defRPr/>
            </a:pPr>
            <a:fld id="{AFD06C5D-3AB6-4201-A852-C7CDFE91D570}"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fld id="{E0B1168A-3E28-47E6-B7AC-106AB42452EC}" type="datetimeFigureOut">
              <a:rPr lang="en-GB"/>
              <a:pPr>
                <a:defRPr/>
              </a:pPr>
              <a:t>14/09/2017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a:xfrm>
            <a:off x="4343400" y="1036638"/>
            <a:ext cx="457200" cy="441325"/>
          </a:xfrm>
        </p:spPr>
        <p:txBody>
          <a:bodyPr/>
          <a:lstStyle>
            <a:lvl1pPr>
              <a:defRPr/>
            </a:lvl1pPr>
          </a:lstStyle>
          <a:p>
            <a:pPr>
              <a:defRPr/>
            </a:pPr>
            <a:fld id="{80C696E9-F2B7-4A3C-99E7-DC707CC7BB2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3" name="Rectangle 7"/>
          <p:cNvSpPr>
            <a:spLocks noChangeArrowheads="1"/>
          </p:cNvSpPr>
          <p:nvPr/>
        </p:nvSpPr>
        <p:spPr bwMode="white">
          <a:xfrm>
            <a:off x="0" y="0"/>
            <a:ext cx="9144000" cy="15557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4"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5"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6" name="Rectangle 4"/>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7" name="Rectangle 5"/>
          <p:cNvSpPr>
            <a:spLocks noChangeArrowheads="1"/>
          </p:cNvSpPr>
          <p:nvPr/>
        </p:nvSpPr>
        <p:spPr bwMode="auto">
          <a:xfrm>
            <a:off x="152400" y="15875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8" name="Date Placeholder 1"/>
          <p:cNvSpPr>
            <a:spLocks noGrp="1"/>
          </p:cNvSpPr>
          <p:nvPr>
            <p:ph type="dt" sz="half" idx="10"/>
          </p:nvPr>
        </p:nvSpPr>
        <p:spPr/>
        <p:txBody>
          <a:bodyPr/>
          <a:lstStyle>
            <a:lvl1pPr>
              <a:defRPr/>
            </a:lvl1pPr>
          </a:lstStyle>
          <a:p>
            <a:pPr>
              <a:defRPr/>
            </a:pPr>
            <a:fld id="{60589CA8-C89B-44ED-AABB-2C19E2331FDA}" type="datetimeFigureOut">
              <a:rPr lang="en-GB"/>
              <a:pPr>
                <a:defRPr/>
              </a:pPr>
              <a:t>14/09/2017</a:t>
            </a:fld>
            <a:endParaRPr lang="en-GB"/>
          </a:p>
        </p:txBody>
      </p:sp>
      <p:sp>
        <p:nvSpPr>
          <p:cNvPr id="9" name="Footer Placeholder 2"/>
          <p:cNvSpPr>
            <a:spLocks noGrp="1"/>
          </p:cNvSpPr>
          <p:nvPr>
            <p:ph type="ftr" sz="quarter" idx="11"/>
          </p:nvPr>
        </p:nvSpPr>
        <p:spPr/>
        <p:txBody>
          <a:bodyPr/>
          <a:lstStyle>
            <a:lvl1pPr>
              <a:defRPr/>
            </a:lvl1pPr>
          </a:lstStyle>
          <a:p>
            <a:pPr>
              <a:defRPr/>
            </a:pPr>
            <a:endParaRPr lang="en-GB"/>
          </a:p>
        </p:txBody>
      </p:sp>
      <p:sp>
        <p:nvSpPr>
          <p:cNvPr id="10" name="Slide Number Placeholder 3"/>
          <p:cNvSpPr>
            <a:spLocks noGrp="1"/>
          </p:cNvSpPr>
          <p:nvPr>
            <p:ph type="sldNum" sz="quarter" idx="12"/>
          </p:nvPr>
        </p:nvSpPr>
        <p:spPr>
          <a:xfrm>
            <a:off x="4267200" y="6324600"/>
            <a:ext cx="609600" cy="441325"/>
          </a:xfrm>
        </p:spPr>
        <p:txBody>
          <a:bodyPr/>
          <a:lstStyle>
            <a:lvl1pPr>
              <a:defRPr>
                <a:solidFill>
                  <a:srgbClr val="FFFFFF"/>
                </a:solidFill>
              </a:defRPr>
            </a:lvl1pPr>
          </a:lstStyle>
          <a:p>
            <a:pPr>
              <a:defRPr/>
            </a:pPr>
            <a:fld id="{41A315D3-5251-44B8-9740-C1534917A4B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18"/>
          <p:cNvSpPr>
            <a:spLocks noChangeArrowheads="1"/>
          </p:cNvSpPr>
          <p:nvPr/>
        </p:nvSpPr>
        <p:spPr bwMode="auto">
          <a:xfrm>
            <a:off x="152400" y="152400"/>
            <a:ext cx="8832850" cy="30480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6"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7"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8" name="Rectangle 15"/>
          <p:cNvSpPr>
            <a:spLocks noChangeArrowheads="1"/>
          </p:cNvSpPr>
          <p:nvPr/>
        </p:nvSpPr>
        <p:spPr bwMode="white">
          <a:xfrm>
            <a:off x="0" y="0"/>
            <a:ext cx="9144000" cy="119063"/>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9"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0"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Rectangle 7"/>
          <p:cNvSpPr>
            <a:spLocks noChangeArrowheads="1"/>
          </p:cNvSpPr>
          <p:nvPr/>
        </p:nvSpPr>
        <p:spPr bwMode="auto">
          <a:xfrm>
            <a:off x="152400" y="152400"/>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2" name="Straight Connector 8"/>
          <p:cNvSpPr>
            <a:spLocks noChangeShapeType="1"/>
          </p:cNvSpPr>
          <p:nvPr/>
        </p:nvSpPr>
        <p:spPr bwMode="auto">
          <a:xfrm>
            <a:off x="152400" y="53340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3"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4" name="Oval 10"/>
          <p:cNvSpPr/>
          <p:nvPr/>
        </p:nvSpPr>
        <p:spPr>
          <a:xfrm>
            <a:off x="1390650" y="323850"/>
            <a:ext cx="419100"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5" name="Rectangle 20"/>
          <p:cNvSpPr>
            <a:spLocks noChangeArrowheads="1"/>
          </p:cNvSpPr>
          <p:nvPr/>
        </p:nvSpPr>
        <p:spPr bwMode="auto">
          <a:xfrm>
            <a:off x="149225" y="6388100"/>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381000" y="914400"/>
            <a:ext cx="2362200" cy="990600"/>
          </a:xfrm>
        </p:spPr>
        <p:txBody>
          <a:bodyPr>
            <a:noAutofit/>
          </a:bodyPr>
          <a:lstStyle>
            <a:lvl1pPr algn="l">
              <a:buNone/>
              <a:defRPr sz="2200" b="1">
                <a:solidFill>
                  <a:srgbClr val="FFFFFF"/>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20" name="Content Placeholder 19"/>
          <p:cNvSpPr>
            <a:spLocks noGrp="1"/>
          </p:cNvSpPr>
          <p:nvPr>
            <p:ph sz="quarter" idx="1"/>
          </p:nvPr>
        </p:nvSpPr>
        <p:spPr>
          <a:xfrm>
            <a:off x="3124200" y="685800"/>
            <a:ext cx="5638800" cy="5410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6" name="Slide Number Placeholder 6"/>
          <p:cNvSpPr>
            <a:spLocks noGrp="1"/>
          </p:cNvSpPr>
          <p:nvPr>
            <p:ph type="sldNum" sz="quarter" idx="10"/>
          </p:nvPr>
        </p:nvSpPr>
        <p:spPr>
          <a:xfrm>
            <a:off x="1371600" y="312738"/>
            <a:ext cx="457200" cy="441325"/>
          </a:xfrm>
        </p:spPr>
        <p:txBody>
          <a:bodyPr/>
          <a:lstStyle>
            <a:lvl1pPr>
              <a:defRPr>
                <a:solidFill>
                  <a:schemeClr val="accent3">
                    <a:shade val="75000"/>
                  </a:schemeClr>
                </a:solidFill>
              </a:defRPr>
            </a:lvl1pPr>
          </a:lstStyle>
          <a:p>
            <a:pPr>
              <a:defRPr/>
            </a:pPr>
            <a:fld id="{FEC8F7A3-57B8-44B0-AE7D-3DE1257F12B0}" type="slidenum">
              <a:rPr lang="en-GB"/>
              <a:pPr>
                <a:defRPr/>
              </a:pPr>
              <a:t>‹#›</a:t>
            </a:fld>
            <a:endParaRPr lang="en-GB"/>
          </a:p>
        </p:txBody>
      </p:sp>
      <p:sp>
        <p:nvSpPr>
          <p:cNvPr id="17" name="Date Placeholder 4"/>
          <p:cNvSpPr>
            <a:spLocks noGrp="1"/>
          </p:cNvSpPr>
          <p:nvPr>
            <p:ph type="dt" sz="half" idx="11"/>
          </p:nvPr>
        </p:nvSpPr>
        <p:spPr/>
        <p:txBody>
          <a:bodyPr/>
          <a:lstStyle>
            <a:lvl1pPr>
              <a:defRPr/>
            </a:lvl1pPr>
          </a:lstStyle>
          <a:p>
            <a:pPr>
              <a:defRPr/>
            </a:pPr>
            <a:fld id="{6400E10A-C99F-41E0-BE54-D3CDA23CD2EC}" type="datetimeFigureOut">
              <a:rPr lang="en-GB"/>
              <a:pPr>
                <a:defRPr/>
              </a:pPr>
              <a:t>14/09/2017</a:t>
            </a:fld>
            <a:endParaRPr lang="en-GB"/>
          </a:p>
        </p:txBody>
      </p:sp>
      <p:sp>
        <p:nvSpPr>
          <p:cNvPr id="18" name="Footer Placeholder 5"/>
          <p:cNvSpPr>
            <a:spLocks noGrp="1"/>
          </p:cNvSpPr>
          <p:nvPr>
            <p:ph type="ftr" sz="quarter" idx="12"/>
          </p:nvPr>
        </p:nvSpPr>
        <p:spPr>
          <a:xfrm>
            <a:off x="301625" y="6410325"/>
            <a:ext cx="3382963" cy="366713"/>
          </a:xfrm>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20"/>
          <p:cNvSpPr>
            <a:spLocks noChangeShapeType="1"/>
          </p:cNvSpPr>
          <p:nvPr/>
        </p:nvSpPr>
        <p:spPr bwMode="auto">
          <a:xfrm>
            <a:off x="152400" y="533400"/>
            <a:ext cx="8832850"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6"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7"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8"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9"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0" name="Rectangle 19"/>
          <p:cNvSpPr>
            <a:spLocks noChangeArrowheads="1"/>
          </p:cNvSpPr>
          <p:nvPr/>
        </p:nvSpPr>
        <p:spPr bwMode="auto">
          <a:xfrm>
            <a:off x="152400" y="152400"/>
            <a:ext cx="8832850" cy="301625"/>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1"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Rectangle 14"/>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3"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4" name="Oval 12"/>
          <p:cNvSpPr/>
          <p:nvPr/>
        </p:nvSpPr>
        <p:spPr>
          <a:xfrm>
            <a:off x="1390650" y="323850"/>
            <a:ext cx="419100"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5" name="Rectangle 21"/>
          <p:cNvSpPr>
            <a:spLocks noChangeArrowheads="1"/>
          </p:cNvSpPr>
          <p:nvPr/>
        </p:nvSpPr>
        <p:spPr bwMode="auto">
          <a:xfrm>
            <a:off x="149225" y="6388100"/>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3000375" y="609600"/>
            <a:ext cx="5867400" cy="4267200"/>
          </a:xfrm>
        </p:spPr>
        <p:txBody>
          <a:bodyPr>
            <a:normAutofit/>
          </a:bodyPr>
          <a:lstStyle>
            <a:lvl1pPr marL="0"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a:r>
              <a:rPr lang="en-US" smtClean="0"/>
              <a:t>Click to edit Master text styles</a:t>
            </a:r>
          </a:p>
        </p:txBody>
      </p:sp>
      <p:sp>
        <p:nvSpPr>
          <p:cNvPr id="16" name="Slide Number Placeholder 6"/>
          <p:cNvSpPr>
            <a:spLocks noGrp="1"/>
          </p:cNvSpPr>
          <p:nvPr>
            <p:ph type="sldNum" sz="quarter" idx="10"/>
          </p:nvPr>
        </p:nvSpPr>
        <p:spPr>
          <a:xfrm>
            <a:off x="1371600" y="312738"/>
            <a:ext cx="457200" cy="441325"/>
          </a:xfrm>
        </p:spPr>
        <p:txBody>
          <a:bodyPr/>
          <a:lstStyle>
            <a:lvl1pPr>
              <a:defRPr/>
            </a:lvl1pPr>
          </a:lstStyle>
          <a:p>
            <a:pPr>
              <a:defRPr/>
            </a:pPr>
            <a:fld id="{ED0A1F80-F3F2-4DFA-B7B2-3FEB54F1D1D2}" type="slidenum">
              <a:rPr lang="en-GB"/>
              <a:pPr>
                <a:defRPr/>
              </a:pPr>
              <a:t>‹#›</a:t>
            </a:fld>
            <a:endParaRPr lang="en-GB"/>
          </a:p>
        </p:txBody>
      </p:sp>
      <p:sp>
        <p:nvSpPr>
          <p:cNvPr id="17" name="Date Placeholder 4"/>
          <p:cNvSpPr>
            <a:spLocks noGrp="1"/>
          </p:cNvSpPr>
          <p:nvPr>
            <p:ph type="dt" sz="half" idx="11"/>
          </p:nvPr>
        </p:nvSpPr>
        <p:spPr>
          <a:xfrm>
            <a:off x="5788025" y="6405563"/>
            <a:ext cx="3044825" cy="365125"/>
          </a:xfrm>
        </p:spPr>
        <p:txBody>
          <a:bodyPr/>
          <a:lstStyle>
            <a:lvl1pPr>
              <a:defRPr/>
            </a:lvl1pPr>
          </a:lstStyle>
          <a:p>
            <a:pPr>
              <a:defRPr/>
            </a:pPr>
            <a:fld id="{B70D11D0-651C-44B1-B2F4-B25CA6F3669A}" type="datetimeFigureOut">
              <a:rPr lang="en-GB"/>
              <a:pPr>
                <a:defRPr/>
              </a:pPr>
              <a:t>14/09/2017</a:t>
            </a:fld>
            <a:endParaRPr lang="en-GB"/>
          </a:p>
        </p:txBody>
      </p:sp>
      <p:sp>
        <p:nvSpPr>
          <p:cNvPr id="18" name="Footer Placeholder 5"/>
          <p:cNvSpPr>
            <a:spLocks noGrp="1"/>
          </p:cNvSpPr>
          <p:nvPr>
            <p:ph type="ftr" sz="quarter" idx="12"/>
          </p:nvPr>
        </p:nvSpPr>
        <p:spPr>
          <a:xfrm>
            <a:off x="301625" y="6410325"/>
            <a:ext cx="3584575" cy="366713"/>
          </a:xfrm>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059CEDA5-DE9F-42F8-BFCC-84A6AE023787}" type="datetimeFigureOut">
              <a:rPr lang="en-GB"/>
              <a:pPr>
                <a:defRPr/>
              </a:pPr>
              <a:t>14/09/2017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467B93E-D908-4349-96CA-FAF3DD3A6FD3}"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4"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5"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6" name="Rectangle 8"/>
          <p:cNvSpPr>
            <a:spLocks noChangeArrowheads="1"/>
          </p:cNvSpPr>
          <p:nvPr/>
        </p:nvSpPr>
        <p:spPr bwMode="white">
          <a:xfrm>
            <a:off x="0" y="0"/>
            <a:ext cx="9144000" cy="15557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7"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8" name="Rectangle 10"/>
          <p:cNvSpPr>
            <a:spLocks noChangeArrowheads="1"/>
          </p:cNvSpPr>
          <p:nvPr/>
        </p:nvSpPr>
        <p:spPr bwMode="auto">
          <a:xfrm>
            <a:off x="146050" y="6391275"/>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9" name="Rectangle 11"/>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0" name="Straight Connector 12"/>
          <p:cNvSpPr>
            <a:spLocks noChangeShapeType="1"/>
          </p:cNvSpPr>
          <p:nvPr/>
        </p:nvSpPr>
        <p:spPr bwMode="auto">
          <a:xfrm rot="5400000">
            <a:off x="4021137" y="3278188"/>
            <a:ext cx="6245225"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1" name="Oval 13"/>
          <p:cNvSpPr/>
          <p:nvPr/>
        </p:nvSpPr>
        <p:spPr>
          <a:xfrm>
            <a:off x="6838950"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Oval 14"/>
          <p:cNvSpPr/>
          <p:nvPr/>
        </p:nvSpPr>
        <p:spPr>
          <a:xfrm>
            <a:off x="6934200" y="3021013"/>
            <a:ext cx="420688"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Vertical Title 1"/>
          <p:cNvSpPr>
            <a:spLocks noGrp="1"/>
          </p:cNvSpPr>
          <p:nvPr>
            <p:ph type="title" orient="vert"/>
          </p:nvPr>
        </p:nvSpPr>
        <p:spPr>
          <a:xfrm>
            <a:off x="7391400" y="304801"/>
            <a:ext cx="1447800" cy="5851525"/>
          </a:xfrm>
        </p:spPr>
        <p:txBody>
          <a:bodyPr vert="eaVert"/>
          <a:lstStyle/>
          <a:p>
            <a:r>
              <a:rPr lang="en-US" smtClean="0"/>
              <a:t>Click to edit Master title style</a:t>
            </a:r>
            <a:endParaRPr lang="en-US"/>
          </a:p>
        </p:txBody>
      </p:sp>
      <p:sp>
        <p:nvSpPr>
          <p:cNvPr id="13" name="Slide Number Placeholder 5"/>
          <p:cNvSpPr>
            <a:spLocks noGrp="1"/>
          </p:cNvSpPr>
          <p:nvPr>
            <p:ph type="sldNum" sz="quarter" idx="10"/>
          </p:nvPr>
        </p:nvSpPr>
        <p:spPr>
          <a:xfrm>
            <a:off x="6915150" y="3009900"/>
            <a:ext cx="457200" cy="441325"/>
          </a:xfrm>
        </p:spPr>
        <p:txBody>
          <a:bodyPr/>
          <a:lstStyle>
            <a:lvl1pPr>
              <a:defRPr/>
            </a:lvl1pPr>
          </a:lstStyle>
          <a:p>
            <a:pPr>
              <a:defRPr/>
            </a:pPr>
            <a:fld id="{16E89BBC-896D-472E-A3BD-CF9F736A8FC2}" type="slidenum">
              <a:rPr lang="en-GB"/>
              <a:pPr>
                <a:defRPr/>
              </a:pPr>
              <a:t>‹#›</a:t>
            </a:fld>
            <a:endParaRPr lang="en-GB"/>
          </a:p>
        </p:txBody>
      </p:sp>
      <p:sp>
        <p:nvSpPr>
          <p:cNvPr id="14" name="Date Placeholder 3"/>
          <p:cNvSpPr>
            <a:spLocks noGrp="1"/>
          </p:cNvSpPr>
          <p:nvPr>
            <p:ph type="dt" sz="half" idx="11"/>
          </p:nvPr>
        </p:nvSpPr>
        <p:spPr/>
        <p:txBody>
          <a:bodyPr/>
          <a:lstStyle>
            <a:lvl1pPr>
              <a:defRPr/>
            </a:lvl1pPr>
          </a:lstStyle>
          <a:p>
            <a:pPr>
              <a:defRPr/>
            </a:pPr>
            <a:fld id="{32663BAA-095F-4DF3-894D-4DB53CCA89D6}" type="datetimeFigureOut">
              <a:rPr lang="en-GB"/>
              <a:pPr>
                <a:defRPr/>
              </a:pPr>
              <a:t>14/09/2017</a:t>
            </a:fld>
            <a:endParaRPr lang="en-GB"/>
          </a:p>
        </p:txBody>
      </p:sp>
      <p:sp>
        <p:nvSpPr>
          <p:cNvPr id="15" name="Footer Placeholder 4"/>
          <p:cNvSpPr>
            <a:spLocks noGrp="1"/>
          </p:cNvSpPr>
          <p:nvPr>
            <p:ph type="ftr" sz="quarter" idx="12"/>
          </p:nvPr>
        </p:nvSpPr>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6" name="Rectangle 15"/>
          <p:cNvSpPr>
            <a:spLocks noChangeArrowheads="1"/>
          </p:cNvSpPr>
          <p:nvPr/>
        </p:nvSpPr>
        <p:spPr bwMode="white">
          <a:xfrm>
            <a:off x="0" y="0"/>
            <a:ext cx="9144000" cy="139382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9" name="Rectangle 8"/>
          <p:cNvSpPr>
            <a:spLocks noChangeArrowheads="1"/>
          </p:cNvSpPr>
          <p:nvPr/>
        </p:nvSpPr>
        <p:spPr bwMode="auto">
          <a:xfrm>
            <a:off x="149225" y="6388100"/>
            <a:ext cx="8832850"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4" name="Date Placeholder 13"/>
          <p:cNvSpPr>
            <a:spLocks noGrp="1"/>
          </p:cNvSpPr>
          <p:nvPr>
            <p:ph type="dt" sz="half" idx="2"/>
          </p:nvPr>
        </p:nvSpPr>
        <p:spPr>
          <a:xfrm>
            <a:off x="5791200" y="6405563"/>
            <a:ext cx="3044825" cy="365125"/>
          </a:xfrm>
          <a:prstGeom prst="rect">
            <a:avLst/>
          </a:prstGeom>
        </p:spPr>
        <p:txBody>
          <a:bodyPr vert="horz"/>
          <a:lstStyle>
            <a:lvl1pPr algn="r" eaLnBrk="1" fontAlgn="auto" latinLnBrk="0" hangingPunct="1">
              <a:spcBef>
                <a:spcPts val="0"/>
              </a:spcBef>
              <a:spcAft>
                <a:spcPts val="0"/>
              </a:spcAft>
              <a:defRPr kumimoji="0" sz="1400">
                <a:solidFill>
                  <a:srgbClr val="FFFFFF"/>
                </a:solidFill>
                <a:latin typeface="+mn-lt"/>
                <a:cs typeface="+mn-cs"/>
              </a:defRPr>
            </a:lvl1pPr>
          </a:lstStyle>
          <a:p>
            <a:pPr>
              <a:defRPr/>
            </a:pPr>
            <a:fld id="{AA66FFFC-F627-4053-AD60-5A01426CD966}" type="datetimeFigureOut">
              <a:rPr lang="en-GB"/>
              <a:pPr>
                <a:defRPr/>
              </a:pPr>
              <a:t>14/09/2017</a:t>
            </a:fld>
            <a:endParaRPr lang="en-GB"/>
          </a:p>
        </p:txBody>
      </p:sp>
      <p:sp>
        <p:nvSpPr>
          <p:cNvPr id="3" name="Footer Placeholder 2"/>
          <p:cNvSpPr>
            <a:spLocks noGrp="1"/>
          </p:cNvSpPr>
          <p:nvPr>
            <p:ph type="ftr" sz="quarter" idx="3"/>
          </p:nvPr>
        </p:nvSpPr>
        <p:spPr>
          <a:xfrm>
            <a:off x="304800" y="6410325"/>
            <a:ext cx="3581400" cy="366713"/>
          </a:xfrm>
          <a:prstGeom prst="rect">
            <a:avLst/>
          </a:prstGeom>
        </p:spPr>
        <p:txBody>
          <a:bodyPr vert="horz"/>
          <a:lstStyle>
            <a:lvl1pPr algn="l" eaLnBrk="1" fontAlgn="auto" latinLnBrk="0" hangingPunct="1">
              <a:spcBef>
                <a:spcPts val="0"/>
              </a:spcBef>
              <a:spcAft>
                <a:spcPts val="0"/>
              </a:spcAft>
              <a:defRPr kumimoji="0" sz="1200">
                <a:solidFill>
                  <a:srgbClr val="FFFFFF"/>
                </a:solidFill>
                <a:latin typeface="+mn-lt"/>
                <a:cs typeface="+mn-cs"/>
              </a:defRPr>
            </a:lvl1pPr>
          </a:lstStyle>
          <a:p>
            <a:pPr>
              <a:defRPr/>
            </a:pPr>
            <a:endParaRPr lang="en-GB"/>
          </a:p>
        </p:txBody>
      </p:sp>
      <p:sp>
        <p:nvSpPr>
          <p:cNvPr id="8" name="Rectangle 7"/>
          <p:cNvSpPr>
            <a:spLocks noChangeArrowheads="1"/>
          </p:cNvSpPr>
          <p:nvPr/>
        </p:nvSpPr>
        <p:spPr bwMode="auto">
          <a:xfrm>
            <a:off x="152400" y="155575"/>
            <a:ext cx="8832850"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fontAlgn="auto">
              <a:spcBef>
                <a:spcPts val="0"/>
              </a:spcBef>
              <a:spcAft>
                <a:spcPts val="0"/>
              </a:spcAft>
              <a:defRPr/>
            </a:pPr>
            <a:endParaRPr lang="en-US" dirty="0">
              <a:latin typeface="+mn-lt"/>
              <a:cs typeface="+mn-cs"/>
            </a:endParaRPr>
          </a:p>
        </p:txBody>
      </p:sp>
      <p:sp>
        <p:nvSpPr>
          <p:cNvPr id="10" name="Straight Connector 9"/>
          <p:cNvSpPr>
            <a:spLocks noChangeShapeType="1"/>
          </p:cNvSpPr>
          <p:nvPr/>
        </p:nvSpPr>
        <p:spPr bwMode="auto">
          <a:xfrm>
            <a:off x="152400" y="1276350"/>
            <a:ext cx="8832850"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fontAlgn="auto">
              <a:spcBef>
                <a:spcPts val="0"/>
              </a:spcBef>
              <a:spcAft>
                <a:spcPts val="0"/>
              </a:spcAft>
              <a:defRPr/>
            </a:pPr>
            <a:endParaRPr lang="en-US">
              <a:latin typeface="+mn-lt"/>
              <a:cs typeface="+mn-cs"/>
            </a:endParaRPr>
          </a:p>
        </p:txBody>
      </p:sp>
      <p:sp>
        <p:nvSpPr>
          <p:cNvPr id="12" name="Oval 11"/>
          <p:cNvSpPr/>
          <p:nvPr/>
        </p:nvSpPr>
        <p:spPr>
          <a:xfrm>
            <a:off x="4267200" y="955675"/>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5" name="Oval 14"/>
          <p:cNvSpPr/>
          <p:nvPr/>
        </p:nvSpPr>
        <p:spPr>
          <a:xfrm>
            <a:off x="4362450" y="1050925"/>
            <a:ext cx="419100"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3" name="Slide Number Placeholder 22"/>
          <p:cNvSpPr>
            <a:spLocks noGrp="1"/>
          </p:cNvSpPr>
          <p:nvPr>
            <p:ph type="sldNum" sz="quarter" idx="4"/>
          </p:nvPr>
        </p:nvSpPr>
        <p:spPr>
          <a:xfrm>
            <a:off x="4343400" y="1039813"/>
            <a:ext cx="457200" cy="441325"/>
          </a:xfrm>
          <a:prstGeom prst="rect">
            <a:avLst/>
          </a:prstGeom>
        </p:spPr>
        <p:txBody>
          <a:bodyPr vert="horz" lIns="45720" rIns="45720" anchor="ctr">
            <a:normAutofit/>
          </a:bodyPr>
          <a:lstStyle>
            <a:lvl1pPr algn="ctr" eaLnBrk="1" fontAlgn="auto" latinLnBrk="0" hangingPunct="1">
              <a:spcBef>
                <a:spcPts val="0"/>
              </a:spcBef>
              <a:spcAft>
                <a:spcPts val="0"/>
              </a:spcAft>
              <a:defRPr kumimoji="0" sz="1600">
                <a:solidFill>
                  <a:schemeClr val="accent3">
                    <a:shade val="75000"/>
                  </a:schemeClr>
                </a:solidFill>
                <a:latin typeface="+mn-lt"/>
                <a:cs typeface="+mn-cs"/>
              </a:defRPr>
            </a:lvl1pPr>
          </a:lstStyle>
          <a:p>
            <a:pPr>
              <a:defRPr/>
            </a:pPr>
            <a:fld id="{E5C3530D-116F-437F-B767-4864CCD9C19A}" type="slidenum">
              <a:rPr lang="en-GB"/>
              <a:pPr>
                <a:defRPr/>
              </a:pPr>
              <a:t>‹#›</a:t>
            </a:fld>
            <a:endParaRPr lang="en-GB"/>
          </a:p>
        </p:txBody>
      </p:sp>
      <p:sp>
        <p:nvSpPr>
          <p:cNvPr id="1038" name="Title Placeholder 21"/>
          <p:cNvSpPr>
            <a:spLocks noGrp="1"/>
          </p:cNvSpPr>
          <p:nvPr>
            <p:ph type="title"/>
          </p:nvPr>
        </p:nvSpPr>
        <p:spPr bwMode="auto">
          <a:xfrm>
            <a:off x="301625" y="228600"/>
            <a:ext cx="8534400" cy="758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1039" name="Text Placeholder 12"/>
          <p:cNvSpPr>
            <a:spLocks noGrp="1"/>
          </p:cNvSpPr>
          <p:nvPr>
            <p:ph type="body" idx="1"/>
          </p:nvPr>
        </p:nvSpPr>
        <p:spPr bwMode="auto">
          <a:xfrm>
            <a:off x="301625" y="1524000"/>
            <a:ext cx="8534400" cy="459898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ctr" rtl="0" eaLnBrk="0" fontAlgn="base" hangingPunct="0">
        <a:spcBef>
          <a:spcPct val="0"/>
        </a:spcBef>
        <a:spcAft>
          <a:spcPct val="0"/>
        </a:spcAft>
        <a:defRPr sz="3300" kern="1200">
          <a:solidFill>
            <a:srgbClr val="7B9899"/>
          </a:solidFill>
          <a:latin typeface="+mj-lt"/>
          <a:ea typeface="+mj-ea"/>
          <a:cs typeface="+mj-cs"/>
        </a:defRPr>
      </a:lvl1pPr>
      <a:lvl2pPr algn="ctr" rtl="0" eaLnBrk="0" fontAlgn="base" hangingPunct="0">
        <a:spcBef>
          <a:spcPct val="0"/>
        </a:spcBef>
        <a:spcAft>
          <a:spcPct val="0"/>
        </a:spcAft>
        <a:defRPr sz="3300">
          <a:solidFill>
            <a:srgbClr val="7B9899"/>
          </a:solidFill>
          <a:latin typeface="Georgia" pitchFamily="18" charset="0"/>
        </a:defRPr>
      </a:lvl2pPr>
      <a:lvl3pPr algn="ctr" rtl="0" eaLnBrk="0" fontAlgn="base" hangingPunct="0">
        <a:spcBef>
          <a:spcPct val="0"/>
        </a:spcBef>
        <a:spcAft>
          <a:spcPct val="0"/>
        </a:spcAft>
        <a:defRPr sz="3300">
          <a:solidFill>
            <a:srgbClr val="7B9899"/>
          </a:solidFill>
          <a:latin typeface="Georgia" pitchFamily="18" charset="0"/>
        </a:defRPr>
      </a:lvl3pPr>
      <a:lvl4pPr algn="ctr" rtl="0" eaLnBrk="0" fontAlgn="base" hangingPunct="0">
        <a:spcBef>
          <a:spcPct val="0"/>
        </a:spcBef>
        <a:spcAft>
          <a:spcPct val="0"/>
        </a:spcAft>
        <a:defRPr sz="3300">
          <a:solidFill>
            <a:srgbClr val="7B9899"/>
          </a:solidFill>
          <a:latin typeface="Georgia" pitchFamily="18" charset="0"/>
        </a:defRPr>
      </a:lvl4pPr>
      <a:lvl5pPr algn="ctr" rtl="0" eaLnBrk="0" fontAlgn="base" hangingPunct="0">
        <a:spcBef>
          <a:spcPct val="0"/>
        </a:spcBef>
        <a:spcAft>
          <a:spcPct val="0"/>
        </a:spcAft>
        <a:defRPr sz="3300">
          <a:solidFill>
            <a:srgbClr val="7B9899"/>
          </a:solidFill>
          <a:latin typeface="Georgia" pitchFamily="18" charset="0"/>
        </a:defRPr>
      </a:lvl5pPr>
      <a:lvl6pPr marL="457200" algn="ctr" rtl="0" fontAlgn="base">
        <a:spcBef>
          <a:spcPct val="0"/>
        </a:spcBef>
        <a:spcAft>
          <a:spcPct val="0"/>
        </a:spcAft>
        <a:defRPr sz="3300">
          <a:solidFill>
            <a:srgbClr val="7B9899"/>
          </a:solidFill>
          <a:latin typeface="Georgia" pitchFamily="18" charset="0"/>
        </a:defRPr>
      </a:lvl6pPr>
      <a:lvl7pPr marL="914400" algn="ctr" rtl="0" fontAlgn="base">
        <a:spcBef>
          <a:spcPct val="0"/>
        </a:spcBef>
        <a:spcAft>
          <a:spcPct val="0"/>
        </a:spcAft>
        <a:defRPr sz="3300">
          <a:solidFill>
            <a:srgbClr val="7B9899"/>
          </a:solidFill>
          <a:latin typeface="Georgia" pitchFamily="18" charset="0"/>
        </a:defRPr>
      </a:lvl7pPr>
      <a:lvl8pPr marL="1371600" algn="ctr" rtl="0" fontAlgn="base">
        <a:spcBef>
          <a:spcPct val="0"/>
        </a:spcBef>
        <a:spcAft>
          <a:spcPct val="0"/>
        </a:spcAft>
        <a:defRPr sz="3300">
          <a:solidFill>
            <a:srgbClr val="7B9899"/>
          </a:solidFill>
          <a:latin typeface="Georgia" pitchFamily="18" charset="0"/>
        </a:defRPr>
      </a:lvl8pPr>
      <a:lvl9pPr marL="1828800" algn="ctr" rtl="0" fontAlgn="base">
        <a:spcBef>
          <a:spcPct val="0"/>
        </a:spcBef>
        <a:spcAft>
          <a:spcPct val="0"/>
        </a:spcAft>
        <a:defRPr sz="3300">
          <a:solidFill>
            <a:srgbClr val="7B9899"/>
          </a:solidFill>
          <a:latin typeface="Georgia" pitchFamily="18" charset="0"/>
        </a:defRPr>
      </a:lvl9pPr>
    </p:titleStyle>
    <p:bodyStyle>
      <a:lvl1pPr marL="273050" indent="-273050" algn="l" rtl="0" eaLnBrk="0" fontAlgn="base" hangingPunct="0">
        <a:spcBef>
          <a:spcPct val="20000"/>
        </a:spcBef>
        <a:spcAft>
          <a:spcPct val="0"/>
        </a:spcAft>
        <a:buClr>
          <a:schemeClr val="accent1"/>
        </a:buClr>
        <a:buSzPct val="85000"/>
        <a:buFont typeface="Wingdings 2" pitchFamily="18" charset="2"/>
        <a:buChar char=""/>
        <a:defRPr sz="2700" kern="1200">
          <a:solidFill>
            <a:schemeClr val="tx1"/>
          </a:solidFill>
          <a:latin typeface="+mn-lt"/>
          <a:ea typeface="+mn-ea"/>
          <a:cs typeface="+mn-cs"/>
        </a:defRPr>
      </a:lvl1pPr>
      <a:lvl2pPr marL="547688" indent="-273050" algn="l" rtl="0" eaLnBrk="0" fontAlgn="base" hangingPunct="0">
        <a:spcBef>
          <a:spcPct val="20000"/>
        </a:spcBef>
        <a:spcAft>
          <a:spcPct val="0"/>
        </a:spcAft>
        <a:buClr>
          <a:schemeClr val="accent2"/>
        </a:buClr>
        <a:buSzPct val="70000"/>
        <a:buFont typeface="Wingdings" pitchFamily="2" charset="2"/>
        <a:buChar char=""/>
        <a:defRPr sz="2200" kern="1200">
          <a:solidFill>
            <a:schemeClr val="tx2"/>
          </a:solidFill>
          <a:latin typeface="+mn-lt"/>
          <a:ea typeface="+mn-ea"/>
          <a:cs typeface="+mn-cs"/>
        </a:defRPr>
      </a:lvl2pPr>
      <a:lvl3pPr marL="822325" indent="-228600" algn="l" rtl="0" eaLnBrk="0" fontAlgn="base" hangingPunct="0">
        <a:spcBef>
          <a:spcPct val="20000"/>
        </a:spcBef>
        <a:spcAft>
          <a:spcPct val="0"/>
        </a:spcAft>
        <a:buClr>
          <a:srgbClr val="8CADAE"/>
        </a:buClr>
        <a:buSzPct val="75000"/>
        <a:buFont typeface="Wingdings 2" pitchFamily="18" charset="2"/>
        <a:buChar char=""/>
        <a:defRPr sz="2000" kern="1200">
          <a:solidFill>
            <a:schemeClr val="tx1"/>
          </a:solidFill>
          <a:latin typeface="+mn-lt"/>
          <a:ea typeface="+mn-ea"/>
          <a:cs typeface="+mn-cs"/>
        </a:defRPr>
      </a:lvl3pPr>
      <a:lvl4pPr marL="1096963" indent="-228600" algn="l" rtl="0" eaLnBrk="0" fontAlgn="base" hangingPunct="0">
        <a:spcBef>
          <a:spcPct val="20000"/>
        </a:spcBef>
        <a:spcAft>
          <a:spcPct val="0"/>
        </a:spcAft>
        <a:buClr>
          <a:srgbClr val="8C7B70"/>
        </a:buClr>
        <a:buSzPct val="70000"/>
        <a:buFont typeface="Wingdings" pitchFamily="2" charset="2"/>
        <a:buChar char=""/>
        <a:defRPr sz="2000" kern="1200">
          <a:solidFill>
            <a:schemeClr val="tx2"/>
          </a:solidFill>
          <a:latin typeface="+mn-lt"/>
          <a:ea typeface="+mn-ea"/>
          <a:cs typeface="+mn-cs"/>
        </a:defRPr>
      </a:lvl4pPr>
      <a:lvl5pPr marL="1371600" indent="-228600" algn="l" rtl="0" eaLnBrk="0" fontAlgn="base" hangingPunct="0">
        <a:spcBef>
          <a:spcPct val="20000"/>
        </a:spcBef>
        <a:spcAft>
          <a:spcPct val="0"/>
        </a:spcAft>
        <a:buClr>
          <a:srgbClr val="8FB08C"/>
        </a:buClr>
        <a:buChar char="•"/>
        <a:defRPr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48YJMOcykvc"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42988" y="1268413"/>
            <a:ext cx="7058025" cy="1752600"/>
          </a:xfrm>
        </p:spPr>
        <p:txBody>
          <a:bodyPr>
            <a:normAutofit/>
          </a:bodyPr>
          <a:lstStyle/>
          <a:p>
            <a:pPr eaLnBrk="1" fontAlgn="auto" hangingPunct="1">
              <a:spcAft>
                <a:spcPts val="0"/>
              </a:spcAft>
              <a:buFont typeface="Wingdings 2"/>
              <a:buNone/>
              <a:defRPr/>
            </a:pPr>
            <a:r>
              <a:rPr lang="en-GB" sz="2400" dirty="0" smtClean="0">
                <a:latin typeface="Arial" panose="020B0604020202020204" pitchFamily="34" charset="0"/>
                <a:cs typeface="Arial" panose="020B0604020202020204" pitchFamily="34" charset="0"/>
              </a:rPr>
              <a:t>Understanding abnormality from a historical perspective</a:t>
            </a:r>
          </a:p>
        </p:txBody>
      </p:sp>
      <p:sp>
        <p:nvSpPr>
          <p:cNvPr id="15362" name="Title 1"/>
          <p:cNvSpPr>
            <a:spLocks noGrp="1"/>
          </p:cNvSpPr>
          <p:nvPr>
            <p:ph type="ctrTitle"/>
          </p:nvPr>
        </p:nvSpPr>
        <p:spPr>
          <a:xfrm>
            <a:off x="649288" y="4763"/>
            <a:ext cx="7772400" cy="544512"/>
          </a:xfrm>
        </p:spPr>
        <p:txBody>
          <a:bodyPr/>
          <a:lstStyle/>
          <a:p>
            <a:pPr eaLnBrk="1" hangingPunct="1"/>
            <a:r>
              <a:rPr lang="en-GB" sz="1200" b="1" smtClean="0"/>
              <a:t>Introduction to Psychology                                                                                                        Dr Judith Marshall</a:t>
            </a:r>
          </a:p>
        </p:txBody>
      </p:sp>
      <p:pic>
        <p:nvPicPr>
          <p:cNvPr id="15363" name="Picture 2"/>
          <p:cNvPicPr>
            <a:picLocks noChangeAspect="1" noChangeArrowheads="1"/>
          </p:cNvPicPr>
          <p:nvPr/>
        </p:nvPicPr>
        <p:blipFill>
          <a:blip r:embed="rId2"/>
          <a:srcRect/>
          <a:stretch>
            <a:fillRect/>
          </a:stretch>
        </p:blipFill>
        <p:spPr bwMode="auto">
          <a:xfrm>
            <a:off x="1835150" y="3068638"/>
            <a:ext cx="5545138" cy="2879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endParaRPr lang="en-GB" smtClean="0">
              <a:solidFill>
                <a:srgbClr val="7B9899"/>
              </a:solidFill>
            </a:endParaRPr>
          </a:p>
        </p:txBody>
      </p:sp>
      <p:sp>
        <p:nvSpPr>
          <p:cNvPr id="3" name="Content Placeholder 2"/>
          <p:cNvSpPr>
            <a:spLocks noGrp="1"/>
          </p:cNvSpPr>
          <p:nvPr>
            <p:ph sz="quarter" idx="1"/>
          </p:nvPr>
        </p:nvSpPr>
        <p:spPr>
          <a:xfrm>
            <a:off x="323850" y="1773238"/>
            <a:ext cx="8504238" cy="4572000"/>
          </a:xfrm>
        </p:spPr>
        <p:txBody>
          <a:bodyPr>
            <a:noAutofit/>
          </a:bodyPr>
          <a:lstStyle/>
          <a:p>
            <a:pPr marL="274320" indent="-274320" eaLnBrk="1" fontAlgn="auto" hangingPunct="1">
              <a:spcBef>
                <a:spcPct val="50000"/>
              </a:spcBef>
              <a:spcAft>
                <a:spcPts val="0"/>
              </a:spcAft>
              <a:buFont typeface="Wingdings 2"/>
              <a:buChar char=""/>
              <a:defRPr/>
            </a:pPr>
            <a:r>
              <a:rPr lang="en-GB" altLang="en-US" sz="2000" dirty="0">
                <a:latin typeface="Tahoma" pitchFamily="34" charset="0"/>
              </a:rPr>
              <a:t>A man becomes seriously depressed after his wife’s death.  He has difficulty sleeping and loses his appetite</a:t>
            </a:r>
          </a:p>
          <a:p>
            <a:pPr marL="274320" indent="-274320" eaLnBrk="1" fontAlgn="auto" hangingPunct="1">
              <a:spcBef>
                <a:spcPct val="50000"/>
              </a:spcBef>
              <a:spcAft>
                <a:spcPts val="0"/>
              </a:spcAft>
              <a:buFont typeface="Wingdings 2"/>
              <a:buChar char=""/>
              <a:defRPr/>
            </a:pPr>
            <a:endParaRPr lang="en-GB" altLang="en-US" sz="2000" dirty="0">
              <a:latin typeface="Tahoma" pitchFamily="34" charset="0"/>
            </a:endParaRPr>
          </a:p>
          <a:p>
            <a:pPr marL="274320" indent="-274320" eaLnBrk="1" fontAlgn="auto" hangingPunct="1">
              <a:spcBef>
                <a:spcPct val="50000"/>
              </a:spcBef>
              <a:spcAft>
                <a:spcPts val="0"/>
              </a:spcAft>
              <a:buFont typeface="Wingdings 2"/>
              <a:buChar char=""/>
              <a:defRPr/>
            </a:pPr>
            <a:r>
              <a:rPr lang="en-GB" altLang="en-US" sz="2000" dirty="0">
                <a:latin typeface="Tahoma" pitchFamily="34" charset="0"/>
              </a:rPr>
              <a:t>A young man will not travel by aeroplane and insists on driving or taking buses or trains everywhere, despite considerable inconvenience</a:t>
            </a:r>
          </a:p>
          <a:p>
            <a:pPr marL="274320" indent="-274320" eaLnBrk="1" fontAlgn="auto" hangingPunct="1">
              <a:spcBef>
                <a:spcPct val="50000"/>
              </a:spcBef>
              <a:spcAft>
                <a:spcPts val="0"/>
              </a:spcAft>
              <a:buFont typeface="Wingdings 2"/>
              <a:buChar char=""/>
              <a:defRPr/>
            </a:pPr>
            <a:endParaRPr lang="en-GB" altLang="en-US" sz="2000" dirty="0">
              <a:latin typeface="Tahoma" pitchFamily="34" charset="0"/>
            </a:endParaRPr>
          </a:p>
          <a:p>
            <a:pPr marL="274320" indent="-274320" eaLnBrk="1" fontAlgn="auto" hangingPunct="1">
              <a:spcBef>
                <a:spcPct val="50000"/>
              </a:spcBef>
              <a:spcAft>
                <a:spcPts val="0"/>
              </a:spcAft>
              <a:buFont typeface="Wingdings 2"/>
              <a:buChar char=""/>
              <a:defRPr/>
            </a:pPr>
            <a:r>
              <a:rPr lang="en-GB" altLang="en-US" sz="2000" dirty="0">
                <a:latin typeface="Tahoma" pitchFamily="34" charset="0"/>
              </a:rPr>
              <a:t>An adolescent girl occasionally indulges in binge eating, after which she forces herself to </a:t>
            </a:r>
            <a:r>
              <a:rPr lang="en-GB" altLang="en-US" sz="2000" dirty="0" smtClean="0">
                <a:latin typeface="Tahoma" pitchFamily="34" charset="0"/>
              </a:rPr>
              <a:t>vomit</a:t>
            </a:r>
          </a:p>
          <a:p>
            <a:pPr marL="0" indent="0" eaLnBrk="1" fontAlgn="auto" hangingPunct="1">
              <a:spcBef>
                <a:spcPct val="50000"/>
              </a:spcBef>
              <a:spcAft>
                <a:spcPts val="0"/>
              </a:spcAft>
              <a:buFont typeface="Wingdings 2"/>
              <a:buNone/>
              <a:defRPr/>
            </a:pPr>
            <a:endParaRPr lang="en-GB" altLang="en-US" sz="2000" dirty="0">
              <a:latin typeface="Tahoma" pitchFamily="34" charset="0"/>
            </a:endParaRPr>
          </a:p>
          <a:p>
            <a:pPr marL="274320" indent="-274320" eaLnBrk="1" fontAlgn="auto" hangingPunct="1">
              <a:spcBef>
                <a:spcPct val="50000"/>
              </a:spcBef>
              <a:spcAft>
                <a:spcPts val="0"/>
              </a:spcAft>
              <a:buFont typeface="Wingdings 2"/>
              <a:buChar char=""/>
              <a:defRPr/>
            </a:pPr>
            <a:r>
              <a:rPr lang="en-GB" altLang="en-US" sz="2000" dirty="0" smtClean="0">
                <a:latin typeface="Tahoma" pitchFamily="34" charset="0"/>
              </a:rPr>
              <a:t>A </a:t>
            </a:r>
            <a:r>
              <a:rPr lang="en-GB" altLang="en-US" sz="2000" dirty="0">
                <a:latin typeface="Tahoma" pitchFamily="34" charset="0"/>
              </a:rPr>
              <a:t>woman will wear only blue clothing, although her manner of dress is appropriate otherwise</a:t>
            </a:r>
          </a:p>
          <a:p>
            <a:pPr marL="274320" indent="-274320" eaLnBrk="1" fontAlgn="auto" hangingPunct="1">
              <a:spcAft>
                <a:spcPts val="0"/>
              </a:spcAft>
              <a:buFont typeface="Wingdings 2"/>
              <a:buChar char=""/>
              <a:defRPr/>
            </a:pP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pPr eaLnBrk="1" hangingPunct="1"/>
            <a:r>
              <a:rPr lang="en-GB" sz="2800" dirty="0" smtClean="0">
                <a:solidFill>
                  <a:srgbClr val="7B9899"/>
                </a:solidFill>
                <a:latin typeface="Arial" charset="0"/>
                <a:cs typeface="Arial" charset="0"/>
              </a:rPr>
              <a:t>Today’s lecture</a:t>
            </a:r>
          </a:p>
        </p:txBody>
      </p:sp>
      <p:sp>
        <p:nvSpPr>
          <p:cNvPr id="17410" name="Content Placeholder 2"/>
          <p:cNvSpPr>
            <a:spLocks noGrp="1"/>
          </p:cNvSpPr>
          <p:nvPr>
            <p:ph sz="quarter" idx="1"/>
          </p:nvPr>
        </p:nvSpPr>
        <p:spPr>
          <a:xfrm>
            <a:off x="323850" y="1844675"/>
            <a:ext cx="8504238" cy="4572000"/>
          </a:xfrm>
        </p:spPr>
        <p:txBody>
          <a:bodyPr/>
          <a:lstStyle/>
          <a:p>
            <a:pPr eaLnBrk="1" hangingPunct="1"/>
            <a:r>
              <a:rPr lang="en-GB" sz="2000" smtClean="0">
                <a:latin typeface="Arial" charset="0"/>
                <a:cs typeface="Arial" charset="0"/>
              </a:rPr>
              <a:t>Defining abnormality</a:t>
            </a:r>
          </a:p>
          <a:p>
            <a:pPr eaLnBrk="1" hangingPunct="1">
              <a:buFont typeface="Wingdings 2" pitchFamily="18" charset="2"/>
              <a:buNone/>
            </a:pPr>
            <a:endParaRPr lang="en-GB" sz="2000" smtClean="0">
              <a:latin typeface="Arial" charset="0"/>
              <a:cs typeface="Arial" charset="0"/>
            </a:endParaRPr>
          </a:p>
          <a:p>
            <a:pPr eaLnBrk="1" hangingPunct="1"/>
            <a:r>
              <a:rPr lang="en-GB" sz="2000" smtClean="0">
                <a:latin typeface="Arial" charset="0"/>
                <a:cs typeface="Arial" charset="0"/>
              </a:rPr>
              <a:t>Classification of mental disorders</a:t>
            </a:r>
          </a:p>
          <a:p>
            <a:pPr eaLnBrk="1" hangingPunct="1"/>
            <a:endParaRPr lang="en-GB" sz="2000" smtClean="0">
              <a:latin typeface="Arial" charset="0"/>
              <a:cs typeface="Arial" charset="0"/>
            </a:endParaRPr>
          </a:p>
          <a:p>
            <a:pPr eaLnBrk="1" hangingPunct="1"/>
            <a:r>
              <a:rPr lang="en-GB" sz="2000" smtClean="0">
                <a:latin typeface="Arial" charset="0"/>
                <a:cs typeface="Arial" charset="0"/>
              </a:rPr>
              <a:t>The medical model vs the psychological model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836613"/>
            <a:ext cx="8534400" cy="758825"/>
          </a:xfrm>
        </p:spPr>
        <p:txBody>
          <a:bodyPr>
            <a:noAutofit/>
          </a:bodyPr>
          <a:lstStyle/>
          <a:p>
            <a:pPr lvl="2" eaLnBrk="1" fontAlgn="auto" hangingPunct="1">
              <a:spcAft>
                <a:spcPts val="0"/>
              </a:spcAft>
              <a:defRPr/>
            </a:pPr>
            <a:r>
              <a:rPr lang="en-GB" altLang="en-US" sz="2800" dirty="0">
                <a:solidFill>
                  <a:srgbClr val="00FF00"/>
                </a:solidFill>
                <a:latin typeface="Arial" panose="020B0604020202020204" pitchFamily="34" charset="0"/>
                <a:cs typeface="Arial" panose="020B0604020202020204" pitchFamily="34" charset="0"/>
              </a:rPr>
              <a:t/>
            </a:r>
            <a:br>
              <a:rPr lang="en-GB" altLang="en-US" sz="2800" dirty="0">
                <a:solidFill>
                  <a:srgbClr val="00FF00"/>
                </a:solidFill>
                <a:latin typeface="Arial" panose="020B0604020202020204" pitchFamily="34" charset="0"/>
                <a:cs typeface="Arial" panose="020B0604020202020204" pitchFamily="34" charset="0"/>
              </a:rPr>
            </a:br>
            <a:r>
              <a:rPr lang="en-GB" altLang="en-US" sz="2800" dirty="0">
                <a:solidFill>
                  <a:srgbClr val="00FF00"/>
                </a:solidFill>
                <a:latin typeface="Arial" panose="020B0604020202020204" pitchFamily="34" charset="0"/>
                <a:cs typeface="Arial" panose="020B0604020202020204" pitchFamily="34" charset="0"/>
              </a:rPr>
              <a:t/>
            </a:r>
            <a:br>
              <a:rPr lang="en-GB" altLang="en-US" sz="2800" dirty="0">
                <a:solidFill>
                  <a:srgbClr val="00FF00"/>
                </a:solidFill>
                <a:latin typeface="Arial" panose="020B0604020202020204" pitchFamily="34" charset="0"/>
                <a:cs typeface="Arial" panose="020B0604020202020204" pitchFamily="34" charset="0"/>
              </a:rPr>
            </a:br>
            <a:r>
              <a:rPr lang="en-GB" altLang="en-US" sz="2800" dirty="0">
                <a:solidFill>
                  <a:schemeClr val="accent3">
                    <a:lumMod val="75000"/>
                  </a:schemeClr>
                </a:solidFill>
                <a:latin typeface="Arial" panose="020B0604020202020204" pitchFamily="34" charset="0"/>
                <a:cs typeface="Arial" panose="020B0604020202020204" pitchFamily="34" charset="0"/>
              </a:rPr>
              <a:t>What elements must be present for us to consider someone to be ‘abnormal’?</a:t>
            </a:r>
            <a:br>
              <a:rPr lang="en-GB" altLang="en-US" sz="2800" dirty="0">
                <a:solidFill>
                  <a:schemeClr val="accent3">
                    <a:lumMod val="75000"/>
                  </a:schemeClr>
                </a:solidFill>
                <a:latin typeface="Arial" panose="020B0604020202020204" pitchFamily="34" charset="0"/>
                <a:cs typeface="Arial" panose="020B0604020202020204" pitchFamily="34" charset="0"/>
              </a:rPr>
            </a:br>
            <a:endParaRPr lang="en-GB" sz="2800" dirty="0">
              <a:solidFill>
                <a:schemeClr val="accent3">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quarter" idx="1"/>
          </p:nvPr>
        </p:nvSpPr>
        <p:spPr>
          <a:xfrm>
            <a:off x="395288" y="1658938"/>
            <a:ext cx="8856662" cy="5214937"/>
          </a:xfrm>
        </p:spPr>
        <p:txBody>
          <a:bodyPr>
            <a:normAutofit/>
          </a:bodyPr>
          <a:lstStyle/>
          <a:p>
            <a:pPr marL="274320" indent="-274320" eaLnBrk="1" fontAlgn="auto" hangingPunct="1">
              <a:lnSpc>
                <a:spcPct val="90000"/>
              </a:lnSpc>
              <a:spcAft>
                <a:spcPts val="0"/>
              </a:spcAft>
              <a:buFont typeface="Wingdings 2"/>
              <a:buNone/>
              <a:defRPr/>
            </a:pPr>
            <a:r>
              <a:rPr lang="en-GB" sz="2000" b="1" dirty="0" smtClean="0">
                <a:latin typeface="Arial" panose="020B0604020202020204" pitchFamily="34" charset="0"/>
                <a:cs typeface="Arial" panose="020B0604020202020204" pitchFamily="34" charset="0"/>
              </a:rPr>
              <a:t>Suffering </a:t>
            </a:r>
          </a:p>
          <a:p>
            <a:pPr marL="274320" indent="-274320" eaLnBrk="1" fontAlgn="auto" hangingPunct="1">
              <a:lnSpc>
                <a:spcPct val="90000"/>
              </a:lnSpc>
              <a:spcAft>
                <a:spcPts val="0"/>
              </a:spcAft>
              <a:buFont typeface="Wingdings 2"/>
              <a:buNone/>
              <a:defRPr/>
            </a:pPr>
            <a:endParaRPr lang="en-GB" sz="800" b="1" dirty="0" smtClean="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1800" dirty="0" smtClean="0">
                <a:latin typeface="Arial" panose="020B0604020202020204" pitchFamily="34" charset="0"/>
                <a:cs typeface="Arial" panose="020B0604020202020204" pitchFamily="34" charset="0"/>
              </a:rPr>
              <a:t>Is </a:t>
            </a:r>
            <a:r>
              <a:rPr lang="en-GB" sz="1800" dirty="0">
                <a:latin typeface="Arial" panose="020B0604020202020204" pitchFamily="34" charset="0"/>
                <a:cs typeface="Arial" panose="020B0604020202020204" pitchFamily="34" charset="0"/>
              </a:rPr>
              <a:t>suffering a </a:t>
            </a:r>
            <a:r>
              <a:rPr lang="en-GB" sz="1800" b="1" dirty="0">
                <a:latin typeface="Arial" panose="020B0604020202020204" pitchFamily="34" charset="0"/>
                <a:cs typeface="Arial" panose="020B0604020202020204" pitchFamily="34" charset="0"/>
              </a:rPr>
              <a:t>necessary</a:t>
            </a:r>
            <a:r>
              <a:rPr lang="en-GB" sz="1800" dirty="0">
                <a:latin typeface="Arial" panose="020B0604020202020204" pitchFamily="34" charset="0"/>
                <a:cs typeface="Arial" panose="020B0604020202020204" pitchFamily="34" charset="0"/>
              </a:rPr>
              <a:t> condition of </a:t>
            </a:r>
            <a:r>
              <a:rPr lang="en-GB" sz="1800" dirty="0" smtClean="0">
                <a:latin typeface="Arial" panose="020B0604020202020204" pitchFamily="34" charset="0"/>
                <a:cs typeface="Arial" panose="020B0604020202020204" pitchFamily="34" charset="0"/>
              </a:rPr>
              <a:t>abnormality?</a:t>
            </a:r>
          </a:p>
          <a:p>
            <a:pPr marL="274320" indent="-274320" eaLnBrk="1" fontAlgn="auto" hangingPunct="1">
              <a:spcAft>
                <a:spcPts val="0"/>
              </a:spcAft>
              <a:buFont typeface="Wingdings 2"/>
              <a:buChar char=""/>
              <a:defRPr/>
            </a:pPr>
            <a:r>
              <a:rPr lang="en-GB" sz="1800" dirty="0" smtClean="0">
                <a:latin typeface="Arial" panose="020B0604020202020204" pitchFamily="34" charset="0"/>
                <a:cs typeface="Arial" panose="020B0604020202020204" pitchFamily="34" charset="0"/>
              </a:rPr>
              <a:t>Is </a:t>
            </a:r>
            <a:r>
              <a:rPr lang="en-GB" sz="1800" dirty="0">
                <a:latin typeface="Arial" panose="020B0604020202020204" pitchFamily="34" charset="0"/>
                <a:cs typeface="Arial" panose="020B0604020202020204" pitchFamily="34" charset="0"/>
              </a:rPr>
              <a:t>suffering a </a:t>
            </a:r>
            <a:r>
              <a:rPr lang="en-GB" sz="1800" b="1" dirty="0">
                <a:latin typeface="Arial" panose="020B0604020202020204" pitchFamily="34" charset="0"/>
                <a:cs typeface="Arial" panose="020B0604020202020204" pitchFamily="34" charset="0"/>
              </a:rPr>
              <a:t>sufficient</a:t>
            </a:r>
            <a:r>
              <a:rPr lang="en-GB" sz="1800" dirty="0">
                <a:latin typeface="Arial" panose="020B0604020202020204" pitchFamily="34" charset="0"/>
                <a:cs typeface="Arial" panose="020B0604020202020204" pitchFamily="34" charset="0"/>
              </a:rPr>
              <a:t> condition of </a:t>
            </a:r>
            <a:r>
              <a:rPr lang="en-GB" sz="1800" dirty="0" smtClean="0">
                <a:latin typeface="Arial" panose="020B0604020202020204" pitchFamily="34" charset="0"/>
                <a:cs typeface="Arial" panose="020B0604020202020204" pitchFamily="34" charset="0"/>
              </a:rPr>
              <a:t>abnormality</a:t>
            </a:r>
            <a:r>
              <a:rPr lang="en-GB" sz="1800" dirty="0">
                <a:latin typeface="Arial" panose="020B0604020202020204" pitchFamily="34" charset="0"/>
                <a:cs typeface="Arial" panose="020B0604020202020204" pitchFamily="34" charset="0"/>
              </a:rPr>
              <a:t>?</a:t>
            </a:r>
          </a:p>
          <a:p>
            <a:pPr marL="0" indent="0" eaLnBrk="1" fontAlgn="auto" hangingPunct="1">
              <a:spcAft>
                <a:spcPts val="0"/>
              </a:spcAft>
              <a:buFont typeface="Wingdings 2"/>
              <a:buNone/>
              <a:defRPr/>
            </a:pPr>
            <a:endParaRPr lang="en-GB" sz="1800" dirty="0" smtClean="0"/>
          </a:p>
          <a:p>
            <a:pPr marL="0" indent="0" eaLnBrk="1" fontAlgn="auto" hangingPunct="1">
              <a:lnSpc>
                <a:spcPct val="150000"/>
              </a:lnSpc>
              <a:spcAft>
                <a:spcPts val="0"/>
              </a:spcAft>
              <a:buFont typeface="Wingdings 2"/>
              <a:buNone/>
              <a:defRPr/>
            </a:pPr>
            <a:r>
              <a:rPr lang="en-GB" sz="2000" b="1" dirty="0" err="1" smtClean="0">
                <a:latin typeface="Arial" panose="020B0604020202020204" pitchFamily="34" charset="0"/>
                <a:cs typeface="Arial" panose="020B0604020202020204" pitchFamily="34" charset="0"/>
              </a:rPr>
              <a:t>Maladaptiveness</a:t>
            </a:r>
            <a:endParaRPr lang="en-GB" sz="2000" b="1" dirty="0" smtClean="0">
              <a:latin typeface="Arial" panose="020B0604020202020204" pitchFamily="34" charset="0"/>
              <a:cs typeface="Arial" panose="020B0604020202020204" pitchFamily="34" charset="0"/>
            </a:endParaRPr>
          </a:p>
          <a:p>
            <a:pPr marL="0" indent="0" eaLnBrk="1" fontAlgn="auto" hangingPunct="1">
              <a:lnSpc>
                <a:spcPct val="150000"/>
              </a:lnSpc>
              <a:spcAft>
                <a:spcPts val="0"/>
              </a:spcAft>
              <a:buFont typeface="Wingdings 2"/>
              <a:buNone/>
              <a:defRPr/>
            </a:pPr>
            <a:endParaRPr lang="en-GB" sz="800" b="1" dirty="0" smtClean="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1800" dirty="0">
                <a:latin typeface="Arial" panose="020B0604020202020204" pitchFamily="34" charset="0"/>
                <a:cs typeface="Arial" panose="020B0604020202020204" pitchFamily="34" charset="0"/>
              </a:rPr>
              <a:t>How functional and adaptive a person’s behaviour is </a:t>
            </a:r>
          </a:p>
          <a:p>
            <a:pPr marL="274320" indent="-274320" eaLnBrk="1" fontAlgn="auto" hangingPunct="1">
              <a:spcAft>
                <a:spcPts val="0"/>
              </a:spcAft>
              <a:buFont typeface="Wingdings 2"/>
              <a:buChar char=""/>
              <a:defRPr/>
            </a:pPr>
            <a:r>
              <a:rPr lang="en-GB" sz="1800" dirty="0" smtClean="0">
                <a:latin typeface="Arial" panose="020B0604020202020204" pitchFamily="34" charset="0"/>
                <a:cs typeface="Arial" panose="020B0604020202020204" pitchFamily="34" charset="0"/>
              </a:rPr>
              <a:t>How </a:t>
            </a:r>
            <a:r>
              <a:rPr lang="en-GB" sz="1800" dirty="0">
                <a:latin typeface="Arial" panose="020B0604020202020204" pitchFamily="34" charset="0"/>
                <a:cs typeface="Arial" panose="020B0604020202020204" pitchFamily="34" charset="0"/>
              </a:rPr>
              <a:t>well it serves to achieve certain goals </a:t>
            </a:r>
            <a:r>
              <a:rPr lang="en-GB" sz="1800" dirty="0">
                <a:latin typeface="Tahoma" pitchFamily="34" charset="0"/>
              </a:rPr>
              <a:t> </a:t>
            </a:r>
          </a:p>
          <a:p>
            <a:pPr marL="0" indent="0" eaLnBrk="1" fontAlgn="auto" hangingPunct="1">
              <a:spcAft>
                <a:spcPts val="0"/>
              </a:spcAft>
              <a:buFont typeface="Wingdings 2"/>
              <a:buNone/>
              <a:defRPr/>
            </a:pPr>
            <a:endParaRPr lang="en-GB" sz="1800" dirty="0" smtClean="0"/>
          </a:p>
          <a:p>
            <a:pPr marL="0" indent="0" eaLnBrk="1" fontAlgn="auto" hangingPunct="1">
              <a:spcAft>
                <a:spcPts val="0"/>
              </a:spcAft>
              <a:buFont typeface="Wingdings 2"/>
              <a:buNone/>
              <a:defRPr/>
            </a:pPr>
            <a:r>
              <a:rPr lang="en-GB" sz="2000" b="1" dirty="0">
                <a:latin typeface="Arial" panose="020B0604020202020204" pitchFamily="34" charset="0"/>
                <a:cs typeface="Arial" panose="020B0604020202020204" pitchFamily="34" charset="0"/>
              </a:rPr>
              <a:t>Irrationality and </a:t>
            </a:r>
            <a:r>
              <a:rPr lang="en-GB" sz="2000" b="1" dirty="0" smtClean="0">
                <a:latin typeface="Arial" panose="020B0604020202020204" pitchFamily="34" charset="0"/>
                <a:cs typeface="Arial" panose="020B0604020202020204" pitchFamily="34" charset="0"/>
              </a:rPr>
              <a:t>incomprehensibility</a:t>
            </a:r>
          </a:p>
          <a:p>
            <a:pPr marL="0" indent="0" eaLnBrk="1" fontAlgn="auto" hangingPunct="1">
              <a:spcAft>
                <a:spcPts val="0"/>
              </a:spcAft>
              <a:buFont typeface="Wingdings 2"/>
              <a:buNone/>
              <a:defRPr/>
            </a:pPr>
            <a:endParaRPr lang="en-GB" sz="800" b="1" dirty="0" smtClean="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1800" dirty="0" smtClean="0">
                <a:latin typeface="Arial" panose="020B0604020202020204" pitchFamily="34" charset="0"/>
                <a:cs typeface="Arial" panose="020B0604020202020204" pitchFamily="34" charset="0"/>
              </a:rPr>
              <a:t>When </a:t>
            </a:r>
            <a:r>
              <a:rPr lang="en-GB" sz="1800" dirty="0">
                <a:latin typeface="Arial" panose="020B0604020202020204" pitchFamily="34" charset="0"/>
                <a:cs typeface="Arial" panose="020B0604020202020204" pitchFamily="34" charset="0"/>
              </a:rPr>
              <a:t>a person’s behaviour appears to have no rational meaning </a:t>
            </a:r>
            <a:endParaRPr lang="en-GB" sz="1800" dirty="0" smtClean="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1800" dirty="0" smtClean="0">
                <a:latin typeface="Arial" panose="020B0604020202020204" pitchFamily="34" charset="0"/>
                <a:cs typeface="Arial" panose="020B0604020202020204" pitchFamily="34" charset="0"/>
              </a:rPr>
              <a:t>Incomprehensibility </a:t>
            </a:r>
            <a:r>
              <a:rPr lang="en-GB" sz="1800" dirty="0">
                <a:latin typeface="Arial" panose="020B0604020202020204" pitchFamily="34" charset="0"/>
                <a:cs typeface="Arial" panose="020B0604020202020204" pitchFamily="34" charset="0"/>
              </a:rPr>
              <a:t>such as thought disorder </a:t>
            </a:r>
            <a:r>
              <a:rPr lang="en-GB" sz="1800" dirty="0" smtClean="0">
                <a:latin typeface="Arial" panose="020B0604020202020204" pitchFamily="34" charset="0"/>
                <a:cs typeface="Arial" panose="020B0604020202020204" pitchFamily="34" charset="0"/>
              </a:rPr>
              <a:t>– symptom </a:t>
            </a:r>
            <a:r>
              <a:rPr lang="en-GB" sz="1800" dirty="0">
                <a:latin typeface="Arial" panose="020B0604020202020204" pitchFamily="34" charset="0"/>
                <a:cs typeface="Arial" panose="020B0604020202020204" pitchFamily="34" charset="0"/>
              </a:rPr>
              <a:t>of schizophrenia</a:t>
            </a:r>
          </a:p>
          <a:p>
            <a:pPr marL="0" indent="0" eaLnBrk="1" fontAlgn="auto" hangingPunct="1">
              <a:spcAft>
                <a:spcPts val="0"/>
              </a:spcAft>
              <a:buFont typeface="Wingdings 2"/>
              <a:buNone/>
              <a:defRPr/>
            </a:pPr>
            <a:endParaRPr lang="en-GB" sz="1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GB" smtClean="0">
              <a:solidFill>
                <a:srgbClr val="7B9899"/>
              </a:solidFill>
            </a:endParaRPr>
          </a:p>
        </p:txBody>
      </p:sp>
      <p:sp>
        <p:nvSpPr>
          <p:cNvPr id="3" name="Content Placeholder 2"/>
          <p:cNvSpPr>
            <a:spLocks noGrp="1"/>
          </p:cNvSpPr>
          <p:nvPr>
            <p:ph sz="quarter" idx="1"/>
          </p:nvPr>
        </p:nvSpPr>
        <p:spPr>
          <a:xfrm>
            <a:off x="301625" y="1527175"/>
            <a:ext cx="8504238" cy="5070475"/>
          </a:xfrm>
        </p:spPr>
        <p:txBody>
          <a:bodyPr>
            <a:normAutofit/>
          </a:bodyPr>
          <a:lstStyle/>
          <a:p>
            <a:pPr marL="0" indent="0" eaLnBrk="1" fontAlgn="auto" hangingPunct="1">
              <a:spcAft>
                <a:spcPts val="0"/>
              </a:spcAft>
              <a:buFont typeface="Wingdings 2"/>
              <a:buNone/>
              <a:defRPr/>
            </a:pPr>
            <a:r>
              <a:rPr lang="en-GB" sz="2000" b="1" dirty="0" smtClean="0">
                <a:latin typeface="Arial" panose="020B0604020202020204" pitchFamily="34" charset="0"/>
                <a:cs typeface="Arial" panose="020B0604020202020204" pitchFamily="34" charset="0"/>
              </a:rPr>
              <a:t>Unpredictability and loss of control </a:t>
            </a:r>
          </a:p>
          <a:p>
            <a:pPr marL="0" indent="0" eaLnBrk="1" fontAlgn="auto" hangingPunct="1">
              <a:spcAft>
                <a:spcPts val="0"/>
              </a:spcAft>
              <a:buFont typeface="Wingdings 2"/>
              <a:buNone/>
              <a:defRPr/>
            </a:pPr>
            <a:endParaRPr lang="en-GB" sz="800" b="1" dirty="0" smtClean="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Font typeface="Wingdings 2"/>
              <a:buChar char=""/>
              <a:defRPr/>
            </a:pPr>
            <a:r>
              <a:rPr lang="en-GB" sz="1800" dirty="0" smtClean="0">
                <a:latin typeface="Arial" panose="020B0604020202020204" pitchFamily="34" charset="0"/>
                <a:cs typeface="Arial" panose="020B0604020202020204" pitchFamily="34" charset="0"/>
              </a:rPr>
              <a:t>We need a level of predictability in our lives</a:t>
            </a:r>
          </a:p>
          <a:p>
            <a:pPr marL="274320" indent="-274320" eaLnBrk="1" fontAlgn="auto" hangingPunct="1">
              <a:lnSpc>
                <a:spcPct val="80000"/>
              </a:lnSpc>
              <a:spcAft>
                <a:spcPts val="0"/>
              </a:spcAft>
              <a:buFont typeface="Wingdings 2"/>
              <a:buChar char=""/>
              <a:defRPr/>
            </a:pPr>
            <a:endParaRPr lang="en-GB" sz="800" dirty="0" smtClean="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Font typeface="Wingdings 2"/>
              <a:buChar char=""/>
              <a:defRPr/>
            </a:pPr>
            <a:r>
              <a:rPr lang="en-GB" sz="1800" dirty="0" smtClean="0">
                <a:latin typeface="Arial" panose="020B0604020202020204" pitchFamily="34" charset="0"/>
                <a:cs typeface="Arial" panose="020B0604020202020204" pitchFamily="34" charset="0"/>
              </a:rPr>
              <a:t>When the ordinary guides and inhibitors of behaviour suddenly break down we deem them out of control</a:t>
            </a:r>
          </a:p>
          <a:p>
            <a:pPr marL="0" indent="0" eaLnBrk="1" fontAlgn="auto" hangingPunct="1">
              <a:spcAft>
                <a:spcPts val="0"/>
              </a:spcAft>
              <a:buFont typeface="Wingdings 2"/>
              <a:buNone/>
              <a:defRPr/>
            </a:pPr>
            <a:endParaRPr lang="en-GB" sz="2000" b="1" dirty="0" smtClean="0">
              <a:latin typeface="Arial" panose="020B0604020202020204" pitchFamily="34" charset="0"/>
              <a:cs typeface="Arial" panose="020B0604020202020204" pitchFamily="34" charset="0"/>
            </a:endParaRPr>
          </a:p>
          <a:p>
            <a:pPr marL="0" indent="0" eaLnBrk="1" fontAlgn="auto" hangingPunct="1">
              <a:spcAft>
                <a:spcPts val="0"/>
              </a:spcAft>
              <a:buFont typeface="Wingdings 2"/>
              <a:buNone/>
              <a:defRPr/>
            </a:pPr>
            <a:r>
              <a:rPr lang="en-GB" sz="2000" b="1" dirty="0">
                <a:latin typeface="Arial" panose="020B0604020202020204" pitchFamily="34" charset="0"/>
                <a:cs typeface="Arial" panose="020B0604020202020204" pitchFamily="34" charset="0"/>
              </a:rPr>
              <a:t>Vividness and unconventionality </a:t>
            </a:r>
            <a:endParaRPr lang="en-GB" sz="2000" b="1" dirty="0" smtClean="0">
              <a:latin typeface="Arial" panose="020B0604020202020204" pitchFamily="34" charset="0"/>
              <a:cs typeface="Arial" panose="020B0604020202020204" pitchFamily="34" charset="0"/>
            </a:endParaRPr>
          </a:p>
          <a:p>
            <a:pPr marL="0" indent="0" eaLnBrk="1" fontAlgn="auto" hangingPunct="1">
              <a:spcAft>
                <a:spcPts val="0"/>
              </a:spcAft>
              <a:buFont typeface="Wingdings 2"/>
              <a:buNone/>
              <a:defRPr/>
            </a:pPr>
            <a:endParaRPr lang="en-GB" sz="800" b="1" dirty="0" smtClean="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Font typeface="Wingdings 2"/>
              <a:buChar char=""/>
              <a:defRPr/>
            </a:pPr>
            <a:r>
              <a:rPr lang="en-GB" sz="1800" dirty="0">
                <a:latin typeface="Tahoma" pitchFamily="34" charset="0"/>
              </a:rPr>
              <a:t>The element of vividness depends on how rare the behaviour is </a:t>
            </a:r>
          </a:p>
          <a:p>
            <a:pPr marL="274320" indent="-274320" eaLnBrk="1" fontAlgn="auto" hangingPunct="1">
              <a:lnSpc>
                <a:spcPct val="80000"/>
              </a:lnSpc>
              <a:spcAft>
                <a:spcPts val="0"/>
              </a:spcAft>
              <a:buFont typeface="Wingdings 2"/>
              <a:buChar char=""/>
              <a:defRPr/>
            </a:pPr>
            <a:r>
              <a:rPr lang="en-GB" sz="1800" dirty="0" smtClean="0">
                <a:latin typeface="Tahoma" pitchFamily="34" charset="0"/>
              </a:rPr>
              <a:t>If </a:t>
            </a:r>
            <a:r>
              <a:rPr lang="en-GB" sz="1800" dirty="0">
                <a:latin typeface="Tahoma" pitchFamily="34" charset="0"/>
              </a:rPr>
              <a:t>the behaviour is undesirable as well as rare it is definitely seen as vivid </a:t>
            </a:r>
          </a:p>
          <a:p>
            <a:pPr marL="0" indent="0" eaLnBrk="1" fontAlgn="auto" hangingPunct="1">
              <a:spcAft>
                <a:spcPts val="0"/>
              </a:spcAft>
              <a:buFont typeface="Wingdings 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spcAft>
                <a:spcPts val="0"/>
              </a:spcAft>
              <a:buFont typeface="Wingdings 2"/>
              <a:buNone/>
              <a:defRPr/>
            </a:pPr>
            <a:r>
              <a:rPr lang="en-GB" sz="2000" b="1" dirty="0" smtClean="0">
                <a:latin typeface="Arial" panose="020B0604020202020204" pitchFamily="34" charset="0"/>
                <a:cs typeface="Arial" panose="020B0604020202020204" pitchFamily="34" charset="0"/>
              </a:rPr>
              <a:t>Observer discomfort</a:t>
            </a:r>
          </a:p>
          <a:p>
            <a:pPr marL="0" indent="0" eaLnBrk="1" fontAlgn="auto" hangingPunct="1">
              <a:spcAft>
                <a:spcPts val="0"/>
              </a:spcAft>
              <a:buFont typeface="Wingdings 2"/>
              <a:buNone/>
              <a:defRPr/>
            </a:pPr>
            <a:endParaRPr lang="en-GB" sz="800" b="1" dirty="0" smtClean="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1800" dirty="0">
                <a:latin typeface="Tahoma" pitchFamily="34" charset="0"/>
              </a:rPr>
              <a:t>When people violate unwritten rules, we experience observer discomfort </a:t>
            </a:r>
          </a:p>
          <a:p>
            <a:pPr marL="274320" indent="-274320" eaLnBrk="1" fontAlgn="auto" hangingPunct="1">
              <a:spcAft>
                <a:spcPts val="0"/>
              </a:spcAft>
              <a:buFont typeface="Wingdings 2"/>
              <a:buNone/>
              <a:defRPr/>
            </a:pPr>
            <a:r>
              <a:rPr lang="en-GB" sz="2000" dirty="0">
                <a:latin typeface="Tahoma" pitchFamily="34" charset="0"/>
              </a:rPr>
              <a:t> </a:t>
            </a:r>
          </a:p>
          <a:p>
            <a:pPr marL="0" indent="0" eaLnBrk="1" fontAlgn="auto" hangingPunct="1">
              <a:spcAft>
                <a:spcPts val="0"/>
              </a:spcAft>
              <a:buFont typeface="Wingdings 2"/>
              <a:buNone/>
              <a:defRPr/>
            </a:pPr>
            <a:r>
              <a:rPr lang="en-GB" sz="2000" b="1" dirty="0">
                <a:latin typeface="Arial" panose="020B0604020202020204" pitchFamily="34" charset="0"/>
                <a:cs typeface="Arial" panose="020B0604020202020204" pitchFamily="34" charset="0"/>
              </a:rPr>
              <a:t>Violation of moral and ideal standards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Defining abnormality</a:t>
            </a:r>
          </a:p>
        </p:txBody>
      </p:sp>
      <p:sp>
        <p:nvSpPr>
          <p:cNvPr id="20482" name="Content Placeholder 2"/>
          <p:cNvSpPr>
            <a:spLocks noGrp="1"/>
          </p:cNvSpPr>
          <p:nvPr>
            <p:ph sz="quarter" idx="1"/>
          </p:nvPr>
        </p:nvSpPr>
        <p:spPr>
          <a:xfrm>
            <a:off x="301625" y="1527175"/>
            <a:ext cx="8504238" cy="4572000"/>
          </a:xfrm>
        </p:spPr>
        <p:txBody>
          <a:bodyPr/>
          <a:lstStyle/>
          <a:p>
            <a:pPr eaLnBrk="1" hangingPunct="1"/>
            <a:endParaRPr lang="en-GB" sz="2000" dirty="0" smtClean="0">
              <a:latin typeface="Arial" charset="0"/>
              <a:cs typeface="Arial" charset="0"/>
            </a:endParaRPr>
          </a:p>
          <a:p>
            <a:pPr eaLnBrk="1" hangingPunct="1"/>
            <a:r>
              <a:rPr lang="en-GB" sz="2000" dirty="0" smtClean="0">
                <a:latin typeface="Arial" charset="0"/>
                <a:cs typeface="Arial" charset="0"/>
              </a:rPr>
              <a:t>Abnormality as: </a:t>
            </a:r>
            <a:r>
              <a:rPr lang="en-GB" sz="2000" b="1" dirty="0" smtClean="0">
                <a:latin typeface="Arial" charset="0"/>
                <a:cs typeface="Arial" charset="0"/>
              </a:rPr>
              <a:t>Deviation from the average</a:t>
            </a:r>
          </a:p>
          <a:p>
            <a:pPr lvl="1" eaLnBrk="1" hangingPunct="1"/>
            <a:endParaRPr lang="en-GB" sz="2000" dirty="0" smtClean="0">
              <a:solidFill>
                <a:schemeClr val="tx1"/>
              </a:solidFill>
              <a:latin typeface="Arial" charset="0"/>
              <a:cs typeface="Arial" charset="0"/>
            </a:endParaRPr>
          </a:p>
          <a:p>
            <a:pPr lvl="1" eaLnBrk="1" hangingPunct="1"/>
            <a:r>
              <a:rPr lang="en-GB" sz="2000" dirty="0" smtClean="0">
                <a:solidFill>
                  <a:schemeClr val="tx1"/>
                </a:solidFill>
                <a:latin typeface="Arial" charset="0"/>
                <a:cs typeface="Arial" charset="0"/>
              </a:rPr>
              <a:t>Not behaving as most people do</a:t>
            </a:r>
          </a:p>
          <a:p>
            <a:pPr lvl="1" eaLnBrk="1" hangingPunct="1"/>
            <a:endParaRPr lang="en-GB" sz="2000" dirty="0" smtClean="0">
              <a:solidFill>
                <a:schemeClr val="tx1"/>
              </a:solidFill>
              <a:latin typeface="Arial" charset="0"/>
              <a:cs typeface="Arial" charset="0"/>
            </a:endParaRPr>
          </a:p>
          <a:p>
            <a:pPr lvl="1" eaLnBrk="1" hangingPunct="1"/>
            <a:r>
              <a:rPr lang="en-GB" sz="2000" dirty="0" smtClean="0">
                <a:solidFill>
                  <a:schemeClr val="tx1"/>
                </a:solidFill>
                <a:latin typeface="Arial" charset="0"/>
                <a:cs typeface="Arial" charset="0"/>
              </a:rPr>
              <a:t>Being </a:t>
            </a:r>
            <a:r>
              <a:rPr lang="en-GB" sz="2000" b="1" dirty="0" smtClean="0">
                <a:solidFill>
                  <a:schemeClr val="tx1"/>
                </a:solidFill>
                <a:latin typeface="Arial" charset="0"/>
                <a:cs typeface="Arial" charset="0"/>
              </a:rPr>
              <a:t>statistically </a:t>
            </a:r>
            <a:r>
              <a:rPr lang="en-GB" sz="2000" dirty="0" smtClean="0">
                <a:solidFill>
                  <a:schemeClr val="tx1"/>
                </a:solidFill>
                <a:latin typeface="Arial" charset="0"/>
                <a:cs typeface="Arial" charset="0"/>
              </a:rPr>
              <a:t>abnormal doesn’t help to distinguish between </a:t>
            </a:r>
            <a:r>
              <a:rPr lang="en-GB" sz="2000" i="1" dirty="0" smtClean="0">
                <a:solidFill>
                  <a:schemeClr val="tx1"/>
                </a:solidFill>
                <a:latin typeface="Arial" charset="0"/>
                <a:cs typeface="Arial" charset="0"/>
              </a:rPr>
              <a:t>desirable </a:t>
            </a:r>
            <a:r>
              <a:rPr lang="en-GB" sz="2000" dirty="0" smtClean="0">
                <a:solidFill>
                  <a:schemeClr val="tx1"/>
                </a:solidFill>
                <a:latin typeface="Arial" charset="0"/>
                <a:cs typeface="Arial" charset="0"/>
              </a:rPr>
              <a:t>and </a:t>
            </a:r>
            <a:r>
              <a:rPr lang="en-GB" sz="2000" i="1" dirty="0" smtClean="0">
                <a:solidFill>
                  <a:schemeClr val="tx1"/>
                </a:solidFill>
                <a:latin typeface="Arial" charset="0"/>
                <a:cs typeface="Arial" charset="0"/>
              </a:rPr>
              <a:t>undesirable </a:t>
            </a:r>
            <a:r>
              <a:rPr lang="en-GB" sz="2000" dirty="0" smtClean="0">
                <a:solidFill>
                  <a:schemeClr val="tx1"/>
                </a:solidFill>
                <a:latin typeface="Arial" charset="0"/>
                <a:cs typeface="Arial" charset="0"/>
              </a:rPr>
              <a:t>atypical behaviour</a:t>
            </a:r>
          </a:p>
          <a:p>
            <a:pPr lvl="1" eaLnBrk="1" hangingPunct="1"/>
            <a:endParaRPr lang="en-GB" sz="2000" dirty="0" smtClean="0">
              <a:solidFill>
                <a:schemeClr val="tx1"/>
              </a:solidFill>
              <a:latin typeface="Arial" charset="0"/>
              <a:cs typeface="Arial" charset="0"/>
            </a:endParaRPr>
          </a:p>
          <a:p>
            <a:pPr lvl="2" eaLnBrk="1" hangingPunct="1"/>
            <a:r>
              <a:rPr lang="en-GB" sz="1800" dirty="0" smtClean="0">
                <a:latin typeface="Arial" charset="0"/>
                <a:cs typeface="Arial" charset="0"/>
              </a:rPr>
              <a:t>Implies that people who are highly attractive or supreme athletes are abnormal</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Defining abnormality</a:t>
            </a:r>
          </a:p>
        </p:txBody>
      </p:sp>
      <p:sp>
        <p:nvSpPr>
          <p:cNvPr id="3" name="Content Placeholder 2"/>
          <p:cNvSpPr>
            <a:spLocks noGrp="1"/>
          </p:cNvSpPr>
          <p:nvPr>
            <p:ph sz="quarter" idx="1"/>
          </p:nvPr>
        </p:nvSpPr>
        <p:spPr>
          <a:xfrm>
            <a:off x="301625" y="1527175"/>
            <a:ext cx="8504238" cy="4572000"/>
          </a:xfrm>
        </p:spPr>
        <p:txBody>
          <a:bodyPr>
            <a:normAutofit/>
          </a:bodyPr>
          <a:lstStyle/>
          <a:p>
            <a:pPr marL="274320" indent="-274320" eaLnBrk="1" fontAlgn="auto" hangingPunct="1">
              <a:spcAft>
                <a:spcPts val="0"/>
              </a:spcAft>
              <a:buFont typeface="Wingdings 2"/>
              <a:buChar char=""/>
              <a:defRPr/>
            </a:pPr>
            <a:endParaRPr lang="en-GB" sz="2000" dirty="0" smtClean="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2000" dirty="0" smtClean="0">
                <a:latin typeface="Arial" panose="020B0604020202020204" pitchFamily="34" charset="0"/>
                <a:cs typeface="Arial" panose="020B0604020202020204" pitchFamily="34" charset="0"/>
              </a:rPr>
              <a:t>Abnormality as: </a:t>
            </a:r>
            <a:r>
              <a:rPr lang="en-GB" sz="2000" b="1" dirty="0" smtClean="0">
                <a:latin typeface="Arial" panose="020B0604020202020204" pitchFamily="34" charset="0"/>
                <a:cs typeface="Arial" panose="020B0604020202020204" pitchFamily="34" charset="0"/>
              </a:rPr>
              <a:t>Deviation from the norm</a:t>
            </a:r>
          </a:p>
          <a:p>
            <a:pPr marL="0" indent="0" algn="ctr" eaLnBrk="1" fontAlgn="auto" hangingPunct="1">
              <a:spcAft>
                <a:spcPts val="0"/>
              </a:spcAft>
              <a:buFont typeface="Wingdings 2"/>
              <a:buNone/>
              <a:defRPr/>
            </a:pPr>
            <a:endParaRPr lang="en-GB" sz="2000" b="1" dirty="0" smtClean="0">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Particular behaviours are ‘expected’ from us</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Being </a:t>
            </a:r>
            <a:r>
              <a:rPr lang="en-GB" sz="2000" b="1" dirty="0" smtClean="0">
                <a:solidFill>
                  <a:schemeClr val="tx1"/>
                </a:solidFill>
                <a:latin typeface="Arial" panose="020B0604020202020204" pitchFamily="34" charset="0"/>
                <a:cs typeface="Arial" panose="020B0604020202020204" pitchFamily="34" charset="0"/>
              </a:rPr>
              <a:t>psychometrically</a:t>
            </a:r>
            <a:r>
              <a:rPr lang="en-GB" sz="2000" dirty="0" smtClean="0">
                <a:solidFill>
                  <a:schemeClr val="tx1"/>
                </a:solidFill>
                <a:latin typeface="Arial" panose="020B0604020202020204" pitchFamily="34" charset="0"/>
                <a:cs typeface="Arial" panose="020B0604020202020204" pitchFamily="34" charset="0"/>
              </a:rPr>
              <a:t> abnormal?</a:t>
            </a:r>
          </a:p>
          <a:p>
            <a:pPr marL="548640" lvl="1" indent="-274320" eaLnBrk="1" fontAlgn="auto" hangingPunct="1">
              <a:spcAft>
                <a:spcPts val="0"/>
              </a:spcAft>
              <a:buFont typeface="Wingdings"/>
              <a:buChar char=""/>
              <a:defRPr/>
            </a:pPr>
            <a:endParaRPr lang="en-GB" sz="2000" dirty="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Homosexuality is regarded as abnormal; not because it is statistically less common but because it is not the ‘norm’</a:t>
            </a:r>
          </a:p>
          <a:p>
            <a:pPr marL="548640" lvl="1" indent="-274320" eaLnBrk="1" fontAlgn="auto" hangingPunct="1">
              <a:spcAft>
                <a:spcPts val="0"/>
              </a:spcAft>
              <a:buFont typeface="Wingdings"/>
              <a:buChar char=""/>
              <a:defRPr/>
            </a:pPr>
            <a:endParaRPr lang="en-GB" dirty="0"/>
          </a:p>
          <a:p>
            <a:pPr marL="0" indent="0" eaLnBrk="1" fontAlgn="auto" hangingPunct="1">
              <a:spcAft>
                <a:spcPts val="0"/>
              </a:spcAft>
              <a:buFont typeface="Wingdings 2"/>
              <a:buNone/>
              <a:defRPr/>
            </a:pPr>
            <a:endParaRPr lang="en-GB" sz="3600" b="1"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Defining abnormality</a:t>
            </a:r>
          </a:p>
        </p:txBody>
      </p:sp>
      <p:sp>
        <p:nvSpPr>
          <p:cNvPr id="3" name="Content Placeholder 2"/>
          <p:cNvSpPr>
            <a:spLocks noGrp="1"/>
          </p:cNvSpPr>
          <p:nvPr>
            <p:ph sz="quarter" idx="1"/>
          </p:nvPr>
        </p:nvSpPr>
        <p:spPr>
          <a:xfrm>
            <a:off x="323850" y="1700213"/>
            <a:ext cx="8504238" cy="4572000"/>
          </a:xfrm>
        </p:spPr>
        <p:txBody>
          <a:bodyPr>
            <a:normAutofit lnSpcReduction="10000"/>
          </a:bodyPr>
          <a:lstStyle/>
          <a:p>
            <a:pPr marL="274320" indent="-274320" eaLnBrk="1" fontAlgn="auto" hangingPunct="1">
              <a:spcAft>
                <a:spcPts val="0"/>
              </a:spcAft>
              <a:buFont typeface="Wingdings 2"/>
              <a:buChar char=""/>
              <a:defRPr/>
            </a:pPr>
            <a:r>
              <a:rPr lang="en-GB" sz="2000" dirty="0" smtClean="0">
                <a:latin typeface="Arial" panose="020B0604020202020204" pitchFamily="34" charset="0"/>
                <a:cs typeface="Arial" panose="020B0604020202020204" pitchFamily="34" charset="0"/>
              </a:rPr>
              <a:t>Abnormality as:</a:t>
            </a:r>
          </a:p>
          <a:p>
            <a:pPr marL="0" indent="0" algn="ctr" eaLnBrk="1" fontAlgn="auto" hangingPunct="1">
              <a:spcAft>
                <a:spcPts val="0"/>
              </a:spcAft>
              <a:buFont typeface="Wingdings 2"/>
              <a:buNone/>
              <a:defRPr/>
            </a:pPr>
            <a:r>
              <a:rPr lang="en-GB" sz="2000" b="1" dirty="0" smtClean="0">
                <a:latin typeface="Arial" panose="020B0604020202020204" pitchFamily="34" charset="0"/>
                <a:cs typeface="Arial" panose="020B0604020202020204" pitchFamily="34" charset="0"/>
              </a:rPr>
              <a:t>Deviation from ideal mental health</a:t>
            </a:r>
          </a:p>
          <a:p>
            <a:pPr marL="0" indent="0" algn="ctr" eaLnBrk="1" fontAlgn="auto" hangingPunct="1">
              <a:spcAft>
                <a:spcPts val="0"/>
              </a:spcAft>
              <a:buFont typeface="Wingdings 2"/>
              <a:buNone/>
              <a:defRPr/>
            </a:pPr>
            <a:endParaRPr lang="en-GB" sz="2000" b="1" dirty="0">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Identifying characteristics that people should possess to be considered normal </a:t>
            </a:r>
          </a:p>
          <a:p>
            <a:pPr marL="274320" lvl="1" indent="0" eaLnBrk="1" fontAlgn="auto" hangingPunct="1">
              <a:spcAft>
                <a:spcPts val="0"/>
              </a:spcAft>
              <a:buFont typeface="Wingdings"/>
              <a:buNone/>
              <a:defRPr/>
            </a:pPr>
            <a:r>
              <a:rPr lang="en-GB" sz="2000" dirty="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a:t>
            </a:r>
            <a:r>
              <a:rPr lang="en-GB" sz="2000" dirty="0" err="1" smtClean="0">
                <a:solidFill>
                  <a:schemeClr val="tx1"/>
                </a:solidFill>
                <a:latin typeface="Arial" panose="020B0604020202020204" pitchFamily="34" charset="0"/>
                <a:cs typeface="Arial" panose="020B0604020202020204" pitchFamily="34" charset="0"/>
              </a:rPr>
              <a:t>e.g</a:t>
            </a:r>
            <a:endParaRPr lang="en-GB" sz="2000" dirty="0" smtClean="0">
              <a:solidFill>
                <a:schemeClr val="tx1"/>
              </a:solidFill>
              <a:latin typeface="Arial" panose="020B0604020202020204" pitchFamily="34" charset="0"/>
              <a:cs typeface="Arial" panose="020B0604020202020204" pitchFamily="34" charset="0"/>
            </a:endParaRPr>
          </a:p>
          <a:p>
            <a:pPr marL="822960" lvl="2" eaLnBrk="1" fontAlgn="auto" hangingPunct="1">
              <a:spcAft>
                <a:spcPts val="0"/>
              </a:spcAft>
              <a:buClr>
                <a:schemeClr val="accent3"/>
              </a:buClr>
              <a:buFont typeface="Wingdings 2"/>
              <a:buChar char=""/>
              <a:defRPr/>
            </a:pPr>
            <a:r>
              <a:rPr lang="en-GB" dirty="0" err="1" smtClean="0">
                <a:latin typeface="Arial" panose="020B0604020202020204" pitchFamily="34" charset="0"/>
                <a:cs typeface="Arial" panose="020B0604020202020204" pitchFamily="34" charset="0"/>
              </a:rPr>
              <a:t>Jahoda</a:t>
            </a:r>
            <a:r>
              <a:rPr lang="en-GB" dirty="0" smtClean="0">
                <a:latin typeface="Arial" panose="020B0604020202020204" pitchFamily="34" charset="0"/>
                <a:cs typeface="Arial" panose="020B0604020202020204" pitchFamily="34" charset="0"/>
              </a:rPr>
              <a:t> (1958): ability to cope with stress, to introspect, autonomy, absence of mental illness.</a:t>
            </a:r>
          </a:p>
          <a:p>
            <a:pPr marL="822960" lvl="2" eaLnBrk="1" fontAlgn="auto" hangingPunct="1">
              <a:spcAft>
                <a:spcPts val="0"/>
              </a:spcAft>
              <a:buClr>
                <a:schemeClr val="accent3"/>
              </a:buClr>
              <a:buFont typeface="Wingdings 2"/>
              <a:buChar char=""/>
              <a:defRPr/>
            </a:pPr>
            <a:r>
              <a:rPr lang="en-GB" dirty="0" smtClean="0">
                <a:latin typeface="Arial" panose="020B0604020202020204" pitchFamily="34" charset="0"/>
                <a:cs typeface="Arial" panose="020B0604020202020204" pitchFamily="34" charset="0"/>
              </a:rPr>
              <a:t>Carl Rogers and Abraham Maslow</a:t>
            </a:r>
          </a:p>
          <a:p>
            <a:pPr marL="822960" lvl="2" eaLnBrk="1" fontAlgn="auto" hangingPunct="1">
              <a:spcAft>
                <a:spcPts val="0"/>
              </a:spcAft>
              <a:buClr>
                <a:schemeClr val="accent3"/>
              </a:buClr>
              <a:buFont typeface="Wingdings 2"/>
              <a:buChar char=""/>
              <a:defRPr/>
            </a:pPr>
            <a:endParaRPr lang="en-GB" dirty="0">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Are most of us abnormal? </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Comparison with optimal wellbeing</a:t>
            </a:r>
          </a:p>
          <a:p>
            <a:pPr marL="0" indent="0" eaLnBrk="1" fontAlgn="auto" hangingPunct="1">
              <a:spcAft>
                <a:spcPts val="0"/>
              </a:spcAft>
              <a:buFont typeface="Wingdings 2"/>
              <a:buNone/>
              <a:defRPr/>
            </a:pPr>
            <a:endParaRPr lang="en-GB" sz="2600" b="1" dirty="0"/>
          </a:p>
          <a:p>
            <a:pPr marL="0" indent="0" eaLnBrk="1" fontAlgn="auto" hangingPunct="1">
              <a:spcAft>
                <a:spcPts val="0"/>
              </a:spcAft>
              <a:buFont typeface="Wingdings 2"/>
              <a:buNone/>
              <a:defRPr/>
            </a:pPr>
            <a:endParaRPr lang="en-GB" sz="2600" b="1"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Defining abnormality</a:t>
            </a:r>
          </a:p>
        </p:txBody>
      </p:sp>
      <p:sp>
        <p:nvSpPr>
          <p:cNvPr id="26626" name="Content Placeholder 2"/>
          <p:cNvSpPr>
            <a:spLocks noGrp="1"/>
          </p:cNvSpPr>
          <p:nvPr>
            <p:ph sz="quarter" idx="1"/>
          </p:nvPr>
        </p:nvSpPr>
        <p:spPr>
          <a:xfrm>
            <a:off x="323850" y="1773238"/>
            <a:ext cx="8504238" cy="4572000"/>
          </a:xfrm>
        </p:spPr>
        <p:txBody>
          <a:bodyPr/>
          <a:lstStyle/>
          <a:p>
            <a:pPr eaLnBrk="1" hangingPunct="1"/>
            <a:r>
              <a:rPr lang="en-GB" sz="2000" smtClean="0">
                <a:latin typeface="Arial" charset="0"/>
                <a:cs typeface="Arial" charset="0"/>
              </a:rPr>
              <a:t>Abnormality as:  </a:t>
            </a:r>
            <a:r>
              <a:rPr lang="en-GB" sz="2000" b="1" smtClean="0">
                <a:latin typeface="Arial" charset="0"/>
                <a:cs typeface="Arial" charset="0"/>
              </a:rPr>
              <a:t>Mental illness</a:t>
            </a:r>
          </a:p>
          <a:p>
            <a:pPr eaLnBrk="1" hangingPunct="1"/>
            <a:endParaRPr lang="en-GB" sz="2000" b="1" smtClean="0">
              <a:latin typeface="Arial" charset="0"/>
              <a:cs typeface="Arial" charset="0"/>
            </a:endParaRPr>
          </a:p>
          <a:p>
            <a:pPr lvl="1" eaLnBrk="1" hangingPunct="1"/>
            <a:r>
              <a:rPr lang="en-GB" sz="2000" smtClean="0">
                <a:solidFill>
                  <a:schemeClr val="tx1"/>
                </a:solidFill>
                <a:latin typeface="Arial" charset="0"/>
                <a:cs typeface="Arial" charset="0"/>
              </a:rPr>
              <a:t>Vocabulary used to refer to psychological disorders is borrowed from medical terminology</a:t>
            </a:r>
          </a:p>
          <a:p>
            <a:pPr lvl="1" eaLnBrk="1" hangingPunct="1"/>
            <a:endParaRPr lang="en-GB" sz="2000" smtClean="0">
              <a:solidFill>
                <a:schemeClr val="tx1"/>
              </a:solidFill>
              <a:latin typeface="Arial" charset="0"/>
              <a:cs typeface="Arial" charset="0"/>
            </a:endParaRPr>
          </a:p>
          <a:p>
            <a:pPr lvl="3" eaLnBrk="1" hangingPunct="1"/>
            <a:r>
              <a:rPr lang="en-GB" smtClean="0">
                <a:solidFill>
                  <a:schemeClr val="tx1"/>
                </a:solidFill>
                <a:latin typeface="Arial" charset="0"/>
                <a:cs typeface="Arial" charset="0"/>
              </a:rPr>
              <a:t>Psychopathology, diagnosis, symptoms, etc</a:t>
            </a:r>
          </a:p>
          <a:p>
            <a:pPr lvl="3" eaLnBrk="1" hangingPunct="1"/>
            <a:endParaRPr lang="en-GB" smtClean="0">
              <a:solidFill>
                <a:schemeClr val="tx1"/>
              </a:solidFill>
              <a:latin typeface="Arial" charset="0"/>
              <a:cs typeface="Arial" charset="0"/>
            </a:endParaRPr>
          </a:p>
          <a:p>
            <a:pPr lvl="1" eaLnBrk="1" hangingPunct="1"/>
            <a:r>
              <a:rPr lang="en-GB" sz="2000" smtClean="0">
                <a:solidFill>
                  <a:schemeClr val="tx1"/>
                </a:solidFill>
                <a:latin typeface="Arial" charset="0"/>
                <a:cs typeface="Arial" charset="0"/>
              </a:rPr>
              <a:t>This reflects an indication of some underlying illness</a:t>
            </a:r>
          </a:p>
          <a:p>
            <a:pPr lvl="1" eaLnBrk="1" hangingPunct="1"/>
            <a:endParaRPr lang="en-GB" sz="2000" smtClean="0">
              <a:solidFill>
                <a:schemeClr val="tx1"/>
              </a:solidFill>
              <a:latin typeface="Arial" charset="0"/>
              <a:cs typeface="Arial" charset="0"/>
            </a:endParaRPr>
          </a:p>
          <a:p>
            <a:pPr lvl="2" eaLnBrk="1" hangingPunct="1"/>
            <a:r>
              <a:rPr lang="en-GB" smtClean="0">
                <a:latin typeface="Arial" charset="0"/>
                <a:cs typeface="Arial" charset="0"/>
              </a:rPr>
              <a:t>Is it more humane to regard a psychologically disturbed person as sick than plain bad? </a:t>
            </a:r>
          </a:p>
          <a:p>
            <a:pPr lvl="2" eaLnBrk="1" hangingPunct="1"/>
            <a:r>
              <a:rPr lang="en-GB" smtClean="0">
                <a:latin typeface="Arial" charset="0"/>
                <a:cs typeface="Arial" charset="0"/>
              </a:rPr>
              <a:t>Or does this remove responsibility for their behaviour?</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720725"/>
          </a:xfrm>
        </p:spPr>
        <p:txBody>
          <a:bodyPr>
            <a:normAutofit/>
          </a:bodyPr>
          <a:lstStyle/>
          <a:p>
            <a:pPr eaLnBrk="1" hangingPunct="1"/>
            <a:r>
              <a:rPr lang="en-GB" sz="2800" smtClean="0">
                <a:solidFill>
                  <a:srgbClr val="61898A"/>
                </a:solidFill>
                <a:latin typeface="Arial" charset="0"/>
                <a:cs typeface="Arial" charset="0"/>
              </a:rPr>
              <a:t>Labelling and Stigma</a:t>
            </a:r>
          </a:p>
        </p:txBody>
      </p:sp>
      <p:sp>
        <p:nvSpPr>
          <p:cNvPr id="28674" name="Content Placeholder 2"/>
          <p:cNvSpPr>
            <a:spLocks noGrp="1"/>
          </p:cNvSpPr>
          <p:nvPr>
            <p:ph sz="quarter" idx="1"/>
          </p:nvPr>
        </p:nvSpPr>
        <p:spPr>
          <a:xfrm>
            <a:off x="468313" y="1628775"/>
            <a:ext cx="8229600" cy="4697413"/>
          </a:xfrm>
        </p:spPr>
        <p:txBody>
          <a:bodyPr/>
          <a:lstStyle/>
          <a:p>
            <a:pPr marL="0" indent="0" eaLnBrk="1" hangingPunct="1">
              <a:buFont typeface="Wingdings 2" pitchFamily="18" charset="2"/>
              <a:buNone/>
            </a:pPr>
            <a:r>
              <a:rPr lang="en-GB" sz="2000" smtClean="0">
                <a:latin typeface="Arial" charset="0"/>
                <a:cs typeface="Arial" charset="0"/>
              </a:rPr>
              <a:t>What words can you think of that are typically used to label those who are mentally ill?</a:t>
            </a:r>
          </a:p>
        </p:txBody>
      </p:sp>
      <p:sp>
        <p:nvSpPr>
          <p:cNvPr id="6" name="Oval 5"/>
          <p:cNvSpPr/>
          <p:nvPr/>
        </p:nvSpPr>
        <p:spPr>
          <a:xfrm>
            <a:off x="1331913" y="4868863"/>
            <a:ext cx="2376487" cy="129698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solidFill>
                  <a:schemeClr val="tx1"/>
                </a:solidFill>
              </a:rPr>
              <a:t>Eccentric</a:t>
            </a:r>
          </a:p>
        </p:txBody>
      </p:sp>
      <p:sp>
        <p:nvSpPr>
          <p:cNvPr id="7" name="Oval 6"/>
          <p:cNvSpPr/>
          <p:nvPr/>
        </p:nvSpPr>
        <p:spPr>
          <a:xfrm>
            <a:off x="6011863" y="2492375"/>
            <a:ext cx="2376487" cy="12969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solidFill>
                  <a:schemeClr val="tx1"/>
                </a:solidFill>
              </a:rPr>
              <a:t>Mad</a:t>
            </a:r>
          </a:p>
        </p:txBody>
      </p:sp>
      <p:sp>
        <p:nvSpPr>
          <p:cNvPr id="8" name="Oval 7"/>
          <p:cNvSpPr/>
          <p:nvPr/>
        </p:nvSpPr>
        <p:spPr>
          <a:xfrm>
            <a:off x="5984875" y="4868863"/>
            <a:ext cx="2376488" cy="1296987"/>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solidFill>
                  <a:schemeClr val="tx1"/>
                </a:solidFill>
              </a:rPr>
              <a:t>Nutter</a:t>
            </a:r>
          </a:p>
        </p:txBody>
      </p:sp>
      <p:sp>
        <p:nvSpPr>
          <p:cNvPr id="9" name="Oval 8"/>
          <p:cNvSpPr/>
          <p:nvPr/>
        </p:nvSpPr>
        <p:spPr>
          <a:xfrm>
            <a:off x="1331913" y="2492375"/>
            <a:ext cx="2376487" cy="129698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solidFill>
                  <a:schemeClr val="tx1"/>
                </a:solidFill>
              </a:rPr>
              <a:t>Odd</a:t>
            </a:r>
          </a:p>
        </p:txBody>
      </p:sp>
      <p:sp>
        <p:nvSpPr>
          <p:cNvPr id="10" name="Oval 9"/>
          <p:cNvSpPr/>
          <p:nvPr/>
        </p:nvSpPr>
        <p:spPr>
          <a:xfrm>
            <a:off x="3656013" y="3646488"/>
            <a:ext cx="2376487" cy="12954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solidFill>
                  <a:schemeClr val="tx1"/>
                </a:solidFill>
              </a:rPr>
              <a:t>‘</a:t>
            </a:r>
            <a:r>
              <a:rPr lang="en-GB" dirty="0" err="1">
                <a:solidFill>
                  <a:schemeClr val="tx1"/>
                </a:solidFill>
              </a:rPr>
              <a:t>Schizo</a:t>
            </a:r>
            <a:r>
              <a:rPr lang="en-GB" dirty="0">
                <a:solidFill>
                  <a:schemeClr val="tx1"/>
                </a:solidFi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down)">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Labelling and Stigma</a:t>
            </a:r>
          </a:p>
        </p:txBody>
      </p:sp>
      <p:sp>
        <p:nvSpPr>
          <p:cNvPr id="3" name="Content Placeholder 2"/>
          <p:cNvSpPr>
            <a:spLocks noGrp="1"/>
          </p:cNvSpPr>
          <p:nvPr>
            <p:ph sz="quarter" idx="1"/>
          </p:nvPr>
        </p:nvSpPr>
        <p:spPr>
          <a:xfrm>
            <a:off x="467544" y="1628800"/>
            <a:ext cx="8229600" cy="4640262"/>
          </a:xfrm>
        </p:spPr>
        <p:txBody>
          <a:bodyPr>
            <a:normAutofit fontScale="92500" lnSpcReduction="20000"/>
          </a:bodyPr>
          <a:lstStyle/>
          <a:p>
            <a:pPr marL="274320" indent="-274320" eaLnBrk="1" fontAlgn="auto" hangingPunct="1">
              <a:spcAft>
                <a:spcPts val="0"/>
              </a:spcAft>
              <a:buFont typeface="Wingdings 2"/>
              <a:buChar char=""/>
              <a:defRPr/>
            </a:pPr>
            <a:r>
              <a:rPr lang="en-GB" sz="2000" dirty="0" smtClean="0">
                <a:latin typeface="Arial" panose="020B0604020202020204" pitchFamily="34" charset="0"/>
                <a:cs typeface="Arial" panose="020B0604020202020204" pitchFamily="34" charset="0"/>
              </a:rPr>
              <a:t>The nature of </a:t>
            </a:r>
            <a:r>
              <a:rPr lang="en-GB" sz="2000" b="1" dirty="0" smtClean="0">
                <a:latin typeface="Arial" panose="020B0604020202020204" pitchFamily="34" charset="0"/>
                <a:cs typeface="Arial" panose="020B0604020202020204" pitchFamily="34" charset="0"/>
              </a:rPr>
              <a:t>any</a:t>
            </a:r>
            <a:r>
              <a:rPr lang="en-GB" sz="2000" dirty="0" smtClean="0">
                <a:latin typeface="Arial" panose="020B0604020202020204" pitchFamily="34" charset="0"/>
                <a:cs typeface="Arial" panose="020B0604020202020204" pitchFamily="34" charset="0"/>
              </a:rPr>
              <a:t> label given has powerful implications</a:t>
            </a:r>
          </a:p>
          <a:p>
            <a:pPr marL="274320" indent="-274320" eaLnBrk="1" fontAlgn="auto" hangingPunct="1">
              <a:spcAft>
                <a:spcPts val="0"/>
              </a:spcAft>
              <a:buFont typeface="Wingdings 2"/>
              <a:buChar char=""/>
              <a:defRPr/>
            </a:pPr>
            <a:endParaRPr lang="en-GB" sz="2000" dirty="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2000" dirty="0" err="1" smtClean="0">
                <a:latin typeface="Arial" panose="020B0604020202020204" pitchFamily="34" charset="0"/>
                <a:cs typeface="Arial" panose="020B0604020202020204" pitchFamily="34" charset="0"/>
              </a:rPr>
              <a:t>Rosenhan</a:t>
            </a:r>
            <a:r>
              <a:rPr lang="en-GB" sz="2000" dirty="0" smtClean="0">
                <a:latin typeface="Arial" panose="020B0604020202020204" pitchFamily="34" charset="0"/>
                <a:cs typeface="Arial" panose="020B0604020202020204" pitchFamily="34" charset="0"/>
              </a:rPr>
              <a:t> (1973) – taught students to act as if they were psychotic/hallucinatory</a:t>
            </a:r>
          </a:p>
          <a:p>
            <a:pPr marL="274320" indent="-274320" eaLnBrk="1" fontAlgn="auto" hangingPunct="1">
              <a:spcAft>
                <a:spcPts val="0"/>
              </a:spcAft>
              <a:buFont typeface="Wingdings 2"/>
              <a:buChar char=""/>
              <a:defRPr/>
            </a:pPr>
            <a:endParaRPr lang="en-GB" sz="2000" dirty="0" smtClean="0">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Most students were admitted to hospital and diagnosed with schizophrenia</a:t>
            </a:r>
          </a:p>
          <a:p>
            <a:pPr marL="548640" lvl="1" indent="-274320" eaLnBrk="1" fontAlgn="auto" hangingPunct="1">
              <a:spcAft>
                <a:spcPts val="0"/>
              </a:spcAft>
              <a:buFont typeface="Wingdings"/>
              <a:buChar char=""/>
              <a:defRPr/>
            </a:pPr>
            <a:endParaRPr lang="en-GB" sz="2000" dirty="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Described as exhibiting ‘note-taking behaviour’</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BUT when students admitted the hoax, many were not allowed to leave as this was taken as a further example of their </a:t>
            </a:r>
            <a:r>
              <a:rPr lang="en-GB" sz="2000" b="1" dirty="0" smtClean="0">
                <a:solidFill>
                  <a:schemeClr val="tx1"/>
                </a:solidFill>
                <a:latin typeface="Arial" panose="020B0604020202020204" pitchFamily="34" charset="0"/>
                <a:cs typeface="Arial" panose="020B0604020202020204" pitchFamily="34" charset="0"/>
              </a:rPr>
              <a:t>labelled</a:t>
            </a:r>
            <a:r>
              <a:rPr lang="en-GB" sz="2000" dirty="0" smtClean="0">
                <a:solidFill>
                  <a:schemeClr val="tx1"/>
                </a:solidFill>
                <a:latin typeface="Arial" panose="020B0604020202020204" pitchFamily="34" charset="0"/>
                <a:cs typeface="Arial" panose="020B0604020202020204" pitchFamily="34" charset="0"/>
              </a:rPr>
              <a:t> illness</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Some remained and were labelled ‘schizophrenic in remission’</a:t>
            </a:r>
          </a:p>
          <a:p>
            <a:pPr marL="548640" lvl="1" indent="-274320" eaLnBrk="1" fontAlgn="auto" hangingPunct="1">
              <a:spcAft>
                <a:spcPts val="0"/>
              </a:spcAft>
              <a:buFont typeface="Wingdings"/>
              <a:buChar char=""/>
              <a:defRPr/>
            </a:pPr>
            <a:endParaRPr lang="en-GB" sz="2000" dirty="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Labelling: </a:t>
            </a:r>
            <a:r>
              <a:rPr lang="en-GB" sz="2000" i="1" dirty="0" smtClean="0">
                <a:solidFill>
                  <a:schemeClr val="tx1"/>
                </a:solidFill>
                <a:latin typeface="Arial" panose="020B0604020202020204" pitchFamily="34" charset="0"/>
                <a:cs typeface="Arial" panose="020B0604020202020204" pitchFamily="34" charset="0"/>
              </a:rPr>
              <a:t>extremely</a:t>
            </a:r>
            <a:r>
              <a:rPr lang="en-GB" sz="2000" dirty="0" smtClean="0">
                <a:solidFill>
                  <a:schemeClr val="tx1"/>
                </a:solidFill>
                <a:latin typeface="Arial" panose="020B0604020202020204" pitchFamily="34" charset="0"/>
                <a:cs typeface="Arial" panose="020B0604020202020204" pitchFamily="34" charset="0"/>
              </a:rPr>
              <a:t> </a:t>
            </a:r>
            <a:r>
              <a:rPr lang="en-GB" sz="2000" i="1" dirty="0" smtClean="0">
                <a:solidFill>
                  <a:schemeClr val="tx1"/>
                </a:solidFill>
                <a:latin typeface="Arial" panose="020B0604020202020204" pitchFamily="34" charset="0"/>
                <a:cs typeface="Arial" panose="020B0604020202020204" pitchFamily="34" charset="0"/>
              </a:rPr>
              <a:t>influential even within the mental health ‘system</a:t>
            </a:r>
            <a:r>
              <a:rPr lang="en-GB" sz="2000" dirty="0" smtClean="0">
                <a:solidFill>
                  <a:schemeClr val="tx1"/>
                </a:solidFill>
                <a:latin typeface="Arial" panose="020B0604020202020204" pitchFamily="34" charset="0"/>
                <a:cs typeface="Arial" panose="020B0604020202020204" pitchFamily="34" charset="0"/>
              </a:rPr>
              <a:t>’</a:t>
            </a:r>
            <a:endParaRPr lang="en-GB" sz="2000" dirty="0">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A brief historical overview of abnormality</a:t>
            </a:r>
          </a:p>
        </p:txBody>
      </p:sp>
      <p:sp>
        <p:nvSpPr>
          <p:cNvPr id="32770" name="Content Placeholder 2"/>
          <p:cNvSpPr>
            <a:spLocks noGrp="1"/>
          </p:cNvSpPr>
          <p:nvPr>
            <p:ph sz="quarter" idx="1"/>
          </p:nvPr>
        </p:nvSpPr>
        <p:spPr>
          <a:xfrm>
            <a:off x="301625" y="1527175"/>
            <a:ext cx="8504238" cy="4572000"/>
          </a:xfrm>
        </p:spPr>
        <p:txBody>
          <a:bodyPr/>
          <a:lstStyle/>
          <a:p>
            <a:pPr eaLnBrk="1" hangingPunct="1"/>
            <a:r>
              <a:rPr lang="en-GB" sz="2000" smtClean="0">
                <a:latin typeface="Arial" charset="0"/>
                <a:cs typeface="Arial" charset="0"/>
              </a:rPr>
              <a:t>Early eastern cultures – abnormality as ‘madness’ or ‘demonic possession’ (Animism)</a:t>
            </a:r>
          </a:p>
          <a:p>
            <a:pPr eaLnBrk="1" hangingPunct="1"/>
            <a:endParaRPr lang="en-GB" sz="2000" smtClean="0">
              <a:latin typeface="Arial" charset="0"/>
              <a:cs typeface="Arial" charset="0"/>
            </a:endParaRPr>
          </a:p>
          <a:p>
            <a:pPr eaLnBrk="1" hangingPunct="1"/>
            <a:r>
              <a:rPr lang="en-GB" sz="2000" smtClean="0">
                <a:latin typeface="Arial" charset="0"/>
                <a:cs typeface="Arial" charset="0"/>
              </a:rPr>
              <a:t>Hippocrates (1st Century BC)</a:t>
            </a:r>
          </a:p>
          <a:p>
            <a:pPr lvl="1" eaLnBrk="1" hangingPunct="1"/>
            <a:r>
              <a:rPr lang="en-GB" sz="2000" smtClean="0">
                <a:solidFill>
                  <a:schemeClr val="tx1"/>
                </a:solidFill>
                <a:latin typeface="Arial" charset="0"/>
                <a:cs typeface="Arial" charset="0"/>
              </a:rPr>
              <a:t>Imbalance of the four humours</a:t>
            </a:r>
          </a:p>
          <a:p>
            <a:pPr lvl="2" eaLnBrk="1" hangingPunct="1"/>
            <a:r>
              <a:rPr lang="en-GB" smtClean="0">
                <a:latin typeface="Arial" charset="0"/>
                <a:cs typeface="Arial" charset="0"/>
              </a:rPr>
              <a:t>Black bile = melancholic</a:t>
            </a:r>
          </a:p>
          <a:p>
            <a:pPr lvl="2" eaLnBrk="1" hangingPunct="1"/>
            <a:r>
              <a:rPr lang="en-GB" smtClean="0">
                <a:latin typeface="Arial" charset="0"/>
                <a:cs typeface="Arial" charset="0"/>
              </a:rPr>
              <a:t>Yellow bile = choleric</a:t>
            </a:r>
          </a:p>
          <a:p>
            <a:pPr lvl="2" eaLnBrk="1" hangingPunct="1"/>
            <a:r>
              <a:rPr lang="en-GB" smtClean="0">
                <a:latin typeface="Arial" charset="0"/>
                <a:cs typeface="Arial" charset="0"/>
              </a:rPr>
              <a:t>Phlegm – phlegmatic</a:t>
            </a:r>
          </a:p>
          <a:p>
            <a:pPr lvl="2" eaLnBrk="1" hangingPunct="1"/>
            <a:r>
              <a:rPr lang="en-GB" smtClean="0">
                <a:latin typeface="Arial" charset="0"/>
                <a:cs typeface="Arial" charset="0"/>
              </a:rPr>
              <a:t>Blood = sanguine</a:t>
            </a:r>
          </a:p>
          <a:p>
            <a:pPr lvl="2" eaLnBrk="1" hangingPunct="1"/>
            <a:endParaRPr lang="en-GB" smtClean="0">
              <a:latin typeface="Arial" charset="0"/>
              <a:cs typeface="Arial" charset="0"/>
            </a:endParaRPr>
          </a:p>
          <a:p>
            <a:pPr eaLnBrk="1" hangingPunct="1"/>
            <a:r>
              <a:rPr lang="en-GB" sz="2000" smtClean="0">
                <a:latin typeface="Arial" charset="0"/>
                <a:cs typeface="Arial" charset="0"/>
              </a:rPr>
              <a:t>Middle ages</a:t>
            </a:r>
          </a:p>
          <a:p>
            <a:pPr lvl="1" eaLnBrk="1" hangingPunct="1"/>
            <a:r>
              <a:rPr lang="en-GB" sz="2000" smtClean="0">
                <a:solidFill>
                  <a:schemeClr val="tx1"/>
                </a:solidFill>
                <a:latin typeface="Arial" charset="0"/>
                <a:cs typeface="Arial" charset="0"/>
              </a:rPr>
              <a:t>Demonic possession (again)</a:t>
            </a:r>
          </a:p>
          <a:p>
            <a:pPr lvl="1" eaLnBrk="1" hangingPunct="1"/>
            <a:r>
              <a:rPr lang="en-GB" sz="2000" smtClean="0">
                <a:solidFill>
                  <a:schemeClr val="tx1"/>
                </a:solidFill>
                <a:latin typeface="Arial" charset="0"/>
                <a:cs typeface="Arial" charset="0"/>
              </a:rPr>
              <a:t>Treatment through priests, whipping, etc.</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rrowheads="1"/>
          </p:cNvSpPr>
          <p:nvPr>
            <p:ph type="title"/>
          </p:nvPr>
        </p:nvSpPr>
        <p:spPr/>
        <p:txBody>
          <a:bodyPr/>
          <a:lstStyle/>
          <a:p>
            <a:pPr eaLnBrk="1" hangingPunct="1"/>
            <a:r>
              <a:rPr lang="en-GB" altLang="en-US" sz="2800" smtClean="0">
                <a:solidFill>
                  <a:srgbClr val="009999"/>
                </a:solidFill>
                <a:latin typeface="Arial" charset="0"/>
                <a:cs typeface="Arial" charset="0"/>
              </a:rPr>
              <a:t>Mental hospitals</a:t>
            </a:r>
          </a:p>
        </p:txBody>
      </p:sp>
      <p:sp>
        <p:nvSpPr>
          <p:cNvPr id="48131" name="Rectangle 3"/>
          <p:cNvSpPr>
            <a:spLocks noGrp="1" noChangeArrowheads="1"/>
          </p:cNvSpPr>
          <p:nvPr>
            <p:ph sz="quarter" idx="1"/>
          </p:nvPr>
        </p:nvSpPr>
        <p:spPr>
          <a:xfrm>
            <a:off x="301625" y="1527175"/>
            <a:ext cx="5565775" cy="4572000"/>
          </a:xfrm>
        </p:spPr>
        <p:txBody>
          <a:bodyPr>
            <a:noAutofit/>
          </a:bodyPr>
          <a:lstStyle/>
          <a:p>
            <a:pPr marL="274320" indent="-274320" eaLnBrk="1" fontAlgn="auto" hangingPunct="1">
              <a:spcAft>
                <a:spcPts val="0"/>
              </a:spcAft>
              <a:buFont typeface="Wingdings 2"/>
              <a:buChar char=""/>
              <a:defRPr/>
            </a:pPr>
            <a:r>
              <a:rPr lang="en-GB" sz="2000" dirty="0">
                <a:latin typeface="Arial" panose="020B0604020202020204" pitchFamily="34" charset="0"/>
                <a:cs typeface="Arial" panose="020B0604020202020204" pitchFamily="34" charset="0"/>
              </a:rPr>
              <a:t>Towards the end of the Middle Ages the first ‘asylums’ were created</a:t>
            </a:r>
          </a:p>
          <a:p>
            <a:pPr marL="274320" lvl="1" indent="0" eaLnBrk="1" fontAlgn="auto" hangingPunct="1">
              <a:spcAft>
                <a:spcPts val="0"/>
              </a:spcAft>
              <a:buFont typeface="Wingdings"/>
              <a:buNone/>
              <a:defRPr/>
            </a:pPr>
            <a:r>
              <a:rPr lang="en-GB" sz="2000" dirty="0" smtClean="0">
                <a:solidFill>
                  <a:schemeClr val="tx1"/>
                </a:solidFill>
                <a:latin typeface="Arial" panose="020B0604020202020204" pitchFamily="34" charset="0"/>
                <a:cs typeface="Arial" panose="020B0604020202020204" pitchFamily="34" charset="0"/>
              </a:rPr>
              <a:t>e.g. Bedlam </a:t>
            </a:r>
            <a:r>
              <a:rPr lang="en-GB" sz="2000" dirty="0">
                <a:solidFill>
                  <a:schemeClr val="tx1"/>
                </a:solidFill>
                <a:latin typeface="Arial" panose="020B0604020202020204" pitchFamily="34" charset="0"/>
                <a:cs typeface="Arial" panose="020B0604020202020204" pitchFamily="34" charset="0"/>
              </a:rPr>
              <a:t>in </a:t>
            </a:r>
            <a:r>
              <a:rPr lang="en-GB" sz="2000" dirty="0" smtClean="0">
                <a:solidFill>
                  <a:schemeClr val="tx1"/>
                </a:solidFill>
                <a:latin typeface="Arial" panose="020B0604020202020204" pitchFamily="34" charset="0"/>
                <a:cs typeface="Arial" panose="020B0604020202020204" pitchFamily="34" charset="0"/>
              </a:rPr>
              <a:t>London  </a:t>
            </a:r>
          </a:p>
          <a:p>
            <a:pPr marL="274320" lvl="1" indent="0" eaLnBrk="1" fontAlgn="auto" hangingPunct="1">
              <a:spcAft>
                <a:spcPts val="0"/>
              </a:spcAft>
              <a:buFont typeface="Wingdings"/>
              <a:buNone/>
              <a:defRPr/>
            </a:pPr>
            <a:r>
              <a:rPr lang="en-GB" sz="2000" dirty="0">
                <a:solidFill>
                  <a:schemeClr val="tx1"/>
                </a:solidFill>
                <a:latin typeface="Arial" panose="020B0604020202020204" pitchFamily="34" charset="0"/>
                <a:cs typeface="Arial" panose="020B0604020202020204" pitchFamily="34" charset="0"/>
              </a:rPr>
              <a:t> </a:t>
            </a:r>
            <a:r>
              <a:rPr lang="en-GB" sz="2000" dirty="0" smtClean="0">
                <a:solidFill>
                  <a:schemeClr val="tx1"/>
                </a:solidFill>
                <a:latin typeface="Arial" panose="020B0604020202020204" pitchFamily="34" charset="0"/>
                <a:cs typeface="Arial" panose="020B0604020202020204" pitchFamily="34" charset="0"/>
              </a:rPr>
              <a:t>      </a:t>
            </a:r>
            <a:r>
              <a:rPr lang="en-GB" sz="2000" dirty="0" err="1" smtClean="0">
                <a:solidFill>
                  <a:schemeClr val="tx1"/>
                </a:solidFill>
                <a:latin typeface="Arial" panose="020B0604020202020204" pitchFamily="34" charset="0"/>
                <a:cs typeface="Arial" panose="020B0604020202020204" pitchFamily="34" charset="0"/>
              </a:rPr>
              <a:t>Lunatick</a:t>
            </a:r>
            <a:r>
              <a:rPr lang="en-GB" sz="2000" dirty="0" smtClean="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Asylum in York 	</a:t>
            </a:r>
          </a:p>
          <a:p>
            <a:pPr marL="274320" indent="-274320" eaLnBrk="1" fontAlgn="auto" hangingPunct="1">
              <a:spcAft>
                <a:spcPts val="0"/>
              </a:spcAft>
              <a:buFont typeface="Wingdings 2"/>
              <a:buChar char=""/>
              <a:defRPr/>
            </a:pPr>
            <a:endParaRPr lang="en-GB" sz="2000" dirty="0">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a:solidFill>
                  <a:schemeClr val="tx1"/>
                </a:solidFill>
                <a:latin typeface="Arial" panose="020B0604020202020204" pitchFamily="34" charset="0"/>
                <a:cs typeface="Arial" panose="020B0604020202020204" pitchFamily="34" charset="0"/>
              </a:rPr>
              <a:t>Often cruel and inhumane</a:t>
            </a:r>
          </a:p>
          <a:p>
            <a:pPr marL="274320" indent="-274320" eaLnBrk="1" fontAlgn="auto" hangingPunct="1">
              <a:lnSpc>
                <a:spcPct val="8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 </a:t>
            </a:r>
          </a:p>
          <a:p>
            <a:pPr marL="274320" indent="-274320" eaLnBrk="1" fontAlgn="auto" hangingPunct="1">
              <a:lnSpc>
                <a:spcPct val="80000"/>
              </a:lnSpc>
              <a:spcAft>
                <a:spcPts val="0"/>
              </a:spcAft>
              <a:buFont typeface="Wingdings 2"/>
              <a:buChar char=""/>
              <a:defRPr/>
            </a:pPr>
            <a:r>
              <a:rPr lang="en-GB" sz="2000" dirty="0" smtClean="0">
                <a:latin typeface="Arial" panose="020B0604020202020204" pitchFamily="34" charset="0"/>
                <a:cs typeface="Arial" panose="020B0604020202020204" pitchFamily="34" charset="0"/>
              </a:rPr>
              <a:t>End of the 18th century – many argued that the mentally distressed should be treated humanely</a:t>
            </a:r>
          </a:p>
          <a:p>
            <a:pPr marL="0" indent="0" eaLnBrk="1" fontAlgn="auto" hangingPunct="1">
              <a:lnSpc>
                <a:spcPct val="80000"/>
              </a:lnSpc>
              <a:spcAft>
                <a:spcPts val="0"/>
              </a:spcAft>
              <a:buFont typeface="Wingdings 2"/>
              <a:buNone/>
              <a:defRPr/>
            </a:pPr>
            <a:endParaRPr lang="en-GB" sz="2000" dirty="0" smtClean="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Font typeface="Wingdings 2"/>
              <a:buChar char=""/>
              <a:defRPr/>
            </a:pPr>
            <a:r>
              <a:rPr lang="en-GB" sz="2000" dirty="0" smtClean="0">
                <a:latin typeface="Arial" panose="020B0604020202020204" pitchFamily="34" charset="0"/>
                <a:cs typeface="Arial" panose="020B0604020202020204" pitchFamily="34" charset="0"/>
              </a:rPr>
              <a:t>Yorkshire Society of Friends - humanitarian institution for the insane</a:t>
            </a:r>
          </a:p>
          <a:p>
            <a:pPr marL="0" indent="0" eaLnBrk="1" fontAlgn="auto" hangingPunct="1">
              <a:lnSpc>
                <a:spcPct val="80000"/>
              </a:lnSpc>
              <a:spcAft>
                <a:spcPts val="0"/>
              </a:spcAft>
              <a:buFont typeface="Wingdings 2"/>
              <a:buNone/>
              <a:defRPr/>
            </a:pPr>
            <a:endParaRPr lang="en-GB" sz="2000" dirty="0" smtClean="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 ‘The Retreat’ at York established in 1796</a:t>
            </a:r>
          </a:p>
          <a:p>
            <a:pPr marL="274320" indent="-274320" eaLnBrk="1" fontAlgn="auto" hangingPunct="1">
              <a:lnSpc>
                <a:spcPct val="8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p:txBody>
      </p:sp>
      <p:pic>
        <p:nvPicPr>
          <p:cNvPr id="34819" name="Picture 5" descr="4086715624_114383587b"/>
          <p:cNvPicPr>
            <a:picLocks noChangeAspect="1" noChangeArrowheads="1"/>
          </p:cNvPicPr>
          <p:nvPr/>
        </p:nvPicPr>
        <p:blipFill>
          <a:blip r:embed="rId2"/>
          <a:srcRect/>
          <a:stretch>
            <a:fillRect/>
          </a:stretch>
        </p:blipFill>
        <p:spPr bwMode="auto">
          <a:xfrm>
            <a:off x="5980113" y="1916113"/>
            <a:ext cx="2878137" cy="396081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8131">
                                            <p:txEl>
                                              <p:pRg st="6" end="6"/>
                                            </p:txEl>
                                          </p:spTgt>
                                        </p:tgtEl>
                                        <p:attrNameLst>
                                          <p:attrName>style.visibility</p:attrName>
                                        </p:attrNameLst>
                                      </p:cBhvr>
                                      <p:to>
                                        <p:strVal val="visible"/>
                                      </p:to>
                                    </p:set>
                                    <p:anim calcmode="lin" valueType="num">
                                      <p:cBhvr additive="base">
                                        <p:cTn id="7" dur="500" fill="hold"/>
                                        <p:tgtEl>
                                          <p:spTgt spid="48131">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8131">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8131">
                                            <p:txEl>
                                              <p:pRg st="8" end="8"/>
                                            </p:txEl>
                                          </p:spTgt>
                                        </p:tgtEl>
                                        <p:attrNameLst>
                                          <p:attrName>style.visibility</p:attrName>
                                        </p:attrNameLst>
                                      </p:cBhvr>
                                      <p:to>
                                        <p:strVal val="visible"/>
                                      </p:to>
                                    </p:set>
                                    <p:anim calcmode="lin" valueType="num">
                                      <p:cBhvr additive="base">
                                        <p:cTn id="11" dur="500" fill="hold"/>
                                        <p:tgtEl>
                                          <p:spTgt spid="48131">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8131">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8131">
                                            <p:txEl>
                                              <p:pRg st="10" end="10"/>
                                            </p:txEl>
                                          </p:spTgt>
                                        </p:tgtEl>
                                        <p:attrNameLst>
                                          <p:attrName>style.visibility</p:attrName>
                                        </p:attrNameLst>
                                      </p:cBhvr>
                                      <p:to>
                                        <p:strVal val="visible"/>
                                      </p:to>
                                    </p:set>
                                    <p:anim calcmode="lin" valueType="num">
                                      <p:cBhvr additive="base">
                                        <p:cTn id="15" dur="500" fill="hold"/>
                                        <p:tgtEl>
                                          <p:spTgt spid="48131">
                                            <p:txEl>
                                              <p:pRg st="10" end="1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8131">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Later approaches to abnormality</a:t>
            </a:r>
          </a:p>
        </p:txBody>
      </p:sp>
      <p:sp>
        <p:nvSpPr>
          <p:cNvPr id="35842" name="Content Placeholder 2"/>
          <p:cNvSpPr>
            <a:spLocks noGrp="1"/>
          </p:cNvSpPr>
          <p:nvPr>
            <p:ph sz="quarter" idx="1"/>
          </p:nvPr>
        </p:nvSpPr>
        <p:spPr>
          <a:xfrm>
            <a:off x="323850" y="1773238"/>
            <a:ext cx="8504238" cy="4572000"/>
          </a:xfrm>
        </p:spPr>
        <p:txBody>
          <a:bodyPr/>
          <a:lstStyle/>
          <a:p>
            <a:pPr eaLnBrk="1" hangingPunct="1"/>
            <a:r>
              <a:rPr lang="en-GB" sz="2000" smtClean="0">
                <a:latin typeface="Arial" charset="0"/>
                <a:cs typeface="Arial" charset="0"/>
              </a:rPr>
              <a:t>Early 20</a:t>
            </a:r>
            <a:r>
              <a:rPr lang="en-GB" sz="2000" baseline="30000" smtClean="0">
                <a:latin typeface="Arial" charset="0"/>
                <a:cs typeface="Arial" charset="0"/>
              </a:rPr>
              <a:t>th</a:t>
            </a:r>
            <a:r>
              <a:rPr lang="en-GB" sz="2000" smtClean="0">
                <a:latin typeface="Arial" charset="0"/>
                <a:cs typeface="Arial" charset="0"/>
              </a:rPr>
              <a:t> Century:</a:t>
            </a:r>
          </a:p>
          <a:p>
            <a:pPr lvl="1" eaLnBrk="1" hangingPunct="1"/>
            <a:r>
              <a:rPr lang="en-GB" sz="2000" smtClean="0">
                <a:solidFill>
                  <a:schemeClr val="tx1"/>
                </a:solidFill>
                <a:latin typeface="Arial" charset="0"/>
                <a:cs typeface="Arial" charset="0"/>
              </a:rPr>
              <a:t>Medical Model v. Psychological Model</a:t>
            </a:r>
          </a:p>
          <a:p>
            <a:pPr lvl="1" eaLnBrk="1" hangingPunct="1"/>
            <a:endParaRPr lang="en-GB" sz="2000" smtClean="0">
              <a:solidFill>
                <a:schemeClr val="tx1"/>
              </a:solidFill>
              <a:latin typeface="Arial" charset="0"/>
              <a:cs typeface="Arial" charset="0"/>
            </a:endParaRPr>
          </a:p>
          <a:p>
            <a:pPr eaLnBrk="1" hangingPunct="1"/>
            <a:r>
              <a:rPr lang="en-GB" sz="2000" smtClean="0">
                <a:latin typeface="Arial" charset="0"/>
                <a:cs typeface="Arial" charset="0"/>
              </a:rPr>
              <a:t>Late 20</a:t>
            </a:r>
            <a:r>
              <a:rPr lang="en-GB" sz="2000" baseline="30000" smtClean="0">
                <a:latin typeface="Arial" charset="0"/>
                <a:cs typeface="Arial" charset="0"/>
              </a:rPr>
              <a:t>th</a:t>
            </a:r>
            <a:r>
              <a:rPr lang="en-GB" sz="2000" smtClean="0">
                <a:latin typeface="Arial" charset="0"/>
                <a:cs typeface="Arial" charset="0"/>
              </a:rPr>
              <a:t>/21</a:t>
            </a:r>
            <a:r>
              <a:rPr lang="en-GB" sz="2000" baseline="30000" smtClean="0">
                <a:latin typeface="Arial" charset="0"/>
                <a:cs typeface="Arial" charset="0"/>
              </a:rPr>
              <a:t>st</a:t>
            </a:r>
            <a:r>
              <a:rPr lang="en-GB" sz="2000" smtClean="0">
                <a:latin typeface="Arial" charset="0"/>
                <a:cs typeface="Arial" charset="0"/>
              </a:rPr>
              <a:t> Century:</a:t>
            </a:r>
          </a:p>
          <a:p>
            <a:pPr lvl="1" eaLnBrk="1" hangingPunct="1"/>
            <a:r>
              <a:rPr lang="en-GB" sz="2000" smtClean="0">
                <a:solidFill>
                  <a:schemeClr val="tx1"/>
                </a:solidFill>
                <a:latin typeface="Arial" charset="0"/>
                <a:cs typeface="Arial" charset="0"/>
              </a:rPr>
              <a:t>Care in the Community where possible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301625" y="188913"/>
            <a:ext cx="8534400" cy="863600"/>
          </a:xfrm>
        </p:spPr>
        <p:txBody>
          <a:bodyPr/>
          <a:lstStyle/>
          <a:p>
            <a:pPr eaLnBrk="1" hangingPunct="1"/>
            <a:r>
              <a:rPr lang="en-GB" sz="2800" smtClean="0">
                <a:solidFill>
                  <a:srgbClr val="7B9899"/>
                </a:solidFill>
                <a:latin typeface="Arial" charset="0"/>
                <a:cs typeface="Arial" charset="0"/>
              </a:rPr>
              <a:t>Modern approaches to abnormality: </a:t>
            </a:r>
            <a:br>
              <a:rPr lang="en-GB" sz="2800" smtClean="0">
                <a:solidFill>
                  <a:srgbClr val="7B9899"/>
                </a:solidFill>
                <a:latin typeface="Arial" charset="0"/>
                <a:cs typeface="Arial" charset="0"/>
              </a:rPr>
            </a:br>
            <a:r>
              <a:rPr lang="en-GB" sz="2800" smtClean="0">
                <a:solidFill>
                  <a:srgbClr val="7B9899"/>
                </a:solidFill>
                <a:latin typeface="Arial" charset="0"/>
                <a:cs typeface="Arial" charset="0"/>
              </a:rPr>
              <a:t>The Medical Model</a:t>
            </a:r>
          </a:p>
        </p:txBody>
      </p:sp>
      <p:sp>
        <p:nvSpPr>
          <p:cNvPr id="37890" name="Content Placeholder 2"/>
          <p:cNvSpPr>
            <a:spLocks noGrp="1"/>
          </p:cNvSpPr>
          <p:nvPr>
            <p:ph sz="quarter" idx="1"/>
          </p:nvPr>
        </p:nvSpPr>
        <p:spPr>
          <a:xfrm>
            <a:off x="468313" y="1844675"/>
            <a:ext cx="8229600" cy="4876800"/>
          </a:xfrm>
        </p:spPr>
        <p:txBody>
          <a:bodyPr/>
          <a:lstStyle/>
          <a:p>
            <a:pPr eaLnBrk="1" hangingPunct="1"/>
            <a:r>
              <a:rPr lang="en-GB" sz="2000" dirty="0" smtClean="0">
                <a:latin typeface="Arial" charset="0"/>
                <a:cs typeface="Arial" charset="0"/>
              </a:rPr>
              <a:t>Abnormality as ‘an illness’ which needs to be physically treated</a:t>
            </a:r>
          </a:p>
          <a:p>
            <a:pPr eaLnBrk="1" hangingPunct="1"/>
            <a:endParaRPr lang="en-GB" sz="2000" dirty="0" smtClean="0">
              <a:latin typeface="Arial" charset="0"/>
              <a:cs typeface="Arial" charset="0"/>
            </a:endParaRPr>
          </a:p>
          <a:p>
            <a:pPr eaLnBrk="1" hangingPunct="1"/>
            <a:r>
              <a:rPr lang="en-GB" sz="2000" dirty="0" smtClean="0">
                <a:latin typeface="Arial" charset="0"/>
                <a:cs typeface="Arial" charset="0"/>
              </a:rPr>
              <a:t>Abnormality results from biological disorders of the brain</a:t>
            </a:r>
          </a:p>
          <a:p>
            <a:pPr eaLnBrk="1" hangingPunct="1"/>
            <a:endParaRPr lang="en-GB" sz="2000" dirty="0" smtClean="0">
              <a:latin typeface="Arial" charset="0"/>
              <a:cs typeface="Arial" charset="0"/>
            </a:endParaRPr>
          </a:p>
          <a:p>
            <a:pPr eaLnBrk="1" hangingPunct="1"/>
            <a:r>
              <a:rPr lang="en-GB" sz="2000" dirty="0" smtClean="0">
                <a:latin typeface="Arial" charset="0"/>
                <a:cs typeface="Arial" charset="0"/>
              </a:rPr>
              <a:t>Abnormality treated primarily through drugs</a:t>
            </a:r>
          </a:p>
          <a:p>
            <a:pPr eaLnBrk="1" hangingPunct="1"/>
            <a:endParaRPr lang="en-GB" sz="2000" dirty="0">
              <a:latin typeface="Arial" charset="0"/>
              <a:cs typeface="Arial" charset="0"/>
            </a:endParaRPr>
          </a:p>
          <a:p>
            <a:pPr eaLnBrk="1" hangingPunct="1"/>
            <a:r>
              <a:rPr lang="en-GB" sz="2000" dirty="0" smtClean="0">
                <a:latin typeface="Arial" charset="0"/>
                <a:cs typeface="Arial" charset="0"/>
              </a:rPr>
              <a:t>Medical terminology e.g. patient, prognosis etc.</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p:txBody>
          <a:bodyPr/>
          <a:lstStyle/>
          <a:p>
            <a:pPr eaLnBrk="1" hangingPunct="1"/>
            <a:r>
              <a:rPr lang="en-GB" sz="2800" dirty="0" smtClean="0">
                <a:solidFill>
                  <a:srgbClr val="7B9899"/>
                </a:solidFill>
                <a:latin typeface="Arial" charset="0"/>
                <a:cs typeface="Arial" charset="0"/>
              </a:rPr>
              <a:t>Classification of Abnormal Behaviour</a:t>
            </a:r>
          </a:p>
        </p:txBody>
      </p:sp>
      <p:sp>
        <p:nvSpPr>
          <p:cNvPr id="39938" name="Content Placeholder 2"/>
          <p:cNvSpPr>
            <a:spLocks noGrp="1"/>
          </p:cNvSpPr>
          <p:nvPr>
            <p:ph sz="quarter" idx="1"/>
          </p:nvPr>
        </p:nvSpPr>
        <p:spPr>
          <a:xfrm>
            <a:off x="323528" y="1556792"/>
            <a:ext cx="8712968" cy="4572000"/>
          </a:xfrm>
        </p:spPr>
        <p:txBody>
          <a:bodyPr/>
          <a:lstStyle/>
          <a:p>
            <a:pPr eaLnBrk="1" hangingPunct="1"/>
            <a:r>
              <a:rPr lang="en-GB" sz="2000" dirty="0" err="1" smtClean="0">
                <a:latin typeface="Arial" charset="0"/>
                <a:cs typeface="Arial" charset="0"/>
              </a:rPr>
              <a:t>Kraepelin</a:t>
            </a:r>
            <a:r>
              <a:rPr lang="en-GB" sz="2000" dirty="0" smtClean="0">
                <a:latin typeface="Arial" charset="0"/>
                <a:cs typeface="Arial" charset="0"/>
              </a:rPr>
              <a:t> (1883) – described a number of syndromes with specific symptoms</a:t>
            </a:r>
          </a:p>
          <a:p>
            <a:pPr lvl="1" eaLnBrk="1" hangingPunct="1"/>
            <a:r>
              <a:rPr lang="en-GB" sz="1800" dirty="0" smtClean="0">
                <a:solidFill>
                  <a:schemeClr val="tx1"/>
                </a:solidFill>
                <a:latin typeface="Arial" charset="0"/>
                <a:cs typeface="Arial" charset="0"/>
              </a:rPr>
              <a:t>Schizophrenia</a:t>
            </a:r>
          </a:p>
          <a:p>
            <a:pPr lvl="1" eaLnBrk="1" hangingPunct="1"/>
            <a:r>
              <a:rPr lang="en-GB" sz="1800" dirty="0" smtClean="0">
                <a:solidFill>
                  <a:schemeClr val="tx1"/>
                </a:solidFill>
                <a:latin typeface="Arial" charset="0"/>
                <a:cs typeface="Arial" charset="0"/>
              </a:rPr>
              <a:t>Reduced complex 19</a:t>
            </a:r>
            <a:r>
              <a:rPr lang="en-GB" sz="1800" baseline="30000" dirty="0" smtClean="0">
                <a:solidFill>
                  <a:schemeClr val="tx1"/>
                </a:solidFill>
                <a:latin typeface="Arial" charset="0"/>
                <a:cs typeface="Arial" charset="0"/>
              </a:rPr>
              <a:t>th</a:t>
            </a:r>
            <a:r>
              <a:rPr lang="en-GB" sz="1800" dirty="0" smtClean="0">
                <a:solidFill>
                  <a:schemeClr val="tx1"/>
                </a:solidFill>
                <a:latin typeface="Arial" charset="0"/>
                <a:cs typeface="Arial" charset="0"/>
              </a:rPr>
              <a:t> century psychiatric taxonomies by dividing them into two classes: manic-depressive psychosis and dementia praecox </a:t>
            </a:r>
          </a:p>
          <a:p>
            <a:pPr marL="274638" lvl="1" indent="0" eaLnBrk="1" hangingPunct="1">
              <a:buNone/>
            </a:pPr>
            <a:r>
              <a:rPr lang="en-GB" sz="1800" dirty="0">
                <a:solidFill>
                  <a:schemeClr val="tx1"/>
                </a:solidFill>
                <a:latin typeface="Arial" charset="0"/>
                <a:cs typeface="Arial" charset="0"/>
              </a:rPr>
              <a:t>	</a:t>
            </a:r>
            <a:r>
              <a:rPr lang="en-GB" sz="1800" dirty="0" smtClean="0">
                <a:solidFill>
                  <a:schemeClr val="tx1"/>
                </a:solidFill>
                <a:latin typeface="Arial" charset="0"/>
                <a:cs typeface="Arial" charset="0"/>
              </a:rPr>
              <a:t>		         (DP - begins after puberty – usually in late teens)</a:t>
            </a:r>
          </a:p>
          <a:p>
            <a:pPr eaLnBrk="1" hangingPunct="1"/>
            <a:endParaRPr lang="en-GB" sz="2000" dirty="0" smtClean="0">
              <a:latin typeface="Arial" charset="0"/>
              <a:cs typeface="Arial" charset="0"/>
            </a:endParaRPr>
          </a:p>
          <a:p>
            <a:pPr lvl="1" eaLnBrk="1" hangingPunct="1"/>
            <a:r>
              <a:rPr lang="en-GB" sz="2000" dirty="0" smtClean="0">
                <a:solidFill>
                  <a:schemeClr val="tx1"/>
                </a:solidFill>
                <a:latin typeface="Arial" charset="0"/>
                <a:cs typeface="Arial" charset="0"/>
              </a:rPr>
              <a:t>Formed the basis of International Classification of Diseases </a:t>
            </a:r>
            <a:r>
              <a:rPr lang="en-GB" sz="2000" b="1" dirty="0" smtClean="0">
                <a:solidFill>
                  <a:schemeClr val="tx1"/>
                </a:solidFill>
                <a:latin typeface="Arial" charset="0"/>
                <a:cs typeface="Arial" charset="0"/>
              </a:rPr>
              <a:t>ICD</a:t>
            </a:r>
            <a:r>
              <a:rPr lang="en-GB" sz="2000" dirty="0" smtClean="0">
                <a:solidFill>
                  <a:schemeClr val="tx1"/>
                </a:solidFill>
                <a:latin typeface="Arial" charset="0"/>
                <a:cs typeface="Arial" charset="0"/>
              </a:rPr>
              <a:t> (World Health Organisation)</a:t>
            </a:r>
          </a:p>
          <a:p>
            <a:pPr lvl="2" eaLnBrk="1" hangingPunct="1"/>
            <a:r>
              <a:rPr lang="en-GB" dirty="0" smtClean="0">
                <a:latin typeface="Arial" charset="0"/>
                <a:cs typeface="Arial" charset="0"/>
              </a:rPr>
              <a:t>Currently in its 10</a:t>
            </a:r>
            <a:r>
              <a:rPr lang="en-GB" baseline="30000" dirty="0" smtClean="0">
                <a:latin typeface="Arial" charset="0"/>
                <a:cs typeface="Arial" charset="0"/>
              </a:rPr>
              <a:t>th</a:t>
            </a:r>
            <a:r>
              <a:rPr lang="en-GB" dirty="0" smtClean="0">
                <a:latin typeface="Arial" charset="0"/>
                <a:cs typeface="Arial" charset="0"/>
              </a:rPr>
              <a:t> revision</a:t>
            </a:r>
          </a:p>
          <a:p>
            <a:pPr lvl="2" eaLnBrk="1" hangingPunct="1"/>
            <a:endParaRPr lang="en-GB" dirty="0" smtClean="0">
              <a:latin typeface="Arial" charset="0"/>
              <a:cs typeface="Arial" charset="0"/>
            </a:endParaRPr>
          </a:p>
          <a:p>
            <a:pPr eaLnBrk="1" hangingPunct="1"/>
            <a:r>
              <a:rPr lang="en-GB" sz="2000" dirty="0" smtClean="0">
                <a:latin typeface="Arial" charset="0"/>
                <a:cs typeface="Arial" charset="0"/>
              </a:rPr>
              <a:t>Diagnostic and Statistical Manual </a:t>
            </a:r>
            <a:r>
              <a:rPr lang="en-GB" sz="2000" b="1" dirty="0" smtClean="0">
                <a:latin typeface="Arial" charset="0"/>
                <a:cs typeface="Arial" charset="0"/>
              </a:rPr>
              <a:t>DSM-IV-TR (APA, 2000) </a:t>
            </a:r>
            <a:r>
              <a:rPr lang="en-GB" sz="2000" b="1" dirty="0">
                <a:latin typeface="Arial" charset="0"/>
                <a:cs typeface="Arial" charset="0"/>
              </a:rPr>
              <a:t>(now DSM V)</a:t>
            </a:r>
          </a:p>
          <a:p>
            <a:pPr eaLnBrk="1" hangingPunct="1"/>
            <a:endParaRPr lang="en-GB" sz="2000" b="1" dirty="0" smtClean="0">
              <a:latin typeface="Arial" charset="0"/>
              <a:cs typeface="Arial" charset="0"/>
            </a:endParaRPr>
          </a:p>
          <a:p>
            <a:pPr eaLnBrk="1" hangingPunct="1"/>
            <a:r>
              <a:rPr lang="en-GB" sz="2000" dirty="0" smtClean="0">
                <a:solidFill>
                  <a:schemeClr val="tx1"/>
                </a:solidFill>
                <a:latin typeface="Arial" charset="0"/>
                <a:cs typeface="Arial" charset="0"/>
              </a:rPr>
              <a:t>Most commonly used system for diagnosing mental health problems</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Rot="1" noChangeArrowheads="1"/>
          </p:cNvSpPr>
          <p:nvPr>
            <p:ph type="title" idx="4294967295"/>
          </p:nvPr>
        </p:nvSpPr>
        <p:spPr>
          <a:xfrm>
            <a:off x="323850" y="404813"/>
            <a:ext cx="8534400" cy="468312"/>
          </a:xfrm>
        </p:spPr>
        <p:txBody>
          <a:bodyPr anchor="ctr"/>
          <a:lstStyle/>
          <a:p>
            <a:pPr eaLnBrk="1" hangingPunct="1"/>
            <a:r>
              <a:rPr lang="en-GB" sz="2800" dirty="0" err="1" smtClean="0">
                <a:solidFill>
                  <a:schemeClr val="bg2">
                    <a:lumMod val="75000"/>
                  </a:schemeClr>
                </a:solidFill>
                <a:latin typeface="Arial" charset="0"/>
              </a:rPr>
              <a:t>Szasz</a:t>
            </a:r>
            <a:r>
              <a:rPr lang="en-GB" sz="2800" dirty="0" smtClean="0">
                <a:solidFill>
                  <a:schemeClr val="bg2">
                    <a:lumMod val="75000"/>
                  </a:schemeClr>
                </a:solidFill>
                <a:latin typeface="Arial" charset="0"/>
              </a:rPr>
              <a:t> (1962)  The Myth of Mental Illness</a:t>
            </a:r>
          </a:p>
        </p:txBody>
      </p:sp>
      <p:sp>
        <p:nvSpPr>
          <p:cNvPr id="50179" name="Rectangle 3"/>
          <p:cNvSpPr>
            <a:spLocks noGrp="1" noChangeArrowheads="1"/>
          </p:cNvSpPr>
          <p:nvPr>
            <p:ph type="body" idx="4294967295"/>
          </p:nvPr>
        </p:nvSpPr>
        <p:spPr>
          <a:xfrm>
            <a:off x="468313" y="1628775"/>
            <a:ext cx="8229600" cy="4929188"/>
          </a:xfrm>
        </p:spPr>
        <p:txBody>
          <a:bodyPr/>
          <a:lstStyle/>
          <a:p>
            <a:pPr eaLnBrk="1" hangingPunct="1">
              <a:lnSpc>
                <a:spcPct val="80000"/>
              </a:lnSpc>
              <a:buFont typeface="Wingdings 2" pitchFamily="18" charset="2"/>
              <a:buNone/>
              <a:defRPr/>
            </a:pPr>
            <a:r>
              <a:rPr lang="en-GB" sz="2000" dirty="0" smtClean="0">
                <a:latin typeface="Arial" charset="0"/>
              </a:rPr>
              <a:t>No such thing as mental illness – ‘problems in living’  due to stress related to </a:t>
            </a:r>
            <a:r>
              <a:rPr lang="en-GB" sz="2000" smtClean="0">
                <a:latin typeface="Arial" charset="0"/>
              </a:rPr>
              <a:t>social interaction</a:t>
            </a:r>
            <a:endParaRPr lang="en-GB" sz="2000" dirty="0" smtClean="0">
              <a:latin typeface="Arial" charset="0"/>
            </a:endParaRPr>
          </a:p>
          <a:p>
            <a:pPr eaLnBrk="1" hangingPunct="1">
              <a:lnSpc>
                <a:spcPct val="80000"/>
              </a:lnSpc>
              <a:buFont typeface="Wingdings 2" pitchFamily="18" charset="2"/>
              <a:buNone/>
              <a:defRPr/>
            </a:pPr>
            <a:endParaRPr lang="en-GB" sz="2000" dirty="0" smtClean="0">
              <a:latin typeface="Arial" charset="0"/>
            </a:endParaRPr>
          </a:p>
          <a:p>
            <a:pPr eaLnBrk="1" hangingPunct="1">
              <a:lnSpc>
                <a:spcPct val="80000"/>
              </a:lnSpc>
              <a:buFont typeface="Wingdings 2" pitchFamily="18" charset="2"/>
              <a:buNone/>
              <a:defRPr/>
            </a:pPr>
            <a:r>
              <a:rPr lang="en-GB" sz="2000" dirty="0" smtClean="0">
                <a:latin typeface="Arial" charset="0"/>
              </a:rPr>
              <a:t>Biological, Economic, Political, or Socio-psychological 	(</a:t>
            </a:r>
            <a:r>
              <a:rPr lang="en-GB" sz="2000" dirty="0" err="1" smtClean="0">
                <a:latin typeface="Arial" charset="0"/>
              </a:rPr>
              <a:t>Szasz</a:t>
            </a:r>
            <a:r>
              <a:rPr lang="en-GB" sz="2000" dirty="0" smtClean="0">
                <a:latin typeface="Arial" charset="0"/>
              </a:rPr>
              <a:t>, 1960)</a:t>
            </a:r>
          </a:p>
          <a:p>
            <a:pPr eaLnBrk="1" hangingPunct="1">
              <a:lnSpc>
                <a:spcPct val="80000"/>
              </a:lnSpc>
              <a:buFont typeface="Wingdings 2" pitchFamily="18" charset="2"/>
              <a:buNone/>
              <a:defRPr/>
            </a:pPr>
            <a:r>
              <a:rPr lang="en-GB" sz="2000" dirty="0" smtClean="0">
                <a:latin typeface="Arial" charset="0"/>
              </a:rPr>
              <a:t> </a:t>
            </a:r>
          </a:p>
          <a:p>
            <a:pPr eaLnBrk="1" hangingPunct="1">
              <a:lnSpc>
                <a:spcPct val="80000"/>
              </a:lnSpc>
              <a:buFont typeface="Wingdings 2" pitchFamily="18" charset="2"/>
              <a:buNone/>
              <a:defRPr/>
            </a:pPr>
            <a:r>
              <a:rPr lang="en-GB" sz="2000" dirty="0" err="1" smtClean="0">
                <a:latin typeface="Arial" charset="0"/>
              </a:rPr>
              <a:t>Szasz</a:t>
            </a:r>
            <a:r>
              <a:rPr lang="en-GB" sz="2000" dirty="0" smtClean="0">
                <a:latin typeface="Arial" charset="0"/>
              </a:rPr>
              <a:t> challenged….</a:t>
            </a:r>
          </a:p>
          <a:p>
            <a:pPr eaLnBrk="1" hangingPunct="1">
              <a:lnSpc>
                <a:spcPct val="80000"/>
              </a:lnSpc>
              <a:buFont typeface="Wingdings 2" pitchFamily="18" charset="2"/>
              <a:buNone/>
              <a:defRPr/>
            </a:pPr>
            <a:endParaRPr lang="en-GB" sz="2000" dirty="0" smtClean="0">
              <a:latin typeface="Arial" charset="0"/>
            </a:endParaRPr>
          </a:p>
          <a:p>
            <a:pPr eaLnBrk="1" hangingPunct="1">
              <a:lnSpc>
                <a:spcPct val="80000"/>
              </a:lnSpc>
              <a:defRPr/>
            </a:pPr>
            <a:r>
              <a:rPr lang="en-GB" sz="2000" dirty="0" smtClean="0">
                <a:latin typeface="Arial" charset="0"/>
              </a:rPr>
              <a:t>Concept of mental illness as disease of the brain rather than the mind</a:t>
            </a:r>
          </a:p>
          <a:p>
            <a:pPr eaLnBrk="1" hangingPunct="1">
              <a:lnSpc>
                <a:spcPct val="80000"/>
              </a:lnSpc>
              <a:buFont typeface="Wingdings 2" pitchFamily="18" charset="2"/>
              <a:buNone/>
              <a:defRPr/>
            </a:pPr>
            <a:endParaRPr lang="en-GB" sz="2000" dirty="0" smtClean="0">
              <a:latin typeface="Arial" charset="0"/>
            </a:endParaRPr>
          </a:p>
          <a:p>
            <a:pPr eaLnBrk="1" hangingPunct="1">
              <a:lnSpc>
                <a:spcPct val="80000"/>
              </a:lnSpc>
              <a:defRPr/>
            </a:pPr>
            <a:r>
              <a:rPr lang="en-GB" sz="2000" dirty="0" smtClean="0">
                <a:latin typeface="Arial" charset="0"/>
              </a:rPr>
              <a:t>Assumption that neurological defects underlie all mental disorders</a:t>
            </a:r>
          </a:p>
          <a:p>
            <a:pPr eaLnBrk="1" hangingPunct="1">
              <a:lnSpc>
                <a:spcPct val="80000"/>
              </a:lnSpc>
              <a:buFont typeface="Wingdings 2" pitchFamily="18" charset="2"/>
              <a:buNone/>
              <a:defRPr/>
            </a:pPr>
            <a:r>
              <a:rPr lang="en-GB" sz="2000" dirty="0" smtClean="0">
                <a:latin typeface="Arial" charset="0"/>
              </a:rPr>
              <a:t> </a:t>
            </a:r>
          </a:p>
          <a:p>
            <a:pPr eaLnBrk="1" hangingPunct="1">
              <a:lnSpc>
                <a:spcPct val="80000"/>
              </a:lnSpc>
              <a:buFont typeface="Wingdings 2" pitchFamily="18" charset="2"/>
              <a:buNone/>
              <a:defRPr/>
            </a:pPr>
            <a:endParaRPr lang="en-GB" sz="2000" dirty="0" smtClean="0">
              <a:latin typeface="Arial" charset="0"/>
            </a:endParaRPr>
          </a:p>
          <a:p>
            <a:pPr lvl="1" eaLnBrk="1" hangingPunct="1">
              <a:lnSpc>
                <a:spcPct val="80000"/>
              </a:lnSpc>
              <a:buFont typeface="Wingdings" pitchFamily="2" charset="2"/>
              <a:buNone/>
              <a:defRPr/>
            </a:pPr>
            <a:r>
              <a:rPr lang="en-GB" sz="1800" dirty="0" smtClean="0">
                <a:latin typeface="Arial" charset="0"/>
              </a:rPr>
              <a:t>	</a:t>
            </a:r>
            <a:r>
              <a:rPr lang="en-GB" sz="2000" dirty="0" smtClean="0">
                <a:solidFill>
                  <a:schemeClr val="tx1"/>
                </a:solidFill>
                <a:latin typeface="Arial" charset="0"/>
              </a:rPr>
              <a:t>…because this suggests people cannot have problems that stem from individual differences in personal needs, values, opinions, etc. </a:t>
            </a:r>
          </a:p>
          <a:p>
            <a:pPr lvl="1" eaLnBrk="1" hangingPunct="1">
              <a:lnSpc>
                <a:spcPct val="80000"/>
              </a:lnSpc>
              <a:defRPr/>
            </a:pPr>
            <a:endParaRPr lang="en-GB" sz="2000" dirty="0" smtClean="0">
              <a:solidFill>
                <a:schemeClr val="tx1"/>
              </a:solidFill>
              <a:effectLst>
                <a:outerShdw blurRad="38100" dist="38100" dir="2700000" algn="tl">
                  <a:srgbClr val="FFFFFF"/>
                </a:outerShdw>
              </a:effectLst>
              <a:latin typeface="Arial"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rrowheads="1"/>
          </p:cNvSpPr>
          <p:nvPr>
            <p:ph type="title" idx="4294967295"/>
          </p:nvPr>
        </p:nvSpPr>
        <p:spPr/>
        <p:txBody>
          <a:bodyPr anchor="ctr"/>
          <a:lstStyle/>
          <a:p>
            <a:pPr algn="l" eaLnBrk="1" hangingPunct="1"/>
            <a:r>
              <a:rPr lang="en-GB" sz="2400" dirty="0" err="1" smtClean="0">
                <a:solidFill>
                  <a:schemeClr val="bg2">
                    <a:lumMod val="75000"/>
                  </a:schemeClr>
                </a:solidFill>
                <a:latin typeface="Arial" charset="0"/>
              </a:rPr>
              <a:t>Szasz</a:t>
            </a:r>
            <a:r>
              <a:rPr lang="en-GB" sz="2400" dirty="0" smtClean="0">
                <a:solidFill>
                  <a:schemeClr val="bg2">
                    <a:lumMod val="75000"/>
                  </a:schemeClr>
                </a:solidFill>
                <a:latin typeface="Arial" charset="0"/>
              </a:rPr>
              <a:t> argued two fundamental errors…</a:t>
            </a:r>
          </a:p>
        </p:txBody>
      </p:sp>
      <p:sp>
        <p:nvSpPr>
          <p:cNvPr id="51203" name="Rectangle 3"/>
          <p:cNvSpPr>
            <a:spLocks noGrp="1" noChangeArrowheads="1"/>
          </p:cNvSpPr>
          <p:nvPr>
            <p:ph type="body" idx="4294967295"/>
          </p:nvPr>
        </p:nvSpPr>
        <p:spPr>
          <a:xfrm>
            <a:off x="323850" y="1268413"/>
            <a:ext cx="8496300" cy="5329237"/>
          </a:xfrm>
        </p:spPr>
        <p:txBody>
          <a:bodyPr/>
          <a:lstStyle/>
          <a:p>
            <a:pPr eaLnBrk="1" hangingPunct="1">
              <a:buFont typeface="Wingdings 2" pitchFamily="18" charset="2"/>
              <a:buNone/>
              <a:defRPr/>
            </a:pPr>
            <a:endParaRPr lang="en-GB" sz="3200" b="1" dirty="0" smtClean="0">
              <a:latin typeface="Arial" charset="0"/>
            </a:endParaRPr>
          </a:p>
          <a:p>
            <a:pPr eaLnBrk="1" hangingPunct="1">
              <a:buFont typeface="Wingdings 2" pitchFamily="18" charset="2"/>
              <a:buNone/>
              <a:defRPr/>
            </a:pPr>
            <a:r>
              <a:rPr lang="en-GB" sz="2000" dirty="0" smtClean="0">
                <a:latin typeface="Arial" charset="0"/>
              </a:rPr>
              <a:t>1.     The body responds to physical injury by manifesting physical </a:t>
            </a:r>
          </a:p>
          <a:p>
            <a:pPr eaLnBrk="1" hangingPunct="1">
              <a:buFont typeface="Wingdings 2" pitchFamily="18" charset="2"/>
              <a:buNone/>
              <a:defRPr/>
            </a:pPr>
            <a:r>
              <a:rPr lang="en-GB" sz="2000" dirty="0" smtClean="0">
                <a:latin typeface="Arial" charset="0"/>
              </a:rPr>
              <a:t>        symptoms</a:t>
            </a:r>
            <a:r>
              <a:rPr lang="en-GB" sz="2000" b="1" dirty="0" smtClean="0">
                <a:latin typeface="Arial" charset="0"/>
              </a:rPr>
              <a:t> </a:t>
            </a:r>
          </a:p>
          <a:p>
            <a:pPr eaLnBrk="1" hangingPunct="1">
              <a:buFont typeface="Wingdings 2" pitchFamily="18" charset="2"/>
              <a:buNone/>
              <a:defRPr/>
            </a:pPr>
            <a:endParaRPr lang="en-GB" sz="2000" b="1" dirty="0" smtClean="0">
              <a:latin typeface="Arial" charset="0"/>
            </a:endParaRPr>
          </a:p>
          <a:p>
            <a:pPr eaLnBrk="1" hangingPunct="1">
              <a:buFont typeface="Wingdings 2" pitchFamily="18" charset="2"/>
              <a:buNone/>
              <a:defRPr/>
            </a:pPr>
            <a:r>
              <a:rPr lang="en-GB" sz="2000" dirty="0" smtClean="0">
                <a:latin typeface="Arial" charset="0"/>
              </a:rPr>
              <a:t>        These are central nervous system symptoms</a:t>
            </a:r>
          </a:p>
          <a:p>
            <a:pPr eaLnBrk="1" hangingPunct="1">
              <a:buFont typeface="Wingdings 2" pitchFamily="18" charset="2"/>
              <a:buNone/>
              <a:defRPr/>
            </a:pPr>
            <a:endParaRPr lang="en-GB" sz="2000" dirty="0" smtClean="0">
              <a:latin typeface="Arial" charset="0"/>
            </a:endParaRPr>
          </a:p>
          <a:p>
            <a:pPr eaLnBrk="1" hangingPunct="1">
              <a:buFont typeface="Wingdings 2" pitchFamily="18" charset="2"/>
              <a:buNone/>
              <a:defRPr/>
            </a:pPr>
            <a:r>
              <a:rPr lang="en-GB" sz="2000" dirty="0" smtClean="0">
                <a:latin typeface="Arial" charset="0"/>
              </a:rPr>
              <a:t>        You wouldn’t experience emotional or behavioural symptoms as the </a:t>
            </a:r>
          </a:p>
          <a:p>
            <a:pPr eaLnBrk="1" hangingPunct="1">
              <a:buFont typeface="Wingdings 2" pitchFamily="18" charset="2"/>
              <a:buNone/>
              <a:defRPr/>
            </a:pPr>
            <a:r>
              <a:rPr lang="en-GB" sz="2000" dirty="0" smtClean="0">
                <a:latin typeface="Arial" charset="0"/>
              </a:rPr>
              <a:t>        major result</a:t>
            </a:r>
          </a:p>
          <a:p>
            <a:pPr eaLnBrk="1" hangingPunct="1">
              <a:buFont typeface="Wingdings 2" pitchFamily="18" charset="2"/>
              <a:buNone/>
              <a:defRPr/>
            </a:pPr>
            <a:r>
              <a:rPr lang="en-GB" sz="2000" dirty="0" smtClean="0">
                <a:latin typeface="Arial" charset="0"/>
              </a:rPr>
              <a:t> </a:t>
            </a:r>
          </a:p>
          <a:p>
            <a:pPr eaLnBrk="1" hangingPunct="1">
              <a:buFont typeface="Wingdings 2" pitchFamily="18" charset="2"/>
              <a:buNone/>
              <a:defRPr/>
            </a:pPr>
            <a:r>
              <a:rPr lang="en-GB" sz="2000" dirty="0" smtClean="0">
                <a:latin typeface="Arial" charset="0"/>
              </a:rPr>
              <a:t>        A person’s belief cannot be explained merely by a defect or disease </a:t>
            </a:r>
          </a:p>
          <a:p>
            <a:pPr eaLnBrk="1" hangingPunct="1">
              <a:buFont typeface="Wingdings 2" pitchFamily="18" charset="2"/>
              <a:buNone/>
              <a:defRPr/>
            </a:pPr>
            <a:r>
              <a:rPr lang="en-GB" sz="2000" dirty="0" smtClean="0">
                <a:latin typeface="Arial" charset="0"/>
              </a:rPr>
              <a:t>        of the nervous system</a:t>
            </a:r>
          </a:p>
          <a:p>
            <a:pPr eaLnBrk="1" hangingPunct="1">
              <a:buFont typeface="Wingdings 2" pitchFamily="18" charset="2"/>
              <a:buNone/>
              <a:defRPr/>
            </a:pPr>
            <a:endParaRPr lang="en-GB" sz="2000" dirty="0" smtClean="0">
              <a:latin typeface="Arial" charset="0"/>
            </a:endParaRPr>
          </a:p>
          <a:p>
            <a:pPr eaLnBrk="1" hangingPunct="1">
              <a:buFont typeface="Wingdings 2" pitchFamily="18" charset="2"/>
              <a:buNone/>
              <a:defRPr/>
            </a:pPr>
            <a:endParaRPr lang="en-GB" sz="3200" dirty="0" smtClean="0">
              <a:latin typeface="Arial" charset="0"/>
            </a:endParaRPr>
          </a:p>
          <a:p>
            <a:pPr eaLnBrk="1" hangingPunct="1">
              <a:buFont typeface="Wingdings 2" pitchFamily="18" charset="2"/>
              <a:buNone/>
              <a:defRPr/>
            </a:pPr>
            <a:endParaRPr lang="en-GB" sz="3200" dirty="0" smtClean="0">
              <a:latin typeface="Arial" charset="0"/>
            </a:endParaRPr>
          </a:p>
          <a:p>
            <a:pPr eaLnBrk="1" hangingPunct="1">
              <a:buFont typeface="Wingdings 2" pitchFamily="18" charset="2"/>
              <a:buNone/>
              <a:defRPr/>
            </a:pPr>
            <a:endParaRPr lang="en-GB" sz="2300" b="1" dirty="0" smtClean="0">
              <a:latin typeface="Arial" charset="0"/>
            </a:endParaRPr>
          </a:p>
          <a:p>
            <a:pPr eaLnBrk="1" hangingPunct="1">
              <a:defRPr/>
            </a:pPr>
            <a:endParaRPr lang="en-GB" sz="2300" dirty="0" smtClean="0">
              <a:effectLst>
                <a:outerShdw blurRad="38100" dist="38100" dir="2700000" algn="tl">
                  <a:srgbClr val="FFFFFF"/>
                </a:outerShdw>
              </a:effectLst>
              <a:latin typeface="Arial"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p:cNvSpPr>
          <p:nvPr>
            <p:ph type="title" idx="4294967295"/>
          </p:nvPr>
        </p:nvSpPr>
        <p:spPr/>
        <p:txBody>
          <a:bodyPr/>
          <a:lstStyle/>
          <a:p>
            <a:pPr algn="l" eaLnBrk="1" hangingPunct="1"/>
            <a:r>
              <a:rPr lang="en-GB" sz="2400" dirty="0" err="1" smtClean="0">
                <a:solidFill>
                  <a:schemeClr val="bg2">
                    <a:lumMod val="75000"/>
                  </a:schemeClr>
                </a:solidFill>
                <a:latin typeface="Arial" charset="0"/>
              </a:rPr>
              <a:t>Szasz</a:t>
            </a:r>
            <a:r>
              <a:rPr lang="en-GB" sz="2400" dirty="0" smtClean="0">
                <a:solidFill>
                  <a:schemeClr val="bg2">
                    <a:lumMod val="75000"/>
                  </a:schemeClr>
                </a:solidFill>
                <a:latin typeface="Arial" charset="0"/>
              </a:rPr>
              <a:t> argued two fundamental errors…</a:t>
            </a:r>
          </a:p>
        </p:txBody>
      </p:sp>
      <p:sp>
        <p:nvSpPr>
          <p:cNvPr id="45058" name="Rectangle 3"/>
          <p:cNvSpPr>
            <a:spLocks noGrp="1"/>
          </p:cNvSpPr>
          <p:nvPr>
            <p:ph type="body" idx="4294967295"/>
          </p:nvPr>
        </p:nvSpPr>
        <p:spPr>
          <a:xfrm>
            <a:off x="323850" y="1700213"/>
            <a:ext cx="8534400" cy="4598987"/>
          </a:xfrm>
        </p:spPr>
        <p:txBody>
          <a:bodyPr/>
          <a:lstStyle/>
          <a:p>
            <a:pPr eaLnBrk="1" hangingPunct="1">
              <a:lnSpc>
                <a:spcPct val="90000"/>
              </a:lnSpc>
              <a:buFont typeface="Wingdings 2" pitchFamily="18" charset="2"/>
              <a:buNone/>
            </a:pPr>
            <a:r>
              <a:rPr lang="en-GB" sz="2000" dirty="0" smtClean="0">
                <a:latin typeface="Arial" charset="0"/>
              </a:rPr>
              <a:t>2. Complex psycho-social behaviours are mere symptoms taken out of context</a:t>
            </a:r>
          </a:p>
          <a:p>
            <a:pPr eaLnBrk="1" hangingPunct="1">
              <a:lnSpc>
                <a:spcPct val="90000"/>
              </a:lnSpc>
              <a:buFont typeface="Wingdings 2" pitchFamily="18" charset="2"/>
              <a:buNone/>
            </a:pPr>
            <a:r>
              <a:rPr lang="en-GB" sz="2000" dirty="0" smtClean="0">
                <a:latin typeface="Arial" charset="0"/>
              </a:rPr>
              <a:t> </a:t>
            </a:r>
          </a:p>
          <a:p>
            <a:pPr eaLnBrk="1" hangingPunct="1">
              <a:lnSpc>
                <a:spcPct val="90000"/>
              </a:lnSpc>
              <a:buFont typeface="Wingdings 2" pitchFamily="18" charset="2"/>
              <a:buNone/>
            </a:pPr>
            <a:r>
              <a:rPr lang="en-GB" sz="2000" dirty="0" smtClean="0">
                <a:latin typeface="Arial" charset="0"/>
              </a:rPr>
              <a:t>    When a person is physically ill we speak of signs (e.g. high temperature) and symptoms (e.g. pain)</a:t>
            </a:r>
          </a:p>
          <a:p>
            <a:pPr eaLnBrk="1" hangingPunct="1">
              <a:lnSpc>
                <a:spcPct val="90000"/>
              </a:lnSpc>
              <a:buFont typeface="Wingdings 2" pitchFamily="18" charset="2"/>
              <a:buNone/>
            </a:pPr>
            <a:r>
              <a:rPr lang="en-GB" sz="2000" dirty="0" smtClean="0">
                <a:latin typeface="Arial" charset="0"/>
              </a:rPr>
              <a:t> </a:t>
            </a:r>
          </a:p>
          <a:p>
            <a:pPr eaLnBrk="1" hangingPunct="1">
              <a:lnSpc>
                <a:spcPct val="90000"/>
              </a:lnSpc>
              <a:buFont typeface="Wingdings 2" pitchFamily="18" charset="2"/>
              <a:buNone/>
            </a:pPr>
            <a:r>
              <a:rPr lang="en-GB" sz="2000" b="1" dirty="0" smtClean="0">
                <a:latin typeface="Arial" charset="0"/>
              </a:rPr>
              <a:t>    Mental symptoms</a:t>
            </a:r>
            <a:r>
              <a:rPr lang="en-GB" sz="2000" i="1" dirty="0" smtClean="0">
                <a:latin typeface="Arial" charset="0"/>
              </a:rPr>
              <a:t> – </a:t>
            </a:r>
            <a:r>
              <a:rPr lang="en-GB" sz="2000" dirty="0" smtClean="0">
                <a:latin typeface="Arial" charset="0"/>
              </a:rPr>
              <a:t>the</a:t>
            </a:r>
            <a:r>
              <a:rPr lang="en-GB" sz="2000" i="1" dirty="0" smtClean="0">
                <a:latin typeface="Arial" charset="0"/>
              </a:rPr>
              <a:t> </a:t>
            </a:r>
            <a:r>
              <a:rPr lang="en-GB" sz="2000" dirty="0" smtClean="0">
                <a:latin typeface="Arial" charset="0"/>
              </a:rPr>
              <a:t>person’s communications about himself, others and the world around him/her</a:t>
            </a:r>
          </a:p>
          <a:p>
            <a:pPr eaLnBrk="1" hangingPunct="1">
              <a:lnSpc>
                <a:spcPct val="90000"/>
              </a:lnSpc>
              <a:buFont typeface="Wingdings 2" pitchFamily="18" charset="2"/>
              <a:buNone/>
            </a:pPr>
            <a:endParaRPr lang="en-GB" sz="2000" dirty="0" smtClean="0">
              <a:latin typeface="Arial" charset="0"/>
            </a:endParaRPr>
          </a:p>
          <a:p>
            <a:pPr eaLnBrk="1" hangingPunct="1">
              <a:lnSpc>
                <a:spcPct val="90000"/>
              </a:lnSpc>
              <a:buFont typeface="Wingdings 2" pitchFamily="18" charset="2"/>
              <a:buNone/>
            </a:pPr>
            <a:r>
              <a:rPr lang="en-GB" sz="2000" dirty="0" smtClean="0">
                <a:latin typeface="Arial" charset="0"/>
              </a:rPr>
              <a:t>     Notions about mental symptoms are inextricably attached to social</a:t>
            </a:r>
          </a:p>
          <a:p>
            <a:pPr eaLnBrk="1" hangingPunct="1">
              <a:lnSpc>
                <a:spcPct val="90000"/>
              </a:lnSpc>
              <a:buFont typeface="Wingdings 2" pitchFamily="18" charset="2"/>
              <a:buNone/>
            </a:pPr>
            <a:r>
              <a:rPr lang="en-GB" sz="2000" dirty="0" smtClean="0">
                <a:latin typeface="Arial" charset="0"/>
              </a:rPr>
              <a:t>     context - just as physical symptoms are tied to the bodily context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type="body" idx="4294967295"/>
          </p:nvPr>
        </p:nvSpPr>
        <p:spPr>
          <a:xfrm>
            <a:off x="457200" y="1700213"/>
            <a:ext cx="8229600" cy="5329237"/>
          </a:xfrm>
        </p:spPr>
        <p:txBody>
          <a:bodyPr/>
          <a:lstStyle/>
          <a:p>
            <a:pPr eaLnBrk="1" hangingPunct="1">
              <a:lnSpc>
                <a:spcPct val="80000"/>
              </a:lnSpc>
              <a:buFont typeface="Wingdings 2" pitchFamily="18" charset="2"/>
              <a:buNone/>
              <a:defRPr/>
            </a:pPr>
            <a:r>
              <a:rPr lang="en-GB" sz="1800" smtClean="0">
                <a:latin typeface="Tahoma" pitchFamily="34" charset="0"/>
              </a:rPr>
              <a:t>Szasz - term ‘mental illness’ describes something very different from ‘disease of the brain’  </a:t>
            </a:r>
          </a:p>
          <a:p>
            <a:pPr eaLnBrk="1" hangingPunct="1">
              <a:lnSpc>
                <a:spcPct val="80000"/>
              </a:lnSpc>
              <a:buFont typeface="Wingdings 2" pitchFamily="18" charset="2"/>
              <a:buNone/>
              <a:defRPr/>
            </a:pPr>
            <a:endParaRPr lang="en-GB" sz="1800" smtClean="0">
              <a:latin typeface="Tahoma" pitchFamily="34" charset="0"/>
            </a:endParaRPr>
          </a:p>
          <a:p>
            <a:pPr eaLnBrk="1" hangingPunct="1">
              <a:lnSpc>
                <a:spcPct val="80000"/>
              </a:lnSpc>
              <a:buFont typeface="Wingdings 2" pitchFamily="18" charset="2"/>
              <a:buNone/>
              <a:defRPr/>
            </a:pPr>
            <a:r>
              <a:rPr lang="en-GB" sz="1800" smtClean="0">
                <a:latin typeface="Tahoma" pitchFamily="34" charset="0"/>
              </a:rPr>
              <a:t>The hardship in living is not for biological survival but due to </a:t>
            </a:r>
            <a:r>
              <a:rPr lang="en-GB" sz="1800" b="1" smtClean="0">
                <a:latin typeface="Tahoma" pitchFamily="34" charset="0"/>
              </a:rPr>
              <a:t>stress related to social interaction</a:t>
            </a:r>
          </a:p>
          <a:p>
            <a:pPr eaLnBrk="1" hangingPunct="1">
              <a:lnSpc>
                <a:spcPct val="80000"/>
              </a:lnSpc>
              <a:buFont typeface="Wingdings 2" pitchFamily="18" charset="2"/>
              <a:buNone/>
              <a:defRPr/>
            </a:pPr>
            <a:r>
              <a:rPr lang="en-GB" sz="1800" smtClean="0">
                <a:latin typeface="Tahoma" pitchFamily="34" charset="0"/>
              </a:rPr>
              <a:t> </a:t>
            </a:r>
          </a:p>
          <a:p>
            <a:pPr eaLnBrk="1" hangingPunct="1">
              <a:lnSpc>
                <a:spcPct val="80000"/>
              </a:lnSpc>
              <a:buFont typeface="Wingdings 2" pitchFamily="18" charset="2"/>
              <a:buNone/>
              <a:defRPr/>
            </a:pPr>
            <a:r>
              <a:rPr lang="en-GB" sz="1800" smtClean="0">
                <a:latin typeface="Tahoma" pitchFamily="34" charset="0"/>
              </a:rPr>
              <a:t>In this context the notion of mental illness describes a ‘deformity of personality’ </a:t>
            </a:r>
          </a:p>
          <a:p>
            <a:pPr eaLnBrk="1" hangingPunct="1">
              <a:lnSpc>
                <a:spcPct val="80000"/>
              </a:lnSpc>
              <a:buFont typeface="Wingdings 2" pitchFamily="18" charset="2"/>
              <a:buNone/>
              <a:defRPr/>
            </a:pPr>
            <a:endParaRPr lang="en-GB" sz="1800" smtClean="0">
              <a:latin typeface="Tahoma" pitchFamily="34" charset="0"/>
            </a:endParaRPr>
          </a:p>
          <a:p>
            <a:pPr eaLnBrk="1" hangingPunct="1">
              <a:lnSpc>
                <a:spcPct val="80000"/>
              </a:lnSpc>
              <a:buFont typeface="Wingdings 2" pitchFamily="18" charset="2"/>
              <a:buNone/>
              <a:defRPr/>
            </a:pPr>
            <a:r>
              <a:rPr lang="en-GB" sz="1800" smtClean="0">
                <a:latin typeface="Tahoma" pitchFamily="34" charset="0"/>
              </a:rPr>
              <a:t>This notion that social intercourse is usually harmonious blames the mentally ill for any disturbance in social harmony</a:t>
            </a:r>
          </a:p>
          <a:p>
            <a:pPr eaLnBrk="1" hangingPunct="1">
              <a:lnSpc>
                <a:spcPct val="80000"/>
              </a:lnSpc>
              <a:buFont typeface="Wingdings 2" pitchFamily="18" charset="2"/>
              <a:buNone/>
              <a:defRPr/>
            </a:pPr>
            <a:r>
              <a:rPr lang="en-GB" sz="1800" smtClean="0">
                <a:latin typeface="Tahoma" pitchFamily="34" charset="0"/>
              </a:rPr>
              <a:t> </a:t>
            </a:r>
          </a:p>
          <a:p>
            <a:pPr eaLnBrk="1" hangingPunct="1">
              <a:lnSpc>
                <a:spcPct val="80000"/>
              </a:lnSpc>
              <a:buFont typeface="Wingdings 2" pitchFamily="18" charset="2"/>
              <a:buNone/>
              <a:defRPr/>
            </a:pPr>
            <a:r>
              <a:rPr lang="en-GB" sz="1800" smtClean="0">
                <a:latin typeface="Tahoma" pitchFamily="34" charset="0"/>
              </a:rPr>
              <a:t>This is a mistake - it makes the abstract notion of mental illness into a cause of problems</a:t>
            </a:r>
          </a:p>
          <a:p>
            <a:pPr eaLnBrk="1" hangingPunct="1">
              <a:lnSpc>
                <a:spcPct val="80000"/>
              </a:lnSpc>
              <a:buFont typeface="Wingdings 2" pitchFamily="18" charset="2"/>
              <a:buNone/>
              <a:defRPr/>
            </a:pPr>
            <a:endParaRPr lang="en-GB" sz="1800" i="1" u="sng" smtClean="0">
              <a:latin typeface="Tahoma" pitchFamily="34" charset="0"/>
            </a:endParaRPr>
          </a:p>
          <a:p>
            <a:pPr eaLnBrk="1" hangingPunct="1">
              <a:lnSpc>
                <a:spcPct val="80000"/>
              </a:lnSpc>
              <a:buFont typeface="Wingdings 2" pitchFamily="18" charset="2"/>
              <a:buNone/>
              <a:defRPr/>
            </a:pPr>
            <a:r>
              <a:rPr lang="en-GB" sz="1800" smtClean="0">
                <a:latin typeface="Tahoma" pitchFamily="34" charset="0"/>
              </a:rPr>
              <a:t>The term ‘mental illness’ was only introduced as a description of certain types of behaviour</a:t>
            </a:r>
          </a:p>
          <a:p>
            <a:pPr eaLnBrk="1" hangingPunct="1">
              <a:lnSpc>
                <a:spcPct val="80000"/>
              </a:lnSpc>
              <a:defRPr/>
            </a:pPr>
            <a:endParaRPr lang="en-GB" sz="1800" smtClean="0">
              <a:effectLst>
                <a:outerShdw blurRad="38100" dist="38100" dir="2700000" algn="tl">
                  <a:srgbClr val="FFFFFF"/>
                </a:outerShdw>
              </a:effectLst>
              <a:latin typeface="Tahoma"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53251">
                                            <p:txEl>
                                              <p:pRg st="2" end="2"/>
                                            </p:txEl>
                                          </p:spTgt>
                                        </p:tgtEl>
                                        <p:attrNameLst>
                                          <p:attrName>style.visibility</p:attrName>
                                        </p:attrNameLst>
                                      </p:cBhvr>
                                      <p:to>
                                        <p:strVal val="visible"/>
                                      </p:to>
                                    </p:set>
                                    <p:animEffect transition="in" filter="slide(fromBottom)">
                                      <p:cBhvr>
                                        <p:cTn id="7" dur="500"/>
                                        <p:tgtEl>
                                          <p:spTgt spid="53251">
                                            <p:txEl>
                                              <p:pRg st="2" end="2"/>
                                            </p:txEl>
                                          </p:spTgt>
                                        </p:tgtEl>
                                      </p:cBhvr>
                                    </p:animEffect>
                                  </p:childTnLst>
                                </p:cTn>
                              </p:par>
                              <p:par>
                                <p:cTn id="8" presetID="12" presetClass="entr" presetSubtype="4" fill="hold" nodeType="withEffect">
                                  <p:stCondLst>
                                    <p:cond delay="0"/>
                                  </p:stCondLst>
                                  <p:childTnLst>
                                    <p:set>
                                      <p:cBhvr>
                                        <p:cTn id="9" dur="1" fill="hold">
                                          <p:stCondLst>
                                            <p:cond delay="0"/>
                                          </p:stCondLst>
                                        </p:cTn>
                                        <p:tgtEl>
                                          <p:spTgt spid="53251">
                                            <p:txEl>
                                              <p:pRg st="3" end="3"/>
                                            </p:txEl>
                                          </p:spTgt>
                                        </p:tgtEl>
                                        <p:attrNameLst>
                                          <p:attrName>style.visibility</p:attrName>
                                        </p:attrNameLst>
                                      </p:cBhvr>
                                      <p:to>
                                        <p:strVal val="visible"/>
                                      </p:to>
                                    </p:set>
                                    <p:animEffect transition="in" filter="slide(fromBottom)">
                                      <p:cBhvr>
                                        <p:cTn id="10" dur="500"/>
                                        <p:tgtEl>
                                          <p:spTgt spid="53251">
                                            <p:txEl>
                                              <p:pRg st="3" end="3"/>
                                            </p:txEl>
                                          </p:spTgt>
                                        </p:tgtEl>
                                      </p:cBhvr>
                                    </p:animEffect>
                                  </p:childTnLst>
                                </p:cTn>
                              </p:par>
                              <p:par>
                                <p:cTn id="11" presetID="12" presetClass="entr" presetSubtype="4" fill="hold" nodeType="withEffect">
                                  <p:stCondLst>
                                    <p:cond delay="0"/>
                                  </p:stCondLst>
                                  <p:childTnLst>
                                    <p:set>
                                      <p:cBhvr>
                                        <p:cTn id="12" dur="1" fill="hold">
                                          <p:stCondLst>
                                            <p:cond delay="0"/>
                                          </p:stCondLst>
                                        </p:cTn>
                                        <p:tgtEl>
                                          <p:spTgt spid="53251">
                                            <p:txEl>
                                              <p:pRg st="4" end="4"/>
                                            </p:txEl>
                                          </p:spTgt>
                                        </p:tgtEl>
                                        <p:attrNameLst>
                                          <p:attrName>style.visibility</p:attrName>
                                        </p:attrNameLst>
                                      </p:cBhvr>
                                      <p:to>
                                        <p:strVal val="visible"/>
                                      </p:to>
                                    </p:set>
                                    <p:animEffect transition="in" filter="slide(fromBottom)">
                                      <p:cBhvr>
                                        <p:cTn id="13" dur="500"/>
                                        <p:tgtEl>
                                          <p:spTgt spid="53251">
                                            <p:txEl>
                                              <p:pRg st="4" end="4"/>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nodeType="clickEffect">
                                  <p:stCondLst>
                                    <p:cond delay="0"/>
                                  </p:stCondLst>
                                  <p:childTnLst>
                                    <p:set>
                                      <p:cBhvr>
                                        <p:cTn id="17" dur="1" fill="hold">
                                          <p:stCondLst>
                                            <p:cond delay="0"/>
                                          </p:stCondLst>
                                        </p:cTn>
                                        <p:tgtEl>
                                          <p:spTgt spid="53251">
                                            <p:txEl>
                                              <p:pRg st="6" end="6"/>
                                            </p:txEl>
                                          </p:spTgt>
                                        </p:tgtEl>
                                        <p:attrNameLst>
                                          <p:attrName>style.visibility</p:attrName>
                                        </p:attrNameLst>
                                      </p:cBhvr>
                                      <p:to>
                                        <p:strVal val="visible"/>
                                      </p:to>
                                    </p:set>
                                    <p:animEffect transition="in" filter="slide(fromBottom)">
                                      <p:cBhvr>
                                        <p:cTn id="18" dur="500"/>
                                        <p:tgtEl>
                                          <p:spTgt spid="53251">
                                            <p:txEl>
                                              <p:pRg st="6" end="6"/>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nodeType="clickEffect">
                                  <p:stCondLst>
                                    <p:cond delay="0"/>
                                  </p:stCondLst>
                                  <p:childTnLst>
                                    <p:set>
                                      <p:cBhvr>
                                        <p:cTn id="22" dur="1" fill="hold">
                                          <p:stCondLst>
                                            <p:cond delay="0"/>
                                          </p:stCondLst>
                                        </p:cTn>
                                        <p:tgtEl>
                                          <p:spTgt spid="53251">
                                            <p:txEl>
                                              <p:pRg st="8" end="8"/>
                                            </p:txEl>
                                          </p:spTgt>
                                        </p:tgtEl>
                                        <p:attrNameLst>
                                          <p:attrName>style.visibility</p:attrName>
                                        </p:attrNameLst>
                                      </p:cBhvr>
                                      <p:to>
                                        <p:strVal val="visible"/>
                                      </p:to>
                                    </p:set>
                                    <p:animEffect transition="in" filter="slide(fromBottom)">
                                      <p:cBhvr>
                                        <p:cTn id="23" dur="500"/>
                                        <p:tgtEl>
                                          <p:spTgt spid="53251">
                                            <p:txEl>
                                              <p:pRg st="8" end="8"/>
                                            </p:txEl>
                                          </p:spTgt>
                                        </p:tgtEl>
                                      </p:cBhvr>
                                    </p:animEffect>
                                  </p:childTnLst>
                                </p:cTn>
                              </p:par>
                              <p:par>
                                <p:cTn id="24" presetID="12" presetClass="entr" presetSubtype="4" fill="hold" nodeType="withEffect">
                                  <p:stCondLst>
                                    <p:cond delay="0"/>
                                  </p:stCondLst>
                                  <p:childTnLst>
                                    <p:set>
                                      <p:cBhvr>
                                        <p:cTn id="25" dur="1" fill="hold">
                                          <p:stCondLst>
                                            <p:cond delay="0"/>
                                          </p:stCondLst>
                                        </p:cTn>
                                        <p:tgtEl>
                                          <p:spTgt spid="53251">
                                            <p:txEl>
                                              <p:pRg st="10" end="10"/>
                                            </p:txEl>
                                          </p:spTgt>
                                        </p:tgtEl>
                                        <p:attrNameLst>
                                          <p:attrName>style.visibility</p:attrName>
                                        </p:attrNameLst>
                                      </p:cBhvr>
                                      <p:to>
                                        <p:strVal val="visible"/>
                                      </p:to>
                                    </p:set>
                                    <p:animEffect transition="in" filter="slide(fromBottom)">
                                      <p:cBhvr>
                                        <p:cTn id="26" dur="500"/>
                                        <p:tgtEl>
                                          <p:spTgt spid="5325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3"/>
          <p:cNvSpPr txBox="1">
            <a:spLocks noChangeArrowheads="1"/>
          </p:cNvSpPr>
          <p:nvPr/>
        </p:nvSpPr>
        <p:spPr bwMode="auto">
          <a:xfrm>
            <a:off x="3275856" y="1125538"/>
            <a:ext cx="2290762" cy="762000"/>
          </a:xfrm>
          <a:prstGeom prst="rect">
            <a:avLst/>
          </a:prstGeom>
          <a:noFill/>
          <a:ln w="9525">
            <a:noFill/>
            <a:miter lim="800000"/>
            <a:headEnd/>
            <a:tailEnd/>
          </a:ln>
        </p:spPr>
        <p:txBody>
          <a:bodyPr wrap="none">
            <a:spAutoFit/>
          </a:bodyPr>
          <a:lstStyle/>
          <a:p>
            <a:r>
              <a:rPr lang="en-GB" sz="4400" b="1" dirty="0">
                <a:solidFill>
                  <a:srgbClr val="292934"/>
                </a:solidFill>
                <a:latin typeface="Verdana" pitchFamily="34" charset="0"/>
              </a:rPr>
              <a:t>BREAK</a:t>
            </a:r>
          </a:p>
        </p:txBody>
      </p:sp>
      <p:pic>
        <p:nvPicPr>
          <p:cNvPr id="57347" name="Picture 2"/>
          <p:cNvPicPr>
            <a:picLocks noChangeAspect="1" noChangeArrowheads="1"/>
          </p:cNvPicPr>
          <p:nvPr/>
        </p:nvPicPr>
        <p:blipFill>
          <a:blip r:embed="rId2"/>
          <a:srcRect/>
          <a:stretch>
            <a:fillRect/>
          </a:stretch>
        </p:blipFill>
        <p:spPr bwMode="auto">
          <a:xfrm>
            <a:off x="3131840" y="2205037"/>
            <a:ext cx="2878138" cy="2479675"/>
          </a:xfrm>
          <a:prstGeom prst="rect">
            <a:avLst/>
          </a:prstGeom>
          <a:noFill/>
          <a:ln w="9525">
            <a:noFill/>
            <a:miter lim="800000"/>
            <a:headEnd/>
            <a:tailEnd/>
          </a:ln>
        </p:spPr>
      </p:pic>
      <p:sp>
        <p:nvSpPr>
          <p:cNvPr id="57348" name="TextBox 4"/>
          <p:cNvSpPr txBox="1">
            <a:spLocks noChangeArrowheads="1"/>
          </p:cNvSpPr>
          <p:nvPr/>
        </p:nvSpPr>
        <p:spPr bwMode="auto">
          <a:xfrm>
            <a:off x="2600027" y="5157787"/>
            <a:ext cx="3941763" cy="701675"/>
          </a:xfrm>
          <a:prstGeom prst="rect">
            <a:avLst/>
          </a:prstGeom>
          <a:noFill/>
          <a:ln w="9525">
            <a:noFill/>
            <a:miter lim="800000"/>
            <a:headEnd/>
            <a:tailEnd/>
          </a:ln>
        </p:spPr>
        <p:txBody>
          <a:bodyPr wrap="none">
            <a:spAutoFit/>
          </a:bodyPr>
          <a:lstStyle/>
          <a:p>
            <a:r>
              <a:rPr lang="en-GB" sz="4000" b="1" dirty="0">
                <a:solidFill>
                  <a:srgbClr val="292934"/>
                </a:solidFill>
                <a:latin typeface="Verdana" pitchFamily="34" charset="0"/>
              </a:rPr>
              <a:t>10 MINUTES!</a:t>
            </a:r>
          </a:p>
        </p:txBody>
      </p:sp>
    </p:spTree>
    <p:extLst>
      <p:ext uri="{BB962C8B-B14F-4D97-AF65-F5344CB8AC3E}">
        <p14:creationId xmlns:p14="http://schemas.microsoft.com/office/powerpoint/2010/main" val="22309228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Psychological Approaches to Abnormality</a:t>
            </a:r>
          </a:p>
        </p:txBody>
      </p:sp>
      <p:sp>
        <p:nvSpPr>
          <p:cNvPr id="47106" name="Content Placeholder 2"/>
          <p:cNvSpPr>
            <a:spLocks noGrp="1"/>
          </p:cNvSpPr>
          <p:nvPr>
            <p:ph sz="quarter" idx="1"/>
          </p:nvPr>
        </p:nvSpPr>
        <p:spPr>
          <a:xfrm>
            <a:off x="323850" y="1916113"/>
            <a:ext cx="8504238" cy="4572000"/>
          </a:xfrm>
        </p:spPr>
        <p:txBody>
          <a:bodyPr/>
          <a:lstStyle/>
          <a:p>
            <a:pPr eaLnBrk="1" hangingPunct="1"/>
            <a:r>
              <a:rPr lang="en-GB" sz="2000" smtClean="0">
                <a:latin typeface="Arial" charset="0"/>
                <a:cs typeface="Arial" charset="0"/>
              </a:rPr>
              <a:t>Abnormality results from psychological causes</a:t>
            </a:r>
          </a:p>
          <a:p>
            <a:pPr lvl="2" eaLnBrk="1" hangingPunct="1"/>
            <a:endParaRPr lang="en-GB" smtClean="0">
              <a:latin typeface="Arial" charset="0"/>
              <a:cs typeface="Arial" charset="0"/>
            </a:endParaRPr>
          </a:p>
          <a:p>
            <a:pPr eaLnBrk="1" hangingPunct="1"/>
            <a:r>
              <a:rPr lang="en-GB" sz="2000" smtClean="0">
                <a:latin typeface="Arial" charset="0"/>
                <a:cs typeface="Arial" charset="0"/>
              </a:rPr>
              <a:t>Different psychological/psychotherapeutic models based on different approaches</a:t>
            </a:r>
          </a:p>
          <a:p>
            <a:pPr lvl="2" eaLnBrk="1" hangingPunct="1"/>
            <a:r>
              <a:rPr lang="en-GB" smtClean="0">
                <a:latin typeface="Arial" charset="0"/>
                <a:cs typeface="Arial" charset="0"/>
              </a:rPr>
              <a:t>Different hypotheses about the causes of abnormal behaviour</a:t>
            </a:r>
          </a:p>
          <a:p>
            <a:pPr lvl="2" eaLnBrk="1" hangingPunct="1"/>
            <a:r>
              <a:rPr lang="en-GB" smtClean="0">
                <a:latin typeface="Arial" charset="0"/>
                <a:cs typeface="Arial" charset="0"/>
              </a:rPr>
              <a:t>Difference suggestions about interventions</a:t>
            </a:r>
          </a:p>
          <a:p>
            <a:pPr lvl="2" eaLnBrk="1" hangingPunct="1"/>
            <a:endParaRPr lang="en-GB" smtClean="0">
              <a:latin typeface="Arial" charset="0"/>
              <a:cs typeface="Arial" charset="0"/>
            </a:endParaRPr>
          </a:p>
          <a:p>
            <a:pPr lvl="1" eaLnBrk="1" hangingPunct="1"/>
            <a:r>
              <a:rPr lang="en-GB" sz="2000" smtClean="0">
                <a:solidFill>
                  <a:schemeClr val="tx1"/>
                </a:solidFill>
                <a:latin typeface="Arial" charset="0"/>
                <a:cs typeface="Arial" charset="0"/>
              </a:rPr>
              <a:t>Psychodynamic</a:t>
            </a:r>
          </a:p>
          <a:p>
            <a:pPr lvl="1" eaLnBrk="1" hangingPunct="1"/>
            <a:r>
              <a:rPr lang="en-GB" sz="2000" smtClean="0">
                <a:solidFill>
                  <a:schemeClr val="tx1"/>
                </a:solidFill>
                <a:latin typeface="Arial" charset="0"/>
                <a:cs typeface="Arial" charset="0"/>
              </a:rPr>
              <a:t>Behavioural</a:t>
            </a:r>
          </a:p>
          <a:p>
            <a:pPr lvl="1" eaLnBrk="1" hangingPunct="1"/>
            <a:r>
              <a:rPr lang="en-GB" sz="2000" smtClean="0">
                <a:solidFill>
                  <a:schemeClr val="tx1"/>
                </a:solidFill>
                <a:latin typeface="Arial" charset="0"/>
                <a:cs typeface="Arial" charset="0"/>
              </a:rPr>
              <a:t>Cognitive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Models of Abnormality: Genetic Models</a:t>
            </a:r>
          </a:p>
        </p:txBody>
      </p:sp>
      <p:sp>
        <p:nvSpPr>
          <p:cNvPr id="49154" name="Content Placeholder 2"/>
          <p:cNvSpPr>
            <a:spLocks noGrp="1"/>
          </p:cNvSpPr>
          <p:nvPr>
            <p:ph sz="quarter" idx="1"/>
          </p:nvPr>
        </p:nvSpPr>
        <p:spPr>
          <a:xfrm>
            <a:off x="301625" y="1527175"/>
            <a:ext cx="8504238" cy="4572000"/>
          </a:xfrm>
        </p:spPr>
        <p:txBody>
          <a:bodyPr/>
          <a:lstStyle/>
          <a:p>
            <a:pPr eaLnBrk="1" hangingPunct="1"/>
            <a:r>
              <a:rPr lang="en-GB" sz="2000" smtClean="0">
                <a:latin typeface="Arial" charset="0"/>
                <a:cs typeface="Arial" charset="0"/>
              </a:rPr>
              <a:t>Genetic factors now implicated in a number of mental health conditions</a:t>
            </a:r>
          </a:p>
          <a:p>
            <a:pPr eaLnBrk="1" hangingPunct="1"/>
            <a:endParaRPr lang="en-GB" sz="2000" smtClean="0">
              <a:latin typeface="Arial" charset="0"/>
              <a:cs typeface="Arial" charset="0"/>
            </a:endParaRPr>
          </a:p>
          <a:p>
            <a:pPr lvl="1" eaLnBrk="1" hangingPunct="1"/>
            <a:r>
              <a:rPr lang="en-GB" sz="2000" smtClean="0">
                <a:solidFill>
                  <a:schemeClr val="tx1"/>
                </a:solidFill>
                <a:latin typeface="Arial" charset="0"/>
                <a:cs typeface="Arial" charset="0"/>
              </a:rPr>
              <a:t>Mostly associated with recessive genes (both parents have to carry the gene)</a:t>
            </a:r>
          </a:p>
          <a:p>
            <a:pPr lvl="1" eaLnBrk="1" hangingPunct="1"/>
            <a:endParaRPr lang="en-GB" sz="2000" smtClean="0">
              <a:solidFill>
                <a:schemeClr val="tx1"/>
              </a:solidFill>
              <a:latin typeface="Arial" charset="0"/>
              <a:cs typeface="Arial" charset="0"/>
            </a:endParaRPr>
          </a:p>
          <a:p>
            <a:pPr eaLnBrk="1" hangingPunct="1"/>
            <a:r>
              <a:rPr lang="en-GB" sz="2000" smtClean="0">
                <a:latin typeface="Arial" charset="0"/>
                <a:cs typeface="Arial" charset="0"/>
              </a:rPr>
              <a:t>Family or twin studies: whether those with similar genotypes are more likely to be affected</a:t>
            </a:r>
          </a:p>
          <a:p>
            <a:pPr eaLnBrk="1" hangingPunct="1"/>
            <a:endParaRPr lang="en-GB" sz="2000" smtClean="0">
              <a:latin typeface="Arial" charset="0"/>
              <a:cs typeface="Arial" charset="0"/>
            </a:endParaRPr>
          </a:p>
          <a:p>
            <a:pPr lvl="1" eaLnBrk="1" hangingPunct="1"/>
            <a:r>
              <a:rPr lang="en-GB" sz="2000" smtClean="0">
                <a:solidFill>
                  <a:schemeClr val="tx1"/>
                </a:solidFill>
                <a:latin typeface="Arial" charset="0"/>
                <a:cs typeface="Arial" charset="0"/>
              </a:rPr>
              <a:t>MZ twins should be more likely to develop disorder than  DZ twins</a:t>
            </a:r>
          </a:p>
          <a:p>
            <a:pPr lvl="1" eaLnBrk="1" hangingPunct="1"/>
            <a:r>
              <a:rPr lang="en-GB" sz="2000" smtClean="0">
                <a:solidFill>
                  <a:schemeClr val="tx1"/>
                </a:solidFill>
                <a:latin typeface="Arial" charset="0"/>
                <a:cs typeface="Arial" charset="0"/>
              </a:rPr>
              <a:t>MZ twins often found to have a higher concordance rate than DZ twins</a:t>
            </a:r>
          </a:p>
          <a:p>
            <a:pPr lvl="2" eaLnBrk="1" hangingPunct="1"/>
            <a:r>
              <a:rPr lang="en-GB" altLang="en-US" smtClean="0">
                <a:latin typeface="Arial" charset="0"/>
                <a:cs typeface="Arial" charset="0"/>
              </a:rPr>
              <a:t>As a consequence of shared environment, most studies look at twins who have been separated at birth.</a:t>
            </a:r>
          </a:p>
        </p:txBody>
      </p:sp>
      <p:sp>
        <p:nvSpPr>
          <p:cNvPr id="49155" name="TextBox 3"/>
          <p:cNvSpPr txBox="1">
            <a:spLocks noChangeArrowheads="1"/>
          </p:cNvSpPr>
          <p:nvPr/>
        </p:nvSpPr>
        <p:spPr bwMode="auto">
          <a:xfrm>
            <a:off x="179388" y="6362700"/>
            <a:ext cx="8785225" cy="307975"/>
          </a:xfrm>
          <a:prstGeom prst="rect">
            <a:avLst/>
          </a:prstGeom>
          <a:noFill/>
          <a:ln w="9525">
            <a:noFill/>
            <a:miter lim="800000"/>
            <a:headEnd/>
            <a:tailEnd/>
          </a:ln>
        </p:spPr>
        <p:txBody>
          <a:bodyPr>
            <a:spAutoFit/>
          </a:bodyPr>
          <a:lstStyle/>
          <a:p>
            <a:r>
              <a:rPr lang="en-GB" sz="1400"/>
              <a:t>MZ = monozygotic (identical twins - share one ovum)    DZ = dizygotic (non-identical twins - have own ovum)</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p:cNvSpPr>
          <p:nvPr>
            <p:ph type="title" idx="4294967295"/>
          </p:nvPr>
        </p:nvSpPr>
        <p:spPr>
          <a:xfrm>
            <a:off x="323850" y="404813"/>
            <a:ext cx="8534400" cy="463550"/>
          </a:xfrm>
        </p:spPr>
        <p:txBody>
          <a:bodyPr/>
          <a:lstStyle/>
          <a:p>
            <a:pPr eaLnBrk="1" hangingPunct="1"/>
            <a:r>
              <a:rPr lang="en-GB" sz="2800" smtClean="0">
                <a:latin typeface="Arial" charset="0"/>
                <a:cs typeface="Arial" charset="0"/>
              </a:rPr>
              <a:t>Models of Abnormality: Genetic Models</a:t>
            </a:r>
          </a:p>
        </p:txBody>
      </p:sp>
      <p:sp>
        <p:nvSpPr>
          <p:cNvPr id="51202" name="Rectangle 3"/>
          <p:cNvSpPr>
            <a:spLocks noGrp="1"/>
          </p:cNvSpPr>
          <p:nvPr>
            <p:ph type="body" idx="4294967295"/>
          </p:nvPr>
        </p:nvSpPr>
        <p:spPr>
          <a:xfrm>
            <a:off x="468313" y="1700213"/>
            <a:ext cx="8362950" cy="4752975"/>
          </a:xfrm>
        </p:spPr>
        <p:txBody>
          <a:bodyPr/>
          <a:lstStyle/>
          <a:p>
            <a:pPr eaLnBrk="1" hangingPunct="1">
              <a:lnSpc>
                <a:spcPct val="90000"/>
              </a:lnSpc>
              <a:buFont typeface="Wingdings 2" pitchFamily="18" charset="2"/>
              <a:buNone/>
            </a:pPr>
            <a:r>
              <a:rPr lang="en-GB" sz="2000" b="1" dirty="0" smtClean="0">
                <a:latin typeface="Arial" charset="0"/>
              </a:rPr>
              <a:t>Diathesis-stress model</a:t>
            </a:r>
            <a:r>
              <a:rPr lang="en-GB" sz="2000" dirty="0" smtClean="0">
                <a:latin typeface="Arial" charset="0"/>
              </a:rPr>
              <a:t> - proposes that people are </a:t>
            </a:r>
          </a:p>
          <a:p>
            <a:pPr eaLnBrk="1" hangingPunct="1">
              <a:lnSpc>
                <a:spcPct val="90000"/>
              </a:lnSpc>
              <a:buFont typeface="Wingdings 2" pitchFamily="18" charset="2"/>
              <a:buNone/>
            </a:pPr>
            <a:endParaRPr lang="en-GB" sz="2000" dirty="0" smtClean="0">
              <a:latin typeface="Arial" charset="0"/>
            </a:endParaRPr>
          </a:p>
          <a:p>
            <a:pPr eaLnBrk="1" hangingPunct="1">
              <a:lnSpc>
                <a:spcPct val="90000"/>
              </a:lnSpc>
            </a:pPr>
            <a:r>
              <a:rPr lang="en-GB" sz="2000" dirty="0" smtClean="0">
                <a:latin typeface="Arial" charset="0"/>
              </a:rPr>
              <a:t>born with a diathesis (</a:t>
            </a:r>
            <a:r>
              <a:rPr lang="en-GB" sz="2000" b="1" i="1" dirty="0" smtClean="0">
                <a:latin typeface="Arial" charset="0"/>
              </a:rPr>
              <a:t>genetic predisposition</a:t>
            </a:r>
            <a:r>
              <a:rPr lang="en-GB" sz="2000" dirty="0" smtClean="0">
                <a:latin typeface="Arial" charset="0"/>
              </a:rPr>
              <a:t>) </a:t>
            </a:r>
          </a:p>
          <a:p>
            <a:pPr eaLnBrk="1" hangingPunct="1">
              <a:lnSpc>
                <a:spcPct val="90000"/>
              </a:lnSpc>
            </a:pPr>
            <a:endParaRPr lang="en-GB" sz="2000" dirty="0" smtClean="0">
              <a:latin typeface="Arial" charset="0"/>
            </a:endParaRPr>
          </a:p>
          <a:p>
            <a:pPr eaLnBrk="1" hangingPunct="1">
              <a:lnSpc>
                <a:spcPct val="90000"/>
              </a:lnSpc>
              <a:buFont typeface="Wingdings 2" pitchFamily="18" charset="2"/>
              <a:buNone/>
            </a:pPr>
            <a:r>
              <a:rPr lang="en-GB" sz="2000" dirty="0" smtClean="0">
                <a:latin typeface="Arial" charset="0"/>
              </a:rPr>
              <a:t>    or </a:t>
            </a:r>
          </a:p>
          <a:p>
            <a:pPr eaLnBrk="1" hangingPunct="1">
              <a:lnSpc>
                <a:spcPct val="90000"/>
              </a:lnSpc>
              <a:buFont typeface="Wingdings 2" pitchFamily="18" charset="2"/>
              <a:buNone/>
            </a:pPr>
            <a:endParaRPr lang="en-GB" sz="2000" dirty="0" smtClean="0">
              <a:latin typeface="Arial" charset="0"/>
            </a:endParaRPr>
          </a:p>
          <a:p>
            <a:pPr eaLnBrk="1" hangingPunct="1">
              <a:lnSpc>
                <a:spcPct val="90000"/>
              </a:lnSpc>
            </a:pPr>
            <a:r>
              <a:rPr lang="en-GB" sz="2000" dirty="0" smtClean="0">
                <a:latin typeface="Arial" charset="0"/>
              </a:rPr>
              <a:t>acquire a vulnerability early in life due to </a:t>
            </a:r>
            <a:r>
              <a:rPr lang="en-GB" sz="2000" b="1" dirty="0" smtClean="0">
                <a:latin typeface="Arial" charset="0"/>
              </a:rPr>
              <a:t>formative events</a:t>
            </a:r>
            <a:r>
              <a:rPr lang="en-GB" sz="2000" dirty="0" smtClean="0">
                <a:latin typeface="Arial" charset="0"/>
              </a:rPr>
              <a:t> such as traumas, diseases, birth complications and even family experiences </a:t>
            </a:r>
          </a:p>
          <a:p>
            <a:pPr eaLnBrk="1" hangingPunct="1">
              <a:lnSpc>
                <a:spcPct val="90000"/>
              </a:lnSpc>
              <a:buFont typeface="Wingdings 2" pitchFamily="18" charset="2"/>
              <a:buNone/>
            </a:pPr>
            <a:endParaRPr lang="en-GB" sz="2000" dirty="0" smtClean="0">
              <a:latin typeface="Arial" charset="0"/>
            </a:endParaRPr>
          </a:p>
          <a:p>
            <a:pPr algn="r" eaLnBrk="1" hangingPunct="1">
              <a:lnSpc>
                <a:spcPct val="90000"/>
              </a:lnSpc>
              <a:buFont typeface="Wingdings 2" pitchFamily="18" charset="2"/>
              <a:buNone/>
            </a:pPr>
            <a:r>
              <a:rPr lang="en-GB" sz="2000" dirty="0" smtClean="0">
                <a:latin typeface="Arial" charset="0"/>
              </a:rPr>
              <a:t>(</a:t>
            </a:r>
            <a:r>
              <a:rPr lang="en-GB" sz="2000" dirty="0" err="1" smtClean="0">
                <a:latin typeface="Arial" charset="0"/>
              </a:rPr>
              <a:t>Zubin</a:t>
            </a:r>
            <a:r>
              <a:rPr lang="en-GB" sz="2000" dirty="0" smtClean="0">
                <a:latin typeface="Arial" charset="0"/>
              </a:rPr>
              <a:t> and Spring, 1977)</a:t>
            </a:r>
          </a:p>
          <a:p>
            <a:pPr eaLnBrk="1" hangingPunct="1">
              <a:lnSpc>
                <a:spcPct val="90000"/>
              </a:lnSpc>
              <a:buFont typeface="Wingdings 2" pitchFamily="18" charset="2"/>
              <a:buNone/>
            </a:pPr>
            <a:endParaRPr lang="en-GB" sz="2000" dirty="0" smtClean="0">
              <a:latin typeface="Arial" charset="0"/>
            </a:endParaRPr>
          </a:p>
          <a:p>
            <a:pPr eaLnBrk="1" hangingPunct="1">
              <a:lnSpc>
                <a:spcPct val="90000"/>
              </a:lnSpc>
              <a:buFont typeface="Wingdings 2" pitchFamily="18" charset="2"/>
              <a:buNone/>
            </a:pPr>
            <a:endParaRPr lang="en-GB" sz="2000" dirty="0" smtClean="0">
              <a:latin typeface="Arial" charset="0"/>
            </a:endParaRPr>
          </a:p>
          <a:p>
            <a:pPr eaLnBrk="1" hangingPunct="1">
              <a:lnSpc>
                <a:spcPct val="90000"/>
              </a:lnSpc>
              <a:buFont typeface="Wingdings 2" pitchFamily="18" charset="2"/>
              <a:buNone/>
            </a:pPr>
            <a:r>
              <a:rPr lang="en-GB" sz="2000" dirty="0" smtClean="0">
                <a:latin typeface="Arial" charset="0"/>
              </a:rPr>
              <a:t> Johnson et al (2001) – development of psychiatric disorders</a:t>
            </a:r>
            <a:r>
              <a:rPr lang="en-GB" sz="2300" dirty="0" smtClean="0">
                <a:latin typeface="Arial" charset="0"/>
              </a:rPr>
              <a:t>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
          <p:cNvSpPr>
            <a:spLocks noGrp="1"/>
          </p:cNvSpPr>
          <p:nvPr>
            <p:ph type="body" idx="4294967295"/>
          </p:nvPr>
        </p:nvSpPr>
        <p:spPr>
          <a:xfrm>
            <a:off x="395288" y="1628775"/>
            <a:ext cx="8507412" cy="4570413"/>
          </a:xfrm>
        </p:spPr>
        <p:txBody>
          <a:bodyPr/>
          <a:lstStyle/>
          <a:p>
            <a:pPr eaLnBrk="1" hangingPunct="1">
              <a:buFont typeface="Wingdings 2" pitchFamily="18" charset="2"/>
              <a:buNone/>
            </a:pPr>
            <a:r>
              <a:rPr lang="en-GB" sz="2000" b="1" smtClean="0">
                <a:latin typeface="Tahoma" pitchFamily="34" charset="0"/>
              </a:rPr>
              <a:t>Multifactorial polygenic threshold</a:t>
            </a:r>
          </a:p>
          <a:p>
            <a:pPr eaLnBrk="1" hangingPunct="1">
              <a:buFont typeface="Wingdings 2" pitchFamily="18" charset="2"/>
              <a:buNone/>
            </a:pPr>
            <a:r>
              <a:rPr lang="en-GB" b="1" smtClean="0">
                <a:latin typeface="Tahoma" pitchFamily="34" charset="0"/>
              </a:rPr>
              <a:t>	</a:t>
            </a:r>
          </a:p>
          <a:p>
            <a:pPr eaLnBrk="1" hangingPunct="1">
              <a:buFont typeface="Wingdings 2" pitchFamily="18" charset="2"/>
              <a:buNone/>
            </a:pPr>
            <a:r>
              <a:rPr lang="en-GB" sz="2000" smtClean="0">
                <a:latin typeface="Tahoma" pitchFamily="34" charset="0"/>
              </a:rPr>
              <a:t>(Gottesman, 1991;  DiLalla, Gottesman and Carey, 2000)</a:t>
            </a:r>
          </a:p>
          <a:p>
            <a:pPr eaLnBrk="1" hangingPunct="1">
              <a:buFont typeface="Wingdings 2" pitchFamily="18" charset="2"/>
              <a:buNone/>
            </a:pPr>
            <a:endParaRPr lang="en-GB" sz="2000" smtClean="0">
              <a:latin typeface="Tahoma" pitchFamily="34" charset="0"/>
            </a:endParaRPr>
          </a:p>
          <a:p>
            <a:pPr eaLnBrk="1" hangingPunct="1">
              <a:buFont typeface="Wingdings 2" pitchFamily="18" charset="2"/>
              <a:buNone/>
            </a:pPr>
            <a:r>
              <a:rPr lang="en-GB" sz="2000" smtClean="0">
                <a:latin typeface="Tahoma" pitchFamily="34" charset="0"/>
              </a:rPr>
              <a:t>Several genes with varying influence are involved in the </a:t>
            </a:r>
          </a:p>
          <a:p>
            <a:pPr eaLnBrk="1" hangingPunct="1">
              <a:buFont typeface="Wingdings 2" pitchFamily="18" charset="2"/>
              <a:buNone/>
            </a:pPr>
            <a:r>
              <a:rPr lang="en-GB" sz="2000" smtClean="0">
                <a:latin typeface="Tahoma" pitchFamily="34" charset="0"/>
              </a:rPr>
              <a:t>transmission of a disorder or characteristic</a:t>
            </a:r>
          </a:p>
          <a:p>
            <a:pPr eaLnBrk="1" hangingPunct="1">
              <a:buFont typeface="Wingdings 2" pitchFamily="18" charset="2"/>
              <a:buNone/>
            </a:pPr>
            <a:endParaRPr lang="en-GB" sz="2000" smtClean="0">
              <a:latin typeface="Tahoma" pitchFamily="34" charset="0"/>
            </a:endParaRPr>
          </a:p>
          <a:p>
            <a:pPr eaLnBrk="1" hangingPunct="1">
              <a:buFont typeface="Wingdings 2" pitchFamily="18" charset="2"/>
              <a:buNone/>
            </a:pPr>
            <a:r>
              <a:rPr lang="en-GB" sz="2000" smtClean="0">
                <a:latin typeface="Tahoma" pitchFamily="34" charset="0"/>
              </a:rPr>
              <a:t>Vulnerability - ranging from low to high, depending on the </a:t>
            </a:r>
          </a:p>
          <a:p>
            <a:pPr eaLnBrk="1" hangingPunct="1">
              <a:buFont typeface="Wingdings 2" pitchFamily="18" charset="2"/>
              <a:buNone/>
            </a:pPr>
            <a:r>
              <a:rPr lang="en-GB" sz="2000" smtClean="0">
                <a:latin typeface="Tahoma" pitchFamily="34" charset="0"/>
              </a:rPr>
              <a:t>combination of genes</a:t>
            </a:r>
          </a:p>
          <a:p>
            <a:pPr eaLnBrk="1" hangingPunct="1">
              <a:buFont typeface="Wingdings 2" pitchFamily="18" charset="2"/>
              <a:buNone/>
            </a:pPr>
            <a:endParaRPr lang="en-GB" sz="2000" smtClean="0">
              <a:latin typeface="Tahoma" pitchFamily="34" charset="0"/>
            </a:endParaRPr>
          </a:p>
          <a:p>
            <a:pPr eaLnBrk="1" hangingPunct="1">
              <a:buFont typeface="Wingdings 2" pitchFamily="18" charset="2"/>
              <a:buNone/>
            </a:pPr>
            <a:r>
              <a:rPr lang="en-GB" sz="2000" smtClean="0">
                <a:latin typeface="Tahoma" pitchFamily="34" charset="0"/>
              </a:rPr>
              <a:t>Symptoms produced when the accumulation of genetic and</a:t>
            </a:r>
          </a:p>
          <a:p>
            <a:pPr eaLnBrk="1" hangingPunct="1">
              <a:buFont typeface="Wingdings 2" pitchFamily="18" charset="2"/>
              <a:buNone/>
            </a:pPr>
            <a:r>
              <a:rPr lang="en-GB" sz="2000" smtClean="0">
                <a:latin typeface="Tahoma" pitchFamily="34" charset="0"/>
              </a:rPr>
              <a:t>environmental factors exceeds a certain threshold value</a:t>
            </a:r>
          </a:p>
          <a:p>
            <a:pPr eaLnBrk="1" hangingPunct="1">
              <a:buFont typeface="Wingdings 2" pitchFamily="18" charset="2"/>
              <a:buNone/>
            </a:pPr>
            <a:endParaRPr lang="en-GB" sz="2000" smtClean="0">
              <a:latin typeface="Tahoma" pitchFamily="34" charset="0"/>
            </a:endParaRPr>
          </a:p>
          <a:p>
            <a:pPr eaLnBrk="1" hangingPunct="1">
              <a:buFont typeface="Wingdings 2" pitchFamily="18" charset="2"/>
              <a:buNone/>
            </a:pPr>
            <a:endParaRPr lang="en-GB" sz="2000" smtClean="0">
              <a:latin typeface="Tahoma" pitchFamily="34" charset="0"/>
            </a:endParaRPr>
          </a:p>
          <a:p>
            <a:pPr eaLnBrk="1" hangingPunct="1">
              <a:buFont typeface="Wingdings 2" pitchFamily="18" charset="2"/>
              <a:buNone/>
            </a:pPr>
            <a:endParaRPr lang="en-GB" sz="2000" smtClean="0">
              <a:latin typeface="Tahoma"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Models of Abnormality: Genetic Models</a:t>
            </a:r>
          </a:p>
        </p:txBody>
      </p:sp>
      <p:sp>
        <p:nvSpPr>
          <p:cNvPr id="53250" name="Content Placeholder 2"/>
          <p:cNvSpPr>
            <a:spLocks noGrp="1"/>
          </p:cNvSpPr>
          <p:nvPr>
            <p:ph sz="quarter" idx="1"/>
          </p:nvPr>
        </p:nvSpPr>
        <p:spPr>
          <a:xfrm>
            <a:off x="301625" y="1628775"/>
            <a:ext cx="8504238" cy="4470400"/>
          </a:xfrm>
        </p:spPr>
        <p:txBody>
          <a:bodyPr/>
          <a:lstStyle/>
          <a:p>
            <a:pPr eaLnBrk="1" hangingPunct="1"/>
            <a:r>
              <a:rPr lang="en-GB" sz="2000" smtClean="0">
                <a:latin typeface="Arial" charset="0"/>
                <a:cs typeface="Arial" charset="0"/>
              </a:rPr>
              <a:t>Need to be very careful with twin studies</a:t>
            </a:r>
          </a:p>
          <a:p>
            <a:pPr eaLnBrk="1" hangingPunct="1"/>
            <a:endParaRPr lang="en-GB" sz="2000" smtClean="0">
              <a:latin typeface="Arial" charset="0"/>
              <a:cs typeface="Arial" charset="0"/>
            </a:endParaRPr>
          </a:p>
          <a:p>
            <a:pPr lvl="1" eaLnBrk="1" hangingPunct="1"/>
            <a:r>
              <a:rPr lang="en-GB" sz="2000" smtClean="0">
                <a:solidFill>
                  <a:schemeClr val="tx1"/>
                </a:solidFill>
                <a:latin typeface="Arial" charset="0"/>
                <a:cs typeface="Arial" charset="0"/>
              </a:rPr>
              <a:t>Even if remove </a:t>
            </a:r>
            <a:r>
              <a:rPr lang="en-GB" sz="2000" b="1" smtClean="0">
                <a:solidFill>
                  <a:schemeClr val="tx1"/>
                </a:solidFill>
                <a:latin typeface="Arial" charset="0"/>
                <a:cs typeface="Arial" charset="0"/>
              </a:rPr>
              <a:t>shared environment,</a:t>
            </a:r>
            <a:r>
              <a:rPr lang="en-GB" sz="2000" smtClean="0">
                <a:solidFill>
                  <a:schemeClr val="tx1"/>
                </a:solidFill>
                <a:latin typeface="Arial" charset="0"/>
                <a:cs typeface="Arial" charset="0"/>
              </a:rPr>
              <a:t> twins have still shared the same prenatal experience </a:t>
            </a:r>
          </a:p>
          <a:p>
            <a:pPr lvl="1" eaLnBrk="1" hangingPunct="1"/>
            <a:r>
              <a:rPr lang="en-GB" sz="2000" smtClean="0">
                <a:solidFill>
                  <a:schemeClr val="tx1"/>
                </a:solidFill>
                <a:latin typeface="Arial" charset="0"/>
                <a:cs typeface="Arial" charset="0"/>
              </a:rPr>
              <a:t>MZ twins may tend to be treated similarly even in different homes</a:t>
            </a:r>
          </a:p>
          <a:p>
            <a:pPr lvl="1" eaLnBrk="1" hangingPunct="1"/>
            <a:endParaRPr lang="en-GB" sz="2000" smtClean="0">
              <a:solidFill>
                <a:schemeClr val="tx1"/>
              </a:solidFill>
              <a:latin typeface="Arial" charset="0"/>
              <a:cs typeface="Arial" charset="0"/>
            </a:endParaRPr>
          </a:p>
          <a:p>
            <a:pPr lvl="1" eaLnBrk="1" hangingPunct="1"/>
            <a:endParaRPr lang="en-GB" sz="2000" smtClean="0">
              <a:solidFill>
                <a:schemeClr val="tx1"/>
              </a:solidFill>
              <a:latin typeface="Arial" charset="0"/>
              <a:cs typeface="Arial" charset="0"/>
            </a:endParaRPr>
          </a:p>
          <a:p>
            <a:pPr eaLnBrk="1" hangingPunct="1"/>
            <a:r>
              <a:rPr lang="en-GB" sz="2000" smtClean="0">
                <a:latin typeface="Arial" charset="0"/>
                <a:cs typeface="Arial" charset="0"/>
              </a:rPr>
              <a:t>Lack of </a:t>
            </a:r>
            <a:r>
              <a:rPr lang="en-GB" sz="2000" b="1" smtClean="0">
                <a:latin typeface="Arial" charset="0"/>
                <a:cs typeface="Arial" charset="0"/>
              </a:rPr>
              <a:t>absolute determinism</a:t>
            </a:r>
          </a:p>
          <a:p>
            <a:pPr eaLnBrk="1" hangingPunct="1"/>
            <a:endParaRPr lang="en-GB" sz="2000" smtClean="0">
              <a:latin typeface="Arial" charset="0"/>
              <a:cs typeface="Arial" charset="0"/>
            </a:endParaRPr>
          </a:p>
          <a:p>
            <a:pPr lvl="1" eaLnBrk="1" hangingPunct="1"/>
            <a:r>
              <a:rPr lang="en-GB" sz="2000" smtClean="0">
                <a:solidFill>
                  <a:schemeClr val="tx1"/>
                </a:solidFill>
                <a:latin typeface="Arial" charset="0"/>
                <a:cs typeface="Arial" charset="0"/>
              </a:rPr>
              <a:t>Not everyone with a gene will necessarily develop a disorder</a:t>
            </a:r>
          </a:p>
          <a:p>
            <a:pPr lvl="1" eaLnBrk="1" hangingPunct="1"/>
            <a:r>
              <a:rPr lang="en-GB" sz="2000" smtClean="0">
                <a:solidFill>
                  <a:schemeClr val="tx1"/>
                </a:solidFill>
                <a:latin typeface="Arial" charset="0"/>
                <a:cs typeface="Arial" charset="0"/>
              </a:rPr>
              <a:t>Some people without the gene will develop the disorder</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Models of Abnormality: Biological Models</a:t>
            </a:r>
          </a:p>
        </p:txBody>
      </p:sp>
      <p:sp>
        <p:nvSpPr>
          <p:cNvPr id="55298" name="Content Placeholder 2"/>
          <p:cNvSpPr>
            <a:spLocks noGrp="1"/>
          </p:cNvSpPr>
          <p:nvPr>
            <p:ph sz="quarter" idx="1"/>
          </p:nvPr>
        </p:nvSpPr>
        <p:spPr>
          <a:xfrm>
            <a:off x="323850" y="1844675"/>
            <a:ext cx="8640763" cy="4572000"/>
          </a:xfrm>
        </p:spPr>
        <p:txBody>
          <a:bodyPr/>
          <a:lstStyle/>
          <a:p>
            <a:pPr eaLnBrk="1" hangingPunct="1"/>
            <a:r>
              <a:rPr lang="en-GB" sz="2000" smtClean="0">
                <a:latin typeface="Arial" charset="0"/>
                <a:cs typeface="Arial" charset="0"/>
              </a:rPr>
              <a:t>Propose biological explanations of mental health problems based around </a:t>
            </a:r>
            <a:r>
              <a:rPr lang="en-GB" sz="2000" b="1" smtClean="0">
                <a:latin typeface="Arial" charset="0"/>
                <a:cs typeface="Arial" charset="0"/>
              </a:rPr>
              <a:t>brain systems</a:t>
            </a:r>
            <a:r>
              <a:rPr lang="en-GB" sz="2000" smtClean="0">
                <a:latin typeface="Arial" charset="0"/>
                <a:cs typeface="Arial" charset="0"/>
              </a:rPr>
              <a:t> and </a:t>
            </a:r>
            <a:r>
              <a:rPr lang="en-GB" sz="2000" b="1" smtClean="0">
                <a:latin typeface="Arial" charset="0"/>
                <a:cs typeface="Arial" charset="0"/>
              </a:rPr>
              <a:t>neurotransmitters</a:t>
            </a:r>
          </a:p>
          <a:p>
            <a:pPr eaLnBrk="1" hangingPunct="1"/>
            <a:endParaRPr lang="en-GB" sz="2000" b="1" smtClean="0">
              <a:latin typeface="Arial" charset="0"/>
              <a:cs typeface="Arial" charset="0"/>
            </a:endParaRPr>
          </a:p>
          <a:p>
            <a:pPr eaLnBrk="1" hangingPunct="1"/>
            <a:r>
              <a:rPr lang="en-GB" sz="2000" smtClean="0">
                <a:latin typeface="Arial" charset="0"/>
                <a:cs typeface="Arial" charset="0"/>
              </a:rPr>
              <a:t>Disruption to neurotransmitters results in inappropriate mental processes</a:t>
            </a:r>
          </a:p>
          <a:p>
            <a:pPr eaLnBrk="1" hangingPunct="1"/>
            <a:endParaRPr lang="en-GB" sz="2000" smtClean="0">
              <a:latin typeface="Arial" charset="0"/>
              <a:cs typeface="Arial" charset="0"/>
            </a:endParaRPr>
          </a:p>
          <a:p>
            <a:pPr eaLnBrk="1" hangingPunct="1"/>
            <a:r>
              <a:rPr lang="en-GB" sz="2000" smtClean="0">
                <a:latin typeface="Arial" charset="0"/>
                <a:cs typeface="Arial" charset="0"/>
              </a:rPr>
              <a:t>Hormones also involved in some disorders such as SAD (melatonin)</a:t>
            </a:r>
          </a:p>
          <a:p>
            <a:pPr eaLnBrk="1" hangingPunct="1"/>
            <a:endParaRPr lang="en-GB" sz="2000" smtClean="0">
              <a:latin typeface="Arial" charset="0"/>
              <a:cs typeface="Arial" charset="0"/>
            </a:endParaRPr>
          </a:p>
          <a:p>
            <a:pPr eaLnBrk="1" hangingPunct="1"/>
            <a:r>
              <a:rPr lang="en-GB" sz="2000" smtClean="0">
                <a:latin typeface="Arial" charset="0"/>
                <a:cs typeface="Arial" charset="0"/>
              </a:rPr>
              <a:t>Problems with development of brain may be implicated in schizophrenia</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r>
              <a:rPr lang="en-GB" sz="2800" dirty="0" smtClean="0">
                <a:solidFill>
                  <a:srgbClr val="7B9899"/>
                </a:solidFill>
                <a:latin typeface="Arial" charset="0"/>
                <a:cs typeface="Arial" charset="0"/>
              </a:rPr>
              <a:t>Models of Abnormality: </a:t>
            </a:r>
            <a:r>
              <a:rPr lang="en-GB" sz="2800" b="1" dirty="0" smtClean="0">
                <a:solidFill>
                  <a:srgbClr val="7B9899"/>
                </a:solidFill>
                <a:latin typeface="Arial" charset="0"/>
                <a:cs typeface="Arial" charset="0"/>
              </a:rPr>
              <a:t>Psychological Models</a:t>
            </a:r>
          </a:p>
        </p:txBody>
      </p:sp>
      <p:sp>
        <p:nvSpPr>
          <p:cNvPr id="3" name="Content Placeholder 2"/>
          <p:cNvSpPr>
            <a:spLocks noGrp="1"/>
          </p:cNvSpPr>
          <p:nvPr>
            <p:ph sz="quarter" idx="1"/>
          </p:nvPr>
        </p:nvSpPr>
        <p:spPr>
          <a:xfrm>
            <a:off x="301625" y="1527175"/>
            <a:ext cx="8504238" cy="4572000"/>
          </a:xfrm>
        </p:spPr>
        <p:txBody>
          <a:bodyPr>
            <a:normAutofit lnSpcReduction="10000"/>
          </a:bodyPr>
          <a:lstStyle/>
          <a:p>
            <a:pPr marL="274320" indent="-274320" eaLnBrk="1" fontAlgn="auto" hangingPunct="1">
              <a:spcAft>
                <a:spcPts val="0"/>
              </a:spcAft>
              <a:buFont typeface="Wingdings 2"/>
              <a:buChar char=""/>
              <a:defRPr/>
            </a:pPr>
            <a:r>
              <a:rPr lang="en-GB" sz="2000" dirty="0" smtClean="0">
                <a:latin typeface="Arial" panose="020B0604020202020204" pitchFamily="34" charset="0"/>
                <a:cs typeface="Arial" panose="020B0604020202020204" pitchFamily="34" charset="0"/>
              </a:rPr>
              <a:t>Focus on internal mental processes that influence mood and behaviour</a:t>
            </a:r>
          </a:p>
          <a:p>
            <a:pPr marL="274320" indent="-274320" eaLnBrk="1" fontAlgn="auto" hangingPunct="1">
              <a:spcAft>
                <a:spcPts val="0"/>
              </a:spcAft>
              <a:buFont typeface="Wingdings 2"/>
              <a:buChar char=""/>
              <a:defRPr/>
            </a:pPr>
            <a:endParaRPr lang="en-GB" sz="2000" dirty="0">
              <a:latin typeface="Arial" panose="020B0604020202020204" pitchFamily="34" charset="0"/>
              <a:cs typeface="Arial" panose="020B0604020202020204" pitchFamily="34" charset="0"/>
            </a:endParaRPr>
          </a:p>
          <a:p>
            <a:pPr marL="274320" indent="-274320" eaLnBrk="1" fontAlgn="auto" hangingPunct="1">
              <a:spcAft>
                <a:spcPts val="0"/>
              </a:spcAft>
              <a:buFont typeface="Wingdings 2"/>
              <a:buChar char=""/>
              <a:defRPr/>
            </a:pPr>
            <a:r>
              <a:rPr lang="en-GB" sz="2000" dirty="0" smtClean="0">
                <a:latin typeface="Arial" panose="020B0604020202020204" pitchFamily="34" charset="0"/>
                <a:cs typeface="Arial" panose="020B0604020202020204" pitchFamily="34" charset="0"/>
              </a:rPr>
              <a:t>No single explanatory paradigm</a:t>
            </a:r>
          </a:p>
          <a:p>
            <a:pPr marL="274320" indent="-274320" eaLnBrk="1" fontAlgn="auto" hangingPunct="1">
              <a:spcAft>
                <a:spcPts val="0"/>
              </a:spcAft>
              <a:buFont typeface="Wingdings 2"/>
              <a:buChar char=""/>
              <a:defRPr/>
            </a:pPr>
            <a:endParaRPr lang="en-GB" sz="2000" dirty="0">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Freud and Psychoanalysis (1900s)</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Behaviour Therapy (1950s/60s)</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Humanistic Therapy (1960s)</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Cognitive Behavioural Therapy (1970s)</a:t>
            </a:r>
          </a:p>
          <a:p>
            <a:pPr marL="548640" lvl="1" indent="-274320" eaLnBrk="1" fontAlgn="auto" hangingPunct="1">
              <a:spcAft>
                <a:spcPts val="0"/>
              </a:spcAft>
              <a:buFont typeface="Wingdings"/>
              <a:buChar char=""/>
              <a:defRPr/>
            </a:pPr>
            <a:endParaRPr lang="en-GB" sz="2000" dirty="0" smtClean="0">
              <a:solidFill>
                <a:schemeClr val="tx1"/>
              </a:solidFill>
              <a:latin typeface="Arial" panose="020B0604020202020204" pitchFamily="34" charset="0"/>
              <a:cs typeface="Arial" panose="020B0604020202020204" pitchFamily="34" charset="0"/>
            </a:endParaRPr>
          </a:p>
          <a:p>
            <a:pPr marL="548640" lvl="1" indent="-274320" eaLnBrk="1" fontAlgn="auto" hangingPunct="1">
              <a:spcAft>
                <a:spcPts val="0"/>
              </a:spcAft>
              <a:buFont typeface="Wingdings"/>
              <a:buChar char=""/>
              <a:defRPr/>
            </a:pPr>
            <a:r>
              <a:rPr lang="en-GB" sz="2000" dirty="0" smtClean="0">
                <a:solidFill>
                  <a:schemeClr val="tx1"/>
                </a:solidFill>
                <a:latin typeface="Arial" panose="020B0604020202020204" pitchFamily="34" charset="0"/>
                <a:cs typeface="Arial" panose="020B0604020202020204" pitchFamily="34" charset="0"/>
              </a:rPr>
              <a:t>And others…</a:t>
            </a:r>
            <a:endParaRPr lang="en-GB" sz="2000" dirty="0">
              <a:solidFill>
                <a:schemeClr val="tx1"/>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Psychodynamic model</a:t>
            </a:r>
          </a:p>
        </p:txBody>
      </p:sp>
      <p:sp>
        <p:nvSpPr>
          <p:cNvPr id="58370" name="Content Placeholder 2"/>
          <p:cNvSpPr>
            <a:spLocks noGrp="1"/>
          </p:cNvSpPr>
          <p:nvPr>
            <p:ph sz="quarter" idx="1"/>
          </p:nvPr>
        </p:nvSpPr>
        <p:spPr>
          <a:xfrm>
            <a:off x="323850" y="1844675"/>
            <a:ext cx="8351838" cy="4572000"/>
          </a:xfrm>
        </p:spPr>
        <p:txBody>
          <a:bodyPr/>
          <a:lstStyle/>
          <a:p>
            <a:pPr eaLnBrk="1" hangingPunct="1"/>
            <a:r>
              <a:rPr lang="en-GB" sz="2000" b="1" smtClean="0">
                <a:latin typeface="Arial" charset="0"/>
                <a:cs typeface="Arial" charset="0"/>
              </a:rPr>
              <a:t>Sigmund Freud </a:t>
            </a:r>
            <a:r>
              <a:rPr lang="en-GB" sz="2000" smtClean="0">
                <a:latin typeface="Arial" charset="0"/>
                <a:cs typeface="Arial" charset="0"/>
              </a:rPr>
              <a:t>- offered an alternative to biological approaches to ‘abnormality’</a:t>
            </a:r>
          </a:p>
          <a:p>
            <a:pPr eaLnBrk="1" hangingPunct="1"/>
            <a:endParaRPr lang="en-GB" sz="1800" smtClean="0">
              <a:latin typeface="Arial" charset="0"/>
              <a:cs typeface="Arial" charset="0"/>
            </a:endParaRPr>
          </a:p>
          <a:p>
            <a:pPr eaLnBrk="1" hangingPunct="1"/>
            <a:r>
              <a:rPr lang="en-GB" sz="2000" b="1" smtClean="0">
                <a:latin typeface="Arial" charset="0"/>
                <a:cs typeface="Arial" charset="0"/>
              </a:rPr>
              <a:t>Core assumption </a:t>
            </a:r>
            <a:r>
              <a:rPr lang="en-GB" sz="2000" smtClean="0">
                <a:latin typeface="Arial" charset="0"/>
                <a:cs typeface="Arial" charset="0"/>
              </a:rPr>
              <a:t>- the roots of mental disorders are psychological and lie in past experience and the unconscious mind</a:t>
            </a:r>
          </a:p>
          <a:p>
            <a:pPr eaLnBrk="1" hangingPunct="1"/>
            <a:endParaRPr lang="en-GB" sz="2000" smtClean="0">
              <a:latin typeface="Arial" charset="0"/>
              <a:cs typeface="Arial" charset="0"/>
            </a:endParaRPr>
          </a:p>
          <a:p>
            <a:pPr eaLnBrk="1" hangingPunct="1"/>
            <a:r>
              <a:rPr lang="en-GB" sz="2000" b="1" smtClean="0">
                <a:latin typeface="Arial" charset="0"/>
                <a:cs typeface="Arial" charset="0"/>
              </a:rPr>
              <a:t>Treatments</a:t>
            </a:r>
            <a:r>
              <a:rPr lang="en-GB" sz="2000" smtClean="0">
                <a:latin typeface="Arial" charset="0"/>
                <a:cs typeface="Arial" charset="0"/>
              </a:rPr>
              <a:t> such as psychoanalysis emphasise the need for the patient to gain an insight into the origins of their problems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p:cNvSpPr>
            <a:spLocks noGrp="1"/>
          </p:cNvSpPr>
          <p:nvPr>
            <p:ph type="title"/>
          </p:nvPr>
        </p:nvSpPr>
        <p:spPr/>
        <p:txBody>
          <a:bodyPr/>
          <a:lstStyle/>
          <a:p>
            <a:pPr eaLnBrk="1" hangingPunct="1"/>
            <a:r>
              <a:rPr lang="en-GB" sz="2800" smtClean="0">
                <a:solidFill>
                  <a:srgbClr val="7B9899"/>
                </a:solidFill>
                <a:latin typeface="Arial" charset="0"/>
              </a:rPr>
              <a:t>Psychodynamic model</a:t>
            </a:r>
          </a:p>
        </p:txBody>
      </p:sp>
      <p:sp>
        <p:nvSpPr>
          <p:cNvPr id="3" name="Content Placeholder 2"/>
          <p:cNvSpPr>
            <a:spLocks noGrp="1"/>
          </p:cNvSpPr>
          <p:nvPr>
            <p:ph sz="quarter" idx="1"/>
          </p:nvPr>
        </p:nvSpPr>
        <p:spPr>
          <a:xfrm>
            <a:off x="323850" y="1773238"/>
            <a:ext cx="8504238" cy="4572000"/>
          </a:xfrm>
        </p:spPr>
        <p:txBody>
          <a:bodyPr>
            <a:normAutofit/>
          </a:bodyPr>
          <a:lstStyle/>
          <a:p>
            <a:pPr marL="0" indent="0" eaLnBrk="1" fontAlgn="auto" hangingPunct="1">
              <a:spcAft>
                <a:spcPts val="0"/>
              </a:spcAft>
              <a:buFont typeface="Wingdings 2"/>
              <a:buNone/>
              <a:defRPr/>
            </a:pPr>
            <a:r>
              <a:rPr lang="en-GB" sz="2000" dirty="0" smtClean="0">
                <a:latin typeface="Arial" panose="020B0604020202020204" pitchFamily="34" charset="0"/>
                <a:cs typeface="Arial" panose="020B0604020202020204" pitchFamily="34" charset="0"/>
              </a:rPr>
              <a:t>Example:</a:t>
            </a:r>
          </a:p>
          <a:p>
            <a:pPr marL="274320" indent="-274320" eaLnBrk="1" fontAlgn="auto" hangingPunct="1">
              <a:spcAft>
                <a:spcPts val="0"/>
              </a:spcAft>
              <a:buFont typeface="Wingdings 2"/>
              <a:buChar char=""/>
              <a:defRPr/>
            </a:pPr>
            <a:endParaRPr lang="en-GB" sz="2000" dirty="0">
              <a:latin typeface="Arial" panose="020B0604020202020204" pitchFamily="34" charset="0"/>
              <a:cs typeface="Arial" panose="020B0604020202020204" pitchFamily="34" charset="0"/>
            </a:endParaRPr>
          </a:p>
          <a:p>
            <a:pPr marL="274320" lvl="1" indent="0" eaLnBrk="1" fontAlgn="auto" hangingPunct="1">
              <a:lnSpc>
                <a:spcPct val="150000"/>
              </a:lnSpc>
              <a:spcAft>
                <a:spcPts val="0"/>
              </a:spcAft>
              <a:buFont typeface="Wingdings"/>
              <a:buNone/>
              <a:defRPr/>
            </a:pPr>
            <a:r>
              <a:rPr lang="en-GB" sz="2000" dirty="0" smtClean="0">
                <a:solidFill>
                  <a:schemeClr val="tx1"/>
                </a:solidFill>
                <a:latin typeface="Arial" panose="020B0604020202020204" pitchFamily="34" charset="0"/>
                <a:cs typeface="Arial" panose="020B0604020202020204" pitchFamily="34" charset="0"/>
              </a:rPr>
              <a:t>A patient presenting with anxiety symptoms would be encouraged to explore their past in order to discover problems that occurred during one of the psychosexual stages. In order to deal with the problem the patient has used ego-defence mechanisms which have taken up a lot of psychic energy, leaving the patient with fewer resources to deal with everyday life</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title"/>
          </p:nvPr>
        </p:nvSpPr>
        <p:spPr/>
        <p:txBody>
          <a:bodyPr/>
          <a:lstStyle/>
          <a:p>
            <a:pPr eaLnBrk="1" hangingPunct="1"/>
            <a:r>
              <a:rPr lang="en-GB" sz="2800" smtClean="0">
                <a:solidFill>
                  <a:srgbClr val="7B9899"/>
                </a:solidFill>
                <a:latin typeface="Arial" charset="0"/>
                <a:cs typeface="Arial" charset="0"/>
              </a:rPr>
              <a:t>Behavioural model</a:t>
            </a:r>
          </a:p>
        </p:txBody>
      </p:sp>
      <p:sp>
        <p:nvSpPr>
          <p:cNvPr id="62466" name="Content Placeholder 2"/>
          <p:cNvSpPr>
            <a:spLocks noGrp="1"/>
          </p:cNvSpPr>
          <p:nvPr>
            <p:ph sz="quarter" idx="1"/>
          </p:nvPr>
        </p:nvSpPr>
        <p:spPr>
          <a:xfrm>
            <a:off x="323850" y="1916113"/>
            <a:ext cx="8504238" cy="4572000"/>
          </a:xfrm>
        </p:spPr>
        <p:txBody>
          <a:bodyPr/>
          <a:lstStyle/>
          <a:p>
            <a:pPr eaLnBrk="1" hangingPunct="1"/>
            <a:r>
              <a:rPr lang="en-GB" sz="2000" dirty="0" smtClean="0">
                <a:latin typeface="Arial" charset="0"/>
                <a:cs typeface="Arial" charset="0"/>
              </a:rPr>
              <a:t>Behaviourism has a deterministic view of mental disorders: they believe that our actions are largely determined by our experiences in life.</a:t>
            </a:r>
          </a:p>
          <a:p>
            <a:pPr eaLnBrk="1" hangingPunct="1"/>
            <a:endParaRPr lang="en-GB" sz="2000" dirty="0" smtClean="0">
              <a:latin typeface="Arial" charset="0"/>
              <a:cs typeface="Arial" charset="0"/>
            </a:endParaRPr>
          </a:p>
          <a:p>
            <a:pPr eaLnBrk="1" hangingPunct="1"/>
            <a:r>
              <a:rPr lang="en-GB" sz="2000" dirty="0" smtClean="0">
                <a:latin typeface="Arial" charset="0"/>
                <a:cs typeface="Arial" charset="0"/>
              </a:rPr>
              <a:t>Learned abnormal responses and behaviour through conditioning</a:t>
            </a:r>
          </a:p>
          <a:p>
            <a:pPr eaLnBrk="1" hangingPunct="1"/>
            <a:endParaRPr lang="en-GB" sz="2000" dirty="0" smtClean="0">
              <a:latin typeface="Arial" charset="0"/>
              <a:cs typeface="Arial" charset="0"/>
            </a:endParaRPr>
          </a:p>
          <a:p>
            <a:pPr eaLnBrk="1" hangingPunct="1"/>
            <a:r>
              <a:rPr lang="en-GB" sz="2000" dirty="0" smtClean="0">
                <a:latin typeface="Arial" charset="0"/>
                <a:cs typeface="Arial" charset="0"/>
              </a:rPr>
              <a:t>Social Learning Theory (Bandura) - maladaptive behaviour can be learned</a:t>
            </a:r>
          </a:p>
          <a:p>
            <a:pPr eaLnBrk="1" hangingPunct="1"/>
            <a:endParaRPr lang="en-GB" sz="2000" dirty="0">
              <a:latin typeface="Arial" charset="0"/>
              <a:cs typeface="Arial" charset="0"/>
            </a:endParaRPr>
          </a:p>
          <a:p>
            <a:pPr eaLnBrk="1" hangingPunct="1"/>
            <a:r>
              <a:rPr lang="en-GB" sz="2000" dirty="0" smtClean="0">
                <a:latin typeface="Arial" charset="0"/>
                <a:cs typeface="Arial" charset="0"/>
              </a:rPr>
              <a:t>Thus can be changed to adaptive behaviour</a:t>
            </a:r>
          </a:p>
          <a:p>
            <a:pPr eaLnBrk="1" hangingPunct="1"/>
            <a:endParaRPr lang="en-GB" dirty="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p:txBody>
          <a:bodyPr/>
          <a:lstStyle/>
          <a:p>
            <a:pPr eaLnBrk="1" hangingPunct="1"/>
            <a:r>
              <a:rPr lang="en-GB" sz="2800" smtClean="0">
                <a:solidFill>
                  <a:srgbClr val="7B9899"/>
                </a:solidFill>
                <a:latin typeface="Arial" charset="0"/>
              </a:rPr>
              <a:t>Behavioural model</a:t>
            </a:r>
          </a:p>
        </p:txBody>
      </p:sp>
      <p:sp>
        <p:nvSpPr>
          <p:cNvPr id="64514" name="Content Placeholder 2"/>
          <p:cNvSpPr>
            <a:spLocks noGrp="1"/>
          </p:cNvSpPr>
          <p:nvPr>
            <p:ph sz="quarter" idx="1"/>
          </p:nvPr>
        </p:nvSpPr>
        <p:spPr>
          <a:xfrm>
            <a:off x="301625" y="1527175"/>
            <a:ext cx="8504238" cy="4572000"/>
          </a:xfrm>
        </p:spPr>
        <p:txBody>
          <a:bodyPr/>
          <a:lstStyle/>
          <a:p>
            <a:pPr eaLnBrk="1" hangingPunct="1">
              <a:buFont typeface="Wingdings 2" pitchFamily="18" charset="2"/>
              <a:buNone/>
            </a:pPr>
            <a:r>
              <a:rPr lang="en-GB" sz="2000" dirty="0" smtClean="0">
                <a:latin typeface="Arial" charset="0"/>
              </a:rPr>
              <a:t>Example:</a:t>
            </a:r>
          </a:p>
          <a:p>
            <a:pPr eaLnBrk="1" hangingPunct="1"/>
            <a:endParaRPr lang="en-GB" sz="2000" dirty="0" smtClean="0">
              <a:latin typeface="Arial" charset="0"/>
            </a:endParaRPr>
          </a:p>
          <a:p>
            <a:pPr eaLnBrk="1" hangingPunct="1"/>
            <a:r>
              <a:rPr lang="en-GB" sz="2000" dirty="0" smtClean="0">
                <a:latin typeface="Arial" charset="0"/>
              </a:rPr>
              <a:t>A fear of heights would be explained through the process of classical conditioning. Some time in the past the individual would have learned to associate the emotion of fear with the stimulus of being in a high place. As a result, they would avoid heights and therefore not have the opportunity to relearn the association in a more adaptive way</a:t>
            </a:r>
          </a:p>
          <a:p>
            <a:pPr marL="0" indent="0" eaLnBrk="1" hangingPunct="1">
              <a:buNone/>
            </a:pPr>
            <a:endParaRPr lang="en-GB" sz="2000" dirty="0">
              <a:latin typeface="Arial" charset="0"/>
            </a:endParaRPr>
          </a:p>
          <a:p>
            <a:pPr eaLnBrk="1" hangingPunct="1"/>
            <a:r>
              <a:rPr lang="en-GB" sz="2000" dirty="0">
                <a:latin typeface="Arial" charset="0"/>
              </a:rPr>
              <a:t>Due to negative reinforcement</a:t>
            </a:r>
            <a:endParaRPr lang="en-GB" sz="2000" dirty="0" smtClean="0">
              <a:latin typeface="Arial"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p:txBody>
          <a:bodyPr/>
          <a:lstStyle/>
          <a:p>
            <a:pPr eaLnBrk="1" hangingPunct="1"/>
            <a:r>
              <a:rPr lang="en-GB" sz="2800" smtClean="0">
                <a:solidFill>
                  <a:srgbClr val="7B9899"/>
                </a:solidFill>
                <a:latin typeface="Arial" charset="0"/>
              </a:rPr>
              <a:t>Cognitive model</a:t>
            </a:r>
          </a:p>
        </p:txBody>
      </p:sp>
      <p:sp>
        <p:nvSpPr>
          <p:cNvPr id="65538" name="Content Placeholder 2"/>
          <p:cNvSpPr>
            <a:spLocks noGrp="1"/>
          </p:cNvSpPr>
          <p:nvPr>
            <p:ph sz="quarter" idx="1"/>
          </p:nvPr>
        </p:nvSpPr>
        <p:spPr>
          <a:xfrm>
            <a:off x="323850" y="1916113"/>
            <a:ext cx="8504238" cy="4183062"/>
          </a:xfrm>
        </p:spPr>
        <p:txBody>
          <a:bodyPr/>
          <a:lstStyle/>
          <a:p>
            <a:pPr eaLnBrk="1" hangingPunct="1"/>
            <a:r>
              <a:rPr lang="en-GB" sz="2000" dirty="0" smtClean="0">
                <a:latin typeface="Arial" charset="0"/>
              </a:rPr>
              <a:t>Assumption: interpretations and disordered cognitions (thoughts and processes) lead to abnormal behaviour</a:t>
            </a:r>
          </a:p>
          <a:p>
            <a:pPr eaLnBrk="1" hangingPunct="1"/>
            <a:endParaRPr lang="en-GB" sz="2000" dirty="0" smtClean="0">
              <a:latin typeface="Arial" charset="0"/>
            </a:endParaRPr>
          </a:p>
          <a:p>
            <a:pPr eaLnBrk="1" hangingPunct="1"/>
            <a:r>
              <a:rPr lang="en-GB" sz="2000" dirty="0" smtClean="0">
                <a:latin typeface="Arial" charset="0"/>
              </a:rPr>
              <a:t>Distortions are in the form of irrational beliefs, illogical errors or negative thoughts</a:t>
            </a:r>
          </a:p>
          <a:p>
            <a:pPr eaLnBrk="1" hangingPunct="1"/>
            <a:endParaRPr lang="en-GB" sz="2000" dirty="0" smtClean="0">
              <a:latin typeface="Arial" charset="0"/>
            </a:endParaRPr>
          </a:p>
          <a:p>
            <a:pPr eaLnBrk="1" hangingPunct="1"/>
            <a:r>
              <a:rPr lang="en-GB" sz="2000" dirty="0" smtClean="0">
                <a:latin typeface="Arial" charset="0"/>
              </a:rPr>
              <a:t>Treatment focuses on understanding disordered thoughts and working to change them</a:t>
            </a:r>
          </a:p>
          <a:p>
            <a:pPr eaLnBrk="1" hangingPunct="1"/>
            <a:endParaRPr lang="en-GB" sz="2000" dirty="0">
              <a:latin typeface="Arial" charset="0"/>
            </a:endParaRPr>
          </a:p>
          <a:p>
            <a:pPr eaLnBrk="1" hangingPunct="1"/>
            <a:r>
              <a:rPr lang="en-GB" sz="2000" dirty="0" smtClean="0">
                <a:latin typeface="Arial" charset="0"/>
              </a:rPr>
              <a:t>Cognitive therapy</a:t>
            </a:r>
          </a:p>
          <a:p>
            <a:pPr eaLnBrk="1" hangingPunct="1"/>
            <a:endParaRPr lang="en-GB" sz="2000" dirty="0">
              <a:latin typeface="Arial" charset="0"/>
            </a:endParaRPr>
          </a:p>
          <a:p>
            <a:pPr eaLnBrk="1" hangingPunct="1"/>
            <a:r>
              <a:rPr lang="en-GB" sz="2000" dirty="0" smtClean="0">
                <a:latin typeface="Arial" charset="0"/>
              </a:rPr>
              <a:t>Cognitive behavioural therapy</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p:txBody>
          <a:bodyPr/>
          <a:lstStyle/>
          <a:p>
            <a:pPr eaLnBrk="1" hangingPunct="1"/>
            <a:r>
              <a:rPr lang="en-GB" sz="2800" smtClean="0">
                <a:solidFill>
                  <a:srgbClr val="7B9899"/>
                </a:solidFill>
                <a:latin typeface="Arial" charset="0"/>
              </a:rPr>
              <a:t>Cognitive model</a:t>
            </a:r>
          </a:p>
        </p:txBody>
      </p:sp>
      <p:sp>
        <p:nvSpPr>
          <p:cNvPr id="67586" name="Content Placeholder 2"/>
          <p:cNvSpPr>
            <a:spLocks noGrp="1"/>
          </p:cNvSpPr>
          <p:nvPr>
            <p:ph sz="quarter" idx="1"/>
          </p:nvPr>
        </p:nvSpPr>
        <p:spPr>
          <a:xfrm>
            <a:off x="323850" y="1773238"/>
            <a:ext cx="8504238" cy="4572000"/>
          </a:xfrm>
        </p:spPr>
        <p:txBody>
          <a:bodyPr/>
          <a:lstStyle/>
          <a:p>
            <a:pPr eaLnBrk="1" hangingPunct="1">
              <a:buFont typeface="Wingdings 2" pitchFamily="18" charset="2"/>
              <a:buNone/>
            </a:pPr>
            <a:r>
              <a:rPr lang="en-GB" sz="2000" smtClean="0">
                <a:latin typeface="Arial" charset="0"/>
              </a:rPr>
              <a:t>Example</a:t>
            </a:r>
          </a:p>
          <a:p>
            <a:pPr eaLnBrk="1" hangingPunct="1"/>
            <a:endParaRPr lang="en-GB" sz="2000" smtClean="0">
              <a:latin typeface="Arial" charset="0"/>
            </a:endParaRPr>
          </a:p>
          <a:p>
            <a:pPr eaLnBrk="1" hangingPunct="1"/>
            <a:r>
              <a:rPr lang="en-GB" sz="2000" smtClean="0">
                <a:latin typeface="Arial" charset="0"/>
              </a:rPr>
              <a:t>A patient suffering from a depressed mood after failing a driving test may be having negative thoughts not only about that specific failure but may be generalising those to other areas of her life. She may believe she is a failure in all aspects of her life and will never be successful again. These thoughts are irrational, and the therapist would strive to teach the patient ways of changing her thoughts.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p:txBody>
          <a:bodyPr/>
          <a:lstStyle/>
          <a:p>
            <a:pPr eaLnBrk="1" hangingPunct="1"/>
            <a:r>
              <a:rPr lang="en-GB" sz="2800" dirty="0" smtClean="0">
                <a:solidFill>
                  <a:srgbClr val="7B9899"/>
                </a:solidFill>
                <a:latin typeface="Arial" charset="0"/>
              </a:rPr>
              <a:t>The Biopsychosocial Model</a:t>
            </a:r>
          </a:p>
        </p:txBody>
      </p:sp>
      <p:sp>
        <p:nvSpPr>
          <p:cNvPr id="4" name="Oval 3"/>
          <p:cNvSpPr/>
          <p:nvPr/>
        </p:nvSpPr>
        <p:spPr>
          <a:xfrm>
            <a:off x="2051050" y="3141663"/>
            <a:ext cx="5183188" cy="1511300"/>
          </a:xfrm>
          <a:prstGeom prst="ellips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a:solidFill>
                  <a:schemeClr val="tx1"/>
                </a:solidFill>
                <a:latin typeface="Arial" charset="0"/>
                <a:cs typeface="Arial" charset="0"/>
              </a:rPr>
              <a:t>Abnormal Behaviour</a:t>
            </a:r>
          </a:p>
        </p:txBody>
      </p:sp>
      <p:cxnSp>
        <p:nvCxnSpPr>
          <p:cNvPr id="6" name="Straight Arrow Connector 5"/>
          <p:cNvCxnSpPr>
            <a:stCxn id="69640" idx="0"/>
          </p:cNvCxnSpPr>
          <p:nvPr/>
        </p:nvCxnSpPr>
        <p:spPr>
          <a:xfrm flipV="1">
            <a:off x="2195513" y="4724400"/>
            <a:ext cx="865187" cy="7207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a:stCxn id="69639" idx="0"/>
          </p:cNvCxnSpPr>
          <p:nvPr/>
        </p:nvCxnSpPr>
        <p:spPr>
          <a:xfrm flipH="1" flipV="1">
            <a:off x="6084888" y="4724400"/>
            <a:ext cx="1079500" cy="7207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572000" y="2133600"/>
            <a:ext cx="0" cy="936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9638" name="TextBox 13"/>
          <p:cNvSpPr txBox="1">
            <a:spLocks noChangeArrowheads="1"/>
          </p:cNvSpPr>
          <p:nvPr/>
        </p:nvSpPr>
        <p:spPr bwMode="auto">
          <a:xfrm>
            <a:off x="1979613" y="1700213"/>
            <a:ext cx="5111750" cy="396875"/>
          </a:xfrm>
          <a:prstGeom prst="rect">
            <a:avLst/>
          </a:prstGeom>
          <a:noFill/>
          <a:ln w="9525">
            <a:noFill/>
            <a:miter lim="800000"/>
            <a:headEnd/>
            <a:tailEnd/>
          </a:ln>
        </p:spPr>
        <p:txBody>
          <a:bodyPr>
            <a:spAutoFit/>
          </a:bodyPr>
          <a:lstStyle/>
          <a:p>
            <a:pPr algn="ctr"/>
            <a:r>
              <a:rPr lang="en-GB" sz="2000"/>
              <a:t>Social/Environmental factors</a:t>
            </a:r>
          </a:p>
        </p:txBody>
      </p:sp>
      <p:sp>
        <p:nvSpPr>
          <p:cNvPr id="69639" name="TextBox 14"/>
          <p:cNvSpPr txBox="1">
            <a:spLocks noChangeArrowheads="1"/>
          </p:cNvSpPr>
          <p:nvPr/>
        </p:nvSpPr>
        <p:spPr bwMode="auto">
          <a:xfrm>
            <a:off x="5580063" y="5445125"/>
            <a:ext cx="3168650" cy="396875"/>
          </a:xfrm>
          <a:prstGeom prst="rect">
            <a:avLst/>
          </a:prstGeom>
          <a:noFill/>
          <a:ln w="9525">
            <a:noFill/>
            <a:miter lim="800000"/>
            <a:headEnd/>
            <a:tailEnd/>
          </a:ln>
        </p:spPr>
        <p:txBody>
          <a:bodyPr>
            <a:spAutoFit/>
          </a:bodyPr>
          <a:lstStyle/>
          <a:p>
            <a:r>
              <a:rPr lang="en-GB" sz="2000"/>
              <a:t>Psychological factors</a:t>
            </a:r>
          </a:p>
        </p:txBody>
      </p:sp>
      <p:sp>
        <p:nvSpPr>
          <p:cNvPr id="69640" name="TextBox 15"/>
          <p:cNvSpPr txBox="1">
            <a:spLocks noChangeArrowheads="1"/>
          </p:cNvSpPr>
          <p:nvPr/>
        </p:nvSpPr>
        <p:spPr bwMode="auto">
          <a:xfrm>
            <a:off x="539750" y="5445125"/>
            <a:ext cx="3311525" cy="701675"/>
          </a:xfrm>
          <a:prstGeom prst="rect">
            <a:avLst/>
          </a:prstGeom>
          <a:noFill/>
          <a:ln w="9525">
            <a:noFill/>
            <a:miter lim="800000"/>
            <a:headEnd/>
            <a:tailEnd/>
          </a:ln>
        </p:spPr>
        <p:txBody>
          <a:bodyPr>
            <a:spAutoFit/>
          </a:bodyPr>
          <a:lstStyle/>
          <a:p>
            <a:r>
              <a:rPr lang="en-GB" sz="2000"/>
              <a:t>Biological/Neurobiological factors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Rot="1" noChangeArrowheads="1"/>
          </p:cNvSpPr>
          <p:nvPr>
            <p:ph type="title" idx="4294967295"/>
          </p:nvPr>
        </p:nvSpPr>
        <p:spPr/>
        <p:txBody>
          <a:bodyPr anchor="ctr"/>
          <a:lstStyle/>
          <a:p>
            <a:pPr eaLnBrk="1" hangingPunct="1"/>
            <a:r>
              <a:rPr lang="en-GB" sz="2800" smtClean="0">
                <a:latin typeface="Arial" charset="0"/>
              </a:rPr>
              <a:t>The Biopsychosocial Model</a:t>
            </a:r>
          </a:p>
        </p:txBody>
      </p:sp>
      <p:sp>
        <p:nvSpPr>
          <p:cNvPr id="71682" name="Rectangle 3"/>
          <p:cNvSpPr>
            <a:spLocks noGrp="1" noChangeArrowheads="1"/>
          </p:cNvSpPr>
          <p:nvPr>
            <p:ph type="body" idx="4294967295"/>
          </p:nvPr>
        </p:nvSpPr>
        <p:spPr>
          <a:xfrm>
            <a:off x="467544" y="1700808"/>
            <a:ext cx="8229600" cy="4997450"/>
          </a:xfrm>
        </p:spPr>
        <p:txBody>
          <a:bodyPr/>
          <a:lstStyle/>
          <a:p>
            <a:pPr eaLnBrk="1" hangingPunct="1">
              <a:lnSpc>
                <a:spcPct val="80000"/>
              </a:lnSpc>
            </a:pPr>
            <a:r>
              <a:rPr lang="en-GB" sz="1800" b="1" dirty="0" smtClean="0">
                <a:latin typeface="Tahoma" pitchFamily="34" charset="0"/>
              </a:rPr>
              <a:t>Biological/Neurobiological</a:t>
            </a:r>
            <a:r>
              <a:rPr lang="en-GB" sz="1800" dirty="0" smtClean="0">
                <a:latin typeface="Tahoma" pitchFamily="34" charset="0"/>
              </a:rPr>
              <a:t>: abnormality due to imbalance in bodily processes, such as brain chemistry, or due to physical illness</a:t>
            </a:r>
          </a:p>
          <a:p>
            <a:pPr eaLnBrk="1" hangingPunct="1">
              <a:lnSpc>
                <a:spcPct val="80000"/>
              </a:lnSpc>
            </a:pPr>
            <a:endParaRPr lang="en-GB" sz="1800" dirty="0" smtClean="0">
              <a:latin typeface="Tahoma" pitchFamily="34" charset="0"/>
            </a:endParaRPr>
          </a:p>
          <a:p>
            <a:pPr eaLnBrk="1" hangingPunct="1">
              <a:lnSpc>
                <a:spcPct val="80000"/>
              </a:lnSpc>
            </a:pPr>
            <a:endParaRPr lang="en-GB" sz="1800" dirty="0" smtClean="0">
              <a:latin typeface="Tahoma" pitchFamily="34" charset="0"/>
            </a:endParaRPr>
          </a:p>
          <a:p>
            <a:pPr eaLnBrk="1" hangingPunct="1">
              <a:lnSpc>
                <a:spcPct val="80000"/>
              </a:lnSpc>
            </a:pPr>
            <a:r>
              <a:rPr lang="en-GB" sz="1800" b="1" dirty="0" smtClean="0">
                <a:latin typeface="Tahoma" pitchFamily="34" charset="0"/>
              </a:rPr>
              <a:t>Psychological</a:t>
            </a:r>
            <a:r>
              <a:rPr lang="en-GB" sz="1800" dirty="0" smtClean="0">
                <a:latin typeface="Tahoma" pitchFamily="34" charset="0"/>
              </a:rPr>
              <a:t>: abnormality due to </a:t>
            </a:r>
          </a:p>
          <a:p>
            <a:pPr eaLnBrk="1" hangingPunct="1">
              <a:lnSpc>
                <a:spcPct val="80000"/>
              </a:lnSpc>
              <a:buFont typeface="Wingdings 2" pitchFamily="18" charset="2"/>
              <a:buNone/>
            </a:pPr>
            <a:r>
              <a:rPr lang="en-GB" sz="1800" dirty="0" smtClean="0">
                <a:latin typeface="Tahoma" pitchFamily="34" charset="0"/>
              </a:rPr>
              <a:t>    e.g. </a:t>
            </a:r>
          </a:p>
          <a:p>
            <a:pPr lvl="2" eaLnBrk="1" hangingPunct="1">
              <a:lnSpc>
                <a:spcPct val="80000"/>
              </a:lnSpc>
              <a:buFont typeface="Wingdings 2" pitchFamily="18" charset="2"/>
              <a:buNone/>
            </a:pPr>
            <a:r>
              <a:rPr lang="en-GB" sz="1400" dirty="0" smtClean="0">
                <a:latin typeface="Tahoma" pitchFamily="34" charset="0"/>
              </a:rPr>
              <a:t>	</a:t>
            </a:r>
            <a:r>
              <a:rPr lang="en-GB" sz="1600" dirty="0" smtClean="0">
                <a:latin typeface="Tahoma" pitchFamily="34" charset="0"/>
              </a:rPr>
              <a:t>- inner conflicts (psychodynamic)</a:t>
            </a:r>
          </a:p>
          <a:p>
            <a:pPr lvl="2" eaLnBrk="1" hangingPunct="1">
              <a:lnSpc>
                <a:spcPct val="80000"/>
              </a:lnSpc>
              <a:buFont typeface="Wingdings 2" pitchFamily="18" charset="2"/>
              <a:buNone/>
            </a:pPr>
            <a:r>
              <a:rPr lang="en-GB" sz="1600" dirty="0" smtClean="0">
                <a:latin typeface="Tahoma" pitchFamily="34" charset="0"/>
              </a:rPr>
              <a:t>	- maladaptive thoughts (cognitive)</a:t>
            </a:r>
          </a:p>
          <a:p>
            <a:pPr lvl="2" eaLnBrk="1" hangingPunct="1">
              <a:lnSpc>
                <a:spcPct val="80000"/>
              </a:lnSpc>
              <a:buFont typeface="Wingdings 2" pitchFamily="18" charset="2"/>
              <a:buNone/>
            </a:pPr>
            <a:r>
              <a:rPr lang="en-GB" sz="1600" dirty="0" smtClean="0">
                <a:latin typeface="Tahoma" pitchFamily="34" charset="0"/>
              </a:rPr>
              <a:t>	- response to rewards (behaviourist)</a:t>
            </a:r>
          </a:p>
          <a:p>
            <a:pPr lvl="2" eaLnBrk="1" hangingPunct="1">
              <a:lnSpc>
                <a:spcPct val="80000"/>
              </a:lnSpc>
              <a:buFont typeface="Wingdings 2" pitchFamily="18" charset="2"/>
              <a:buNone/>
            </a:pPr>
            <a:r>
              <a:rPr lang="en-GB" sz="1600" dirty="0" smtClean="0">
                <a:latin typeface="Tahoma" pitchFamily="34" charset="0"/>
              </a:rPr>
              <a:t>	- inability to accept oneself or to express own feelings (humanistic)</a:t>
            </a:r>
          </a:p>
          <a:p>
            <a:pPr lvl="2" eaLnBrk="1" hangingPunct="1">
              <a:lnSpc>
                <a:spcPct val="80000"/>
              </a:lnSpc>
            </a:pPr>
            <a:endParaRPr lang="en-GB" sz="1600" dirty="0" smtClean="0">
              <a:latin typeface="Tahoma" pitchFamily="34" charset="0"/>
            </a:endParaRPr>
          </a:p>
          <a:p>
            <a:pPr lvl="2" eaLnBrk="1" hangingPunct="1">
              <a:lnSpc>
                <a:spcPct val="80000"/>
              </a:lnSpc>
            </a:pPr>
            <a:endParaRPr lang="en-GB" sz="1600" dirty="0" smtClean="0">
              <a:latin typeface="Tahoma" pitchFamily="34" charset="0"/>
            </a:endParaRPr>
          </a:p>
          <a:p>
            <a:pPr eaLnBrk="1" hangingPunct="1">
              <a:lnSpc>
                <a:spcPct val="80000"/>
              </a:lnSpc>
            </a:pPr>
            <a:r>
              <a:rPr lang="en-GB" sz="1800" b="1" dirty="0" smtClean="0">
                <a:latin typeface="Tahoma" pitchFamily="34" charset="0"/>
              </a:rPr>
              <a:t>Social</a:t>
            </a:r>
            <a:r>
              <a:rPr lang="en-GB" sz="1800" dirty="0" smtClean="0">
                <a:latin typeface="Tahoma" pitchFamily="34" charset="0"/>
              </a:rPr>
              <a:t>: socially/culturally-shared understandings of what abnormality is and how mental illness should be experienced</a:t>
            </a:r>
          </a:p>
          <a:p>
            <a:pPr marL="0" indent="0" eaLnBrk="1" hangingPunct="1">
              <a:lnSpc>
                <a:spcPct val="80000"/>
              </a:lnSpc>
              <a:buNone/>
            </a:pPr>
            <a:r>
              <a:rPr lang="en-GB" sz="1800" dirty="0" smtClean="0">
                <a:latin typeface="Tahoma" pitchFamily="34" charset="0"/>
              </a:rPr>
              <a:t>    Responses by people in society to the mentally ill</a:t>
            </a:r>
          </a:p>
          <a:p>
            <a:pPr eaLnBrk="1" hangingPunct="1">
              <a:lnSpc>
                <a:spcPct val="80000"/>
              </a:lnSpc>
            </a:pPr>
            <a:endParaRPr lang="en-GB" sz="1800" dirty="0" smtClean="0">
              <a:latin typeface="Tahoma" pitchFamily="34" charset="0"/>
            </a:endParaRPr>
          </a:p>
          <a:p>
            <a:pPr eaLnBrk="1" hangingPunct="1">
              <a:lnSpc>
                <a:spcPct val="80000"/>
              </a:lnSpc>
            </a:pPr>
            <a:r>
              <a:rPr lang="en-GB" sz="1800" dirty="0" smtClean="0">
                <a:latin typeface="Tahoma" pitchFamily="34" charset="0"/>
              </a:rPr>
              <a:t>Biopsychosocial e.g. </a:t>
            </a:r>
            <a:r>
              <a:rPr lang="en-GB" sz="1800" u="sng" dirty="0" smtClean="0">
                <a:latin typeface="Tahoma" pitchFamily="34" charset="0"/>
              </a:rPr>
              <a:t>genetic predisposition to overly respond to stressors, inability to find a way </a:t>
            </a:r>
            <a:r>
              <a:rPr lang="en-GB" sz="1800" i="1" dirty="0" smtClean="0">
                <a:latin typeface="Tahoma" pitchFamily="34" charset="0"/>
              </a:rPr>
              <a:t>to cope </a:t>
            </a:r>
            <a:r>
              <a:rPr lang="en-GB" sz="1800" dirty="0" smtClean="0">
                <a:latin typeface="Tahoma" pitchFamily="34" charset="0"/>
              </a:rPr>
              <a:t>causes a panic attack</a:t>
            </a:r>
          </a:p>
          <a:p>
            <a:pPr eaLnBrk="1" hangingPunct="1">
              <a:lnSpc>
                <a:spcPct val="80000"/>
              </a:lnSpc>
              <a:buFont typeface="Wingdings 2" pitchFamily="18" charset="2"/>
              <a:buNone/>
            </a:pPr>
            <a:r>
              <a:rPr lang="en-GB" sz="1600" dirty="0" smtClean="0">
                <a:latin typeface="Tahoma" pitchFamily="34" charset="0"/>
              </a:rPr>
              <a:t>	</a:t>
            </a:r>
            <a:r>
              <a:rPr lang="en-GB" sz="2900" dirty="0" smtClean="0"/>
              <a:t>		</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a:xfrm>
            <a:off x="684213" y="0"/>
            <a:ext cx="7772400" cy="981075"/>
          </a:xfrm>
        </p:spPr>
        <p:txBody>
          <a:bodyPr/>
          <a:lstStyle/>
          <a:p>
            <a:pPr eaLnBrk="1" hangingPunct="1"/>
            <a:r>
              <a:rPr lang="en-GB" altLang="en-US" sz="2800" smtClean="0">
                <a:solidFill>
                  <a:srgbClr val="7B9899"/>
                </a:solidFill>
                <a:latin typeface="Arial" charset="0"/>
              </a:rPr>
              <a:t>Systemic Models</a:t>
            </a:r>
            <a:endParaRPr lang="en-US" altLang="en-US" sz="2800" smtClean="0">
              <a:solidFill>
                <a:srgbClr val="7B9899"/>
              </a:solidFill>
              <a:latin typeface="Arial" charset="0"/>
            </a:endParaRPr>
          </a:p>
        </p:txBody>
      </p:sp>
      <p:sp>
        <p:nvSpPr>
          <p:cNvPr id="72706" name="Rectangle 3"/>
          <p:cNvSpPr>
            <a:spLocks noGrp="1" noChangeArrowheads="1"/>
          </p:cNvSpPr>
          <p:nvPr>
            <p:ph sz="quarter" idx="1"/>
          </p:nvPr>
        </p:nvSpPr>
        <p:spPr>
          <a:xfrm>
            <a:off x="539750" y="1916113"/>
            <a:ext cx="7772400" cy="4754562"/>
          </a:xfrm>
        </p:spPr>
        <p:txBody>
          <a:bodyPr/>
          <a:lstStyle/>
          <a:p>
            <a:pPr eaLnBrk="1" hangingPunct="1"/>
            <a:r>
              <a:rPr lang="en-GB" altLang="en-US" sz="2000" smtClean="0">
                <a:latin typeface="Arial" charset="0"/>
              </a:rPr>
              <a:t>Family systems theorists see mental health problems as stemming from the faulty family systems</a:t>
            </a:r>
          </a:p>
          <a:p>
            <a:pPr lvl="1" eaLnBrk="1" hangingPunct="1"/>
            <a:r>
              <a:rPr lang="en-GB" altLang="en-US" sz="2000" smtClean="0">
                <a:latin typeface="Arial" charset="0"/>
              </a:rPr>
              <a:t>Individuals within a family form an interacting system, each of which has a reciprocal influence on eachother </a:t>
            </a:r>
          </a:p>
          <a:p>
            <a:pPr lvl="1" eaLnBrk="1" hangingPunct="1"/>
            <a:endParaRPr lang="en-GB" altLang="en-US" sz="2000" smtClean="0">
              <a:latin typeface="Arial" charset="0"/>
            </a:endParaRPr>
          </a:p>
          <a:p>
            <a:pPr eaLnBrk="1" hangingPunct="1"/>
            <a:r>
              <a:rPr lang="en-GB" altLang="en-US" sz="2000" smtClean="0">
                <a:latin typeface="Arial" charset="0"/>
              </a:rPr>
              <a:t>Role of negative expressed emotion implicated in development of schizophrenia</a:t>
            </a:r>
          </a:p>
          <a:p>
            <a:pPr eaLnBrk="1" hangingPunct="1"/>
            <a:endParaRPr lang="en-GB" altLang="en-US" sz="2000" smtClean="0">
              <a:latin typeface="Arial" charset="0"/>
            </a:endParaRPr>
          </a:p>
          <a:p>
            <a:pPr eaLnBrk="1" hangingPunct="1"/>
            <a:r>
              <a:rPr lang="en-GB" altLang="en-US" sz="2000" smtClean="0">
                <a:latin typeface="Arial" charset="0"/>
              </a:rPr>
              <a:t>Development of anorexia in young women often linked to dysfunctional family systems</a:t>
            </a:r>
            <a:endParaRPr lang="en-US" altLang="en-US" sz="2000" smtClean="0">
              <a:latin typeface="Arial"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997200"/>
            <a:ext cx="6400800" cy="1574800"/>
          </a:xfrm>
        </p:spPr>
        <p:txBody>
          <a:bodyPr>
            <a:normAutofit/>
          </a:bodyPr>
          <a:lstStyle/>
          <a:p>
            <a:pPr eaLnBrk="1" hangingPunct="1"/>
            <a:r>
              <a:rPr lang="en-GB" sz="2000" cap="none" dirty="0" smtClean="0">
                <a:solidFill>
                  <a:schemeClr val="tx1"/>
                </a:solidFill>
                <a:latin typeface="Arial" panose="020B0604020202020204" pitchFamily="34" charset="0"/>
                <a:cs typeface="Arial" panose="020B0604020202020204" pitchFamily="34" charset="0"/>
              </a:rPr>
              <a:t>SCHIZOPHRENIA</a:t>
            </a:r>
          </a:p>
        </p:txBody>
      </p:sp>
      <p:sp>
        <p:nvSpPr>
          <p:cNvPr id="74754" name="Title 1"/>
          <p:cNvSpPr>
            <a:spLocks noGrp="1"/>
          </p:cNvSpPr>
          <p:nvPr>
            <p:ph type="ctrTitle"/>
          </p:nvPr>
        </p:nvSpPr>
        <p:spPr>
          <a:xfrm>
            <a:off x="685800" y="381000"/>
            <a:ext cx="7772400" cy="1463675"/>
          </a:xfrm>
        </p:spPr>
        <p:txBody>
          <a:bodyPr/>
          <a:lstStyle/>
          <a:p>
            <a:pPr eaLnBrk="1" hangingPunct="1"/>
            <a:r>
              <a:rPr lang="en-GB" sz="2800" b="1" smtClean="0">
                <a:latin typeface="Arial" charset="0"/>
              </a:rPr>
              <a:t>Abnormal Psychology</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48YJMOcykvc"/>
          <p:cNvPicPr>
            <a:picLocks noGrp="1" noRot="1" noChangeAspect="1"/>
          </p:cNvPicPr>
          <p:nvPr>
            <p:ph sz="quarter" idx="1"/>
            <a:videoFile r:link="rId1"/>
          </p:nvPr>
        </p:nvPicPr>
        <p:blipFill>
          <a:blip r:embed="rId3"/>
          <a:srcRect/>
          <a:stretch>
            <a:fillRect/>
          </a:stretch>
        </p:blipFill>
        <p:spPr>
          <a:xfrm>
            <a:off x="0" y="981075"/>
            <a:ext cx="9112250" cy="5124450"/>
          </a:xfr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eaLnBrk="1" hangingPunct="1"/>
            <a:r>
              <a:rPr lang="en-GB" smtClean="0">
                <a:solidFill>
                  <a:srgbClr val="7B9899"/>
                </a:solidFill>
              </a:rPr>
              <a:t>Schizophrenia</a:t>
            </a:r>
          </a:p>
        </p:txBody>
      </p:sp>
      <p:sp>
        <p:nvSpPr>
          <p:cNvPr id="77826" name="Content Placeholder 2"/>
          <p:cNvSpPr>
            <a:spLocks noGrp="1"/>
          </p:cNvSpPr>
          <p:nvPr>
            <p:ph type="body" sz="half" idx="1"/>
          </p:nvPr>
        </p:nvSpPr>
        <p:spPr>
          <a:xfrm>
            <a:off x="323850" y="1844675"/>
            <a:ext cx="4191000" cy="4494213"/>
          </a:xfrm>
        </p:spPr>
        <p:txBody>
          <a:bodyPr/>
          <a:lstStyle/>
          <a:p>
            <a:pPr eaLnBrk="1" hangingPunct="1">
              <a:lnSpc>
                <a:spcPct val="80000"/>
              </a:lnSpc>
            </a:pPr>
            <a:r>
              <a:rPr lang="en-GB" sz="1800" dirty="0" smtClean="0">
                <a:latin typeface="Arial" charset="0"/>
              </a:rPr>
              <a:t>Disorder of the brain</a:t>
            </a:r>
          </a:p>
          <a:p>
            <a:pPr eaLnBrk="1" hangingPunct="1">
              <a:lnSpc>
                <a:spcPct val="80000"/>
              </a:lnSpc>
            </a:pPr>
            <a:endParaRPr lang="en-GB" sz="1800" dirty="0" smtClean="0">
              <a:latin typeface="Arial" charset="0"/>
            </a:endParaRPr>
          </a:p>
          <a:p>
            <a:pPr lvl="1" eaLnBrk="1" hangingPunct="1">
              <a:lnSpc>
                <a:spcPct val="80000"/>
              </a:lnSpc>
            </a:pPr>
            <a:r>
              <a:rPr lang="en-GB" sz="1800" dirty="0" smtClean="0">
                <a:latin typeface="Arial" charset="0"/>
              </a:rPr>
              <a:t>Chemical imbalance in the brain</a:t>
            </a:r>
          </a:p>
          <a:p>
            <a:pPr lvl="1" eaLnBrk="1" hangingPunct="1">
              <a:lnSpc>
                <a:spcPct val="80000"/>
              </a:lnSpc>
            </a:pPr>
            <a:r>
              <a:rPr lang="en-GB" sz="1800" dirty="0" smtClean="0">
                <a:latin typeface="Arial" charset="0"/>
              </a:rPr>
              <a:t>Medical illness</a:t>
            </a:r>
          </a:p>
          <a:p>
            <a:pPr lvl="1" eaLnBrk="1" hangingPunct="1">
              <a:lnSpc>
                <a:spcPct val="80000"/>
              </a:lnSpc>
            </a:pPr>
            <a:r>
              <a:rPr lang="en-GB" sz="1800" dirty="0" smtClean="0">
                <a:latin typeface="Arial" charset="0"/>
              </a:rPr>
              <a:t>Not ‘split personality’ disorder</a:t>
            </a:r>
          </a:p>
          <a:p>
            <a:pPr lvl="1" eaLnBrk="1" hangingPunct="1">
              <a:lnSpc>
                <a:spcPct val="80000"/>
              </a:lnSpc>
            </a:pPr>
            <a:endParaRPr lang="en-GB" sz="1800" dirty="0" smtClean="0">
              <a:latin typeface="Arial" charset="0"/>
            </a:endParaRPr>
          </a:p>
          <a:p>
            <a:pPr eaLnBrk="1" hangingPunct="1">
              <a:lnSpc>
                <a:spcPct val="80000"/>
              </a:lnSpc>
            </a:pPr>
            <a:r>
              <a:rPr lang="en-GB" sz="1800" dirty="0" smtClean="0">
                <a:latin typeface="Arial" charset="0"/>
              </a:rPr>
              <a:t>Massive stigma attached to schizophrenia </a:t>
            </a:r>
          </a:p>
          <a:p>
            <a:pPr eaLnBrk="1" hangingPunct="1">
              <a:lnSpc>
                <a:spcPct val="80000"/>
              </a:lnSpc>
            </a:pPr>
            <a:endParaRPr lang="en-GB" sz="1800" dirty="0" smtClean="0">
              <a:latin typeface="Arial" charset="0"/>
            </a:endParaRPr>
          </a:p>
          <a:p>
            <a:pPr eaLnBrk="1" hangingPunct="1">
              <a:lnSpc>
                <a:spcPct val="80000"/>
              </a:lnSpc>
              <a:buFont typeface="Wingdings 2" pitchFamily="18" charset="2"/>
              <a:buNone/>
            </a:pPr>
            <a:r>
              <a:rPr lang="en-GB" sz="1800" dirty="0" smtClean="0">
                <a:latin typeface="Arial" charset="0"/>
              </a:rPr>
              <a:t>    – but individuals with schizophrenia can live normal lives</a:t>
            </a:r>
          </a:p>
          <a:p>
            <a:pPr eaLnBrk="1" hangingPunct="1">
              <a:lnSpc>
                <a:spcPct val="80000"/>
              </a:lnSpc>
            </a:pPr>
            <a:endParaRPr lang="en-GB" sz="2100" dirty="0" smtClean="0"/>
          </a:p>
        </p:txBody>
      </p:sp>
      <p:sp>
        <p:nvSpPr>
          <p:cNvPr id="77828" name="Rectangle 4"/>
          <p:cNvSpPr>
            <a:spLocks noGrp="1"/>
          </p:cNvSpPr>
          <p:nvPr>
            <p:ph type="body" sz="half" idx="4294967295"/>
          </p:nvPr>
        </p:nvSpPr>
        <p:spPr>
          <a:xfrm>
            <a:off x="4643438" y="1773238"/>
            <a:ext cx="4191000" cy="4752975"/>
          </a:xfrm>
        </p:spPr>
        <p:txBody>
          <a:bodyPr/>
          <a:lstStyle/>
          <a:p>
            <a:pPr eaLnBrk="1" hangingPunct="1">
              <a:lnSpc>
                <a:spcPct val="80000"/>
              </a:lnSpc>
            </a:pPr>
            <a:r>
              <a:rPr lang="en-GB" sz="1800" dirty="0" smtClean="0">
                <a:latin typeface="Arial" charset="0"/>
              </a:rPr>
              <a:t>Positive and negative symptoms</a:t>
            </a:r>
          </a:p>
          <a:p>
            <a:pPr eaLnBrk="1" hangingPunct="1">
              <a:lnSpc>
                <a:spcPct val="80000"/>
              </a:lnSpc>
            </a:pPr>
            <a:endParaRPr lang="en-GB" sz="1800" dirty="0" smtClean="0">
              <a:latin typeface="Arial" charset="0"/>
            </a:endParaRPr>
          </a:p>
          <a:p>
            <a:pPr eaLnBrk="1" hangingPunct="1">
              <a:lnSpc>
                <a:spcPct val="80000"/>
              </a:lnSpc>
            </a:pPr>
            <a:r>
              <a:rPr lang="en-GB" sz="1800" dirty="0" smtClean="0">
                <a:latin typeface="Arial" charset="0"/>
              </a:rPr>
              <a:t>Onset of schizophrenia around late teens</a:t>
            </a:r>
          </a:p>
          <a:p>
            <a:pPr eaLnBrk="1" hangingPunct="1">
              <a:lnSpc>
                <a:spcPct val="80000"/>
              </a:lnSpc>
            </a:pPr>
            <a:endParaRPr lang="en-GB" sz="1800" dirty="0" smtClean="0">
              <a:latin typeface="Arial" charset="0"/>
            </a:endParaRPr>
          </a:p>
          <a:p>
            <a:pPr eaLnBrk="1" hangingPunct="1">
              <a:lnSpc>
                <a:spcPct val="80000"/>
              </a:lnSpc>
            </a:pPr>
            <a:r>
              <a:rPr lang="en-GB" sz="1800" dirty="0" smtClean="0">
                <a:latin typeface="Arial" charset="0"/>
              </a:rPr>
              <a:t>Person does not recognise there is something wrong – actually a feature of the illness</a:t>
            </a:r>
          </a:p>
          <a:p>
            <a:pPr eaLnBrk="1" hangingPunct="1">
              <a:lnSpc>
                <a:spcPct val="80000"/>
              </a:lnSpc>
            </a:pPr>
            <a:endParaRPr lang="en-GB" sz="1800" dirty="0" smtClean="0">
              <a:latin typeface="Arial" charset="0"/>
            </a:endParaRPr>
          </a:p>
          <a:p>
            <a:pPr lvl="1" eaLnBrk="1" hangingPunct="1">
              <a:lnSpc>
                <a:spcPct val="80000"/>
              </a:lnSpc>
            </a:pPr>
            <a:r>
              <a:rPr lang="en-GB" sz="1800" dirty="0" smtClean="0">
                <a:latin typeface="Arial" charset="0"/>
              </a:rPr>
              <a:t>Wont take medication if you don’t think you’re sick</a:t>
            </a:r>
          </a:p>
          <a:p>
            <a:pPr lvl="1" eaLnBrk="1" hangingPunct="1">
              <a:lnSpc>
                <a:spcPct val="80000"/>
              </a:lnSpc>
            </a:pPr>
            <a:endParaRPr lang="en-GB" sz="1800" dirty="0" smtClean="0">
              <a:latin typeface="Arial" charset="0"/>
            </a:endParaRPr>
          </a:p>
          <a:p>
            <a:pPr eaLnBrk="1" hangingPunct="1">
              <a:lnSpc>
                <a:spcPct val="80000"/>
              </a:lnSpc>
            </a:pPr>
            <a:r>
              <a:rPr lang="en-GB" sz="1800" dirty="0" smtClean="0">
                <a:latin typeface="Arial" charset="0"/>
              </a:rPr>
              <a:t>No cure for schizophrenia </a:t>
            </a:r>
          </a:p>
          <a:p>
            <a:pPr eaLnBrk="1" hangingPunct="1">
              <a:lnSpc>
                <a:spcPct val="80000"/>
              </a:lnSpc>
              <a:buFont typeface="Wingdings 2" pitchFamily="18" charset="2"/>
              <a:buNone/>
            </a:pPr>
            <a:r>
              <a:rPr lang="en-GB" sz="1800" dirty="0" smtClean="0">
                <a:latin typeface="Arial" charset="0"/>
              </a:rPr>
              <a:t>	– medication has always been the dominant treatment but this should be combined with therapy and support</a:t>
            </a:r>
          </a:p>
          <a:p>
            <a:pPr>
              <a:lnSpc>
                <a:spcPct val="80000"/>
              </a:lnSpc>
            </a:pPr>
            <a:endParaRPr lang="en-GB" sz="1800" dirty="0" smtClean="0">
              <a:latin typeface="Arial"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latin typeface="Arial" panose="020B0604020202020204" pitchFamily="34" charset="0"/>
                <a:cs typeface="Arial" panose="020B0604020202020204" pitchFamily="34" charset="0"/>
              </a:rPr>
              <a:t>Reading:</a:t>
            </a:r>
          </a:p>
          <a:p>
            <a:endParaRPr lang="en-GB" dirty="0"/>
          </a:p>
          <a:p>
            <a:pPr lvl="1"/>
            <a:r>
              <a:rPr lang="en-GB" dirty="0">
                <a:solidFill>
                  <a:schemeClr val="tx1"/>
                </a:solidFill>
                <a:latin typeface="Arial" panose="020B0604020202020204" pitchFamily="34" charset="0"/>
                <a:cs typeface="Arial" panose="020B0604020202020204" pitchFamily="34" charset="0"/>
              </a:rPr>
              <a:t>Gross, R. (2010). Psychology: the science of mind and behaviour (6th edition). London: Hodder Education.  </a:t>
            </a:r>
            <a:endParaRPr lang="en-GB" dirty="0" smtClean="0">
              <a:solidFill>
                <a:schemeClr val="tx1"/>
              </a:solidFill>
              <a:latin typeface="Arial" panose="020B0604020202020204" pitchFamily="34" charset="0"/>
              <a:cs typeface="Arial" panose="020B0604020202020204" pitchFamily="34" charset="0"/>
            </a:endParaRPr>
          </a:p>
          <a:p>
            <a:pPr marL="274638" lvl="1" indent="0">
              <a:buNone/>
            </a:pPr>
            <a:r>
              <a:rPr lang="en-GB" dirty="0">
                <a:solidFill>
                  <a:schemeClr val="tx1"/>
                </a:solidFill>
                <a:latin typeface="Arial" panose="020B0604020202020204" pitchFamily="34" charset="0"/>
                <a:cs typeface="Arial" panose="020B0604020202020204" pitchFamily="34" charset="0"/>
              </a:rPr>
              <a:t>	</a:t>
            </a:r>
            <a:r>
              <a:rPr lang="en-GB" dirty="0" smtClean="0">
                <a:solidFill>
                  <a:schemeClr val="tx1"/>
                </a:solidFill>
                <a:latin typeface="Arial" panose="020B0604020202020204" pitchFamily="34" charset="0"/>
                <a:cs typeface="Arial" panose="020B0604020202020204" pitchFamily="34" charset="0"/>
              </a:rPr>
              <a:t>Chapter 43: Psychological Abnormality</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78310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1516</TotalTime>
  <Words>2027</Words>
  <Application>Microsoft Office PowerPoint</Application>
  <PresentationFormat>On-screen Show (4:3)</PresentationFormat>
  <Paragraphs>476</Paragraphs>
  <Slides>41</Slides>
  <Notes>24</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Comic Sans MS</vt:lpstr>
      <vt:lpstr>Georgia</vt:lpstr>
      <vt:lpstr>Tahoma</vt:lpstr>
      <vt:lpstr>Verdana</vt:lpstr>
      <vt:lpstr>Wingdings</vt:lpstr>
      <vt:lpstr>Wingdings 2</vt:lpstr>
      <vt:lpstr>Civic</vt:lpstr>
      <vt:lpstr>Introduction to Psychology                                                                                                        Dr Judith Marshall</vt:lpstr>
      <vt:lpstr>PowerPoint Presentation</vt:lpstr>
      <vt:lpstr>Today’s lecture</vt:lpstr>
      <vt:lpstr>  What elements must be present for us to consider someone to be ‘abnormal’? </vt:lpstr>
      <vt:lpstr>PowerPoint Presentation</vt:lpstr>
      <vt:lpstr>Defining abnormality</vt:lpstr>
      <vt:lpstr>Defining abnormality</vt:lpstr>
      <vt:lpstr>Defining abnormality</vt:lpstr>
      <vt:lpstr>Defining abnormality</vt:lpstr>
      <vt:lpstr>Labelling and Stigma</vt:lpstr>
      <vt:lpstr>Labelling and Stigma</vt:lpstr>
      <vt:lpstr>A brief historical overview of abnormality</vt:lpstr>
      <vt:lpstr>Mental hospitals</vt:lpstr>
      <vt:lpstr>Later approaches to abnormality</vt:lpstr>
      <vt:lpstr>Modern approaches to abnormality:  The Medical Model</vt:lpstr>
      <vt:lpstr>Classification of Abnormal Behaviour</vt:lpstr>
      <vt:lpstr>Szasz (1962)  The Myth of Mental Illness</vt:lpstr>
      <vt:lpstr>Szasz argued two fundamental errors…</vt:lpstr>
      <vt:lpstr>Szasz argued two fundamental errors…</vt:lpstr>
      <vt:lpstr>PowerPoint Presentation</vt:lpstr>
      <vt:lpstr>PowerPoint Presentation</vt:lpstr>
      <vt:lpstr>Psychological Approaches to Abnormality</vt:lpstr>
      <vt:lpstr>Models of Abnormality: Genetic Models</vt:lpstr>
      <vt:lpstr>Models of Abnormality: Genetic Models</vt:lpstr>
      <vt:lpstr>PowerPoint Presentation</vt:lpstr>
      <vt:lpstr>Models of Abnormality: Genetic Models</vt:lpstr>
      <vt:lpstr>Models of Abnormality: Biological Models</vt:lpstr>
      <vt:lpstr>Models of Abnormality: Psychological Models</vt:lpstr>
      <vt:lpstr>Psychodynamic model</vt:lpstr>
      <vt:lpstr>Psychodynamic model</vt:lpstr>
      <vt:lpstr>Behavioural model</vt:lpstr>
      <vt:lpstr>Behavioural model</vt:lpstr>
      <vt:lpstr>Cognitive model</vt:lpstr>
      <vt:lpstr>Cognitive model</vt:lpstr>
      <vt:lpstr>The Biopsychosocial Model</vt:lpstr>
      <vt:lpstr>The Biopsychosocial Model</vt:lpstr>
      <vt:lpstr>Systemic Models</vt:lpstr>
      <vt:lpstr>Abnormal Psychology</vt:lpstr>
      <vt:lpstr>PowerPoint Presentation</vt:lpstr>
      <vt:lpstr>Schizophrenia</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Psychology</dc:title>
  <dc:creator>edu-sc</dc:creator>
  <cp:lastModifiedBy>Judith Marshall</cp:lastModifiedBy>
  <cp:revision>73</cp:revision>
  <cp:lastPrinted>2015-07-02T10:25:19Z</cp:lastPrinted>
  <dcterms:created xsi:type="dcterms:W3CDTF">2014-08-26T08:13:20Z</dcterms:created>
  <dcterms:modified xsi:type="dcterms:W3CDTF">2017-09-14T12:14:56Z</dcterms:modified>
</cp:coreProperties>
</file>