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58" r:id="rId5"/>
    <p:sldId id="259" r:id="rId6"/>
    <p:sldId id="260" r:id="rId7"/>
    <p:sldId id="261" r:id="rId8"/>
    <p:sldId id="262"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8D381F-DCE2-4348-B39C-C4CDCDC1D2DD}" v="65" dt="2025-03-27T10:59:54.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5" d="100"/>
          <a:sy n="65" d="100"/>
        </p:scale>
        <p:origin x="60"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eth Fox (Welsh Ambulance Services NHS Trust)" userId="9480b3a6-d8a4-4bbc-8ec1-497e8fa9fc01" providerId="ADAL" clId="{6D8D381F-DCE2-4348-B39C-C4CDCDC1D2DD}"/>
    <pc:docChg chg="undo custSel addSld modSld sldOrd">
      <pc:chgData name="Gareth Fox (Welsh Ambulance Services NHS Trust)" userId="9480b3a6-d8a4-4bbc-8ec1-497e8fa9fc01" providerId="ADAL" clId="{6D8D381F-DCE2-4348-B39C-C4CDCDC1D2DD}" dt="2025-03-27T11:02:14.352" v="118"/>
      <pc:docMkLst>
        <pc:docMk/>
      </pc:docMkLst>
      <pc:sldChg chg="modSp">
        <pc:chgData name="Gareth Fox (Welsh Ambulance Services NHS Trust)" userId="9480b3a6-d8a4-4bbc-8ec1-497e8fa9fc01" providerId="ADAL" clId="{6D8D381F-DCE2-4348-B39C-C4CDCDC1D2DD}" dt="2025-03-27T10:40:53.703" v="53" actId="207"/>
        <pc:sldMkLst>
          <pc:docMk/>
          <pc:sldMk cId="1510599039" sldId="256"/>
        </pc:sldMkLst>
        <pc:spChg chg="mod">
          <ac:chgData name="Gareth Fox (Welsh Ambulance Services NHS Trust)" userId="9480b3a6-d8a4-4bbc-8ec1-497e8fa9fc01" providerId="ADAL" clId="{6D8D381F-DCE2-4348-B39C-C4CDCDC1D2DD}" dt="2025-03-27T10:40:53.703" v="53" actId="207"/>
          <ac:spMkLst>
            <pc:docMk/>
            <pc:sldMk cId="1510599039" sldId="256"/>
            <ac:spMk id="3" creationId="{A1D5C01E-7ADA-69B5-0556-870BD00EEFC8}"/>
          </ac:spMkLst>
        </pc:spChg>
      </pc:sldChg>
      <pc:sldChg chg="modAnim">
        <pc:chgData name="Gareth Fox (Welsh Ambulance Services NHS Trust)" userId="9480b3a6-d8a4-4bbc-8ec1-497e8fa9fc01" providerId="ADAL" clId="{6D8D381F-DCE2-4348-B39C-C4CDCDC1D2DD}" dt="2025-03-27T10:57:03.727" v="100"/>
        <pc:sldMkLst>
          <pc:docMk/>
          <pc:sldMk cId="2427020996" sldId="258"/>
        </pc:sldMkLst>
      </pc:sldChg>
      <pc:sldChg chg="modSp">
        <pc:chgData name="Gareth Fox (Welsh Ambulance Services NHS Trust)" userId="9480b3a6-d8a4-4bbc-8ec1-497e8fa9fc01" providerId="ADAL" clId="{6D8D381F-DCE2-4348-B39C-C4CDCDC1D2DD}" dt="2025-03-27T10:33:46.007" v="38" actId="20577"/>
        <pc:sldMkLst>
          <pc:docMk/>
          <pc:sldMk cId="3483852050" sldId="259"/>
        </pc:sldMkLst>
        <pc:spChg chg="mod">
          <ac:chgData name="Gareth Fox (Welsh Ambulance Services NHS Trust)" userId="9480b3a6-d8a4-4bbc-8ec1-497e8fa9fc01" providerId="ADAL" clId="{6D8D381F-DCE2-4348-B39C-C4CDCDC1D2DD}" dt="2025-03-27T10:33:46.007" v="38" actId="20577"/>
          <ac:spMkLst>
            <pc:docMk/>
            <pc:sldMk cId="3483852050" sldId="259"/>
            <ac:spMk id="8" creationId="{4D455013-40C2-160B-0FF3-19A1FBFA34EC}"/>
          </ac:spMkLst>
        </pc:spChg>
      </pc:sldChg>
      <pc:sldChg chg="modSp">
        <pc:chgData name="Gareth Fox (Welsh Ambulance Services NHS Trust)" userId="9480b3a6-d8a4-4bbc-8ec1-497e8fa9fc01" providerId="ADAL" clId="{6D8D381F-DCE2-4348-B39C-C4CDCDC1D2DD}" dt="2025-03-27T10:18:44.051" v="35" actId="20577"/>
        <pc:sldMkLst>
          <pc:docMk/>
          <pc:sldMk cId="663588323" sldId="260"/>
        </pc:sldMkLst>
        <pc:spChg chg="mod">
          <ac:chgData name="Gareth Fox (Welsh Ambulance Services NHS Trust)" userId="9480b3a6-d8a4-4bbc-8ec1-497e8fa9fc01" providerId="ADAL" clId="{6D8D381F-DCE2-4348-B39C-C4CDCDC1D2DD}" dt="2025-03-27T10:18:44.051" v="35" actId="20577"/>
          <ac:spMkLst>
            <pc:docMk/>
            <pc:sldMk cId="663588323" sldId="260"/>
            <ac:spMk id="6" creationId="{00E5C82E-7835-DC24-637B-8D14C9B52101}"/>
          </ac:spMkLst>
        </pc:spChg>
      </pc:sldChg>
      <pc:sldChg chg="delSp modSp new mod ord modAnim">
        <pc:chgData name="Gareth Fox (Welsh Ambulance Services NHS Trust)" userId="9480b3a6-d8a4-4bbc-8ec1-497e8fa9fc01" providerId="ADAL" clId="{6D8D381F-DCE2-4348-B39C-C4CDCDC1D2DD}" dt="2025-03-27T10:55:56.998" v="98"/>
        <pc:sldMkLst>
          <pc:docMk/>
          <pc:sldMk cId="2473355077" sldId="263"/>
        </pc:sldMkLst>
        <pc:spChg chg="del">
          <ac:chgData name="Gareth Fox (Welsh Ambulance Services NHS Trust)" userId="9480b3a6-d8a4-4bbc-8ec1-497e8fa9fc01" providerId="ADAL" clId="{6D8D381F-DCE2-4348-B39C-C4CDCDC1D2DD}" dt="2025-03-27T10:49:13.228" v="61" actId="478"/>
          <ac:spMkLst>
            <pc:docMk/>
            <pc:sldMk cId="2473355077" sldId="263"/>
            <ac:spMk id="2" creationId="{7AB9B924-AA2B-72D9-AF4A-1A75D0D60FE6}"/>
          </ac:spMkLst>
        </pc:spChg>
        <pc:spChg chg="mod">
          <ac:chgData name="Gareth Fox (Welsh Ambulance Services NHS Trust)" userId="9480b3a6-d8a4-4bbc-8ec1-497e8fa9fc01" providerId="ADAL" clId="{6D8D381F-DCE2-4348-B39C-C4CDCDC1D2DD}" dt="2025-03-27T10:50:57.269" v="91" actId="313"/>
          <ac:spMkLst>
            <pc:docMk/>
            <pc:sldMk cId="2473355077" sldId="263"/>
            <ac:spMk id="3" creationId="{F010B9AA-3A20-A705-FD46-EEA28B4012E1}"/>
          </ac:spMkLst>
        </pc:spChg>
      </pc:sldChg>
      <pc:sldChg chg="addSp delSp modSp new mod ord">
        <pc:chgData name="Gareth Fox (Welsh Ambulance Services NHS Trust)" userId="9480b3a6-d8a4-4bbc-8ec1-497e8fa9fc01" providerId="ADAL" clId="{6D8D381F-DCE2-4348-B39C-C4CDCDC1D2DD}" dt="2025-03-27T11:02:14.352" v="118"/>
        <pc:sldMkLst>
          <pc:docMk/>
          <pc:sldMk cId="2259937625" sldId="264"/>
        </pc:sldMkLst>
        <pc:spChg chg="del">
          <ac:chgData name="Gareth Fox (Welsh Ambulance Services NHS Trust)" userId="9480b3a6-d8a4-4bbc-8ec1-497e8fa9fc01" providerId="ADAL" clId="{6D8D381F-DCE2-4348-B39C-C4CDCDC1D2DD}" dt="2025-03-27T11:00:05.604" v="113" actId="478"/>
          <ac:spMkLst>
            <pc:docMk/>
            <pc:sldMk cId="2259937625" sldId="264"/>
            <ac:spMk id="2" creationId="{E97980A5-CDEA-44D5-1BA2-4561D391363F}"/>
          </ac:spMkLst>
        </pc:spChg>
        <pc:spChg chg="del">
          <ac:chgData name="Gareth Fox (Welsh Ambulance Services NHS Trust)" userId="9480b3a6-d8a4-4bbc-8ec1-497e8fa9fc01" providerId="ADAL" clId="{6D8D381F-DCE2-4348-B39C-C4CDCDC1D2DD}" dt="2025-03-27T10:58:39.944" v="102"/>
          <ac:spMkLst>
            <pc:docMk/>
            <pc:sldMk cId="2259937625" sldId="264"/>
            <ac:spMk id="3" creationId="{B4C62A8E-BAC8-B0FC-BB6B-CA8C07C7245E}"/>
          </ac:spMkLst>
        </pc:spChg>
        <pc:spChg chg="add del mod">
          <ac:chgData name="Gareth Fox (Welsh Ambulance Services NHS Trust)" userId="9480b3a6-d8a4-4bbc-8ec1-497e8fa9fc01" providerId="ADAL" clId="{6D8D381F-DCE2-4348-B39C-C4CDCDC1D2DD}" dt="2025-03-27T10:59:54.787" v="106" actId="931"/>
          <ac:spMkLst>
            <pc:docMk/>
            <pc:sldMk cId="2259937625" sldId="264"/>
            <ac:spMk id="6" creationId="{024904F8-4939-391D-E170-042860723ACA}"/>
          </ac:spMkLst>
        </pc:spChg>
        <pc:picChg chg="add del mod">
          <ac:chgData name="Gareth Fox (Welsh Ambulance Services NHS Trust)" userId="9480b3a6-d8a4-4bbc-8ec1-497e8fa9fc01" providerId="ADAL" clId="{6D8D381F-DCE2-4348-B39C-C4CDCDC1D2DD}" dt="2025-03-27T10:59:06.406" v="105" actId="478"/>
          <ac:picMkLst>
            <pc:docMk/>
            <pc:sldMk cId="2259937625" sldId="264"/>
            <ac:picMk id="4" creationId="{CEB2E638-4D9D-3273-6D2A-CA7C0A6C7C2E}"/>
          </ac:picMkLst>
        </pc:picChg>
        <pc:picChg chg="add mod">
          <ac:chgData name="Gareth Fox (Welsh Ambulance Services NHS Trust)" userId="9480b3a6-d8a4-4bbc-8ec1-497e8fa9fc01" providerId="ADAL" clId="{6D8D381F-DCE2-4348-B39C-C4CDCDC1D2DD}" dt="2025-03-27T11:00:09.695" v="114" actId="1076"/>
          <ac:picMkLst>
            <pc:docMk/>
            <pc:sldMk cId="2259937625" sldId="264"/>
            <ac:picMk id="8" creationId="{2DE1E26E-B423-8E65-4F37-6739BD7EDB3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F1A99E-8383-4767-BCD3-64160D4CAB98}"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3579789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1A99E-8383-4767-BCD3-64160D4CAB98}"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940867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F1A99E-8383-4767-BCD3-64160D4CAB98}"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3151843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F1A99E-8383-4767-BCD3-64160D4CAB98}"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2192640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F1A99E-8383-4767-BCD3-64160D4CAB98}" type="datetimeFigureOut">
              <a:rPr lang="en-GB" smtClean="0"/>
              <a:t>27/03/2025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4160561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BF1A99E-8383-4767-BCD3-64160D4CAB98}" type="datetimeFigureOut">
              <a:rPr lang="en-GB" smtClean="0"/>
              <a:t>27/03/2025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1557845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F1A99E-8383-4767-BCD3-64160D4CAB98}" type="datetimeFigureOut">
              <a:rPr lang="en-GB" smtClean="0"/>
              <a:t>27/03/2025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2088496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F1A99E-8383-4767-BCD3-64160D4CAB98}"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1918845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BF1A99E-8383-4767-BCD3-64160D4CAB98}"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3016279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1A99E-8383-4767-BCD3-64160D4CAB98}"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2471711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F1A99E-8383-4767-BCD3-64160D4CAB98}"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30B29E-C66B-43DA-97CF-F71DA83602DF}" type="slidenum">
              <a:rPr lang="en-GB" smtClean="0"/>
              <a:t>‹#›</a:t>
            </a:fld>
            <a:endParaRPr lang="en-GB"/>
          </a:p>
        </p:txBody>
      </p:sp>
    </p:spTree>
    <p:extLst>
      <p:ext uri="{BB962C8B-B14F-4D97-AF65-F5344CB8AC3E}">
        <p14:creationId xmlns:p14="http://schemas.microsoft.com/office/powerpoint/2010/main" val="4084154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EBF1A99E-8383-4767-BCD3-64160D4CAB98}" type="datetimeFigureOut">
              <a:rPr lang="en-GB" smtClean="0"/>
              <a:t>27/03/2025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8430B29E-C66B-43DA-97CF-F71DA83602DF}" type="slidenum">
              <a:rPr lang="en-GB" smtClean="0"/>
              <a:t>‹#›</a:t>
            </a:fld>
            <a:endParaRPr lang="en-GB"/>
          </a:p>
        </p:txBody>
      </p:sp>
    </p:spTree>
    <p:extLst>
      <p:ext uri="{BB962C8B-B14F-4D97-AF65-F5344CB8AC3E}">
        <p14:creationId xmlns:p14="http://schemas.microsoft.com/office/powerpoint/2010/main" val="7607911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cio.com/article/228465/what-is-transformational-leadership-a-model-for-motivating-innovation.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14FEC0-8208-7A4E-DC3A-D6F85D6A09B9}"/>
              </a:ext>
            </a:extLst>
          </p:cNvPr>
          <p:cNvSpPr>
            <a:spLocks noGrp="1"/>
          </p:cNvSpPr>
          <p:nvPr>
            <p:ph type="ctrTitle"/>
          </p:nvPr>
        </p:nvSpPr>
        <p:spPr>
          <a:xfrm>
            <a:off x="838200" y="451381"/>
            <a:ext cx="10512552" cy="4066540"/>
          </a:xfrm>
        </p:spPr>
        <p:txBody>
          <a:bodyPr anchor="b">
            <a:normAutofit/>
          </a:bodyPr>
          <a:lstStyle/>
          <a:p>
            <a:pPr algn="l"/>
            <a:r>
              <a:rPr lang="en-GB" sz="6600" dirty="0">
                <a:latin typeface="Britannic Bold" panose="020B0903060703020204" pitchFamily="34" charset="0"/>
              </a:rPr>
              <a:t>Transformational Leadership</a:t>
            </a:r>
          </a:p>
        </p:txBody>
      </p:sp>
      <p:sp>
        <p:nvSpPr>
          <p:cNvPr id="3" name="Subtitle 2">
            <a:extLst>
              <a:ext uri="{FF2B5EF4-FFF2-40B4-BE49-F238E27FC236}">
                <a16:creationId xmlns:a16="http://schemas.microsoft.com/office/drawing/2014/main" id="{A1D5C01E-7ADA-69B5-0556-870BD00EEFC8}"/>
              </a:ext>
            </a:extLst>
          </p:cNvPr>
          <p:cNvSpPr>
            <a:spLocks noGrp="1"/>
          </p:cNvSpPr>
          <p:nvPr>
            <p:ph type="subTitle" idx="1"/>
          </p:nvPr>
        </p:nvSpPr>
        <p:spPr>
          <a:xfrm>
            <a:off x="838199" y="4983276"/>
            <a:ext cx="10512552" cy="1126680"/>
          </a:xfrm>
        </p:spPr>
        <p:txBody>
          <a:bodyPr>
            <a:normAutofit/>
          </a:bodyPr>
          <a:lstStyle/>
          <a:p>
            <a:pPr algn="l"/>
            <a:r>
              <a:rPr lang="en-GB" dirty="0">
                <a:latin typeface="Britannic Bold" panose="020B0903060703020204" pitchFamily="34" charset="0"/>
              </a:rPr>
              <a:t>A </a:t>
            </a:r>
            <a:r>
              <a:rPr lang="en-GB" dirty="0">
                <a:solidFill>
                  <a:schemeClr val="bg1">
                    <a:lumMod val="75000"/>
                    <a:lumOff val="25000"/>
                  </a:schemeClr>
                </a:solidFill>
                <a:latin typeface="Britannic Bold" panose="020B0903060703020204" pitchFamily="34" charset="0"/>
              </a:rPr>
              <a:t>Minimalistic</a:t>
            </a:r>
            <a:r>
              <a:rPr lang="en-GB" dirty="0">
                <a:latin typeface="Britannic Bold" panose="020B0903060703020204" pitchFamily="34" charset="0"/>
              </a:rPr>
              <a:t> Presentation by Bethan Thompsett &amp; Gareth Fox</a:t>
            </a:r>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599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5166D1-1B21-4128-AC42-61745528E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33F667-31FC-F666-2ED3-C35018144541}"/>
              </a:ext>
            </a:extLst>
          </p:cNvPr>
          <p:cNvSpPr>
            <a:spLocks noGrp="1"/>
          </p:cNvSpPr>
          <p:nvPr>
            <p:ph type="title"/>
          </p:nvPr>
        </p:nvSpPr>
        <p:spPr>
          <a:xfrm>
            <a:off x="6981825" y="1641752"/>
            <a:ext cx="4391024" cy="1323439"/>
          </a:xfrm>
        </p:spPr>
        <p:txBody>
          <a:bodyPr anchor="t">
            <a:normAutofit/>
          </a:bodyPr>
          <a:lstStyle/>
          <a:p>
            <a:r>
              <a:rPr lang="en-GB" sz="3100" dirty="0">
                <a:solidFill>
                  <a:schemeClr val="bg1"/>
                </a:solidFill>
              </a:rPr>
              <a:t>What is Transformational leadership?</a:t>
            </a:r>
          </a:p>
        </p:txBody>
      </p:sp>
      <p:pic>
        <p:nvPicPr>
          <p:cNvPr id="4" name="Picture 3" descr="A person in a suit&#10;&#10;AI-generated content may be incorrect.">
            <a:extLst>
              <a:ext uri="{FF2B5EF4-FFF2-40B4-BE49-F238E27FC236}">
                <a16:creationId xmlns:a16="http://schemas.microsoft.com/office/drawing/2014/main" id="{6012C01B-1DB0-9475-90BD-CEB0A855C9A0}"/>
              </a:ext>
            </a:extLst>
          </p:cNvPr>
          <p:cNvPicPr>
            <a:picLocks noChangeAspect="1"/>
          </p:cNvPicPr>
          <p:nvPr/>
        </p:nvPicPr>
        <p:blipFill>
          <a:blip r:embed="rId2"/>
          <a:srcRect r="-2" b="5159"/>
          <a:stretch/>
        </p:blipFill>
        <p:spPr>
          <a:xfrm>
            <a:off x="20" y="2"/>
            <a:ext cx="6186992" cy="6857998"/>
          </a:xfrm>
          <a:custGeom>
            <a:avLst/>
            <a:gdLst/>
            <a:ahLst/>
            <a:cxnLst/>
            <a:rect l="l" t="t" r="r" b="b"/>
            <a:pathLst>
              <a:path w="6187012" h="6857998">
                <a:moveTo>
                  <a:pt x="5434855" y="6118149"/>
                </a:moveTo>
                <a:cubicBezTo>
                  <a:pt x="5441404" y="6124102"/>
                  <a:pt x="5449025" y="6129341"/>
                  <a:pt x="5456075" y="6133723"/>
                </a:cubicBezTo>
                <a:cubicBezTo>
                  <a:pt x="5463218" y="6138152"/>
                  <a:pt x="5468564" y="6143474"/>
                  <a:pt x="5472234" y="6149380"/>
                </a:cubicBezTo>
                <a:lnTo>
                  <a:pt x="5477710" y="6166562"/>
                </a:lnTo>
                <a:lnTo>
                  <a:pt x="5472234" y="6149379"/>
                </a:lnTo>
                <a:cubicBezTo>
                  <a:pt x="5468564" y="6143474"/>
                  <a:pt x="5463218" y="6138152"/>
                  <a:pt x="5456075" y="6133722"/>
                </a:cubicBezTo>
                <a:cubicBezTo>
                  <a:pt x="5449025" y="6129341"/>
                  <a:pt x="5441404" y="6124102"/>
                  <a:pt x="5434855" y="6118149"/>
                </a:cubicBezTo>
                <a:close/>
                <a:moveTo>
                  <a:pt x="5343013" y="4941372"/>
                </a:moveTo>
                <a:lnTo>
                  <a:pt x="5346342" y="4950869"/>
                </a:lnTo>
                <a:lnTo>
                  <a:pt x="5356027" y="4991382"/>
                </a:lnTo>
                <a:lnTo>
                  <a:pt x="5346342" y="4950868"/>
                </a:lnTo>
                <a:close/>
                <a:moveTo>
                  <a:pt x="5346951" y="4749807"/>
                </a:moveTo>
                <a:cubicBezTo>
                  <a:pt x="5334815" y="4762826"/>
                  <a:pt x="5333958" y="4781365"/>
                  <a:pt x="5332244" y="4799797"/>
                </a:cubicBezTo>
                <a:cubicBezTo>
                  <a:pt x="5333958" y="4781365"/>
                  <a:pt x="5334815" y="4762827"/>
                  <a:pt x="5346951" y="4749807"/>
                </a:cubicBezTo>
                <a:close/>
                <a:moveTo>
                  <a:pt x="5364750" y="4543185"/>
                </a:moveTo>
                <a:cubicBezTo>
                  <a:pt x="5365727" y="4548281"/>
                  <a:pt x="5367775" y="4553662"/>
                  <a:pt x="5370156" y="4557092"/>
                </a:cubicBezTo>
                <a:cubicBezTo>
                  <a:pt x="5381776" y="4573618"/>
                  <a:pt x="5390563" y="4588275"/>
                  <a:pt x="5396519" y="4602021"/>
                </a:cubicBezTo>
                <a:cubicBezTo>
                  <a:pt x="5390563" y="4588275"/>
                  <a:pt x="5381776" y="4573618"/>
                  <a:pt x="5370156" y="4557091"/>
                </a:cubicBezTo>
                <a:close/>
                <a:moveTo>
                  <a:pt x="5830968" y="2819253"/>
                </a:moveTo>
                <a:lnTo>
                  <a:pt x="5842611" y="2827484"/>
                </a:lnTo>
                <a:lnTo>
                  <a:pt x="5842613" y="2827486"/>
                </a:lnTo>
                <a:lnTo>
                  <a:pt x="5871116" y="2861156"/>
                </a:lnTo>
                <a:lnTo>
                  <a:pt x="5861462" y="2842392"/>
                </a:lnTo>
                <a:lnTo>
                  <a:pt x="5842613" y="2827486"/>
                </a:lnTo>
                <a:lnTo>
                  <a:pt x="5842611" y="2827483"/>
                </a:lnTo>
                <a:close/>
                <a:moveTo>
                  <a:pt x="5761313" y="1974015"/>
                </a:moveTo>
                <a:lnTo>
                  <a:pt x="5754799" y="1999763"/>
                </a:lnTo>
                <a:cubicBezTo>
                  <a:pt x="5750990" y="2008056"/>
                  <a:pt x="5745310" y="2016020"/>
                  <a:pt x="5737071" y="2023547"/>
                </a:cubicBezTo>
                <a:cubicBezTo>
                  <a:pt x="5753550" y="2008497"/>
                  <a:pt x="5759789" y="1991685"/>
                  <a:pt x="5761313" y="1974015"/>
                </a:cubicBezTo>
                <a:close/>
                <a:moveTo>
                  <a:pt x="5744119" y="1768838"/>
                </a:moveTo>
                <a:cubicBezTo>
                  <a:pt x="5739738" y="1774411"/>
                  <a:pt x="5736975" y="1779948"/>
                  <a:pt x="5735518" y="1785412"/>
                </a:cubicBezTo>
                <a:lnTo>
                  <a:pt x="5734738" y="1801558"/>
                </a:lnTo>
                <a:cubicBezTo>
                  <a:pt x="5733070" y="1790986"/>
                  <a:pt x="5735356" y="1779981"/>
                  <a:pt x="5744119" y="1768838"/>
                </a:cubicBezTo>
                <a:close/>
                <a:moveTo>
                  <a:pt x="5853708" y="520953"/>
                </a:moveTo>
                <a:lnTo>
                  <a:pt x="5846981" y="549926"/>
                </a:lnTo>
                <a:lnTo>
                  <a:pt x="5840726" y="566616"/>
                </a:lnTo>
                <a:lnTo>
                  <a:pt x="5834776" y="581804"/>
                </a:lnTo>
                <a:lnTo>
                  <a:pt x="5834358" y="583595"/>
                </a:lnTo>
                <a:lnTo>
                  <a:pt x="5832183" y="589388"/>
                </a:lnTo>
                <a:cubicBezTo>
                  <a:pt x="5829783" y="597005"/>
                  <a:pt x="5828025" y="604728"/>
                  <a:pt x="5827560" y="612658"/>
                </a:cubicBezTo>
                <a:lnTo>
                  <a:pt x="5834358" y="583595"/>
                </a:lnTo>
                <a:lnTo>
                  <a:pt x="5840674" y="566754"/>
                </a:lnTo>
                <a:lnTo>
                  <a:pt x="5840726" y="566616"/>
                </a:lnTo>
                <a:lnTo>
                  <a:pt x="5846564" y="551717"/>
                </a:lnTo>
                <a:lnTo>
                  <a:pt x="5846981" y="549926"/>
                </a:lnTo>
                <a:lnTo>
                  <a:pt x="5849145" y="544146"/>
                </a:lnTo>
                <a:cubicBezTo>
                  <a:pt x="5851532" y="536547"/>
                  <a:pt x="5853271" y="528850"/>
                  <a:pt x="5853708" y="520953"/>
                </a:cubicBezTo>
                <a:close/>
                <a:moveTo>
                  <a:pt x="5802605" y="268794"/>
                </a:moveTo>
                <a:cubicBezTo>
                  <a:pt x="5800080" y="279176"/>
                  <a:pt x="5798377" y="289296"/>
                  <a:pt x="5797729" y="299164"/>
                </a:cubicBezTo>
                <a:cubicBezTo>
                  <a:pt x="5797080" y="309031"/>
                  <a:pt x="5797485" y="318646"/>
                  <a:pt x="5799176" y="328017"/>
                </a:cubicBezTo>
                <a:close/>
                <a:moveTo>
                  <a:pt x="0" y="0"/>
                </a:moveTo>
                <a:lnTo>
                  <a:pt x="6120021" y="0"/>
                </a:lnTo>
                <a:lnTo>
                  <a:pt x="6115806" y="24480"/>
                </a:lnTo>
                <a:cubicBezTo>
                  <a:pt x="6113321" y="32636"/>
                  <a:pt x="6109559" y="40471"/>
                  <a:pt x="6103795" y="47806"/>
                </a:cubicBezTo>
                <a:cubicBezTo>
                  <a:pt x="6088935" y="66857"/>
                  <a:pt x="6092364" y="85336"/>
                  <a:pt x="6094651" y="105718"/>
                </a:cubicBezTo>
                <a:cubicBezTo>
                  <a:pt x="6096365" y="121150"/>
                  <a:pt x="6095794" y="136963"/>
                  <a:pt x="6095986" y="152584"/>
                </a:cubicBezTo>
                <a:cubicBezTo>
                  <a:pt x="6096555" y="180017"/>
                  <a:pt x="6096746" y="207450"/>
                  <a:pt x="6097699" y="234883"/>
                </a:cubicBezTo>
                <a:cubicBezTo>
                  <a:pt x="6098079" y="243648"/>
                  <a:pt x="6102844" y="252600"/>
                  <a:pt x="6102082" y="261173"/>
                </a:cubicBezTo>
                <a:cubicBezTo>
                  <a:pt x="6098461" y="300800"/>
                  <a:pt x="6092746" y="340425"/>
                  <a:pt x="6089507" y="380050"/>
                </a:cubicBezTo>
                <a:cubicBezTo>
                  <a:pt x="6087603" y="402529"/>
                  <a:pt x="6091220" y="425581"/>
                  <a:pt x="6088555" y="447870"/>
                </a:cubicBezTo>
                <a:cubicBezTo>
                  <a:pt x="6085507" y="473587"/>
                  <a:pt x="6077697" y="498733"/>
                  <a:pt x="6072932" y="524262"/>
                </a:cubicBezTo>
                <a:cubicBezTo>
                  <a:pt x="6071600" y="531310"/>
                  <a:pt x="6073315" y="539121"/>
                  <a:pt x="6073694" y="546552"/>
                </a:cubicBezTo>
                <a:cubicBezTo>
                  <a:pt x="6074076" y="554933"/>
                  <a:pt x="6074838" y="563125"/>
                  <a:pt x="6075029" y="571508"/>
                </a:cubicBezTo>
                <a:cubicBezTo>
                  <a:pt x="6075411" y="597037"/>
                  <a:pt x="6074838" y="622564"/>
                  <a:pt x="6076173" y="648092"/>
                </a:cubicBezTo>
                <a:cubicBezTo>
                  <a:pt x="6076934" y="663713"/>
                  <a:pt x="6084744" y="680096"/>
                  <a:pt x="6081886" y="694576"/>
                </a:cubicBezTo>
                <a:cubicBezTo>
                  <a:pt x="6076363" y="724104"/>
                  <a:pt x="6088745" y="753633"/>
                  <a:pt x="6078459" y="783158"/>
                </a:cubicBezTo>
                <a:cubicBezTo>
                  <a:pt x="6075411" y="792306"/>
                  <a:pt x="6083031" y="804877"/>
                  <a:pt x="6083411" y="815929"/>
                </a:cubicBezTo>
                <a:cubicBezTo>
                  <a:pt x="6084363" y="843552"/>
                  <a:pt x="6084173" y="871173"/>
                  <a:pt x="6083983" y="898797"/>
                </a:cubicBezTo>
                <a:cubicBezTo>
                  <a:pt x="6083793" y="923562"/>
                  <a:pt x="6086459" y="949281"/>
                  <a:pt x="6081125" y="973095"/>
                </a:cubicBezTo>
                <a:cubicBezTo>
                  <a:pt x="6075411" y="998052"/>
                  <a:pt x="6076173" y="1020529"/>
                  <a:pt x="6082649" y="1044725"/>
                </a:cubicBezTo>
                <a:cubicBezTo>
                  <a:pt x="6087031" y="1061298"/>
                  <a:pt x="6087603" y="1078826"/>
                  <a:pt x="6088935" y="1095972"/>
                </a:cubicBezTo>
                <a:cubicBezTo>
                  <a:pt x="6090459" y="1114449"/>
                  <a:pt x="6086459" y="1134834"/>
                  <a:pt x="6092746" y="1151600"/>
                </a:cubicBezTo>
                <a:cubicBezTo>
                  <a:pt x="6111415" y="1201512"/>
                  <a:pt x="6115415" y="1252757"/>
                  <a:pt x="6115415" y="1304955"/>
                </a:cubicBezTo>
                <a:cubicBezTo>
                  <a:pt x="6115415" y="1314483"/>
                  <a:pt x="6112750" y="1324198"/>
                  <a:pt x="6109892" y="1333341"/>
                </a:cubicBezTo>
                <a:cubicBezTo>
                  <a:pt x="6092746" y="1386684"/>
                  <a:pt x="6094269" y="1440216"/>
                  <a:pt x="6104748" y="1494509"/>
                </a:cubicBezTo>
                <a:cubicBezTo>
                  <a:pt x="6107034" y="1505751"/>
                  <a:pt x="6107415" y="1518324"/>
                  <a:pt x="6105130" y="1529563"/>
                </a:cubicBezTo>
                <a:cubicBezTo>
                  <a:pt x="6098461" y="1561189"/>
                  <a:pt x="6087411" y="1591859"/>
                  <a:pt x="6082649" y="1623675"/>
                </a:cubicBezTo>
                <a:cubicBezTo>
                  <a:pt x="6074838" y="1676253"/>
                  <a:pt x="6101126" y="1721785"/>
                  <a:pt x="6118274" y="1768838"/>
                </a:cubicBezTo>
                <a:cubicBezTo>
                  <a:pt x="6134467" y="1813610"/>
                  <a:pt x="6171044" y="1851709"/>
                  <a:pt x="6162851" y="1904673"/>
                </a:cubicBezTo>
                <a:cubicBezTo>
                  <a:pt x="6162090" y="1910004"/>
                  <a:pt x="6167233" y="1915912"/>
                  <a:pt x="6168567" y="1921817"/>
                </a:cubicBezTo>
                <a:cubicBezTo>
                  <a:pt x="6172188" y="1938009"/>
                  <a:pt x="6176566" y="1954202"/>
                  <a:pt x="6178283" y="1970586"/>
                </a:cubicBezTo>
                <a:cubicBezTo>
                  <a:pt x="6180570" y="1990589"/>
                  <a:pt x="6179809" y="2010974"/>
                  <a:pt x="6181713" y="2030977"/>
                </a:cubicBezTo>
                <a:cubicBezTo>
                  <a:pt x="6182856" y="2043835"/>
                  <a:pt x="6184951" y="2056600"/>
                  <a:pt x="6186761" y="2069340"/>
                </a:cubicBezTo>
                <a:lnTo>
                  <a:pt x="6187012" y="2072225"/>
                </a:lnTo>
                <a:lnTo>
                  <a:pt x="6187012" y="2131532"/>
                </a:lnTo>
                <a:lnTo>
                  <a:pt x="6186141" y="2138304"/>
                </a:lnTo>
                <a:cubicBezTo>
                  <a:pt x="6183950" y="2148519"/>
                  <a:pt x="6181332" y="2158712"/>
                  <a:pt x="6179617" y="2168903"/>
                </a:cubicBezTo>
                <a:cubicBezTo>
                  <a:pt x="6174854" y="2197670"/>
                  <a:pt x="6176188" y="2229296"/>
                  <a:pt x="6163995" y="2254633"/>
                </a:cubicBezTo>
                <a:cubicBezTo>
                  <a:pt x="6151041" y="2281683"/>
                  <a:pt x="6145135" y="2307402"/>
                  <a:pt x="6149135" y="2335405"/>
                </a:cubicBezTo>
                <a:cubicBezTo>
                  <a:pt x="6150469" y="2344741"/>
                  <a:pt x="6158471" y="2356744"/>
                  <a:pt x="6166661" y="2360933"/>
                </a:cubicBezTo>
                <a:cubicBezTo>
                  <a:pt x="6184950" y="2370270"/>
                  <a:pt x="6188190" y="2383032"/>
                  <a:pt x="6181902" y="2400369"/>
                </a:cubicBezTo>
                <a:cubicBezTo>
                  <a:pt x="6176566" y="2415420"/>
                  <a:pt x="6173901" y="2433897"/>
                  <a:pt x="6163613" y="2444184"/>
                </a:cubicBezTo>
                <a:cubicBezTo>
                  <a:pt x="6134467" y="2473333"/>
                  <a:pt x="6133515" y="2510483"/>
                  <a:pt x="6125705" y="2546678"/>
                </a:cubicBezTo>
                <a:cubicBezTo>
                  <a:pt x="6120940" y="2568774"/>
                  <a:pt x="6120750" y="2589352"/>
                  <a:pt x="6123988" y="2611450"/>
                </a:cubicBezTo>
                <a:cubicBezTo>
                  <a:pt x="6131227" y="2659455"/>
                  <a:pt x="6120940" y="2706131"/>
                  <a:pt x="6107796" y="2752235"/>
                </a:cubicBezTo>
                <a:cubicBezTo>
                  <a:pt x="6099034" y="2782716"/>
                  <a:pt x="6093699" y="2813958"/>
                  <a:pt x="6084744" y="2844248"/>
                </a:cubicBezTo>
                <a:cubicBezTo>
                  <a:pt x="6077886" y="2866918"/>
                  <a:pt x="6069694" y="2889587"/>
                  <a:pt x="6058646" y="2910353"/>
                </a:cubicBezTo>
                <a:cubicBezTo>
                  <a:pt x="6042452" y="2940455"/>
                  <a:pt x="6018067" y="2966742"/>
                  <a:pt x="6024544" y="3005035"/>
                </a:cubicBezTo>
                <a:cubicBezTo>
                  <a:pt x="6030260" y="3038756"/>
                  <a:pt x="6018259" y="3069235"/>
                  <a:pt x="6006828" y="3100099"/>
                </a:cubicBezTo>
                <a:cubicBezTo>
                  <a:pt x="5998446" y="3122770"/>
                  <a:pt x="5989871" y="3145436"/>
                  <a:pt x="5984537" y="3168870"/>
                </a:cubicBezTo>
                <a:cubicBezTo>
                  <a:pt x="5978251" y="3196686"/>
                  <a:pt x="5980920" y="3228119"/>
                  <a:pt x="5969297" y="3252885"/>
                </a:cubicBezTo>
                <a:cubicBezTo>
                  <a:pt x="5957105" y="3278795"/>
                  <a:pt x="5965297" y="3300319"/>
                  <a:pt x="5968726" y="3323372"/>
                </a:cubicBezTo>
                <a:cubicBezTo>
                  <a:pt x="5974061" y="3360139"/>
                  <a:pt x="5983967" y="3396719"/>
                  <a:pt x="5971395" y="3433866"/>
                </a:cubicBezTo>
                <a:cubicBezTo>
                  <a:pt x="5956153" y="3479015"/>
                  <a:pt x="5939769" y="3523785"/>
                  <a:pt x="5925292" y="3569124"/>
                </a:cubicBezTo>
                <a:cubicBezTo>
                  <a:pt x="5919765" y="3586653"/>
                  <a:pt x="5917479" y="3605509"/>
                  <a:pt x="5915003" y="3623799"/>
                </a:cubicBezTo>
                <a:cubicBezTo>
                  <a:pt x="5912906" y="3641134"/>
                  <a:pt x="5918242" y="3661899"/>
                  <a:pt x="5910241" y="3675238"/>
                </a:cubicBezTo>
                <a:cubicBezTo>
                  <a:pt x="5889667" y="3709529"/>
                  <a:pt x="5879569" y="3744770"/>
                  <a:pt x="5879569" y="3784397"/>
                </a:cubicBezTo>
                <a:cubicBezTo>
                  <a:pt x="5879569" y="3799258"/>
                  <a:pt x="5870996" y="3813737"/>
                  <a:pt x="5869471" y="3828785"/>
                </a:cubicBezTo>
                <a:cubicBezTo>
                  <a:pt x="5867567" y="3849362"/>
                  <a:pt x="5862423" y="3872985"/>
                  <a:pt x="5869664" y="3890891"/>
                </a:cubicBezTo>
                <a:cubicBezTo>
                  <a:pt x="5886809" y="3932993"/>
                  <a:pt x="5872519" y="3967091"/>
                  <a:pt x="5855566" y="4003861"/>
                </a:cubicBezTo>
                <a:cubicBezTo>
                  <a:pt x="5838801" y="4040058"/>
                  <a:pt x="5825466" y="4078159"/>
                  <a:pt x="5814416" y="4116641"/>
                </a:cubicBezTo>
                <a:cubicBezTo>
                  <a:pt x="5810415" y="4131119"/>
                  <a:pt x="5817085" y="4148453"/>
                  <a:pt x="5818417" y="4164458"/>
                </a:cubicBezTo>
                <a:cubicBezTo>
                  <a:pt x="5818798" y="4170174"/>
                  <a:pt x="5819370" y="4176461"/>
                  <a:pt x="5817466" y="4181603"/>
                </a:cubicBezTo>
                <a:cubicBezTo>
                  <a:pt x="5799176" y="4231324"/>
                  <a:pt x="5785269" y="4281810"/>
                  <a:pt x="5794794" y="4335722"/>
                </a:cubicBezTo>
                <a:cubicBezTo>
                  <a:pt x="5795747" y="4340674"/>
                  <a:pt x="5793650" y="4346201"/>
                  <a:pt x="5792317" y="4351154"/>
                </a:cubicBezTo>
                <a:cubicBezTo>
                  <a:pt x="5785461" y="4375349"/>
                  <a:pt x="5774601" y="4398972"/>
                  <a:pt x="5772124" y="4423545"/>
                </a:cubicBezTo>
                <a:cubicBezTo>
                  <a:pt x="5766028" y="4484127"/>
                  <a:pt x="5763550" y="4545086"/>
                  <a:pt x="5759550" y="4606053"/>
                </a:cubicBezTo>
                <a:cubicBezTo>
                  <a:pt x="5759361" y="4609863"/>
                  <a:pt x="5759361" y="4613864"/>
                  <a:pt x="5758027" y="4617291"/>
                </a:cubicBezTo>
                <a:cubicBezTo>
                  <a:pt x="5749834" y="4639772"/>
                  <a:pt x="5752502" y="4659393"/>
                  <a:pt x="5768123" y="4678445"/>
                </a:cubicBezTo>
                <a:cubicBezTo>
                  <a:pt x="5774982" y="4686828"/>
                  <a:pt x="5778601" y="4698258"/>
                  <a:pt x="5782412" y="4708734"/>
                </a:cubicBezTo>
                <a:cubicBezTo>
                  <a:pt x="5788127" y="4724167"/>
                  <a:pt x="5793650" y="4739978"/>
                  <a:pt x="5797271" y="4755980"/>
                </a:cubicBezTo>
                <a:cubicBezTo>
                  <a:pt x="5800700" y="4771793"/>
                  <a:pt x="5805462" y="4788747"/>
                  <a:pt x="5802796" y="4803988"/>
                </a:cubicBezTo>
                <a:cubicBezTo>
                  <a:pt x="5798035" y="4831420"/>
                  <a:pt x="5787366" y="4857522"/>
                  <a:pt x="5780315" y="4884572"/>
                </a:cubicBezTo>
                <a:cubicBezTo>
                  <a:pt x="5777837" y="4893907"/>
                  <a:pt x="5778221" y="4904195"/>
                  <a:pt x="5778030" y="4913909"/>
                </a:cubicBezTo>
                <a:cubicBezTo>
                  <a:pt x="5777459" y="4936201"/>
                  <a:pt x="5782984" y="4959061"/>
                  <a:pt x="5767171" y="4979253"/>
                </a:cubicBezTo>
                <a:cubicBezTo>
                  <a:pt x="5752311" y="4997922"/>
                  <a:pt x="5756692" y="5016785"/>
                  <a:pt x="5767932" y="5036405"/>
                </a:cubicBezTo>
                <a:cubicBezTo>
                  <a:pt x="5775934" y="5050504"/>
                  <a:pt x="5782221" y="5066505"/>
                  <a:pt x="5785269" y="5082317"/>
                </a:cubicBezTo>
                <a:cubicBezTo>
                  <a:pt x="5789460" y="5104036"/>
                  <a:pt x="5791175" y="5125562"/>
                  <a:pt x="5788697" y="5148995"/>
                </a:cubicBezTo>
                <a:cubicBezTo>
                  <a:pt x="5786983" y="5165570"/>
                  <a:pt x="5786221" y="5179097"/>
                  <a:pt x="5776125" y="5192051"/>
                </a:cubicBezTo>
                <a:cubicBezTo>
                  <a:pt x="5774601" y="5194145"/>
                  <a:pt x="5774219" y="5197955"/>
                  <a:pt x="5774412" y="5200813"/>
                </a:cubicBezTo>
                <a:cubicBezTo>
                  <a:pt x="5777649" y="5238343"/>
                  <a:pt x="5775934" y="5275491"/>
                  <a:pt x="5773646" y="5313403"/>
                </a:cubicBezTo>
                <a:cubicBezTo>
                  <a:pt x="5770601" y="5361598"/>
                  <a:pt x="5779553" y="5412276"/>
                  <a:pt x="5811559" y="5453995"/>
                </a:cubicBezTo>
                <a:cubicBezTo>
                  <a:pt x="5816322" y="5460092"/>
                  <a:pt x="5818417" y="5469236"/>
                  <a:pt x="5819562" y="5477239"/>
                </a:cubicBezTo>
                <a:cubicBezTo>
                  <a:pt x="5824514" y="5514957"/>
                  <a:pt x="5827942" y="5552869"/>
                  <a:pt x="5833467" y="5590590"/>
                </a:cubicBezTo>
                <a:cubicBezTo>
                  <a:pt x="5836516" y="5611164"/>
                  <a:pt x="5839182" y="5632691"/>
                  <a:pt x="5847565" y="5651360"/>
                </a:cubicBezTo>
                <a:cubicBezTo>
                  <a:pt x="5855756" y="5669647"/>
                  <a:pt x="5865471" y="5684320"/>
                  <a:pt x="5848327" y="5695178"/>
                </a:cubicBezTo>
                <a:cubicBezTo>
                  <a:pt x="5857471" y="5714607"/>
                  <a:pt x="5865092" y="5731564"/>
                  <a:pt x="5873282" y="5748136"/>
                </a:cubicBezTo>
                <a:cubicBezTo>
                  <a:pt x="5876329" y="5754234"/>
                  <a:pt x="5881284" y="5759378"/>
                  <a:pt x="5884142" y="5765474"/>
                </a:cubicBezTo>
                <a:cubicBezTo>
                  <a:pt x="5887190" y="5771953"/>
                  <a:pt x="5889094" y="5779191"/>
                  <a:pt x="5890620" y="5786239"/>
                </a:cubicBezTo>
                <a:cubicBezTo>
                  <a:pt x="5897477" y="5817674"/>
                  <a:pt x="5903763" y="5849107"/>
                  <a:pt x="5911194" y="5880348"/>
                </a:cubicBezTo>
                <a:cubicBezTo>
                  <a:pt x="5912717" y="5886447"/>
                  <a:pt x="5918813" y="5891590"/>
                  <a:pt x="5922813" y="5897114"/>
                </a:cubicBezTo>
                <a:cubicBezTo>
                  <a:pt x="5925481" y="5900735"/>
                  <a:pt x="5929482" y="5904353"/>
                  <a:pt x="5930054" y="5908355"/>
                </a:cubicBezTo>
                <a:cubicBezTo>
                  <a:pt x="5934626" y="5938836"/>
                  <a:pt x="5939961" y="5969124"/>
                  <a:pt x="5942246" y="5999796"/>
                </a:cubicBezTo>
                <a:cubicBezTo>
                  <a:pt x="5944149" y="6025515"/>
                  <a:pt x="5943580" y="6050282"/>
                  <a:pt x="5976728" y="6056948"/>
                </a:cubicBezTo>
                <a:cubicBezTo>
                  <a:pt x="5982443" y="6058092"/>
                  <a:pt x="5988540" y="6066284"/>
                  <a:pt x="5991396" y="6072569"/>
                </a:cubicBezTo>
                <a:cubicBezTo>
                  <a:pt x="5999589" y="6090477"/>
                  <a:pt x="6005113" y="6109530"/>
                  <a:pt x="6013494" y="6127247"/>
                </a:cubicBezTo>
                <a:cubicBezTo>
                  <a:pt x="6041500" y="6185351"/>
                  <a:pt x="6059217" y="6246121"/>
                  <a:pt x="6055978" y="6311084"/>
                </a:cubicBezTo>
                <a:cubicBezTo>
                  <a:pt x="6055026" y="6331277"/>
                  <a:pt x="6044737" y="6350899"/>
                  <a:pt x="6040926" y="6363664"/>
                </a:cubicBezTo>
                <a:cubicBezTo>
                  <a:pt x="6055978" y="6400429"/>
                  <a:pt x="6070456" y="6431292"/>
                  <a:pt x="6081315" y="6463490"/>
                </a:cubicBezTo>
                <a:cubicBezTo>
                  <a:pt x="6091031" y="6491874"/>
                  <a:pt x="6097127" y="6521593"/>
                  <a:pt x="6104175" y="6550742"/>
                </a:cubicBezTo>
                <a:cubicBezTo>
                  <a:pt x="6106844" y="6561411"/>
                  <a:pt x="6108367" y="6572269"/>
                  <a:pt x="6109702" y="6583128"/>
                </a:cubicBezTo>
                <a:cubicBezTo>
                  <a:pt x="6113892" y="6617036"/>
                  <a:pt x="6103795" y="6652472"/>
                  <a:pt x="6119798" y="6685617"/>
                </a:cubicBezTo>
                <a:cubicBezTo>
                  <a:pt x="6128180" y="6702955"/>
                  <a:pt x="6138276" y="6720103"/>
                  <a:pt x="6142658" y="6738388"/>
                </a:cubicBezTo>
                <a:cubicBezTo>
                  <a:pt x="6147421" y="6758011"/>
                  <a:pt x="6154851" y="6777207"/>
                  <a:pt x="6160162" y="6796804"/>
                </a:cubicBezTo>
                <a:lnTo>
                  <a:pt x="6164933" y="6857457"/>
                </a:lnTo>
                <a:lnTo>
                  <a:pt x="6037694" y="6857457"/>
                </a:lnTo>
                <a:lnTo>
                  <a:pt x="6037694" y="6857998"/>
                </a:lnTo>
                <a:lnTo>
                  <a:pt x="0" y="6857998"/>
                </a:lnTo>
                <a:close/>
              </a:path>
            </a:pathLst>
          </a:custGeom>
          <a:effectLst>
            <a:outerShdw blurRad="381000" dist="152400" algn="tl" rotWithShape="0">
              <a:prstClr val="black">
                <a:alpha val="10000"/>
              </a:prstClr>
            </a:outerShdw>
          </a:effectLst>
        </p:spPr>
      </p:pic>
      <p:grpSp>
        <p:nvGrpSpPr>
          <p:cNvPr id="11" name="Group 10">
            <a:extLst>
              <a:ext uri="{FF2B5EF4-FFF2-40B4-BE49-F238E27FC236}">
                <a16:creationId xmlns:a16="http://schemas.microsoft.com/office/drawing/2014/main" id="{E6517BAC-C80F-4065-90D8-703493E0B3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68" y="0"/>
            <a:ext cx="874718" cy="6857455"/>
            <a:chOff x="5395368" y="0"/>
            <a:chExt cx="874718" cy="6857455"/>
          </a:xfrm>
        </p:grpSpPr>
        <p:sp>
          <p:nvSpPr>
            <p:cNvPr id="6" name="Freeform: Shape 5">
              <a:extLst>
                <a:ext uri="{FF2B5EF4-FFF2-40B4-BE49-F238E27FC236}">
                  <a16:creationId xmlns:a16="http://schemas.microsoft.com/office/drawing/2014/main" id="{984DCDA5-A261-4103-B44C-068DCEA03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Shape 6">
              <a:extLst>
                <a:ext uri="{FF2B5EF4-FFF2-40B4-BE49-F238E27FC236}">
                  <a16:creationId xmlns:a16="http://schemas.microsoft.com/office/drawing/2014/main" id="{4E59A2A1-1352-47AA-80C2-0FF53759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D289AD48-D947-88C7-529A-D6647340D501}"/>
              </a:ext>
            </a:extLst>
          </p:cNvPr>
          <p:cNvSpPr>
            <a:spLocks noGrp="1"/>
          </p:cNvSpPr>
          <p:nvPr>
            <p:ph idx="1"/>
          </p:nvPr>
        </p:nvSpPr>
        <p:spPr>
          <a:xfrm>
            <a:off x="6981826" y="3146400"/>
            <a:ext cx="4391024" cy="2682000"/>
          </a:xfrm>
        </p:spPr>
        <p:txBody>
          <a:bodyPr>
            <a:normAutofit/>
          </a:bodyPr>
          <a:lstStyle/>
          <a:p>
            <a:r>
              <a:rPr lang="en-GB" sz="2400" dirty="0">
                <a:solidFill>
                  <a:schemeClr val="bg1">
                    <a:alpha val="80000"/>
                  </a:schemeClr>
                </a:solidFill>
                <a:latin typeface="Arial" panose="020B0604020202020204" pitchFamily="34" charset="0"/>
              </a:rPr>
              <a:t>T</a:t>
            </a:r>
            <a:r>
              <a:rPr lang="en-GB" sz="2400" b="0" i="0" dirty="0">
                <a:solidFill>
                  <a:schemeClr val="bg1">
                    <a:alpha val="80000"/>
                  </a:schemeClr>
                </a:solidFill>
                <a:effectLst/>
                <a:latin typeface="Arial" panose="020B0604020202020204" pitchFamily="34" charset="0"/>
              </a:rPr>
              <a:t>ransformational leadership, a term introduced in 1978 by leadership studies pioneer </a:t>
            </a:r>
            <a:r>
              <a:rPr lang="en-GB" sz="2400" b="0" i="0" dirty="0">
                <a:solidFill>
                  <a:schemeClr val="bg1">
                    <a:alpha val="80000"/>
                  </a:schemeClr>
                </a:solidFill>
                <a:effectLst/>
                <a:latin typeface="Helvetica Neue"/>
              </a:rPr>
              <a:t>and political scientist, </a:t>
            </a:r>
            <a:r>
              <a:rPr lang="en-GB" sz="2400" b="0" i="0" dirty="0">
                <a:solidFill>
                  <a:schemeClr val="bg1">
                    <a:alpha val="80000"/>
                  </a:schemeClr>
                </a:solidFill>
                <a:effectLst/>
                <a:latin typeface="Arial" panose="020B0604020202020204" pitchFamily="34" charset="0"/>
              </a:rPr>
              <a:t>James McGregor Burns.</a:t>
            </a:r>
            <a:endParaRPr lang="en-GB" sz="2400" dirty="0">
              <a:solidFill>
                <a:schemeClr val="bg1">
                  <a:alpha val="80000"/>
                </a:schemeClr>
              </a:solidFill>
            </a:endParaRPr>
          </a:p>
        </p:txBody>
      </p:sp>
    </p:spTree>
    <p:extLst>
      <p:ext uri="{BB962C8B-B14F-4D97-AF65-F5344CB8AC3E}">
        <p14:creationId xmlns:p14="http://schemas.microsoft.com/office/powerpoint/2010/main" val="365838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barn(inVertical)">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10B9AA-3A20-A705-FD46-EEA28B4012E1}"/>
              </a:ext>
            </a:extLst>
          </p:cNvPr>
          <p:cNvSpPr>
            <a:spLocks noGrp="1"/>
          </p:cNvSpPr>
          <p:nvPr>
            <p:ph idx="1"/>
          </p:nvPr>
        </p:nvSpPr>
        <p:spPr>
          <a:xfrm>
            <a:off x="1231421" y="2081691"/>
            <a:ext cx="9729158" cy="2694617"/>
          </a:xfrm>
        </p:spPr>
        <p:txBody>
          <a:bodyPr>
            <a:normAutofit/>
          </a:bodyPr>
          <a:lstStyle/>
          <a:p>
            <a:pPr marL="0" indent="0">
              <a:buNone/>
            </a:pPr>
            <a:r>
              <a:rPr lang="en-GB" b="0" i="0" dirty="0">
                <a:effectLst/>
                <a:latin typeface="Abadi" panose="020B0604020104020204" pitchFamily="34" charset="0"/>
              </a:rPr>
              <a:t>“Transformational leaders inspire and motivate their workforce without micromanaging — they trust trained employees to take authority over decisions in their assigned jobs. It's a management style that's designed to give employees more room to be creative, look to the future, and find new solutions to old problems.” </a:t>
            </a:r>
            <a:r>
              <a:rPr lang="en-GB" sz="1000" b="0" i="0" dirty="0">
                <a:effectLst/>
                <a:latin typeface="Abadi" panose="020B0604020104020204" pitchFamily="34" charset="0"/>
                <a:hlinkClick r:id="rId2"/>
              </a:rPr>
              <a:t>https://www.cio.com/article/228465/what-is-transformational-leadership-a-model-for-motivating-innovation.html</a:t>
            </a:r>
            <a:r>
              <a:rPr lang="en-GB" sz="1000" b="0" i="0" dirty="0">
                <a:effectLst/>
                <a:latin typeface="Abadi" panose="020B0604020104020204" pitchFamily="34" charset="0"/>
              </a:rPr>
              <a:t> (Accessed 25/3/25)</a:t>
            </a:r>
            <a:endParaRPr lang="en-GB" sz="1000" dirty="0">
              <a:latin typeface="Abadi" panose="020B0604020104020204" pitchFamily="34" charset="0"/>
            </a:endParaRPr>
          </a:p>
        </p:txBody>
      </p:sp>
    </p:spTree>
    <p:extLst>
      <p:ext uri="{BB962C8B-B14F-4D97-AF65-F5344CB8AC3E}">
        <p14:creationId xmlns:p14="http://schemas.microsoft.com/office/powerpoint/2010/main" val="247335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nodeType="clickEffect">
                                  <p:stCondLst>
                                    <p:cond delay="0"/>
                                  </p:stCondLst>
                                  <p:childTnLst>
                                    <p:animRot by="120000">
                                      <p:cBhvr>
                                        <p:cTn id="6" dur="100" fill="hold">
                                          <p:stCondLst>
                                            <p:cond delay="0"/>
                                          </p:stCondLst>
                                        </p:cTn>
                                        <p:tgtEl>
                                          <p:spTgt spid="3">
                                            <p:txEl>
                                              <p:pRg st="0" end="0"/>
                                            </p:txEl>
                                          </p:spTgt>
                                        </p:tgtEl>
                                        <p:attrNameLst>
                                          <p:attrName>r</p:attrName>
                                        </p:attrNameLst>
                                      </p:cBhvr>
                                    </p:animRot>
                                    <p:animRot by="-240000">
                                      <p:cBhvr>
                                        <p:cTn id="7" dur="200" fill="hold">
                                          <p:stCondLst>
                                            <p:cond delay="200"/>
                                          </p:stCondLst>
                                        </p:cTn>
                                        <p:tgtEl>
                                          <p:spTgt spid="3">
                                            <p:txEl>
                                              <p:pRg st="0" end="0"/>
                                            </p:txEl>
                                          </p:spTgt>
                                        </p:tgtEl>
                                        <p:attrNameLst>
                                          <p:attrName>r</p:attrName>
                                        </p:attrNameLst>
                                      </p:cBhvr>
                                    </p:animRot>
                                    <p:animRot by="240000">
                                      <p:cBhvr>
                                        <p:cTn id="8" dur="200" fill="hold">
                                          <p:stCondLst>
                                            <p:cond delay="400"/>
                                          </p:stCondLst>
                                        </p:cTn>
                                        <p:tgtEl>
                                          <p:spTgt spid="3">
                                            <p:txEl>
                                              <p:pRg st="0" end="0"/>
                                            </p:txEl>
                                          </p:spTgt>
                                        </p:tgtEl>
                                        <p:attrNameLst>
                                          <p:attrName>r</p:attrName>
                                        </p:attrNameLst>
                                      </p:cBhvr>
                                    </p:animRot>
                                    <p:animRot by="-240000">
                                      <p:cBhvr>
                                        <p:cTn id="9" dur="200" fill="hold">
                                          <p:stCondLst>
                                            <p:cond delay="600"/>
                                          </p:stCondLst>
                                        </p:cTn>
                                        <p:tgtEl>
                                          <p:spTgt spid="3">
                                            <p:txEl>
                                              <p:pRg st="0" end="0"/>
                                            </p:txEl>
                                          </p:spTgt>
                                        </p:tgtEl>
                                        <p:attrNameLst>
                                          <p:attrName>r</p:attrName>
                                        </p:attrNameLst>
                                      </p:cBhvr>
                                    </p:animRot>
                                    <p:animRot by="120000">
                                      <p:cBhvr>
                                        <p:cTn id="10" dur="200" fill="hold">
                                          <p:stCondLst>
                                            <p:cond delay="800"/>
                                          </p:stCondLst>
                                        </p:cTn>
                                        <p:tgtEl>
                                          <p:spTgt spid="3">
                                            <p:txEl>
                                              <p:pRg st="0" end="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5DC046-E753-C4F6-DB1D-A87CA9737E9B}"/>
              </a:ext>
            </a:extLst>
          </p:cNvPr>
          <p:cNvSpPr>
            <a:spLocks noGrp="1"/>
          </p:cNvSpPr>
          <p:nvPr>
            <p:ph type="title"/>
          </p:nvPr>
        </p:nvSpPr>
        <p:spPr>
          <a:xfrm>
            <a:off x="630936" y="639520"/>
            <a:ext cx="3429000" cy="1719072"/>
          </a:xfrm>
        </p:spPr>
        <p:txBody>
          <a:bodyPr anchor="b">
            <a:normAutofit/>
          </a:bodyPr>
          <a:lstStyle/>
          <a:p>
            <a:r>
              <a:rPr lang="en-GB" sz="3400" dirty="0"/>
              <a:t>Transformational Leadership in Healthcare</a:t>
            </a:r>
          </a:p>
        </p:txBody>
      </p:sp>
      <p:sp>
        <p:nvSpPr>
          <p:cNvPr id="103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2">
            <a:extLst>
              <a:ext uri="{FF2B5EF4-FFF2-40B4-BE49-F238E27FC236}">
                <a16:creationId xmlns:a16="http://schemas.microsoft.com/office/drawing/2014/main" id="{D41BC963-351F-92B9-9CA8-5C027DFC54BA}"/>
              </a:ext>
            </a:extLst>
          </p:cNvPr>
          <p:cNvSpPr>
            <a:spLocks noGrp="1" noChangeArrowheads="1"/>
          </p:cNvSpPr>
          <p:nvPr>
            <p:ph idx="1"/>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dirty="0">
                <a:ln>
                  <a:noFill/>
                </a:ln>
                <a:effectLst/>
                <a:latin typeface="Arial" panose="020B0604020202020204" pitchFamily="34" charset="0"/>
                <a:cs typeface="Arial" panose="020B0604020202020204" pitchFamily="34" charset="0"/>
              </a:rPr>
              <a:t>“Transformational leadership in nursing fosters a supportive, empowering health care environment. A transformational leadership style in nursing motivates teams to work together to deliver exceptional patient care and outcomes. As health care evolves, transformational leaders in nursing are indispensable for their resilience, sense of inclusivity, and ability to tackle new challenges” </a:t>
            </a:r>
            <a:r>
              <a:rPr kumimoji="0" lang="en-GB" altLang="en-US" sz="1500" b="1" i="0" u="none" strike="noStrike" cap="none" normalizeH="0" baseline="0" dirty="0">
                <a:ln>
                  <a:noFill/>
                </a:ln>
                <a:effectLst/>
                <a:latin typeface="Arial" panose="020B0604020202020204" pitchFamily="34" charset="0"/>
                <a:cs typeface="Arial" panose="020B0604020202020204" pitchFamily="34" charset="0"/>
              </a:rPr>
              <a:t>(American nursing association- nursing world.org)</a:t>
            </a:r>
            <a:endParaRPr kumimoji="0" lang="en-US" altLang="en-US" sz="1500" b="1" i="0" u="none" strike="noStrike" cap="none" normalizeH="0" baseline="0" dirty="0">
              <a:ln>
                <a:noFill/>
              </a:ln>
              <a:effectLst/>
              <a:latin typeface="Arial" panose="020B0604020202020204" pitchFamily="34" charset="0"/>
            </a:endParaRPr>
          </a:p>
        </p:txBody>
      </p:sp>
      <p:pic>
        <p:nvPicPr>
          <p:cNvPr id="1028" name="Picture 4" descr="Image result for healthcare transformational leadership">
            <a:extLst>
              <a:ext uri="{FF2B5EF4-FFF2-40B4-BE49-F238E27FC236}">
                <a16:creationId xmlns:a16="http://schemas.microsoft.com/office/drawing/2014/main" id="{EFADFCDA-2CD0-134E-773F-EB7D3DFF87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882546"/>
            <a:ext cx="6903720" cy="5092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7020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1028"/>
                                        </p:tgtEl>
                                        <p:attrNameLst>
                                          <p:attrName>style.visibility</p:attrName>
                                        </p:attrNameLst>
                                      </p:cBhvr>
                                      <p:to>
                                        <p:strVal val="visible"/>
                                      </p:to>
                                    </p:set>
                                    <p:anim calcmode="lin" valueType="num">
                                      <p:cBhvr additive="base">
                                        <p:cTn id="14" dur="500" fill="hold"/>
                                        <p:tgtEl>
                                          <p:spTgt spid="1028"/>
                                        </p:tgtEl>
                                        <p:attrNameLst>
                                          <p:attrName>ppt_x</p:attrName>
                                        </p:attrNameLst>
                                      </p:cBhvr>
                                      <p:tavLst>
                                        <p:tav tm="0">
                                          <p:val>
                                            <p:strVal val="#ppt_x"/>
                                          </p:val>
                                        </p:tav>
                                        <p:tav tm="100000">
                                          <p:val>
                                            <p:strVal val="#ppt_x"/>
                                          </p:val>
                                        </p:tav>
                                      </p:tavLst>
                                    </p:anim>
                                    <p:anim calcmode="lin" valueType="num">
                                      <p:cBhvr additive="base">
                                        <p:cTn id="15"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0" end="0"/>
                                            </p:txEl>
                                          </p:spTgt>
                                        </p:tgtEl>
                                        <p:attrNameLst>
                                          <p:attrName>style.visibility</p:attrName>
                                        </p:attrNameLst>
                                      </p:cBhvr>
                                      <p:to>
                                        <p:strVal val="visible"/>
                                      </p:to>
                                    </p:set>
                                    <p:animEffect transition="in" filter="fade">
                                      <p:cBhvr>
                                        <p:cTn id="20"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D65E6-47EC-EA0F-6348-58BF505E96B3}"/>
              </a:ext>
            </a:extLst>
          </p:cNvPr>
          <p:cNvSpPr>
            <a:spLocks noGrp="1"/>
          </p:cNvSpPr>
          <p:nvPr>
            <p:ph type="title"/>
          </p:nvPr>
        </p:nvSpPr>
        <p:spPr/>
        <p:txBody>
          <a:bodyPr>
            <a:normAutofit/>
          </a:bodyPr>
          <a:lstStyle/>
          <a:p>
            <a:pPr algn="ctr"/>
            <a:r>
              <a:rPr lang="en-GB" sz="3200" b="1" dirty="0">
                <a:latin typeface="Abadi" panose="020B0604020104020204" pitchFamily="34" charset="0"/>
              </a:rPr>
              <a:t>Key Factors that characterise Transformational Leadership</a:t>
            </a:r>
          </a:p>
        </p:txBody>
      </p:sp>
      <p:pic>
        <p:nvPicPr>
          <p:cNvPr id="4" name="Content Placeholder 3">
            <a:extLst>
              <a:ext uri="{FF2B5EF4-FFF2-40B4-BE49-F238E27FC236}">
                <a16:creationId xmlns:a16="http://schemas.microsoft.com/office/drawing/2014/main" id="{63598E2A-28FC-49D0-55AD-04E11F92D576}"/>
              </a:ext>
            </a:extLst>
          </p:cNvPr>
          <p:cNvPicPr>
            <a:picLocks noGrp="1" noChangeAspect="1"/>
          </p:cNvPicPr>
          <p:nvPr>
            <p:ph idx="1"/>
          </p:nvPr>
        </p:nvPicPr>
        <p:blipFill>
          <a:blip r:embed="rId2"/>
          <a:stretch>
            <a:fillRect/>
          </a:stretch>
        </p:blipFill>
        <p:spPr>
          <a:xfrm>
            <a:off x="4042002" y="1978619"/>
            <a:ext cx="4107996" cy="4033305"/>
          </a:xfrm>
          <a:prstGeom prst="rect">
            <a:avLst/>
          </a:prstGeom>
        </p:spPr>
      </p:pic>
      <p:sp>
        <p:nvSpPr>
          <p:cNvPr id="6" name="TextBox 5">
            <a:extLst>
              <a:ext uri="{FF2B5EF4-FFF2-40B4-BE49-F238E27FC236}">
                <a16:creationId xmlns:a16="http://schemas.microsoft.com/office/drawing/2014/main" id="{3AC18AB8-5CEC-599E-7349-E38EB141B210}"/>
              </a:ext>
            </a:extLst>
          </p:cNvPr>
          <p:cNvSpPr txBox="1"/>
          <p:nvPr/>
        </p:nvSpPr>
        <p:spPr>
          <a:xfrm>
            <a:off x="467832" y="4534596"/>
            <a:ext cx="3636335" cy="1477328"/>
          </a:xfrm>
          <a:prstGeom prst="rect">
            <a:avLst/>
          </a:prstGeom>
          <a:noFill/>
        </p:spPr>
        <p:txBody>
          <a:bodyPr wrap="square">
            <a:spAutoFit/>
          </a:bodyPr>
          <a:lstStyle/>
          <a:p>
            <a:r>
              <a:rPr lang="en-GB" b="1" u="sng" dirty="0">
                <a:latin typeface="Abadi" panose="020B0604020104020204" pitchFamily="34" charset="0"/>
              </a:rPr>
              <a:t>Idealized influence </a:t>
            </a:r>
          </a:p>
          <a:p>
            <a:r>
              <a:rPr lang="en-GB" dirty="0">
                <a:latin typeface="Abadi" panose="020B0604020104020204" pitchFamily="34" charset="0"/>
              </a:rPr>
              <a:t>Relates to charisma and outlines the way a leader performs that makes a follower want to identify with them</a:t>
            </a:r>
          </a:p>
        </p:txBody>
      </p:sp>
      <p:sp>
        <p:nvSpPr>
          <p:cNvPr id="8" name="TextBox 7">
            <a:extLst>
              <a:ext uri="{FF2B5EF4-FFF2-40B4-BE49-F238E27FC236}">
                <a16:creationId xmlns:a16="http://schemas.microsoft.com/office/drawing/2014/main" id="{4D455013-40C2-160B-0FF3-19A1FBFA34EC}"/>
              </a:ext>
            </a:extLst>
          </p:cNvPr>
          <p:cNvSpPr txBox="1"/>
          <p:nvPr/>
        </p:nvSpPr>
        <p:spPr>
          <a:xfrm>
            <a:off x="467832" y="1978619"/>
            <a:ext cx="3636336" cy="1477328"/>
          </a:xfrm>
          <a:prstGeom prst="rect">
            <a:avLst/>
          </a:prstGeom>
          <a:noFill/>
        </p:spPr>
        <p:txBody>
          <a:bodyPr wrap="square">
            <a:spAutoFit/>
          </a:bodyPr>
          <a:lstStyle/>
          <a:p>
            <a:r>
              <a:rPr lang="en-GB" b="1" u="sng" dirty="0">
                <a:latin typeface="Abadi" panose="020B0604020104020204" pitchFamily="34" charset="0"/>
              </a:rPr>
              <a:t>Inspirational motivation</a:t>
            </a:r>
          </a:p>
          <a:p>
            <a:r>
              <a:rPr lang="en-GB" dirty="0">
                <a:latin typeface="Abadi" panose="020B0604020104020204" pitchFamily="34" charset="0"/>
              </a:rPr>
              <a:t>is the stimulating of vision, goals, and high standards that the leader sets for the followers and the organization</a:t>
            </a:r>
          </a:p>
        </p:txBody>
      </p:sp>
      <p:sp>
        <p:nvSpPr>
          <p:cNvPr id="10" name="TextBox 9">
            <a:extLst>
              <a:ext uri="{FF2B5EF4-FFF2-40B4-BE49-F238E27FC236}">
                <a16:creationId xmlns:a16="http://schemas.microsoft.com/office/drawing/2014/main" id="{96E705A7-2E06-61B1-24E8-0CF7F65033EF}"/>
              </a:ext>
            </a:extLst>
          </p:cNvPr>
          <p:cNvSpPr txBox="1"/>
          <p:nvPr/>
        </p:nvSpPr>
        <p:spPr>
          <a:xfrm>
            <a:off x="8149998" y="2063679"/>
            <a:ext cx="3715937" cy="1200329"/>
          </a:xfrm>
          <a:prstGeom prst="rect">
            <a:avLst/>
          </a:prstGeom>
          <a:noFill/>
        </p:spPr>
        <p:txBody>
          <a:bodyPr wrap="square">
            <a:spAutoFit/>
          </a:bodyPr>
          <a:lstStyle/>
          <a:p>
            <a:r>
              <a:rPr lang="en-GB" b="1" i="0" u="sng" dirty="0">
                <a:effectLst/>
                <a:latin typeface="Abadi" panose="020B0604020104020204" pitchFamily="34" charset="0"/>
              </a:rPr>
              <a:t>Intellectual stimulation</a:t>
            </a:r>
            <a:r>
              <a:rPr lang="en-GB" b="0" i="0" dirty="0">
                <a:effectLst/>
                <a:latin typeface="Abadi" panose="020B0604020104020204" pitchFamily="34" charset="0"/>
              </a:rPr>
              <a:t> </a:t>
            </a:r>
          </a:p>
          <a:p>
            <a:r>
              <a:rPr lang="en-GB" b="0" i="0" dirty="0">
                <a:effectLst/>
                <a:latin typeface="Abadi" panose="020B0604020104020204" pitchFamily="34" charset="0"/>
              </a:rPr>
              <a:t>describes the leader’s ability to invite followers to question and challenge assumptions</a:t>
            </a:r>
            <a:endParaRPr lang="en-GB" dirty="0">
              <a:latin typeface="Abadi" panose="020B0604020104020204" pitchFamily="34" charset="0"/>
            </a:endParaRPr>
          </a:p>
        </p:txBody>
      </p:sp>
      <p:sp>
        <p:nvSpPr>
          <p:cNvPr id="12" name="TextBox 11">
            <a:extLst>
              <a:ext uri="{FF2B5EF4-FFF2-40B4-BE49-F238E27FC236}">
                <a16:creationId xmlns:a16="http://schemas.microsoft.com/office/drawing/2014/main" id="{024C9371-33C3-0354-FC2D-C8F9D4963965}"/>
              </a:ext>
            </a:extLst>
          </p:cNvPr>
          <p:cNvSpPr txBox="1"/>
          <p:nvPr/>
        </p:nvSpPr>
        <p:spPr>
          <a:xfrm>
            <a:off x="8149998" y="4257598"/>
            <a:ext cx="4107996" cy="1477328"/>
          </a:xfrm>
          <a:prstGeom prst="rect">
            <a:avLst/>
          </a:prstGeom>
          <a:noFill/>
        </p:spPr>
        <p:txBody>
          <a:bodyPr wrap="square">
            <a:spAutoFit/>
          </a:bodyPr>
          <a:lstStyle/>
          <a:p>
            <a:r>
              <a:rPr lang="en-GB" b="1" i="0" u="sng" dirty="0">
                <a:effectLst/>
                <a:latin typeface="Abadi" panose="020B0604020104020204" pitchFamily="34" charset="0"/>
              </a:rPr>
              <a:t>Individual consideration</a:t>
            </a:r>
          </a:p>
          <a:p>
            <a:r>
              <a:rPr lang="en-GB" b="0" i="0" dirty="0">
                <a:effectLst/>
                <a:latin typeface="Abadi" panose="020B0604020104020204" pitchFamily="34" charset="0"/>
              </a:rPr>
              <a:t>characterises the leader’s skill in appealing to the individuality of each follower by treating them as special and important.</a:t>
            </a:r>
            <a:endParaRPr lang="en-GB" dirty="0">
              <a:latin typeface="Abadi" panose="020B0604020104020204" pitchFamily="34" charset="0"/>
            </a:endParaRPr>
          </a:p>
        </p:txBody>
      </p:sp>
      <p:sp>
        <p:nvSpPr>
          <p:cNvPr id="13" name="TextBox 12">
            <a:extLst>
              <a:ext uri="{FF2B5EF4-FFF2-40B4-BE49-F238E27FC236}">
                <a16:creationId xmlns:a16="http://schemas.microsoft.com/office/drawing/2014/main" id="{093360C1-07C4-6765-BDF2-BAB1E5DB7073}"/>
              </a:ext>
            </a:extLst>
          </p:cNvPr>
          <p:cNvSpPr txBox="1"/>
          <p:nvPr/>
        </p:nvSpPr>
        <p:spPr>
          <a:xfrm>
            <a:off x="10007966" y="6123543"/>
            <a:ext cx="1711842" cy="369332"/>
          </a:xfrm>
          <a:prstGeom prst="rect">
            <a:avLst/>
          </a:prstGeom>
          <a:noFill/>
        </p:spPr>
        <p:txBody>
          <a:bodyPr wrap="square" rtlCol="0">
            <a:spAutoFit/>
          </a:bodyPr>
          <a:lstStyle/>
          <a:p>
            <a:r>
              <a:rPr lang="en-GB" b="1" dirty="0"/>
              <a:t>Bass (2008)</a:t>
            </a:r>
          </a:p>
        </p:txBody>
      </p:sp>
    </p:spTree>
    <p:extLst>
      <p:ext uri="{BB962C8B-B14F-4D97-AF65-F5344CB8AC3E}">
        <p14:creationId xmlns:p14="http://schemas.microsoft.com/office/powerpoint/2010/main" val="3483852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nodeType="click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Effect transition="in" filter="fade">
                                      <p:cBhvr>
                                        <p:cTn id="19" dur="500"/>
                                        <p:tgtEl>
                                          <p:spTgt spid="8">
                                            <p:txEl>
                                              <p:pRg st="0" end="0"/>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8">
                                            <p:txEl>
                                              <p:pRg st="1" end="1"/>
                                            </p:txEl>
                                          </p:spTgt>
                                        </p:tgtEl>
                                        <p:attrNameLst>
                                          <p:attrName>style.visibility</p:attrName>
                                        </p:attrNameLst>
                                      </p:cBhvr>
                                      <p:to>
                                        <p:strVal val="visible"/>
                                      </p:to>
                                    </p:set>
                                    <p:animEffect transition="in" filter="fade">
                                      <p:cBhvr>
                                        <p:cTn id="22" dur="500"/>
                                        <p:tgtEl>
                                          <p:spTgt spid="8">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xEl>
                                              <p:pRg st="0" end="0"/>
                                            </p:txEl>
                                          </p:spTgt>
                                        </p:tgtEl>
                                        <p:attrNameLst>
                                          <p:attrName>style.visibility</p:attrName>
                                        </p:attrNameLst>
                                      </p:cBhvr>
                                      <p:to>
                                        <p:strVal val="visible"/>
                                      </p:to>
                                    </p:set>
                                    <p:animEffect transition="in" filter="fade">
                                      <p:cBhvr>
                                        <p:cTn id="27" dur="500"/>
                                        <p:tgtEl>
                                          <p:spTgt spid="10">
                                            <p:txEl>
                                              <p:pRg st="0" end="0"/>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xEl>
                                              <p:pRg st="1" end="1"/>
                                            </p:txEl>
                                          </p:spTgt>
                                        </p:tgtEl>
                                        <p:attrNameLst>
                                          <p:attrName>style.visibility</p:attrName>
                                        </p:attrNameLst>
                                      </p:cBhvr>
                                      <p:to>
                                        <p:strVal val="visible"/>
                                      </p:to>
                                    </p:set>
                                    <p:animEffect transition="in" filter="fade">
                                      <p:cBhvr>
                                        <p:cTn id="30" dur="500"/>
                                        <p:tgtEl>
                                          <p:spTgt spid="10">
                                            <p:txEl>
                                              <p:pRg st="1" end="1"/>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xEl>
                                              <p:pRg st="0" end="0"/>
                                            </p:txEl>
                                          </p:spTgt>
                                        </p:tgtEl>
                                        <p:attrNameLst>
                                          <p:attrName>style.visibility</p:attrName>
                                        </p:attrNameLst>
                                      </p:cBhvr>
                                      <p:to>
                                        <p:strVal val="visible"/>
                                      </p:to>
                                    </p:set>
                                    <p:animEffect transition="in" filter="fade">
                                      <p:cBhvr>
                                        <p:cTn id="35" dur="500"/>
                                        <p:tgtEl>
                                          <p:spTgt spid="12">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6">
                                            <p:txEl>
                                              <p:pRg st="0" end="0"/>
                                            </p:txEl>
                                          </p:spTgt>
                                        </p:tgtEl>
                                        <p:attrNameLst>
                                          <p:attrName>style.visibility</p:attrName>
                                        </p:attrNameLst>
                                      </p:cBhvr>
                                      <p:to>
                                        <p:strVal val="visible"/>
                                      </p:to>
                                    </p:set>
                                    <p:animEffect transition="in" filter="fade">
                                      <p:cBhvr>
                                        <p:cTn id="43" dur="500"/>
                                        <p:tgtEl>
                                          <p:spTgt spid="6">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1" end="1"/>
                                            </p:txEl>
                                          </p:spTgt>
                                        </p:tgtEl>
                                        <p:attrNameLst>
                                          <p:attrName>style.visibility</p:attrName>
                                        </p:attrNameLst>
                                      </p:cBhvr>
                                      <p:to>
                                        <p:strVal val="visible"/>
                                      </p:to>
                                    </p:set>
                                    <p:animEffect transition="in" filter="fade">
                                      <p:cBhvr>
                                        <p:cTn id="46"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AD6405-F347-99CB-2643-03043336178C}"/>
              </a:ext>
            </a:extLst>
          </p:cNvPr>
          <p:cNvSpPr>
            <a:spLocks noGrp="1"/>
          </p:cNvSpPr>
          <p:nvPr>
            <p:ph type="title"/>
          </p:nvPr>
        </p:nvSpPr>
        <p:spPr/>
        <p:txBody>
          <a:bodyPr/>
          <a:lstStyle/>
          <a:p>
            <a:r>
              <a:rPr lang="en-GB" dirty="0"/>
              <a:t>Critical Evaluation….</a:t>
            </a:r>
          </a:p>
        </p:txBody>
      </p:sp>
      <p:sp>
        <p:nvSpPr>
          <p:cNvPr id="3" name="Content Placeholder 2">
            <a:extLst>
              <a:ext uri="{FF2B5EF4-FFF2-40B4-BE49-F238E27FC236}">
                <a16:creationId xmlns:a16="http://schemas.microsoft.com/office/drawing/2014/main" id="{20538F21-24CE-CC7B-F434-62541D98EEAC}"/>
              </a:ext>
            </a:extLst>
          </p:cNvPr>
          <p:cNvSpPr>
            <a:spLocks noGrp="1"/>
          </p:cNvSpPr>
          <p:nvPr>
            <p:ph idx="1"/>
          </p:nvPr>
        </p:nvSpPr>
        <p:spPr>
          <a:xfrm>
            <a:off x="838200" y="1753962"/>
            <a:ext cx="5445642" cy="3905324"/>
          </a:xfrm>
        </p:spPr>
        <p:txBody>
          <a:bodyPr>
            <a:normAutofit/>
          </a:bodyPr>
          <a:lstStyle/>
          <a:p>
            <a:pPr marL="0" indent="0" algn="ctr">
              <a:buNone/>
            </a:pPr>
            <a:r>
              <a:rPr lang="en-GB" u="sng" dirty="0">
                <a:latin typeface="Abadi" panose="020B0604020104020204" pitchFamily="34" charset="0"/>
              </a:rPr>
              <a:t>Negatives</a:t>
            </a:r>
          </a:p>
          <a:p>
            <a:r>
              <a:rPr lang="en-GB" sz="1600" b="0" i="0" dirty="0">
                <a:effectLst/>
                <a:latin typeface="Abadi" panose="020B0604020104020204" pitchFamily="34" charset="0"/>
              </a:rPr>
              <a:t>Burns is a political scientist, therefore the subject matter/workforce isn't applicable to those who we would be wanting to apply the theory to.</a:t>
            </a:r>
          </a:p>
          <a:p>
            <a:r>
              <a:rPr lang="en-GB" sz="1600" b="0" i="0" dirty="0">
                <a:effectLst/>
                <a:latin typeface="Abadi" panose="020B0604020104020204" pitchFamily="34" charset="0"/>
              </a:rPr>
              <a:t>The ‘Idealised influence’ subject shows weakness, in that, leaders with high levels of charisma may misuse their powers to neglect their supporters.</a:t>
            </a:r>
          </a:p>
          <a:p>
            <a:pPr>
              <a:spcAft>
                <a:spcPts val="802"/>
              </a:spcAft>
            </a:pPr>
            <a:r>
              <a:rPr lang="en-GB" sz="1600" b="0" i="0" dirty="0">
                <a:effectLst/>
                <a:latin typeface="Abadi" panose="020B0604020104020204" pitchFamily="34" charset="0"/>
              </a:rPr>
              <a:t>Not a contemporary theory (yet still widely used).</a:t>
            </a:r>
          </a:p>
          <a:p>
            <a:endParaRPr lang="en-GB" dirty="0"/>
          </a:p>
          <a:p>
            <a:endParaRPr lang="en-GB" dirty="0"/>
          </a:p>
        </p:txBody>
      </p:sp>
      <p:sp>
        <p:nvSpPr>
          <p:cNvPr id="6" name="TextBox 5">
            <a:extLst>
              <a:ext uri="{FF2B5EF4-FFF2-40B4-BE49-F238E27FC236}">
                <a16:creationId xmlns:a16="http://schemas.microsoft.com/office/drawing/2014/main" id="{00E5C82E-7835-DC24-637B-8D14C9B52101}"/>
              </a:ext>
            </a:extLst>
          </p:cNvPr>
          <p:cNvSpPr txBox="1"/>
          <p:nvPr/>
        </p:nvSpPr>
        <p:spPr>
          <a:xfrm>
            <a:off x="6840748" y="1690688"/>
            <a:ext cx="4313208" cy="4031873"/>
          </a:xfrm>
          <a:prstGeom prst="rect">
            <a:avLst/>
          </a:prstGeom>
          <a:noFill/>
        </p:spPr>
        <p:txBody>
          <a:bodyPr wrap="square" rtlCol="0">
            <a:spAutoFit/>
          </a:bodyPr>
          <a:lstStyle/>
          <a:p>
            <a:pPr algn="ctr"/>
            <a:r>
              <a:rPr lang="en-GB" sz="2800" u="sng" dirty="0">
                <a:latin typeface="Abadi" panose="020B0604020104020204" pitchFamily="34" charset="0"/>
              </a:rPr>
              <a:t>Positives</a:t>
            </a:r>
          </a:p>
          <a:p>
            <a:endParaRPr lang="en-GB" u="sng" dirty="0">
              <a:latin typeface="Abadi" panose="020B0604020104020204" pitchFamily="34" charset="0"/>
            </a:endParaRPr>
          </a:p>
          <a:p>
            <a:pPr marL="285750" indent="-285750" algn="l">
              <a:buFont typeface="Arial" panose="020B0604020202020204" pitchFamily="34" charset="0"/>
              <a:buChar char="•"/>
            </a:pPr>
            <a:r>
              <a:rPr lang="en-GB" sz="1600" b="0" i="0" dirty="0">
                <a:effectLst/>
                <a:latin typeface="Abadi" panose="020B0604020104020204" pitchFamily="34" charset="0"/>
              </a:rPr>
              <a:t>Has been successfully applied to multiple workplaces across the nation.</a:t>
            </a:r>
          </a:p>
          <a:p>
            <a:pPr marL="285750" indent="-285750" algn="l">
              <a:buFont typeface="Arial" panose="020B0604020202020204" pitchFamily="34" charset="0"/>
              <a:buChar char="•"/>
            </a:pPr>
            <a:endParaRPr lang="en-GB" sz="1600" b="0" i="0" dirty="0">
              <a:effectLst/>
              <a:latin typeface="Abadi" panose="020B0604020104020204" pitchFamily="34" charset="0"/>
            </a:endParaRPr>
          </a:p>
          <a:p>
            <a:pPr marL="285750" indent="-285750" algn="l">
              <a:buFont typeface="Arial" panose="020B0604020202020204" pitchFamily="34" charset="0"/>
              <a:buChar char="•"/>
            </a:pPr>
            <a:r>
              <a:rPr lang="en-GB" sz="1600" b="0" i="0" dirty="0">
                <a:effectLst/>
                <a:latin typeface="Abadi" panose="020B0604020104020204" pitchFamily="34" charset="0"/>
              </a:rPr>
              <a:t>Transformational Leadership techniques have increased and improved efficiency and outcomes, which has enhanced the feeling of belonging, which in turn has been proven to maintain commitment and work ethics in employees (Stokes, 2003)</a:t>
            </a:r>
          </a:p>
          <a:p>
            <a:pPr marL="285750" indent="-285750" algn="l">
              <a:buFont typeface="Arial" panose="020B0604020202020204" pitchFamily="34" charset="0"/>
              <a:buChar char="•"/>
            </a:pPr>
            <a:endParaRPr lang="en-GB" sz="1600" b="0" i="0" dirty="0">
              <a:effectLst/>
              <a:latin typeface="Abadi" panose="020B0604020104020204" pitchFamily="34" charset="0"/>
            </a:endParaRPr>
          </a:p>
          <a:p>
            <a:pPr marL="285750" indent="-285750" algn="l" rtl="0" fontAlgn="base">
              <a:buFont typeface="Arial" panose="020B0604020202020204" pitchFamily="34" charset="0"/>
              <a:buChar char="•"/>
            </a:pPr>
            <a:r>
              <a:rPr lang="en-GB" sz="1600" b="0" i="0" dirty="0">
                <a:effectLst/>
                <a:latin typeface="Abadi" panose="020B0604020104020204" pitchFamily="34" charset="0"/>
              </a:rPr>
              <a:t>Treating people as a whole entity and not a machine (Jung &amp; Francis, 2001)</a:t>
            </a:r>
          </a:p>
          <a:p>
            <a:endParaRPr lang="en-GB" dirty="0"/>
          </a:p>
        </p:txBody>
      </p:sp>
      <p:pic>
        <p:nvPicPr>
          <p:cNvPr id="7" name="Picture 6">
            <a:extLst>
              <a:ext uri="{FF2B5EF4-FFF2-40B4-BE49-F238E27FC236}">
                <a16:creationId xmlns:a16="http://schemas.microsoft.com/office/drawing/2014/main" id="{DA51C90A-F773-67E3-CCA7-E771790430CF}"/>
              </a:ext>
            </a:extLst>
          </p:cNvPr>
          <p:cNvPicPr>
            <a:picLocks noChangeAspect="1"/>
          </p:cNvPicPr>
          <p:nvPr/>
        </p:nvPicPr>
        <p:blipFill>
          <a:blip r:embed="rId2"/>
          <a:stretch>
            <a:fillRect/>
          </a:stretch>
        </p:blipFill>
        <p:spPr>
          <a:xfrm>
            <a:off x="1468558" y="4825436"/>
            <a:ext cx="3034431" cy="2032564"/>
          </a:xfrm>
          <a:prstGeom prst="rect">
            <a:avLst/>
          </a:prstGeom>
        </p:spPr>
      </p:pic>
    </p:spTree>
    <p:extLst>
      <p:ext uri="{BB962C8B-B14F-4D97-AF65-F5344CB8AC3E}">
        <p14:creationId xmlns:p14="http://schemas.microsoft.com/office/powerpoint/2010/main" val="663588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500"/>
                                        <p:tgtEl>
                                          <p:spTgt spid="6">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6">
                                            <p:txEl>
                                              <p:pRg st="2" end="2"/>
                                            </p:txEl>
                                          </p:spTgt>
                                        </p:tgtEl>
                                        <p:attrNameLst>
                                          <p:attrName>style.visibility</p:attrName>
                                        </p:attrNameLst>
                                      </p:cBhvr>
                                      <p:to>
                                        <p:strVal val="visible"/>
                                      </p:to>
                                    </p:set>
                                    <p:animEffect transition="in" filter="fade">
                                      <p:cBhvr>
                                        <p:cTn id="38" dur="1000"/>
                                        <p:tgtEl>
                                          <p:spTgt spid="6">
                                            <p:txEl>
                                              <p:pRg st="2" end="2"/>
                                            </p:txEl>
                                          </p:spTgt>
                                        </p:tgtEl>
                                      </p:cBhvr>
                                    </p:animEffect>
                                    <p:anim calcmode="lin" valueType="num">
                                      <p:cBhvr>
                                        <p:cTn id="3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nodeType="click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animEffect transition="in" filter="fade">
                                      <p:cBhvr>
                                        <p:cTn id="45" dur="1000"/>
                                        <p:tgtEl>
                                          <p:spTgt spid="6">
                                            <p:txEl>
                                              <p:pRg st="4" end="4"/>
                                            </p:txEl>
                                          </p:spTgt>
                                        </p:tgtEl>
                                      </p:cBhvr>
                                    </p:animEffect>
                                    <p:anim calcmode="lin" valueType="num">
                                      <p:cBhvr>
                                        <p:cTn id="4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6">
                                            <p:txEl>
                                              <p:pRg st="6" end="6"/>
                                            </p:txEl>
                                          </p:spTgt>
                                        </p:tgtEl>
                                        <p:attrNameLst>
                                          <p:attrName>style.visibility</p:attrName>
                                        </p:attrNameLst>
                                      </p:cBhvr>
                                      <p:to>
                                        <p:strVal val="visible"/>
                                      </p:to>
                                    </p:set>
                                    <p:animEffect transition="in" filter="fade">
                                      <p:cBhvr>
                                        <p:cTn id="52" dur="1000"/>
                                        <p:tgtEl>
                                          <p:spTgt spid="6">
                                            <p:txEl>
                                              <p:pRg st="6" end="6"/>
                                            </p:txEl>
                                          </p:spTgt>
                                        </p:tgtEl>
                                      </p:cBhvr>
                                    </p:animEffect>
                                    <p:anim calcmode="lin" valueType="num">
                                      <p:cBhvr>
                                        <p:cTn id="5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5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E7DD4-FD30-AFBF-89CA-1017B473D4E1}"/>
              </a:ext>
            </a:extLst>
          </p:cNvPr>
          <p:cNvSpPr>
            <a:spLocks noGrp="1"/>
          </p:cNvSpPr>
          <p:nvPr>
            <p:ph type="title"/>
          </p:nvPr>
        </p:nvSpPr>
        <p:spPr/>
        <p:txBody>
          <a:bodyPr/>
          <a:lstStyle/>
          <a:p>
            <a:r>
              <a:rPr lang="en-GB" dirty="0"/>
              <a:t>A positive negative ? </a:t>
            </a:r>
          </a:p>
        </p:txBody>
      </p:sp>
      <p:sp>
        <p:nvSpPr>
          <p:cNvPr id="3" name="Content Placeholder 2">
            <a:extLst>
              <a:ext uri="{FF2B5EF4-FFF2-40B4-BE49-F238E27FC236}">
                <a16:creationId xmlns:a16="http://schemas.microsoft.com/office/drawing/2014/main" id="{9C74E392-E54F-2952-833D-5CB9319C9587}"/>
              </a:ext>
            </a:extLst>
          </p:cNvPr>
          <p:cNvSpPr>
            <a:spLocks noGrp="1"/>
          </p:cNvSpPr>
          <p:nvPr>
            <p:ph idx="1"/>
          </p:nvPr>
        </p:nvSpPr>
        <p:spPr>
          <a:xfrm>
            <a:off x="870857" y="1825625"/>
            <a:ext cx="10515600" cy="4351338"/>
          </a:xfrm>
        </p:spPr>
        <p:txBody>
          <a:bodyPr/>
          <a:lstStyle/>
          <a:p>
            <a:r>
              <a:rPr lang="en-GB" dirty="0">
                <a:latin typeface="Abadi" panose="020B0604020104020204" pitchFamily="34" charset="0"/>
              </a:rPr>
              <a:t>Theory relies on leaders and followers having the same goal, values, and beliefs, which is likely the case for most ambulance workers when looking at independent incidents </a:t>
            </a:r>
            <a:r>
              <a:rPr lang="en-GB" dirty="0" err="1">
                <a:latin typeface="Abadi" panose="020B0604020104020204" pitchFamily="34" charset="0"/>
              </a:rPr>
              <a:t>i.e</a:t>
            </a:r>
            <a:r>
              <a:rPr lang="en-GB" dirty="0">
                <a:latin typeface="Abadi" panose="020B0604020104020204" pitchFamily="34" charset="0"/>
              </a:rPr>
              <a:t> achieving a ROSC at a cardiac arrest.</a:t>
            </a:r>
          </a:p>
          <a:p>
            <a:r>
              <a:rPr lang="en-GB" dirty="0">
                <a:latin typeface="Abadi" panose="020B0604020104020204" pitchFamily="34" charset="0"/>
              </a:rPr>
              <a:t>However, as we have all experienced as SP’s, some staff members values and beliefs do not always align with ours.</a:t>
            </a:r>
          </a:p>
          <a:p>
            <a:endParaRPr lang="en-GB" dirty="0"/>
          </a:p>
          <a:p>
            <a:endParaRPr lang="en-GB" dirty="0"/>
          </a:p>
        </p:txBody>
      </p:sp>
      <p:pic>
        <p:nvPicPr>
          <p:cNvPr id="3074" name="Picture 2" descr="Image result for funny ambulance pictures uk">
            <a:extLst>
              <a:ext uri="{FF2B5EF4-FFF2-40B4-BE49-F238E27FC236}">
                <a16:creationId xmlns:a16="http://schemas.microsoft.com/office/drawing/2014/main" id="{8B5E92E1-4733-7955-D5AB-907A5B0820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3323" y="4602804"/>
            <a:ext cx="2856820" cy="20415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14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down)">
                                      <p:cBhvr>
                                        <p:cTn id="7" dur="580">
                                          <p:stCondLst>
                                            <p:cond delay="0"/>
                                          </p:stCondLst>
                                        </p:cTn>
                                        <p:tgtEl>
                                          <p:spTgt spid="3074"/>
                                        </p:tgtEl>
                                      </p:cBhvr>
                                    </p:animEffect>
                                    <p:anim calcmode="lin" valueType="num">
                                      <p:cBhvr>
                                        <p:cTn id="8" dur="1822" tmFilter="0,0; 0.14,0.36; 0.43,0.73; 0.71,0.91; 1.0,1.0">
                                          <p:stCondLst>
                                            <p:cond delay="0"/>
                                          </p:stCondLst>
                                        </p:cTn>
                                        <p:tgtEl>
                                          <p:spTgt spid="307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07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07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07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074"/>
                                        </p:tgtEl>
                                        <p:attrNameLst>
                                          <p:attrName>ppt_y</p:attrName>
                                        </p:attrNameLst>
                                      </p:cBhvr>
                                      <p:tavLst>
                                        <p:tav tm="0" fmla="#ppt_y-sin(pi*$)/81">
                                          <p:val>
                                            <p:fltVal val="0"/>
                                          </p:val>
                                        </p:tav>
                                        <p:tav tm="100000">
                                          <p:val>
                                            <p:fltVal val="1"/>
                                          </p:val>
                                        </p:tav>
                                      </p:tavLst>
                                    </p:anim>
                                    <p:animScale>
                                      <p:cBhvr>
                                        <p:cTn id="13" dur="26">
                                          <p:stCondLst>
                                            <p:cond delay="650"/>
                                          </p:stCondLst>
                                        </p:cTn>
                                        <p:tgtEl>
                                          <p:spTgt spid="3074"/>
                                        </p:tgtEl>
                                      </p:cBhvr>
                                      <p:to x="100000" y="60000"/>
                                    </p:animScale>
                                    <p:animScale>
                                      <p:cBhvr>
                                        <p:cTn id="14" dur="166" decel="50000">
                                          <p:stCondLst>
                                            <p:cond delay="676"/>
                                          </p:stCondLst>
                                        </p:cTn>
                                        <p:tgtEl>
                                          <p:spTgt spid="3074"/>
                                        </p:tgtEl>
                                      </p:cBhvr>
                                      <p:to x="100000" y="100000"/>
                                    </p:animScale>
                                    <p:animScale>
                                      <p:cBhvr>
                                        <p:cTn id="15" dur="26">
                                          <p:stCondLst>
                                            <p:cond delay="1312"/>
                                          </p:stCondLst>
                                        </p:cTn>
                                        <p:tgtEl>
                                          <p:spTgt spid="3074"/>
                                        </p:tgtEl>
                                      </p:cBhvr>
                                      <p:to x="100000" y="80000"/>
                                    </p:animScale>
                                    <p:animScale>
                                      <p:cBhvr>
                                        <p:cTn id="16" dur="166" decel="50000">
                                          <p:stCondLst>
                                            <p:cond delay="1338"/>
                                          </p:stCondLst>
                                        </p:cTn>
                                        <p:tgtEl>
                                          <p:spTgt spid="3074"/>
                                        </p:tgtEl>
                                      </p:cBhvr>
                                      <p:to x="100000" y="100000"/>
                                    </p:animScale>
                                    <p:animScale>
                                      <p:cBhvr>
                                        <p:cTn id="17" dur="26">
                                          <p:stCondLst>
                                            <p:cond delay="1642"/>
                                          </p:stCondLst>
                                        </p:cTn>
                                        <p:tgtEl>
                                          <p:spTgt spid="3074"/>
                                        </p:tgtEl>
                                      </p:cBhvr>
                                      <p:to x="100000" y="90000"/>
                                    </p:animScale>
                                    <p:animScale>
                                      <p:cBhvr>
                                        <p:cTn id="18" dur="166" decel="50000">
                                          <p:stCondLst>
                                            <p:cond delay="1668"/>
                                          </p:stCondLst>
                                        </p:cTn>
                                        <p:tgtEl>
                                          <p:spTgt spid="3074"/>
                                        </p:tgtEl>
                                      </p:cBhvr>
                                      <p:to x="100000" y="100000"/>
                                    </p:animScale>
                                    <p:animScale>
                                      <p:cBhvr>
                                        <p:cTn id="19" dur="26">
                                          <p:stCondLst>
                                            <p:cond delay="1808"/>
                                          </p:stCondLst>
                                        </p:cTn>
                                        <p:tgtEl>
                                          <p:spTgt spid="3074"/>
                                        </p:tgtEl>
                                      </p:cBhvr>
                                      <p:to x="100000" y="95000"/>
                                    </p:animScale>
                                    <p:animScale>
                                      <p:cBhvr>
                                        <p:cTn id="20" dur="166" decel="50000">
                                          <p:stCondLst>
                                            <p:cond delay="1834"/>
                                          </p:stCondLst>
                                        </p:cTn>
                                        <p:tgtEl>
                                          <p:spTgt spid="307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64EF-7DA0-DFD2-C459-2B8331698CFB}"/>
              </a:ext>
            </a:extLst>
          </p:cNvPr>
          <p:cNvSpPr>
            <a:spLocks noGrp="1"/>
          </p:cNvSpPr>
          <p:nvPr>
            <p:ph type="title"/>
          </p:nvPr>
        </p:nvSpPr>
        <p:spPr/>
        <p:txBody>
          <a:bodyPr/>
          <a:lstStyle/>
          <a:p>
            <a:r>
              <a:rPr lang="en-GB" dirty="0">
                <a:latin typeface="Abadi" panose="020B0604020104020204" pitchFamily="34" charset="0"/>
              </a:rPr>
              <a:t>References</a:t>
            </a:r>
          </a:p>
        </p:txBody>
      </p:sp>
      <p:sp>
        <p:nvSpPr>
          <p:cNvPr id="3" name="Content Placeholder 2">
            <a:extLst>
              <a:ext uri="{FF2B5EF4-FFF2-40B4-BE49-F238E27FC236}">
                <a16:creationId xmlns:a16="http://schemas.microsoft.com/office/drawing/2014/main" id="{3ED2A37F-C3DD-58A5-548D-AB63E1D3F6E5}"/>
              </a:ext>
            </a:extLst>
          </p:cNvPr>
          <p:cNvSpPr>
            <a:spLocks noGrp="1"/>
          </p:cNvSpPr>
          <p:nvPr>
            <p:ph idx="1"/>
          </p:nvPr>
        </p:nvSpPr>
        <p:spPr>
          <a:xfrm>
            <a:off x="838200" y="1825624"/>
            <a:ext cx="10798834" cy="4497537"/>
          </a:xfrm>
        </p:spPr>
        <p:txBody>
          <a:bodyPr>
            <a:normAutofit fontScale="85000" lnSpcReduction="20000"/>
          </a:bodyPr>
          <a:lstStyle/>
          <a:p>
            <a:pPr algn="l">
              <a:buFont typeface="Arial" panose="020B0604020202020204" pitchFamily="34" charset="0"/>
              <a:buChar char="•"/>
            </a:pPr>
            <a:r>
              <a:rPr lang="en-GB" b="0" i="0" dirty="0">
                <a:solidFill>
                  <a:srgbClr val="000000"/>
                </a:solidFill>
                <a:effectLst/>
                <a:latin typeface="Abadi" panose="020B0604020104020204" pitchFamily="34" charset="0"/>
              </a:rPr>
              <a:t>Burns J. 1978. </a:t>
            </a:r>
            <a:r>
              <a:rPr lang="en-GB" b="0" i="1" dirty="0">
                <a:solidFill>
                  <a:srgbClr val="000000"/>
                </a:solidFill>
                <a:effectLst/>
                <a:latin typeface="Abadi" panose="020B0604020104020204" pitchFamily="34" charset="0"/>
              </a:rPr>
              <a:t>Leadership</a:t>
            </a:r>
            <a:r>
              <a:rPr lang="en-GB" b="0" i="0" dirty="0">
                <a:solidFill>
                  <a:srgbClr val="000000"/>
                </a:solidFill>
                <a:effectLst/>
                <a:latin typeface="Abadi" panose="020B0604020104020204" pitchFamily="34" charset="0"/>
              </a:rPr>
              <a:t> </a:t>
            </a:r>
            <a:r>
              <a:rPr lang="en-GB" b="0" i="1" dirty="0">
                <a:solidFill>
                  <a:srgbClr val="000000"/>
                </a:solidFill>
                <a:effectLst/>
                <a:latin typeface="Abadi" panose="020B0604020104020204" pitchFamily="34" charset="0"/>
              </a:rPr>
              <a:t>. </a:t>
            </a:r>
            <a:r>
              <a:rPr lang="en-GB" b="0" i="0" dirty="0">
                <a:solidFill>
                  <a:srgbClr val="000000"/>
                </a:solidFill>
                <a:effectLst/>
                <a:latin typeface="Abadi" panose="020B0604020104020204" pitchFamily="34" charset="0"/>
              </a:rPr>
              <a:t>New York, NY: Harper and Row.</a:t>
            </a:r>
          </a:p>
          <a:p>
            <a:pPr algn="l">
              <a:spcAft>
                <a:spcPts val="802"/>
              </a:spcAft>
            </a:pPr>
            <a:r>
              <a:rPr lang="en-GB" b="0" i="0" dirty="0">
                <a:effectLst/>
                <a:latin typeface="Abadi" panose="020B0604020104020204" pitchFamily="34" charset="0"/>
              </a:rPr>
              <a:t>Burns JM (2003) </a:t>
            </a:r>
            <a:r>
              <a:rPr lang="en-GB" b="0" i="1" dirty="0">
                <a:effectLst/>
                <a:latin typeface="Abadi" panose="020B0604020104020204" pitchFamily="34" charset="0"/>
              </a:rPr>
              <a:t>Transforming Leadership: A New Pursuit of Happiness</a:t>
            </a:r>
            <a:r>
              <a:rPr lang="en-GB" b="0" i="0" dirty="0">
                <a:effectLst/>
                <a:latin typeface="Abadi" panose="020B0604020104020204" pitchFamily="34" charset="0"/>
              </a:rPr>
              <a:t>. New York: Grove Press.</a:t>
            </a:r>
          </a:p>
          <a:p>
            <a:pPr algn="l">
              <a:spcAft>
                <a:spcPts val="802"/>
              </a:spcAft>
            </a:pPr>
            <a:r>
              <a:rPr lang="en-GB" b="0" i="0" dirty="0">
                <a:effectLst/>
                <a:latin typeface="Abadi" panose="020B0604020104020204" pitchFamily="34" charset="0"/>
              </a:rPr>
              <a:t> Jung, D. I. And Francis, J. Y. (2001). Perceptions of transformational leadership among Asian Americans and Caucasian Americans: a level of analysis perspective. Journal of leadership studies, 8(1), pp.3-21.</a:t>
            </a:r>
          </a:p>
          <a:p>
            <a:pPr algn="l">
              <a:spcAft>
                <a:spcPts val="802"/>
              </a:spcAft>
            </a:pPr>
            <a:r>
              <a:rPr lang="en-GB" b="0" i="0" dirty="0">
                <a:effectLst/>
                <a:latin typeface="Abadi" panose="020B0604020104020204" pitchFamily="34" charset="0"/>
              </a:rPr>
              <a:t> Stokes, G. (2003). Transformational vs transactional leadership.</a:t>
            </a:r>
          </a:p>
          <a:p>
            <a:pPr algn="l">
              <a:spcAft>
                <a:spcPts val="802"/>
              </a:spcAft>
            </a:pPr>
            <a:r>
              <a:rPr lang="en-GB" b="0" i="0" dirty="0">
                <a:effectLst/>
                <a:latin typeface="Abadi" panose="020B0604020104020204" pitchFamily="34" charset="0"/>
              </a:rPr>
              <a:t>Spector B (2016) </a:t>
            </a:r>
            <a:r>
              <a:rPr lang="en-GB" b="0" i="1" dirty="0">
                <a:effectLst/>
                <a:latin typeface="Abadi" panose="020B0604020104020204" pitchFamily="34" charset="0"/>
              </a:rPr>
              <a:t>Discourse on Leadership: A Critical Appraisal</a:t>
            </a:r>
            <a:r>
              <a:rPr lang="en-GB" b="0" i="0" dirty="0">
                <a:effectLst/>
                <a:latin typeface="Abadi" panose="020B0604020104020204" pitchFamily="34" charset="0"/>
              </a:rPr>
              <a:t>. Cambridge: Cambridge University Press.</a:t>
            </a:r>
          </a:p>
          <a:p>
            <a:pPr algn="l">
              <a:spcAft>
                <a:spcPts val="802"/>
              </a:spcAft>
            </a:pPr>
            <a:r>
              <a:rPr lang="en-GB" b="0" i="0" dirty="0">
                <a:effectLst/>
                <a:latin typeface="Abadi" panose="020B0604020104020204" pitchFamily="34" charset="0"/>
              </a:rPr>
              <a:t>Van Knippenberg D, </a:t>
            </a:r>
            <a:r>
              <a:rPr lang="en-GB" b="0" i="0" dirty="0" err="1">
                <a:effectLst/>
                <a:latin typeface="Abadi" panose="020B0604020104020204" pitchFamily="34" charset="0"/>
              </a:rPr>
              <a:t>Sitkin</a:t>
            </a:r>
            <a:r>
              <a:rPr lang="en-GB" b="0" i="0" dirty="0">
                <a:effectLst/>
                <a:latin typeface="Abadi" panose="020B0604020104020204" pitchFamily="34" charset="0"/>
              </a:rPr>
              <a:t> SB (2013) A critical assessment of charismatic-transformational leadership research: back to the drawing board. </a:t>
            </a:r>
            <a:r>
              <a:rPr lang="en-GB" b="0" i="1" dirty="0">
                <a:effectLst/>
                <a:latin typeface="Abadi" panose="020B0604020104020204" pitchFamily="34" charset="0"/>
              </a:rPr>
              <a:t>Academy of Management Annals</a:t>
            </a:r>
            <a:r>
              <a:rPr lang="en-GB" b="0" i="0" dirty="0">
                <a:effectLst/>
                <a:latin typeface="Abadi" panose="020B0604020104020204" pitchFamily="34" charset="0"/>
              </a:rPr>
              <a:t> 7: 1–60.</a:t>
            </a:r>
          </a:p>
          <a:p>
            <a:endParaRPr lang="en-GB" dirty="0"/>
          </a:p>
        </p:txBody>
      </p:sp>
    </p:spTree>
    <p:extLst>
      <p:ext uri="{BB962C8B-B14F-4D97-AF65-F5344CB8AC3E}">
        <p14:creationId xmlns:p14="http://schemas.microsoft.com/office/powerpoint/2010/main" val="455282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person in a suit standing in a room">
            <a:extLst>
              <a:ext uri="{FF2B5EF4-FFF2-40B4-BE49-F238E27FC236}">
                <a16:creationId xmlns:a16="http://schemas.microsoft.com/office/drawing/2014/main" id="{2DE1E26E-B423-8E65-4F37-6739BD7EDB3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0690" y="1113226"/>
            <a:ext cx="8270619" cy="4631547"/>
          </a:xfrm>
        </p:spPr>
      </p:pic>
    </p:spTree>
    <p:extLst>
      <p:ext uri="{BB962C8B-B14F-4D97-AF65-F5344CB8AC3E}">
        <p14:creationId xmlns:p14="http://schemas.microsoft.com/office/powerpoint/2010/main" val="22599376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124</TotalTime>
  <Words>618</Words>
  <Application>Microsoft Office PowerPoint</Application>
  <PresentationFormat>Widescreen</PresentationFormat>
  <Paragraphs>39</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Abadi</vt:lpstr>
      <vt:lpstr>Aptos</vt:lpstr>
      <vt:lpstr>Aptos Display</vt:lpstr>
      <vt:lpstr>Arial</vt:lpstr>
      <vt:lpstr>Britannic Bold</vt:lpstr>
      <vt:lpstr>Helvetica Neue</vt:lpstr>
      <vt:lpstr>Office Theme</vt:lpstr>
      <vt:lpstr>Transformational Leadership</vt:lpstr>
      <vt:lpstr>What is Transformational leadership?</vt:lpstr>
      <vt:lpstr>PowerPoint Presentation</vt:lpstr>
      <vt:lpstr>Transformational Leadership in Healthcare</vt:lpstr>
      <vt:lpstr>Key Factors that characterise Transformational Leadership</vt:lpstr>
      <vt:lpstr>Critical Evaluation….</vt:lpstr>
      <vt:lpstr>A positive negative ?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Gareth Fox (Welsh Ambulance Services NHS Trust)</dc:creator>
  <cp:lastModifiedBy>Gareth Fox (Welsh Ambulance Services NHS Trust)</cp:lastModifiedBy>
  <cp:revision>1</cp:revision>
  <dcterms:created xsi:type="dcterms:W3CDTF">2025-03-26T20:28:10Z</dcterms:created>
  <dcterms:modified xsi:type="dcterms:W3CDTF">2025-03-27T11:02:23Z</dcterms:modified>
</cp:coreProperties>
</file>