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6"/>
  </p:notesMasterIdLst>
  <p:sldIdLst>
    <p:sldId id="256" r:id="rId2"/>
    <p:sldId id="257" r:id="rId3"/>
    <p:sldId id="281" r:id="rId4"/>
    <p:sldId id="282" r:id="rId5"/>
    <p:sldId id="283" r:id="rId6"/>
    <p:sldId id="290" r:id="rId7"/>
    <p:sldId id="285" r:id="rId8"/>
    <p:sldId id="291" r:id="rId9"/>
    <p:sldId id="292" r:id="rId10"/>
    <p:sldId id="271" r:id="rId11"/>
    <p:sldId id="287" r:id="rId12"/>
    <p:sldId id="272" r:id="rId13"/>
    <p:sldId id="273" r:id="rId14"/>
    <p:sldId id="274" r:id="rId15"/>
    <p:sldId id="275" r:id="rId16"/>
    <p:sldId id="276" r:id="rId17"/>
    <p:sldId id="277" r:id="rId18"/>
    <p:sldId id="280" r:id="rId19"/>
    <p:sldId id="278" r:id="rId20"/>
    <p:sldId id="289" r:id="rId21"/>
    <p:sldId id="279" r:id="rId22"/>
    <p:sldId id="288" r:id="rId23"/>
    <p:sldId id="270" r:id="rId24"/>
    <p:sldId id="286"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AA76EEC-4AB4-4CBB-A331-6B01CCE8CE99}" type="datetimeFigureOut">
              <a:rPr lang="nl-NL" smtClean="0"/>
              <a:t>30-7-2017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2AD3144-987E-4327-B193-0C02E3F9C6D7}" type="slidenum">
              <a:rPr lang="nl-NL" smtClean="0"/>
              <a:t>‹#›</a:t>
            </a:fld>
            <a:endParaRPr lang="nl-NL"/>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6EE525-05C9-4C27-BBD9-22563EA158B3}" type="slidenum">
              <a:rPr lang="en-GB"/>
              <a:pPr/>
              <a:t>10</a:t>
            </a:fld>
            <a:endParaRPr lang="en-GB"/>
          </a:p>
        </p:txBody>
      </p:sp>
      <p:sp>
        <p:nvSpPr>
          <p:cNvPr id="134146"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p:txBody>
          <a:bodyPr/>
          <a:lstStyle/>
          <a:p>
            <a:endParaRPr lang="nl-NL"/>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687F99-476F-4360-BD91-7D36B0DBD27C}" type="slidenum">
              <a:rPr lang="en-GB"/>
              <a:pPr/>
              <a:t>12</a:t>
            </a:fld>
            <a:endParaRPr lang="en-GB"/>
          </a:p>
        </p:txBody>
      </p:sp>
      <p:sp>
        <p:nvSpPr>
          <p:cNvPr id="135170" name="Rectangle 2"/>
          <p:cNvSpPr>
            <a:spLocks noGrp="1" noRot="1" noChangeAspect="1" noChangeArrowheads="1" noTextEdit="1"/>
          </p:cNvSpPr>
          <p:nvPr>
            <p:ph type="sldImg"/>
          </p:nvPr>
        </p:nvSpPr>
        <p:spPr>
          <a:ln/>
        </p:spPr>
      </p:sp>
      <p:sp>
        <p:nvSpPr>
          <p:cNvPr id="135171" name="Rectangle 3"/>
          <p:cNvSpPr>
            <a:spLocks noGrp="1" noChangeArrowheads="1"/>
          </p:cNvSpPr>
          <p:nvPr>
            <p:ph type="body" idx="1"/>
          </p:nvPr>
        </p:nvSpPr>
        <p:spPr/>
        <p:txBody>
          <a:bodyPr/>
          <a:lstStyle/>
          <a:p>
            <a:endParaRPr lang="nl-NL"/>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EBF8426-4002-4096-A8AF-3D0E7EB2A51A}" type="slidenum">
              <a:rPr lang="en-GB"/>
              <a:pPr/>
              <a:t>13</a:t>
            </a:fld>
            <a:endParaRPr lang="en-GB"/>
          </a:p>
        </p:txBody>
      </p:sp>
      <p:sp>
        <p:nvSpPr>
          <p:cNvPr id="136194" name="Rectangle 2"/>
          <p:cNvSpPr>
            <a:spLocks noGrp="1" noRot="1" noChangeAspect="1" noChangeArrowheads="1" noTextEdit="1"/>
          </p:cNvSpPr>
          <p:nvPr>
            <p:ph type="sldImg"/>
          </p:nvPr>
        </p:nvSpPr>
        <p:spPr>
          <a:ln/>
        </p:spPr>
      </p:sp>
      <p:sp>
        <p:nvSpPr>
          <p:cNvPr id="136195" name="Rectangle 3"/>
          <p:cNvSpPr>
            <a:spLocks noGrp="1" noChangeArrowheads="1"/>
          </p:cNvSpPr>
          <p:nvPr>
            <p:ph type="body" idx="1"/>
          </p:nvPr>
        </p:nvSpPr>
        <p:spPr/>
        <p:txBody>
          <a:bodyPr/>
          <a:lstStyle/>
          <a:p>
            <a:endParaRPr lang="nl-NL"/>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F8831B1-3235-4F94-AD93-745ADC5CF3D0}" type="slidenum">
              <a:rPr lang="en-GB"/>
              <a:pPr/>
              <a:t>14</a:t>
            </a:fld>
            <a:endParaRPr lang="en-GB"/>
          </a:p>
        </p:txBody>
      </p:sp>
      <p:sp>
        <p:nvSpPr>
          <p:cNvPr id="100354" name="Rectangle 2"/>
          <p:cNvSpPr>
            <a:spLocks noGrp="1" noRot="1" noChangeAspect="1" noChangeArrowheads="1" noTextEdit="1"/>
          </p:cNvSpPr>
          <p:nvPr>
            <p:ph type="sldImg"/>
          </p:nvPr>
        </p:nvSpPr>
        <p:spPr>
          <a:xfrm>
            <a:off x="1143000" y="685800"/>
            <a:ext cx="4573588" cy="3430588"/>
          </a:xfrm>
          <a:ln/>
        </p:spPr>
      </p:sp>
      <p:sp>
        <p:nvSpPr>
          <p:cNvPr id="100355" name="Rectangle 3"/>
          <p:cNvSpPr>
            <a:spLocks noGrp="1" noChangeArrowheads="1"/>
          </p:cNvSpPr>
          <p:nvPr>
            <p:ph type="body" idx="1"/>
          </p:nvPr>
        </p:nvSpPr>
        <p:spPr>
          <a:xfrm>
            <a:off x="913119" y="4343144"/>
            <a:ext cx="5031763" cy="4115019"/>
          </a:xfrm>
        </p:spPr>
        <p:txBody>
          <a:bodyPr/>
          <a:lstStyle/>
          <a:p>
            <a:r>
              <a:rPr lang="en-GB"/>
              <a:t>Implications of globalisation and remedial measures </a:t>
            </a:r>
          </a:p>
          <a:p>
            <a:r>
              <a:rPr lang="en-GB"/>
              <a:t>eg</a:t>
            </a:r>
          </a:p>
          <a:p>
            <a:r>
              <a:rPr lang="en-GB"/>
              <a:t>increase international aid to cover the rising costs due to costs o internationally mobile medical services- migration</a:t>
            </a:r>
          </a:p>
          <a:p>
            <a:r>
              <a:rPr lang="en-GB"/>
              <a:t>tiered pricing to ensure low cost prices for essential medicines for poor countries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27582F-ADDF-4FED-AA03-AA760A64AB6D}" type="slidenum">
              <a:rPr lang="en-GB"/>
              <a:pPr/>
              <a:t>15</a:t>
            </a:fld>
            <a:endParaRPr lang="en-GB"/>
          </a:p>
        </p:txBody>
      </p:sp>
      <p:sp>
        <p:nvSpPr>
          <p:cNvPr id="102402" name="Rectangle 2"/>
          <p:cNvSpPr>
            <a:spLocks noGrp="1" noRot="1" noChangeAspect="1" noChangeArrowheads="1" noTextEdit="1"/>
          </p:cNvSpPr>
          <p:nvPr>
            <p:ph type="sldImg"/>
          </p:nvPr>
        </p:nvSpPr>
        <p:spPr>
          <a:xfrm>
            <a:off x="1143000" y="685800"/>
            <a:ext cx="4573588" cy="3430588"/>
          </a:xfrm>
          <a:ln/>
        </p:spPr>
      </p:sp>
      <p:sp>
        <p:nvSpPr>
          <p:cNvPr id="102403" name="Rectangle 3"/>
          <p:cNvSpPr>
            <a:spLocks noGrp="1" noChangeArrowheads="1"/>
          </p:cNvSpPr>
          <p:nvPr>
            <p:ph type="body" idx="1"/>
          </p:nvPr>
        </p:nvSpPr>
        <p:spPr>
          <a:xfrm>
            <a:off x="913119" y="4343144"/>
            <a:ext cx="5031763" cy="4115019"/>
          </a:xfrm>
        </p:spPr>
        <p:txBody>
          <a:bodyPr/>
          <a:lstStyle/>
          <a:p>
            <a:pPr lvl="2" algn="just">
              <a:buFont typeface="Wingdings" pitchFamily="2" charset="2"/>
              <a:buChar char="§"/>
            </a:pPr>
            <a:r>
              <a:rPr lang="en-US" sz="1000"/>
              <a:t>New market incentives are being created to spur more investment in research and development of new drugs and vaccines for malaria, HIV/AIDS, and TB, and better diagnostic tests for these diseases. </a:t>
            </a:r>
          </a:p>
          <a:p>
            <a:pPr algn="just"/>
            <a:endParaRPr lang="en-US" sz="1000"/>
          </a:p>
          <a:p>
            <a:pPr lvl="2" algn="just">
              <a:buFont typeface="Wingdings" pitchFamily="2" charset="2"/>
              <a:buChar char="§"/>
            </a:pPr>
            <a:r>
              <a:rPr lang="en-US" sz="1000"/>
              <a:t>New resources are being raised to </a:t>
            </a:r>
            <a:r>
              <a:rPr lang="en-GB" sz="1000"/>
              <a:t>increase access to existing drugs and vaccines and provide more effective treatments to </a:t>
            </a:r>
            <a:r>
              <a:rPr lang="en-US" sz="1000"/>
              <a:t>combat </a:t>
            </a:r>
            <a:r>
              <a:rPr lang="en-GB" sz="1000"/>
              <a:t>polio, measles, diarrhoea and respiratory diseases.  I</a:t>
            </a:r>
            <a:r>
              <a:rPr lang="en-US" sz="1000"/>
              <a:t>nternational partnerships between the public and private sector have launched campaigns, including Roll Back Malaria, the International AIDS Vaccine Initiative, the Global Alliance for Vaccines Initiative, and Stop TB.</a:t>
            </a:r>
            <a:r>
              <a:rPr lang="en-GB" sz="1000"/>
              <a:t> </a:t>
            </a:r>
            <a:endParaRPr lang="en-US" sz="1000"/>
          </a:p>
          <a:p>
            <a:pPr algn="just"/>
            <a:endParaRPr lang="en-US" sz="1000"/>
          </a:p>
          <a:p>
            <a:pPr lvl="2" algn="just">
              <a:buFont typeface="Wingdings" pitchFamily="2" charset="2"/>
              <a:buChar char="§"/>
            </a:pPr>
            <a:r>
              <a:rPr lang="en-US" sz="1000"/>
              <a:t>Knowledge, technology and best practices for affordable and effective prevention and treatments are being shared more widely, and new research is under way to fill gaps in our knowledge.   </a:t>
            </a:r>
          </a:p>
          <a:p>
            <a:pPr algn="just"/>
            <a:endParaRPr lang="en-US" sz="1000"/>
          </a:p>
          <a:p>
            <a:r>
              <a:rPr lang="en-US" sz="1000"/>
              <a:t>New global health rules are being developed to control cross-border or global health risks:  improved global disease surveillance through strengthened International Health Regulations;  a Framework Convention on Tobacco Control to restrain the marketing and illegal smuggling of tobacco;  collaboration with the World Trade Organization to ensure public health is protected and promoted in multilateral trade rules.</a:t>
            </a:r>
            <a:endParaRPr lang="en-GB" sz="10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F1715DB-14B6-4F82-BBC1-FB38C51A59FF}" type="slidenum">
              <a:rPr lang="en-GB"/>
              <a:pPr/>
              <a:t>16</a:t>
            </a:fld>
            <a:endParaRPr lang="en-GB"/>
          </a:p>
        </p:txBody>
      </p:sp>
      <p:sp>
        <p:nvSpPr>
          <p:cNvPr id="137218" name="Rectangle 2"/>
          <p:cNvSpPr>
            <a:spLocks noGrp="1" noRot="1" noChangeAspect="1" noChangeArrowheads="1" noTextEdit="1"/>
          </p:cNvSpPr>
          <p:nvPr>
            <p:ph type="sldImg"/>
          </p:nvPr>
        </p:nvSpPr>
        <p:spPr>
          <a:ln/>
        </p:spPr>
      </p:sp>
      <p:sp>
        <p:nvSpPr>
          <p:cNvPr id="137219" name="Rectangle 3"/>
          <p:cNvSpPr>
            <a:spLocks noGrp="1" noChangeArrowheads="1"/>
          </p:cNvSpPr>
          <p:nvPr>
            <p:ph type="body" idx="1"/>
          </p:nvPr>
        </p:nvSpPr>
        <p:spPr/>
        <p:txBody>
          <a:bodyPr/>
          <a:lstStyle/>
          <a:p>
            <a:endParaRPr lang="nl-NL"/>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15CFD2-FE22-4BA7-87A5-1FCB95FA9B7E}" type="slidenum">
              <a:rPr lang="en-GB"/>
              <a:pPr/>
              <a:t>17</a:t>
            </a:fld>
            <a:endParaRPr lang="en-GB"/>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p:txBody>
          <a:bodyPr/>
          <a:lstStyle/>
          <a:p>
            <a:endParaRPr lang="nl-NL"/>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80DF6E8-8D54-45A7-81BB-7847E1D14E31}" type="slidenum">
              <a:rPr lang="en-GB"/>
              <a:pPr/>
              <a:t>18</a:t>
            </a:fld>
            <a:endParaRPr lang="en-GB"/>
          </a:p>
        </p:txBody>
      </p:sp>
      <p:sp>
        <p:nvSpPr>
          <p:cNvPr id="104450" name="Rectangle 2"/>
          <p:cNvSpPr>
            <a:spLocks noGrp="1" noRot="1" noChangeAspect="1" noChangeArrowheads="1" noTextEdit="1"/>
          </p:cNvSpPr>
          <p:nvPr>
            <p:ph type="sldImg"/>
          </p:nvPr>
        </p:nvSpPr>
        <p:spPr>
          <a:xfrm>
            <a:off x="1143000" y="685800"/>
            <a:ext cx="4573588" cy="3429000"/>
          </a:xfrm>
          <a:ln/>
        </p:spPr>
      </p:sp>
      <p:sp>
        <p:nvSpPr>
          <p:cNvPr id="104451" name="Rectangle 3"/>
          <p:cNvSpPr>
            <a:spLocks noGrp="1" noChangeArrowheads="1"/>
          </p:cNvSpPr>
          <p:nvPr>
            <p:ph type="body" idx="1"/>
          </p:nvPr>
        </p:nvSpPr>
        <p:spPr>
          <a:xfrm>
            <a:off x="914721" y="4343144"/>
            <a:ext cx="5028558" cy="4115019"/>
          </a:xfrm>
        </p:spPr>
        <p:txBody>
          <a:bodyPr/>
          <a:lstStyle/>
          <a:p>
            <a:r>
              <a:rPr lang="en-US" sz="1200" b="0" i="0" kern="1200" dirty="0" smtClean="0">
                <a:solidFill>
                  <a:schemeClr val="tx1"/>
                </a:solidFill>
                <a:latin typeface="+mn-lt"/>
                <a:ea typeface="+mn-ea"/>
                <a:cs typeface="+mn-cs"/>
              </a:rPr>
              <a:t>Basic human dignity for all people, including universal access to basic education and health care.</a:t>
            </a:r>
          </a:p>
          <a:p>
            <a:r>
              <a:rPr lang="en-US" sz="1200" b="0" i="0" kern="1200" dirty="0" smtClean="0">
                <a:solidFill>
                  <a:schemeClr val="tx1"/>
                </a:solidFill>
                <a:latin typeface="+mn-lt"/>
                <a:ea typeface="+mn-ea"/>
                <a:cs typeface="+mn-cs"/>
              </a:rPr>
              <a:t>Respect for national sovereignty.</a:t>
            </a:r>
          </a:p>
          <a:p>
            <a:r>
              <a:rPr lang="en-US" sz="1200" b="0" i="0" kern="1200" dirty="0" smtClean="0">
                <a:solidFill>
                  <a:schemeClr val="tx1"/>
                </a:solidFill>
                <a:latin typeface="+mn-lt"/>
                <a:ea typeface="+mn-ea"/>
                <a:cs typeface="+mn-cs"/>
              </a:rPr>
              <a:t>Global public health, particularly communicable disease control.</a:t>
            </a:r>
          </a:p>
          <a:p>
            <a:r>
              <a:rPr lang="en-US" sz="1200" b="0" i="0" kern="1200" dirty="0" smtClean="0">
                <a:solidFill>
                  <a:schemeClr val="tx1"/>
                </a:solidFill>
                <a:latin typeface="+mn-lt"/>
                <a:ea typeface="+mn-ea"/>
                <a:cs typeface="+mn-cs"/>
              </a:rPr>
              <a:t>Global security or, put differently, a global public domain free from crime and violence.</a:t>
            </a:r>
          </a:p>
          <a:p>
            <a:r>
              <a:rPr lang="en-US" sz="1200" b="0" i="0" kern="1200" dirty="0" smtClean="0">
                <a:solidFill>
                  <a:schemeClr val="tx1"/>
                </a:solidFill>
                <a:latin typeface="+mn-lt"/>
                <a:ea typeface="+mn-ea"/>
                <a:cs typeface="+mn-cs"/>
              </a:rPr>
              <a:t>Global peace.</a:t>
            </a:r>
          </a:p>
          <a:p>
            <a:r>
              <a:rPr lang="en-US" sz="1200" b="0" i="0" kern="1200" dirty="0" smtClean="0">
                <a:solidFill>
                  <a:schemeClr val="tx1"/>
                </a:solidFill>
                <a:latin typeface="+mn-lt"/>
                <a:ea typeface="+mn-ea"/>
                <a:cs typeface="+mn-cs"/>
              </a:rPr>
              <a:t>Communication and transportation systems harmonized across borders.</a:t>
            </a:r>
          </a:p>
          <a:p>
            <a:r>
              <a:rPr lang="en-US" sz="1200" b="0" i="0" kern="1200" dirty="0" smtClean="0">
                <a:solidFill>
                  <a:schemeClr val="tx1"/>
                </a:solidFill>
                <a:latin typeface="+mn-lt"/>
                <a:ea typeface="+mn-ea"/>
                <a:cs typeface="+mn-cs"/>
              </a:rPr>
              <a:t>Institutional infrastructure harmonized across borders to foster such goals as market efficiency, universal human rights, transparent and accountable governance, and harmonization of technical standards.</a:t>
            </a:r>
          </a:p>
          <a:p>
            <a:r>
              <a:rPr lang="en-US" sz="1200" b="0" i="0" kern="1200" dirty="0" smtClean="0">
                <a:solidFill>
                  <a:schemeClr val="tx1"/>
                </a:solidFill>
                <a:latin typeface="+mn-lt"/>
                <a:ea typeface="+mn-ea"/>
                <a:cs typeface="+mn-cs"/>
              </a:rPr>
              <a:t>Concerted management of knowledge, including worldwide respect for intellectual property rights.</a:t>
            </a:r>
          </a:p>
          <a:p>
            <a:r>
              <a:rPr lang="en-US" sz="1200" b="0" i="0" kern="1200" dirty="0" smtClean="0">
                <a:solidFill>
                  <a:schemeClr val="tx1"/>
                </a:solidFill>
                <a:latin typeface="+mn-lt"/>
                <a:ea typeface="+mn-ea"/>
                <a:cs typeface="+mn-cs"/>
              </a:rPr>
              <a:t>Concerted management of the global natural commons to promote their sustainable use.</a:t>
            </a:r>
          </a:p>
          <a:p>
            <a:r>
              <a:rPr lang="en-US" sz="1200" b="0" i="0" kern="1200" dirty="0" smtClean="0">
                <a:solidFill>
                  <a:schemeClr val="tx1"/>
                </a:solidFill>
                <a:latin typeface="+mn-lt"/>
                <a:ea typeface="+mn-ea"/>
                <a:cs typeface="+mn-cs"/>
              </a:rPr>
              <a:t>Availability of international arenas for multilateral negotiations between states as well as between state and </a:t>
            </a:r>
            <a:r>
              <a:rPr lang="en-US" sz="1200" b="0" i="0" kern="1200" dirty="0" err="1" smtClean="0">
                <a:solidFill>
                  <a:schemeClr val="tx1"/>
                </a:solidFill>
                <a:latin typeface="+mn-lt"/>
                <a:ea typeface="+mn-ea"/>
                <a:cs typeface="+mn-cs"/>
              </a:rPr>
              <a:t>nonstate</a:t>
            </a:r>
            <a:r>
              <a:rPr lang="en-US" sz="1200" b="0" i="0" kern="1200" dirty="0" smtClean="0">
                <a:solidFill>
                  <a:schemeClr val="tx1"/>
                </a:solidFill>
                <a:latin typeface="+mn-lt"/>
                <a:ea typeface="+mn-ea"/>
                <a:cs typeface="+mn-cs"/>
              </a:rPr>
              <a:t> actors</a:t>
            </a:r>
          </a:p>
          <a:p>
            <a:r>
              <a:rPr lang="nl-NL" sz="1200" b="0" i="0" kern="1200" dirty="0" smtClean="0">
                <a:solidFill>
                  <a:schemeClr val="tx1"/>
                </a:solidFill>
                <a:latin typeface="+mn-lt"/>
                <a:ea typeface="+mn-ea"/>
                <a:cs typeface="+mn-cs"/>
              </a:rPr>
              <a:t>(</a:t>
            </a:r>
            <a:r>
              <a:rPr lang="nl-NL" sz="1200" b="0" i="0" kern="1200" dirty="0" err="1" smtClean="0">
                <a:solidFill>
                  <a:schemeClr val="tx1"/>
                </a:solidFill>
                <a:latin typeface="+mn-lt"/>
                <a:ea typeface="+mn-ea"/>
                <a:cs typeface="+mn-cs"/>
              </a:rPr>
              <a:t>Kaul</a:t>
            </a:r>
            <a:r>
              <a:rPr lang="nl-NL" sz="1200" b="0" i="0" kern="1200" dirty="0" smtClean="0">
                <a:solidFill>
                  <a:schemeClr val="tx1"/>
                </a:solidFill>
                <a:latin typeface="+mn-lt"/>
                <a:ea typeface="+mn-ea"/>
                <a:cs typeface="+mn-cs"/>
              </a:rPr>
              <a:t> and </a:t>
            </a:r>
            <a:r>
              <a:rPr lang="nl-NL" sz="1200" b="0" i="0" kern="1200" dirty="0" err="1" smtClean="0">
                <a:solidFill>
                  <a:schemeClr val="tx1"/>
                </a:solidFill>
                <a:latin typeface="+mn-lt"/>
                <a:ea typeface="+mn-ea"/>
                <a:cs typeface="+mn-cs"/>
              </a:rPr>
              <a:t>Mendoza</a:t>
            </a:r>
            <a:r>
              <a:rPr lang="nl-NL" sz="1200" b="0" i="0" kern="1200" dirty="0" smtClean="0">
                <a:solidFill>
                  <a:schemeClr val="tx1"/>
                </a:solidFill>
                <a:latin typeface="+mn-lt"/>
                <a:ea typeface="+mn-ea"/>
                <a:cs typeface="+mn-cs"/>
              </a:rPr>
              <a:t>, 2003</a:t>
            </a:r>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6F9298-3090-4009-ABAB-82C1D9CFA401}" type="slidenum">
              <a:rPr lang="en-GB"/>
              <a:pPr/>
              <a:t>19</a:t>
            </a:fld>
            <a:endParaRPr lang="en-GB"/>
          </a:p>
        </p:txBody>
      </p:sp>
      <p:sp>
        <p:nvSpPr>
          <p:cNvPr id="139266" name="Rectangle 2"/>
          <p:cNvSpPr>
            <a:spLocks noGrp="1" noRot="1" noChangeAspect="1" noChangeArrowheads="1" noTextEdit="1"/>
          </p:cNvSpPr>
          <p:nvPr>
            <p:ph type="sldImg"/>
          </p:nvPr>
        </p:nvSpPr>
        <p:spPr>
          <a:ln/>
        </p:spPr>
      </p:sp>
      <p:sp>
        <p:nvSpPr>
          <p:cNvPr id="139267" name="Rectangle 3"/>
          <p:cNvSpPr>
            <a:spLocks noGrp="1" noChangeArrowheads="1"/>
          </p:cNvSpPr>
          <p:nvPr>
            <p:ph type="body" idx="1"/>
          </p:nvPr>
        </p:nvSpPr>
        <p:spPr/>
        <p:txBody>
          <a:bodyPr/>
          <a:lstStyle/>
          <a:p>
            <a:endParaRPr lang="nl-NL"/>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ACAEA4-F0D7-4FEF-8029-090BBAE8140B}" type="slidenum">
              <a:rPr lang="en-GB"/>
              <a:pPr/>
              <a:t>21</a:t>
            </a:fld>
            <a:endParaRPr lang="en-GB"/>
          </a:p>
        </p:txBody>
      </p:sp>
      <p:sp>
        <p:nvSpPr>
          <p:cNvPr id="80898" name="Rectangle 1026"/>
          <p:cNvSpPr>
            <a:spLocks noGrp="1" noRot="1" noChangeAspect="1" noChangeArrowheads="1" noTextEdit="1"/>
          </p:cNvSpPr>
          <p:nvPr>
            <p:ph type="sldImg"/>
          </p:nvPr>
        </p:nvSpPr>
        <p:spPr>
          <a:xfrm>
            <a:off x="1143000" y="685800"/>
            <a:ext cx="4573588" cy="3429000"/>
          </a:xfrm>
          <a:ln/>
        </p:spPr>
      </p:sp>
      <p:sp>
        <p:nvSpPr>
          <p:cNvPr id="80899" name="Rectangle 1027"/>
          <p:cNvSpPr>
            <a:spLocks noGrp="1" noChangeArrowheads="1"/>
          </p:cNvSpPr>
          <p:nvPr>
            <p:ph type="body" idx="1"/>
          </p:nvPr>
        </p:nvSpPr>
        <p:spPr>
          <a:xfrm>
            <a:off x="914721" y="4343144"/>
            <a:ext cx="5028558" cy="4115019"/>
          </a:xfrm>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30/07/2017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5.wmf"/><Relationship Id="rId4" Type="http://schemas.openxmlformats.org/officeDocument/2006/relationships/oleObject" Target="../embeddings/oleObject1.bin"/></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Introduction to Module</a:t>
            </a:r>
            <a:endParaRPr lang="en-GB" dirty="0"/>
          </a:p>
        </p:txBody>
      </p:sp>
      <p:sp>
        <p:nvSpPr>
          <p:cNvPr id="9" name="Subtitle 8"/>
          <p:cNvSpPr>
            <a:spLocks noGrp="1"/>
          </p:cNvSpPr>
          <p:nvPr>
            <p:ph type="subTitle" idx="1"/>
          </p:nvPr>
        </p:nvSpPr>
        <p:spPr/>
        <p:txBody>
          <a:bodyPr/>
          <a:lstStyle/>
          <a:p>
            <a:r>
              <a:rPr lang="en-US" dirty="0"/>
              <a:t>MANAGING </a:t>
            </a:r>
            <a:r>
              <a:rPr lang="en-US" dirty="0" smtClean="0"/>
              <a:t>PUBLIC HEALTH UK/ GLOBAL</a:t>
            </a:r>
          </a:p>
          <a:p>
            <a:pPr algn="ctr"/>
            <a:r>
              <a:rPr lang="en-US" dirty="0" smtClean="0"/>
              <a:t>WK 6</a:t>
            </a:r>
            <a:endParaRPr lang="en-GB"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endParaRPr lang="en-GB" sz="3000" dirty="0" smtClean="0"/>
          </a:p>
          <a:p>
            <a:r>
              <a:rPr lang="en-GB" sz="3000" dirty="0" smtClean="0"/>
              <a:t>Quiz UK Global Health Strategy 2014 – 2019</a:t>
            </a:r>
          </a:p>
          <a:p>
            <a:r>
              <a:rPr lang="en-GB" sz="3000" dirty="0" smtClean="0"/>
              <a:t>Case study: Public Health Strategies E-bola virus</a:t>
            </a:r>
          </a:p>
          <a:p>
            <a:r>
              <a:rPr lang="en-GB" sz="3000" dirty="0" smtClean="0"/>
              <a:t>Globalization and public health</a:t>
            </a:r>
            <a:endParaRPr lang="en-GB" sz="30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Quiz</a:t>
            </a:r>
            <a:endParaRPr lang="nl-NL" dirty="0"/>
          </a:p>
        </p:txBody>
      </p:sp>
      <p:sp>
        <p:nvSpPr>
          <p:cNvPr id="3" name="Tijdelijke aanduiding voor inhoud 2"/>
          <p:cNvSpPr>
            <a:spLocks noGrp="1"/>
          </p:cNvSpPr>
          <p:nvPr>
            <p:ph idx="1"/>
          </p:nvPr>
        </p:nvSpPr>
        <p:spPr/>
        <p:txBody>
          <a:bodyPr/>
          <a:lstStyle/>
          <a:p>
            <a:pPr marL="457200" indent="-457200">
              <a:buFont typeface="+mj-lt"/>
              <a:buAutoNum type="arabicPeriod"/>
            </a:pPr>
            <a:r>
              <a:rPr lang="nl-NL" dirty="0" err="1" smtClean="0"/>
              <a:t>How</a:t>
            </a:r>
            <a:r>
              <a:rPr lang="nl-NL" dirty="0" smtClean="0"/>
              <a:t> does PHE </a:t>
            </a:r>
            <a:r>
              <a:rPr lang="nl-NL" dirty="0" err="1" smtClean="0"/>
              <a:t>defines</a:t>
            </a:r>
            <a:r>
              <a:rPr lang="nl-NL" dirty="0" smtClean="0"/>
              <a:t> </a:t>
            </a:r>
            <a:r>
              <a:rPr lang="nl-NL" dirty="0" err="1" smtClean="0"/>
              <a:t>global</a:t>
            </a:r>
            <a:r>
              <a:rPr lang="nl-NL" dirty="0" smtClean="0"/>
              <a:t> </a:t>
            </a:r>
            <a:r>
              <a:rPr lang="nl-NL" dirty="0" err="1" smtClean="0"/>
              <a:t>health</a:t>
            </a:r>
            <a:r>
              <a:rPr lang="nl-NL" dirty="0" smtClean="0"/>
              <a:t>?</a:t>
            </a:r>
          </a:p>
          <a:p>
            <a:endParaRPr lang="nl-NL" dirty="0" smtClean="0"/>
          </a:p>
          <a:p>
            <a:pPr>
              <a:buNone/>
            </a:pPr>
            <a:r>
              <a:rPr lang="en-US" dirty="0" smtClean="0"/>
              <a:t>	</a:t>
            </a:r>
            <a:r>
              <a:rPr lang="en-US" i="1" dirty="0" smtClean="0"/>
              <a:t>Refers to health issues where the determinants circumvent, undermine or are oblivious to the territorial boundaries of states, and are thus beyond the capacity of individual countries to address through domestic institutions. Global health is focused on people across the whole planet rather than the concerns of particular nations. Global health </a:t>
            </a:r>
            <a:r>
              <a:rPr lang="en-US" i="1" dirty="0" err="1" smtClean="0"/>
              <a:t>recognises</a:t>
            </a:r>
            <a:r>
              <a:rPr lang="en-US" i="1" dirty="0" smtClean="0"/>
              <a:t> that health is determined by problems, issues and concerns </a:t>
            </a:r>
            <a:r>
              <a:rPr lang="en-US" i="1" dirty="0" smtClean="0">
                <a:solidFill>
                  <a:schemeClr val="bg1"/>
                </a:solidFill>
              </a:rPr>
              <a:t>that transcend national boundaries</a:t>
            </a:r>
            <a:r>
              <a:rPr lang="en-US" dirty="0" smtClean="0">
                <a:solidFill>
                  <a:schemeClr val="bg1"/>
                </a:solidFill>
              </a:rPr>
              <a:t>.</a:t>
            </a:r>
            <a:endParaRPr lang="nl-NL" dirty="0">
              <a:solidFill>
                <a:schemeClr val="bg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pPr marL="457200" indent="-457200">
              <a:buFont typeface="+mj-lt"/>
              <a:buAutoNum type="arabicPeriod" startAt="2"/>
            </a:pPr>
            <a:r>
              <a:rPr lang="nl-NL" sz="3000" dirty="0" smtClean="0"/>
              <a:t>Name at </a:t>
            </a:r>
            <a:r>
              <a:rPr lang="nl-NL" sz="3000" dirty="0" err="1" smtClean="0"/>
              <a:t>least</a:t>
            </a:r>
            <a:r>
              <a:rPr lang="nl-NL" sz="3000" dirty="0" smtClean="0"/>
              <a:t> 3 </a:t>
            </a:r>
            <a:r>
              <a:rPr lang="nl-NL" sz="3000" dirty="0" err="1" smtClean="0"/>
              <a:t>global</a:t>
            </a:r>
            <a:r>
              <a:rPr lang="nl-NL" sz="3000" dirty="0" smtClean="0"/>
              <a:t> </a:t>
            </a:r>
            <a:r>
              <a:rPr lang="nl-NL" sz="3000" dirty="0" err="1" smtClean="0"/>
              <a:t>treats</a:t>
            </a:r>
            <a:r>
              <a:rPr lang="nl-NL" sz="3000" dirty="0" smtClean="0"/>
              <a:t> to </a:t>
            </a:r>
            <a:r>
              <a:rPr lang="nl-NL" sz="3000" dirty="0" err="1" smtClean="0"/>
              <a:t>health</a:t>
            </a:r>
            <a:endParaRPr lang="nl-NL" sz="3000" dirty="0" smtClean="0"/>
          </a:p>
          <a:p>
            <a:endParaRPr lang="nl-NL" dirty="0" smtClean="0"/>
          </a:p>
          <a:p>
            <a:pPr marL="731520" lvl="1" indent="-457200">
              <a:buFont typeface="+mj-lt"/>
              <a:buAutoNum type="arabicPeriod"/>
            </a:pPr>
            <a:r>
              <a:rPr lang="en-US" sz="2600" dirty="0" smtClean="0"/>
              <a:t>The emergence of novel pathogens</a:t>
            </a:r>
          </a:p>
          <a:p>
            <a:pPr marL="731520" lvl="1" indent="-457200">
              <a:buFont typeface="+mj-lt"/>
              <a:buAutoNum type="arabicPeriod"/>
            </a:pPr>
            <a:r>
              <a:rPr lang="en-US" sz="2600" dirty="0" smtClean="0"/>
              <a:t>The spread of antibiotic resistance </a:t>
            </a:r>
          </a:p>
          <a:p>
            <a:pPr marL="731520" lvl="1" indent="-457200">
              <a:buFont typeface="+mj-lt"/>
              <a:buAutoNum type="arabicPeriod"/>
            </a:pPr>
            <a:r>
              <a:rPr lang="en-US" sz="2600" dirty="0" smtClean="0"/>
              <a:t>Health effects of climate change. </a:t>
            </a:r>
          </a:p>
          <a:p>
            <a:pPr marL="731520" lvl="1" indent="-457200">
              <a:buFont typeface="+mj-lt"/>
              <a:buAutoNum type="arabicPeriod"/>
            </a:pPr>
            <a:r>
              <a:rPr lang="en-US" sz="2600" dirty="0" smtClean="0"/>
              <a:t>Easy cross border/ continental travel</a:t>
            </a:r>
          </a:p>
          <a:p>
            <a:pPr marL="731520" lvl="1" indent="-457200">
              <a:buFont typeface="+mj-lt"/>
              <a:buAutoNum type="arabicPeriod"/>
            </a:pPr>
            <a:r>
              <a:rPr lang="en-US" sz="2600" dirty="0" smtClean="0"/>
              <a:t>…..</a:t>
            </a:r>
          </a:p>
          <a:p>
            <a:endParaRPr lang="nl-NL"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pPr marL="457200" indent="-457200">
              <a:buFont typeface="+mj-lt"/>
              <a:buAutoNum type="arabicPeriod" startAt="3"/>
            </a:pPr>
            <a:r>
              <a:rPr lang="nl-NL" dirty="0" err="1" smtClean="0"/>
              <a:t>Working</a:t>
            </a:r>
            <a:r>
              <a:rPr lang="nl-NL" dirty="0" smtClean="0"/>
              <a:t> </a:t>
            </a:r>
            <a:r>
              <a:rPr lang="nl-NL" dirty="0" err="1" smtClean="0"/>
              <a:t>with</a:t>
            </a:r>
            <a:r>
              <a:rPr lang="nl-NL" dirty="0" smtClean="0"/>
              <a:t> </a:t>
            </a:r>
            <a:r>
              <a:rPr lang="nl-NL" dirty="0" err="1" smtClean="0"/>
              <a:t>many</a:t>
            </a:r>
            <a:r>
              <a:rPr lang="nl-NL" dirty="0" smtClean="0"/>
              <a:t> </a:t>
            </a:r>
            <a:r>
              <a:rPr lang="nl-NL" dirty="0" err="1" smtClean="0"/>
              <a:t>other</a:t>
            </a:r>
            <a:r>
              <a:rPr lang="nl-NL" dirty="0" smtClean="0"/>
              <a:t> </a:t>
            </a:r>
            <a:r>
              <a:rPr lang="nl-NL" dirty="0" err="1" smtClean="0"/>
              <a:t>parties</a:t>
            </a:r>
            <a:r>
              <a:rPr lang="nl-NL" dirty="0" smtClean="0"/>
              <a:t>, </a:t>
            </a:r>
            <a:r>
              <a:rPr lang="nl-NL" dirty="0" err="1" smtClean="0"/>
              <a:t>stakeholders</a:t>
            </a:r>
            <a:r>
              <a:rPr lang="nl-NL" dirty="0" smtClean="0"/>
              <a:t> in </a:t>
            </a:r>
            <a:r>
              <a:rPr lang="nl-NL" dirty="0" err="1" smtClean="0"/>
              <a:t>global</a:t>
            </a:r>
            <a:r>
              <a:rPr lang="nl-NL" dirty="0" smtClean="0"/>
              <a:t> </a:t>
            </a:r>
            <a:r>
              <a:rPr lang="nl-NL" dirty="0" err="1" smtClean="0"/>
              <a:t>health</a:t>
            </a:r>
            <a:r>
              <a:rPr lang="nl-NL" dirty="0" smtClean="0"/>
              <a:t> </a:t>
            </a:r>
            <a:r>
              <a:rPr lang="nl-NL" dirty="0" err="1" smtClean="0"/>
              <a:t>what</a:t>
            </a:r>
            <a:r>
              <a:rPr lang="nl-NL" dirty="0" smtClean="0"/>
              <a:t> is important to PHE is (</a:t>
            </a:r>
            <a:r>
              <a:rPr lang="nl-NL" dirty="0" err="1" smtClean="0"/>
              <a:t>true</a:t>
            </a:r>
            <a:r>
              <a:rPr lang="nl-NL" dirty="0" smtClean="0"/>
              <a:t>/</a:t>
            </a:r>
            <a:r>
              <a:rPr lang="nl-NL" dirty="0" err="1" smtClean="0"/>
              <a:t>false</a:t>
            </a:r>
            <a:r>
              <a:rPr lang="nl-NL" dirty="0" smtClean="0"/>
              <a:t>)</a:t>
            </a:r>
          </a:p>
          <a:p>
            <a:endParaRPr lang="nl-NL" dirty="0" smtClean="0"/>
          </a:p>
          <a:p>
            <a:pPr marL="457200" indent="-457200">
              <a:buFont typeface="+mj-lt"/>
              <a:buAutoNum type="alphaUcPeriod"/>
            </a:pPr>
            <a:r>
              <a:rPr lang="en-US" dirty="0" smtClean="0"/>
              <a:t>Making enough money to implement PH </a:t>
            </a:r>
            <a:r>
              <a:rPr lang="en-US" dirty="0" smtClean="0"/>
              <a:t>projects - F</a:t>
            </a:r>
            <a:endParaRPr lang="en-US" dirty="0" smtClean="0"/>
          </a:p>
          <a:p>
            <a:pPr marL="457200" indent="-457200">
              <a:buFont typeface="+mj-lt"/>
              <a:buAutoNum type="alphaUcPeriod"/>
            </a:pPr>
            <a:r>
              <a:rPr lang="en-US" dirty="0" smtClean="0"/>
              <a:t>National and international </a:t>
            </a:r>
            <a:r>
              <a:rPr lang="en-US" dirty="0" smtClean="0"/>
              <a:t>partnerships - T</a:t>
            </a:r>
            <a:endParaRPr lang="en-US" dirty="0" smtClean="0"/>
          </a:p>
          <a:p>
            <a:pPr marL="457200" indent="-457200">
              <a:buFont typeface="+mj-lt"/>
              <a:buAutoNum type="alphaUcPeriod"/>
            </a:pPr>
            <a:r>
              <a:rPr lang="en-US" dirty="0" smtClean="0"/>
              <a:t>Reaching out to global powers to sustain PH </a:t>
            </a:r>
            <a:r>
              <a:rPr lang="en-US" dirty="0" smtClean="0"/>
              <a:t>projects- F</a:t>
            </a:r>
            <a:endParaRPr lang="en-US" dirty="0" smtClean="0"/>
          </a:p>
          <a:p>
            <a:pPr marL="457200" indent="-457200">
              <a:buFont typeface="+mj-lt"/>
              <a:buAutoNum type="alphaUcPeriod"/>
            </a:pPr>
            <a:r>
              <a:rPr lang="en-US" dirty="0" smtClean="0"/>
              <a:t>Collaborations </a:t>
            </a:r>
            <a:r>
              <a:rPr lang="en-US" dirty="0" smtClean="0"/>
              <a:t>- T</a:t>
            </a:r>
            <a:endParaRPr lang="en-US" dirty="0" smtClean="0"/>
          </a:p>
          <a:p>
            <a:pPr marL="457200" indent="-457200">
              <a:buFont typeface="+mj-lt"/>
              <a:buAutoNum type="alphaUcPeriod"/>
            </a:pPr>
            <a:r>
              <a:rPr lang="en-US" dirty="0" smtClean="0"/>
              <a:t>Networks - T</a:t>
            </a:r>
            <a:endParaRPr lang="en-US" dirty="0" smtClean="0"/>
          </a:p>
          <a:p>
            <a:pPr marL="457200" indent="-457200">
              <a:buFont typeface="+mj-lt"/>
              <a:buAutoNum type="alphaUcPeriod"/>
            </a:pPr>
            <a:r>
              <a:rPr lang="en-US" dirty="0" smtClean="0"/>
              <a:t>Top down approaches </a:t>
            </a:r>
            <a:r>
              <a:rPr lang="en-US" dirty="0" smtClean="0"/>
              <a:t>– F </a:t>
            </a:r>
            <a:endParaRPr lang="en-US" dirty="0" smtClean="0"/>
          </a:p>
          <a:p>
            <a:pPr marL="457200" indent="-457200">
              <a:buFont typeface="+mj-lt"/>
              <a:buAutoNum type="alphaUcPeriod"/>
            </a:pPr>
            <a:r>
              <a:rPr lang="en-US" dirty="0" smtClean="0"/>
              <a:t>Placement of individuals </a:t>
            </a:r>
            <a:r>
              <a:rPr lang="en-US" dirty="0" smtClean="0"/>
              <a:t>abroad - T</a:t>
            </a:r>
            <a:endParaRPr lang="nl-NL"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normAutofit fontScale="70000" lnSpcReduction="20000"/>
          </a:bodyPr>
          <a:lstStyle/>
          <a:p>
            <a:pPr marL="457200" indent="-457200">
              <a:buFont typeface="+mj-lt"/>
              <a:buAutoNum type="arabicPeriod" startAt="4"/>
            </a:pPr>
            <a:r>
              <a:rPr lang="nl-NL" dirty="0" smtClean="0"/>
              <a:t>PHE has </a:t>
            </a:r>
            <a:r>
              <a:rPr lang="nl-NL" dirty="0" err="1" smtClean="0"/>
              <a:t>listed</a:t>
            </a:r>
            <a:r>
              <a:rPr lang="nl-NL" dirty="0" smtClean="0"/>
              <a:t> a set of </a:t>
            </a:r>
            <a:r>
              <a:rPr lang="nl-NL" dirty="0" err="1" smtClean="0"/>
              <a:t>behaviors</a:t>
            </a:r>
            <a:r>
              <a:rPr lang="nl-NL" dirty="0" smtClean="0"/>
              <a:t> </a:t>
            </a:r>
            <a:r>
              <a:rPr lang="nl-NL" dirty="0" err="1" smtClean="0"/>
              <a:t>expected</a:t>
            </a:r>
            <a:r>
              <a:rPr lang="nl-NL" dirty="0" smtClean="0"/>
              <a:t> </a:t>
            </a:r>
            <a:r>
              <a:rPr lang="nl-NL" dirty="0" err="1" smtClean="0"/>
              <a:t>for</a:t>
            </a:r>
            <a:r>
              <a:rPr lang="nl-NL" dirty="0" smtClean="0"/>
              <a:t> </a:t>
            </a:r>
            <a:r>
              <a:rPr lang="nl-NL" dirty="0" err="1" smtClean="0"/>
              <a:t>their</a:t>
            </a:r>
            <a:r>
              <a:rPr lang="nl-NL" dirty="0" smtClean="0"/>
              <a:t> </a:t>
            </a:r>
            <a:r>
              <a:rPr lang="nl-NL" dirty="0" err="1" smtClean="0"/>
              <a:t>staff</a:t>
            </a:r>
            <a:r>
              <a:rPr lang="nl-NL" dirty="0" smtClean="0"/>
              <a:t> </a:t>
            </a:r>
            <a:r>
              <a:rPr lang="nl-NL" dirty="0" err="1" smtClean="0"/>
              <a:t>regarding</a:t>
            </a:r>
            <a:r>
              <a:rPr lang="nl-NL" dirty="0" smtClean="0"/>
              <a:t> international engagement (name at </a:t>
            </a:r>
            <a:r>
              <a:rPr lang="nl-NL" dirty="0" err="1" smtClean="0"/>
              <a:t>least</a:t>
            </a:r>
            <a:r>
              <a:rPr lang="nl-NL" dirty="0" smtClean="0"/>
              <a:t> 3)</a:t>
            </a:r>
          </a:p>
          <a:p>
            <a:pPr marL="457200" indent="-457200">
              <a:buFont typeface="+mj-lt"/>
              <a:buAutoNum type="arabicPeriod" startAt="4"/>
            </a:pPr>
            <a:endParaRPr lang="nl-NL" dirty="0" smtClean="0"/>
          </a:p>
          <a:p>
            <a:pPr>
              <a:buFont typeface="Wingdings" panose="05000000000000000000" pitchFamily="2" charset="2"/>
              <a:buChar char="Ø"/>
            </a:pPr>
            <a:r>
              <a:rPr lang="en-US" dirty="0" err="1" smtClean="0"/>
              <a:t>recognise</a:t>
            </a:r>
            <a:r>
              <a:rPr lang="en-US" dirty="0" smtClean="0"/>
              <a:t> that everyone has something to learn and everyone has something to teach – the principle of co-development</a:t>
            </a:r>
          </a:p>
          <a:p>
            <a:pPr>
              <a:buFont typeface="Wingdings" panose="05000000000000000000" pitchFamily="2" charset="2"/>
              <a:buChar char="Ø"/>
            </a:pPr>
            <a:r>
              <a:rPr lang="en-US" dirty="0" smtClean="0"/>
              <a:t>ensure that its work is based on evidence and sustainability </a:t>
            </a:r>
          </a:p>
          <a:p>
            <a:pPr>
              <a:buFont typeface="Wingdings" panose="05000000000000000000" pitchFamily="2" charset="2"/>
              <a:buChar char="Ø"/>
            </a:pPr>
            <a:r>
              <a:rPr lang="en-US" dirty="0" smtClean="0"/>
              <a:t>act with respect – not imposing our views but understanding, supporting and sharing </a:t>
            </a:r>
          </a:p>
          <a:p>
            <a:pPr>
              <a:buFont typeface="Wingdings" panose="05000000000000000000" pitchFamily="2" charset="2"/>
              <a:buChar char="Ø"/>
            </a:pPr>
            <a:r>
              <a:rPr lang="en-US" dirty="0" smtClean="0"/>
              <a:t>promote health equity within and between countries </a:t>
            </a:r>
          </a:p>
          <a:p>
            <a:pPr>
              <a:buFont typeface="Wingdings" panose="05000000000000000000" pitchFamily="2" charset="2"/>
              <a:buChar char="Ø"/>
            </a:pPr>
            <a:r>
              <a:rPr lang="en-US" dirty="0" smtClean="0"/>
              <a:t>not contribute to the “brain drain” of professionals from low income countries </a:t>
            </a:r>
          </a:p>
          <a:p>
            <a:pPr>
              <a:buFont typeface="Wingdings" panose="05000000000000000000" pitchFamily="2" charset="2"/>
              <a:buChar char="Ø"/>
            </a:pPr>
            <a:r>
              <a:rPr lang="en-US" dirty="0" smtClean="0"/>
              <a:t>be clear and honest in our intentions – stating when the </a:t>
            </a:r>
            <a:r>
              <a:rPr lang="en-US" dirty="0" err="1" smtClean="0"/>
              <a:t>organisation</a:t>
            </a:r>
            <a:r>
              <a:rPr lang="en-US" dirty="0" smtClean="0"/>
              <a:t> is doing things in the public interest or when interest may be commercially driven </a:t>
            </a:r>
          </a:p>
          <a:p>
            <a:pPr>
              <a:buFont typeface="Wingdings" panose="05000000000000000000" pitchFamily="2" charset="2"/>
              <a:buChar char="Ø"/>
            </a:pPr>
            <a:r>
              <a:rPr lang="en-US" dirty="0" smtClean="0"/>
              <a:t>seek to do no harm – and be aware of its </a:t>
            </a:r>
            <a:r>
              <a:rPr lang="en-US" dirty="0" err="1" smtClean="0"/>
              <a:t>organisational</a:t>
            </a:r>
            <a:r>
              <a:rPr lang="en-US" dirty="0" smtClean="0"/>
              <a:t> impact on the global </a:t>
            </a:r>
          </a:p>
          <a:p>
            <a:pPr>
              <a:buFont typeface="Wingdings" panose="05000000000000000000" pitchFamily="2" charset="2"/>
              <a:buChar char="Ø"/>
            </a:pPr>
            <a:r>
              <a:rPr lang="en-US" dirty="0" smtClean="0"/>
              <a:t>	context </a:t>
            </a:r>
          </a:p>
          <a:p>
            <a:pPr>
              <a:buFont typeface="Wingdings" panose="05000000000000000000" pitchFamily="2" charset="2"/>
              <a:buChar char="Ø"/>
            </a:pPr>
            <a:r>
              <a:rPr lang="en-US" dirty="0" smtClean="0"/>
              <a:t>be clear on its role when working internationally, distinguishing when staff are acting as an expert, a representative of PHE, or both </a:t>
            </a:r>
            <a:endParaRPr lang="nl-NL"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pPr marL="457200" indent="-457200">
              <a:buFont typeface="+mj-lt"/>
              <a:buAutoNum type="arabicPeriod" startAt="5"/>
            </a:pPr>
            <a:r>
              <a:rPr lang="nl-NL" dirty="0" err="1" smtClean="0"/>
              <a:t>Strategic</a:t>
            </a:r>
            <a:r>
              <a:rPr lang="nl-NL" dirty="0" smtClean="0"/>
              <a:t> </a:t>
            </a:r>
            <a:r>
              <a:rPr lang="nl-NL" dirty="0" err="1" smtClean="0"/>
              <a:t>priorities</a:t>
            </a:r>
            <a:r>
              <a:rPr lang="nl-NL" dirty="0" smtClean="0"/>
              <a:t> are </a:t>
            </a:r>
            <a:r>
              <a:rPr lang="nl-NL" dirty="0" err="1" smtClean="0"/>
              <a:t>determined</a:t>
            </a:r>
            <a:r>
              <a:rPr lang="nl-NL" dirty="0" smtClean="0"/>
              <a:t> </a:t>
            </a:r>
            <a:r>
              <a:rPr lang="nl-NL" dirty="0" err="1" smtClean="0"/>
              <a:t>by</a:t>
            </a:r>
            <a:r>
              <a:rPr lang="nl-NL" dirty="0" smtClean="0"/>
              <a:t> PHE, at </a:t>
            </a:r>
            <a:r>
              <a:rPr lang="nl-NL" dirty="0" err="1" smtClean="0"/>
              <a:t>least</a:t>
            </a:r>
            <a:r>
              <a:rPr lang="nl-NL" dirty="0" smtClean="0"/>
              <a:t> name 3</a:t>
            </a:r>
          </a:p>
          <a:p>
            <a:pPr marL="457200" indent="-457200">
              <a:buNone/>
            </a:pPr>
            <a:endParaRPr lang="nl-NL" dirty="0" smtClean="0"/>
          </a:p>
          <a:p>
            <a:pPr marL="457200" indent="-457200">
              <a:buAutoNum type="arabicPeriod"/>
            </a:pPr>
            <a:r>
              <a:rPr lang="en-US" dirty="0" smtClean="0"/>
              <a:t>Improving global health security</a:t>
            </a:r>
          </a:p>
          <a:p>
            <a:pPr marL="457200" indent="-457200">
              <a:buAutoNum type="arabicPeriod"/>
            </a:pPr>
            <a:r>
              <a:rPr lang="en-US" dirty="0" smtClean="0"/>
              <a:t>Responding to outbreaks and incidents of international concern, and supporting the public health response to humanitarian disasters</a:t>
            </a:r>
            <a:r>
              <a:rPr lang="nl-NL" dirty="0" smtClean="0"/>
              <a:t> </a:t>
            </a:r>
          </a:p>
          <a:p>
            <a:pPr marL="457200" indent="-457200">
              <a:buAutoNum type="arabicPeriod"/>
            </a:pPr>
            <a:r>
              <a:rPr lang="nl-NL" dirty="0" smtClean="0"/>
              <a:t>Public </a:t>
            </a:r>
            <a:r>
              <a:rPr lang="nl-NL" dirty="0" err="1" smtClean="0"/>
              <a:t>health</a:t>
            </a:r>
            <a:r>
              <a:rPr lang="nl-NL" dirty="0" smtClean="0"/>
              <a:t> </a:t>
            </a:r>
            <a:r>
              <a:rPr lang="nl-NL" dirty="0" err="1" smtClean="0"/>
              <a:t>capacity</a:t>
            </a:r>
            <a:r>
              <a:rPr lang="nl-NL" dirty="0" smtClean="0"/>
              <a:t> building</a:t>
            </a:r>
          </a:p>
          <a:p>
            <a:pPr marL="457200" indent="-457200">
              <a:buAutoNum type="arabicPeriod"/>
            </a:pPr>
            <a:r>
              <a:rPr lang="en-US" dirty="0" smtClean="0"/>
              <a:t>Strengthening the approach to international aspects of health and wellbeing, and non-communicable diseases</a:t>
            </a:r>
          </a:p>
          <a:p>
            <a:pPr marL="457200" indent="-457200">
              <a:buAutoNum type="arabicPeriod"/>
            </a:pPr>
            <a:r>
              <a:rPr lang="en-US" dirty="0" smtClean="0"/>
              <a:t>Strengthening UK partnerships for global health </a:t>
            </a:r>
            <a:r>
              <a:rPr lang="en-US" dirty="0" smtClean="0">
                <a:solidFill>
                  <a:schemeClr val="bg1"/>
                </a:solidFill>
              </a:rPr>
              <a:t>activity</a:t>
            </a:r>
            <a:endParaRPr lang="nl-NL" dirty="0">
              <a:solidFill>
                <a:schemeClr val="bg1"/>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Case </a:t>
            </a:r>
            <a:r>
              <a:rPr lang="nl-NL" dirty="0" err="1" smtClean="0"/>
              <a:t>study</a:t>
            </a:r>
            <a:r>
              <a:rPr lang="nl-NL" dirty="0" smtClean="0"/>
              <a:t> – </a:t>
            </a:r>
            <a:r>
              <a:rPr lang="nl-NL" dirty="0" err="1" smtClean="0"/>
              <a:t>Ebola</a:t>
            </a:r>
            <a:r>
              <a:rPr lang="nl-NL" dirty="0" smtClean="0"/>
              <a:t> virus</a:t>
            </a:r>
            <a:endParaRPr lang="nl-NL" dirty="0"/>
          </a:p>
        </p:txBody>
      </p:sp>
      <p:sp>
        <p:nvSpPr>
          <p:cNvPr id="5" name="Tijdelijke aanduiding voor inhoud 4"/>
          <p:cNvSpPr>
            <a:spLocks noGrp="1"/>
          </p:cNvSpPr>
          <p:nvPr>
            <p:ph idx="1"/>
          </p:nvPr>
        </p:nvSpPr>
        <p:spPr/>
        <p:txBody>
          <a:bodyPr/>
          <a:lstStyle/>
          <a:p>
            <a:endParaRPr lang="nl-NL"/>
          </a:p>
        </p:txBody>
      </p:sp>
      <p:pic>
        <p:nvPicPr>
          <p:cNvPr id="2051" name="Picture 3"/>
          <p:cNvPicPr>
            <a:picLocks noChangeAspect="1" noChangeArrowheads="1"/>
          </p:cNvPicPr>
          <p:nvPr/>
        </p:nvPicPr>
        <p:blipFill>
          <a:blip r:embed="rId2" cstate="print"/>
          <a:srcRect t="14112"/>
          <a:stretch>
            <a:fillRect/>
          </a:stretch>
        </p:blipFill>
        <p:spPr bwMode="auto">
          <a:xfrm>
            <a:off x="323528" y="1412776"/>
            <a:ext cx="8676456" cy="3067819"/>
          </a:xfrm>
          <a:prstGeom prst="rect">
            <a:avLst/>
          </a:prstGeom>
          <a:noFill/>
          <a:ln w="9525">
            <a:noFill/>
            <a:miter lim="800000"/>
            <a:headEnd/>
            <a:tailEnd/>
          </a:ln>
        </p:spPr>
      </p:pic>
      <p:pic>
        <p:nvPicPr>
          <p:cNvPr id="2052" name="Picture 4"/>
          <p:cNvPicPr>
            <a:picLocks noChangeAspect="1" noChangeArrowheads="1"/>
          </p:cNvPicPr>
          <p:nvPr/>
        </p:nvPicPr>
        <p:blipFill>
          <a:blip r:embed="rId3" cstate="print"/>
          <a:srcRect/>
          <a:stretch>
            <a:fillRect/>
          </a:stretch>
        </p:blipFill>
        <p:spPr bwMode="auto">
          <a:xfrm>
            <a:off x="323528" y="4293096"/>
            <a:ext cx="8568952" cy="24288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r>
              <a:rPr lang="en-US" dirty="0" smtClean="0"/>
              <a:t>In groups of no more than 5, discuss:</a:t>
            </a:r>
            <a:endParaRPr lang="nl-NL" dirty="0" smtClean="0"/>
          </a:p>
          <a:p>
            <a:endParaRPr lang="nl-NL" dirty="0" smtClean="0"/>
          </a:p>
          <a:p>
            <a:pPr marL="457200" lvl="0" indent="-457200">
              <a:buFont typeface="+mj-lt"/>
              <a:buAutoNum type="arabicPeriod"/>
            </a:pPr>
            <a:r>
              <a:rPr lang="en-US" dirty="0" smtClean="0"/>
              <a:t>How you would go about developing and implementing a strategy for preventing / controlling the </a:t>
            </a:r>
            <a:r>
              <a:rPr lang="en-US" dirty="0" err="1" smtClean="0"/>
              <a:t>ebola</a:t>
            </a:r>
            <a:r>
              <a:rPr lang="en-US" dirty="0" smtClean="0"/>
              <a:t> virus in London</a:t>
            </a:r>
            <a:endParaRPr lang="nl-NL" dirty="0" smtClean="0"/>
          </a:p>
          <a:p>
            <a:pPr marL="457200" indent="-457200">
              <a:buFont typeface="+mj-lt"/>
              <a:buAutoNum type="arabicPeriod"/>
            </a:pPr>
            <a:endParaRPr lang="nl-NL" dirty="0" smtClean="0"/>
          </a:p>
          <a:p>
            <a:pPr marL="457200" lvl="0" indent="-457200">
              <a:buFont typeface="+mj-lt"/>
              <a:buAutoNum type="arabicPeriod"/>
            </a:pPr>
            <a:r>
              <a:rPr lang="en-US" dirty="0" smtClean="0"/>
              <a:t>Identify key stakeholders you would engage with at each stage</a:t>
            </a:r>
            <a:endParaRPr lang="nl-NL" dirty="0" smtClean="0"/>
          </a:p>
          <a:p>
            <a:pPr marL="457200" indent="-457200">
              <a:buFont typeface="+mj-lt"/>
              <a:buAutoNum type="arabicPeriod"/>
            </a:pPr>
            <a:endParaRPr lang="nl-NL" dirty="0" smtClean="0"/>
          </a:p>
          <a:p>
            <a:pPr marL="457200" lvl="0" indent="-457200">
              <a:buFont typeface="+mj-lt"/>
              <a:buAutoNum type="arabicPeriod"/>
            </a:pPr>
            <a:r>
              <a:rPr lang="en-US" dirty="0" smtClean="0"/>
              <a:t>What challenges are you likely to face and how do you plan to mitigate these?</a:t>
            </a:r>
            <a:endParaRPr lang="nl-NL" dirty="0" smtClean="0"/>
          </a:p>
          <a:p>
            <a:endParaRPr lang="nl-NL"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r>
              <a:rPr lang="en-GB" sz="4000" b="1" dirty="0"/>
              <a:t>Public health &amp; Globalisation</a:t>
            </a:r>
          </a:p>
        </p:txBody>
      </p:sp>
      <p:sp>
        <p:nvSpPr>
          <p:cNvPr id="93187" name="Text Box 3"/>
          <p:cNvSpPr txBox="1">
            <a:spLocks noChangeArrowheads="1"/>
          </p:cNvSpPr>
          <p:nvPr/>
        </p:nvSpPr>
        <p:spPr bwMode="auto">
          <a:xfrm>
            <a:off x="9356725" y="3851275"/>
            <a:ext cx="184150" cy="457200"/>
          </a:xfrm>
          <a:prstGeom prst="rect">
            <a:avLst/>
          </a:prstGeom>
          <a:noFill/>
          <a:ln w="9525">
            <a:noFill/>
            <a:miter lim="800000"/>
            <a:headEnd/>
            <a:tailEnd/>
          </a:ln>
          <a:effectLst/>
        </p:spPr>
        <p:txBody>
          <a:bodyPr wrap="none">
            <a:spAutoFit/>
          </a:bodyPr>
          <a:lstStyle/>
          <a:p>
            <a:pPr eaLnBrk="0" hangingPunct="0"/>
            <a:endParaRPr lang="en-GB">
              <a:latin typeface="Times New Roman" pitchFamily="18" charset="-52"/>
            </a:endParaRPr>
          </a:p>
        </p:txBody>
      </p:sp>
      <p:sp>
        <p:nvSpPr>
          <p:cNvPr id="93188" name="Text Box 4"/>
          <p:cNvSpPr txBox="1">
            <a:spLocks noChangeArrowheads="1"/>
          </p:cNvSpPr>
          <p:nvPr/>
        </p:nvSpPr>
        <p:spPr bwMode="auto">
          <a:xfrm>
            <a:off x="1295400" y="2133600"/>
            <a:ext cx="7315200" cy="3937000"/>
          </a:xfrm>
          <a:prstGeom prst="rect">
            <a:avLst/>
          </a:prstGeom>
          <a:noFill/>
          <a:ln w="9525">
            <a:noFill/>
            <a:miter lim="800000"/>
            <a:headEnd/>
            <a:tailEnd/>
          </a:ln>
          <a:effectLst/>
        </p:spPr>
        <p:txBody>
          <a:bodyPr>
            <a:spAutoFit/>
          </a:bodyPr>
          <a:lstStyle/>
          <a:p>
            <a:pPr algn="ctr" eaLnBrk="0" hangingPunct="0"/>
            <a:r>
              <a:rPr lang="en-GB" sz="3600" b="1" i="1" dirty="0">
                <a:latin typeface="Arial" charset="0"/>
              </a:rPr>
              <a:t>Globalisation</a:t>
            </a:r>
            <a:endParaRPr lang="en-GB" sz="3600" b="1" i="1" dirty="0">
              <a:latin typeface="Times New Roman" pitchFamily="18" charset="-52"/>
            </a:endParaRPr>
          </a:p>
          <a:p>
            <a:pPr algn="ctr" eaLnBrk="0" hangingPunct="0"/>
            <a:endParaRPr lang="en-GB" sz="3600" b="1" i="1" dirty="0">
              <a:solidFill>
                <a:srgbClr val="FFFF66"/>
              </a:solidFill>
              <a:latin typeface="Times New Roman" pitchFamily="18" charset="-52"/>
            </a:endParaRPr>
          </a:p>
          <a:p>
            <a:pPr eaLnBrk="0" hangingPunct="0"/>
            <a:r>
              <a:rPr lang="en-GB" sz="3600" b="1" dirty="0">
                <a:latin typeface="Times New Roman" pitchFamily="18" charset="-52"/>
              </a:rPr>
              <a:t>The intensification of global flows </a:t>
            </a:r>
          </a:p>
          <a:p>
            <a:pPr eaLnBrk="0" hangingPunct="0"/>
            <a:r>
              <a:rPr lang="en-GB" sz="3600" b="1" dirty="0">
                <a:latin typeface="Times New Roman" pitchFamily="18" charset="-52"/>
              </a:rPr>
              <a:t>of capital, goods, ideas and people across borders and the institutions and rules established to regulate these flows.</a:t>
            </a:r>
            <a:endParaRPr lang="en-GB" sz="3200" dirty="0">
              <a:latin typeface="Times New Roman" pitchFamily="18" charset="-52"/>
            </a:endParaRP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p:cNvSpPr>
            <a:spLocks noGrp="1"/>
          </p:cNvSpPr>
          <p:nvPr>
            <p:ph type="title"/>
          </p:nvPr>
        </p:nvSpPr>
        <p:spPr/>
        <p:txBody>
          <a:bodyPr/>
          <a:lstStyle/>
          <a:p>
            <a:r>
              <a:rPr lang="en-US" dirty="0" smtClean="0"/>
              <a:t>What is Globalization</a:t>
            </a:r>
            <a:endParaRPr lang="nl-NL" dirty="0"/>
          </a:p>
        </p:txBody>
      </p:sp>
      <p:sp>
        <p:nvSpPr>
          <p:cNvPr id="4" name="Tijdelijke aanduiding voor inhoud 3"/>
          <p:cNvSpPr>
            <a:spLocks noGrp="1"/>
          </p:cNvSpPr>
          <p:nvPr>
            <p:ph idx="1"/>
          </p:nvPr>
        </p:nvSpPr>
        <p:spPr/>
        <p:txBody>
          <a:bodyPr/>
          <a:lstStyle/>
          <a:p>
            <a:r>
              <a:rPr lang="en-US" dirty="0" smtClean="0"/>
              <a:t>Easier travel communication</a:t>
            </a:r>
          </a:p>
          <a:p>
            <a:r>
              <a:rPr lang="en-US" dirty="0" smtClean="0"/>
              <a:t>Mixing of customs cultures</a:t>
            </a:r>
          </a:p>
          <a:p>
            <a:r>
              <a:rPr lang="en-US" dirty="0" smtClean="0"/>
              <a:t>Integration of national economies (removal of </a:t>
            </a:r>
            <a:br>
              <a:rPr lang="en-US" dirty="0" smtClean="0"/>
            </a:br>
            <a:r>
              <a:rPr lang="en-US" dirty="0" smtClean="0"/>
              <a:t>barriers to international trade finance) </a:t>
            </a:r>
            <a:br>
              <a:rPr lang="en-US" dirty="0" smtClean="0"/>
            </a:br>
            <a:r>
              <a:rPr lang="en-US" dirty="0" smtClean="0"/>
              <a:t>liberalization or openness</a:t>
            </a:r>
          </a:p>
          <a:p>
            <a:r>
              <a:rPr lang="en-US" dirty="0" smtClean="0"/>
              <a:t>Means cannot view national health, interventions </a:t>
            </a:r>
            <a:br>
              <a:rPr lang="en-US" dirty="0" smtClean="0"/>
            </a:br>
            <a:r>
              <a:rPr lang="en-US" dirty="0" smtClean="0"/>
              <a:t>and policies in isolation from other countries, other sectors (e.g. travel, finances)</a:t>
            </a:r>
          </a:p>
          <a:p>
            <a:endParaRPr lang="nl-NL"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ext Box 2"/>
          <p:cNvSpPr txBox="1">
            <a:spLocks noChangeArrowheads="1"/>
          </p:cNvSpPr>
          <p:nvPr/>
        </p:nvSpPr>
        <p:spPr bwMode="auto">
          <a:xfrm>
            <a:off x="812800" y="76200"/>
            <a:ext cx="8026400" cy="762000"/>
          </a:xfrm>
          <a:prstGeom prst="rect">
            <a:avLst/>
          </a:prstGeom>
          <a:noFill/>
          <a:ln w="9525">
            <a:noFill/>
            <a:miter lim="800000"/>
            <a:headEnd/>
            <a:tailEnd/>
          </a:ln>
          <a:effectLst/>
        </p:spPr>
        <p:txBody>
          <a:bodyPr>
            <a:spAutoFit/>
          </a:bodyPr>
          <a:lstStyle/>
          <a:p>
            <a:pPr algn="ctr" eaLnBrk="0" hangingPunct="0"/>
            <a:r>
              <a:rPr lang="en-GB" sz="4400" b="1">
                <a:solidFill>
                  <a:schemeClr val="tx2"/>
                </a:solidFill>
                <a:latin typeface="Times New Roman" pitchFamily="18" charset="-52"/>
              </a:rPr>
              <a:t>Globalisation and health</a:t>
            </a:r>
            <a:endParaRPr lang="en-GB" sz="4400">
              <a:latin typeface="Times New Roman" pitchFamily="18" charset="-52"/>
            </a:endParaRPr>
          </a:p>
        </p:txBody>
      </p:sp>
      <p:sp>
        <p:nvSpPr>
          <p:cNvPr id="94215" name="Rectangle 7"/>
          <p:cNvSpPr>
            <a:spLocks noChangeArrowheads="1"/>
          </p:cNvSpPr>
          <p:nvPr/>
        </p:nvSpPr>
        <p:spPr bwMode="auto">
          <a:xfrm>
            <a:off x="2325688" y="1069975"/>
            <a:ext cx="4967287" cy="2606675"/>
          </a:xfrm>
          <a:prstGeom prst="rect">
            <a:avLst/>
          </a:prstGeom>
          <a:solidFill>
            <a:srgbClr val="FFFFFF"/>
          </a:solidFill>
          <a:ln w="12700">
            <a:solidFill>
              <a:srgbClr val="000000"/>
            </a:solidFill>
            <a:miter lim="800000"/>
            <a:headEnd/>
            <a:tailEnd/>
          </a:ln>
        </p:spPr>
        <p:txBody>
          <a:bodyPr/>
          <a:lstStyle/>
          <a:p>
            <a:endParaRPr lang="nl-NL"/>
          </a:p>
        </p:txBody>
      </p:sp>
      <p:grpSp>
        <p:nvGrpSpPr>
          <p:cNvPr id="2" name="Group 11"/>
          <p:cNvGrpSpPr>
            <a:grpSpLocks/>
          </p:cNvGrpSpPr>
          <p:nvPr/>
        </p:nvGrpSpPr>
        <p:grpSpPr bwMode="auto">
          <a:xfrm>
            <a:off x="2474913" y="1162050"/>
            <a:ext cx="1546225" cy="577850"/>
            <a:chOff x="1559" y="732"/>
            <a:chExt cx="974" cy="364"/>
          </a:xfrm>
        </p:grpSpPr>
        <p:sp>
          <p:nvSpPr>
            <p:cNvPr id="94216" name="Freeform 8"/>
            <p:cNvSpPr>
              <a:spLocks/>
            </p:cNvSpPr>
            <p:nvPr/>
          </p:nvSpPr>
          <p:spPr bwMode="auto">
            <a:xfrm>
              <a:off x="1559" y="732"/>
              <a:ext cx="134" cy="364"/>
            </a:xfrm>
            <a:custGeom>
              <a:avLst/>
              <a:gdLst/>
              <a:ahLst/>
              <a:cxnLst>
                <a:cxn ang="0">
                  <a:pos x="134" y="166"/>
                </a:cxn>
                <a:cxn ang="0">
                  <a:pos x="134" y="729"/>
                </a:cxn>
                <a:cxn ang="0">
                  <a:pos x="0" y="563"/>
                </a:cxn>
                <a:cxn ang="0">
                  <a:pos x="0" y="0"/>
                </a:cxn>
                <a:cxn ang="0">
                  <a:pos x="134" y="166"/>
                </a:cxn>
              </a:cxnLst>
              <a:rect l="0" t="0" r="r" b="b"/>
              <a:pathLst>
                <a:path w="134" h="729">
                  <a:moveTo>
                    <a:pt x="134" y="166"/>
                  </a:moveTo>
                  <a:lnTo>
                    <a:pt x="134" y="729"/>
                  </a:lnTo>
                  <a:lnTo>
                    <a:pt x="0" y="563"/>
                  </a:lnTo>
                  <a:lnTo>
                    <a:pt x="0" y="0"/>
                  </a:lnTo>
                  <a:lnTo>
                    <a:pt x="134" y="166"/>
                  </a:lnTo>
                  <a:close/>
                </a:path>
              </a:pathLst>
            </a:custGeom>
            <a:solidFill>
              <a:srgbClr val="E0E0E0"/>
            </a:solidFill>
            <a:ln w="9525">
              <a:noFill/>
              <a:round/>
              <a:headEnd/>
              <a:tailEnd/>
            </a:ln>
          </p:spPr>
          <p:txBody>
            <a:bodyPr/>
            <a:lstStyle/>
            <a:p>
              <a:endParaRPr lang="nl-NL"/>
            </a:p>
          </p:txBody>
        </p:sp>
        <p:sp>
          <p:nvSpPr>
            <p:cNvPr id="94217" name="Freeform 9"/>
            <p:cNvSpPr>
              <a:spLocks/>
            </p:cNvSpPr>
            <p:nvPr/>
          </p:nvSpPr>
          <p:spPr bwMode="auto">
            <a:xfrm>
              <a:off x="1559" y="732"/>
              <a:ext cx="974" cy="83"/>
            </a:xfrm>
            <a:custGeom>
              <a:avLst/>
              <a:gdLst/>
              <a:ahLst/>
              <a:cxnLst>
                <a:cxn ang="0">
                  <a:pos x="974" y="166"/>
                </a:cxn>
                <a:cxn ang="0">
                  <a:pos x="134" y="166"/>
                </a:cxn>
                <a:cxn ang="0">
                  <a:pos x="0" y="0"/>
                </a:cxn>
                <a:cxn ang="0">
                  <a:pos x="839" y="0"/>
                </a:cxn>
                <a:cxn ang="0">
                  <a:pos x="974" y="166"/>
                </a:cxn>
              </a:cxnLst>
              <a:rect l="0" t="0" r="r" b="b"/>
              <a:pathLst>
                <a:path w="974" h="166">
                  <a:moveTo>
                    <a:pt x="974" y="166"/>
                  </a:moveTo>
                  <a:lnTo>
                    <a:pt x="134" y="166"/>
                  </a:lnTo>
                  <a:lnTo>
                    <a:pt x="0" y="0"/>
                  </a:lnTo>
                  <a:lnTo>
                    <a:pt x="839" y="0"/>
                  </a:lnTo>
                  <a:lnTo>
                    <a:pt x="974" y="166"/>
                  </a:lnTo>
                  <a:close/>
                </a:path>
              </a:pathLst>
            </a:custGeom>
            <a:solidFill>
              <a:srgbClr val="979797"/>
            </a:solidFill>
            <a:ln w="9525">
              <a:noFill/>
              <a:round/>
              <a:headEnd/>
              <a:tailEnd/>
            </a:ln>
          </p:spPr>
          <p:txBody>
            <a:bodyPr/>
            <a:lstStyle/>
            <a:p>
              <a:endParaRPr lang="nl-NL"/>
            </a:p>
          </p:txBody>
        </p:sp>
        <p:sp>
          <p:nvSpPr>
            <p:cNvPr id="94218" name="Rectangle 10"/>
            <p:cNvSpPr>
              <a:spLocks noChangeArrowheads="1"/>
            </p:cNvSpPr>
            <p:nvPr/>
          </p:nvSpPr>
          <p:spPr bwMode="auto">
            <a:xfrm>
              <a:off x="1693" y="815"/>
              <a:ext cx="840" cy="281"/>
            </a:xfrm>
            <a:prstGeom prst="rect">
              <a:avLst/>
            </a:prstGeom>
            <a:solidFill>
              <a:srgbClr val="C3C3C3"/>
            </a:solidFill>
            <a:ln w="9525">
              <a:noFill/>
              <a:miter lim="800000"/>
              <a:headEnd/>
              <a:tailEnd/>
            </a:ln>
          </p:spPr>
          <p:txBody>
            <a:bodyPr/>
            <a:lstStyle/>
            <a:p>
              <a:endParaRPr lang="nl-NL"/>
            </a:p>
          </p:txBody>
        </p:sp>
      </p:grpSp>
      <p:sp>
        <p:nvSpPr>
          <p:cNvPr id="94220" name="Rectangle 12"/>
          <p:cNvSpPr>
            <a:spLocks noChangeArrowheads="1"/>
          </p:cNvSpPr>
          <p:nvPr/>
        </p:nvSpPr>
        <p:spPr bwMode="auto">
          <a:xfrm>
            <a:off x="2590800" y="1219200"/>
            <a:ext cx="1306513"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Openness</a:t>
            </a:r>
            <a:endParaRPr lang="en-US" sz="4800"/>
          </a:p>
        </p:txBody>
      </p:sp>
      <p:grpSp>
        <p:nvGrpSpPr>
          <p:cNvPr id="3" name="Group 16"/>
          <p:cNvGrpSpPr>
            <a:grpSpLocks/>
          </p:cNvGrpSpPr>
          <p:nvPr/>
        </p:nvGrpSpPr>
        <p:grpSpPr bwMode="auto">
          <a:xfrm>
            <a:off x="4648200" y="1162050"/>
            <a:ext cx="2590800" cy="742950"/>
            <a:chOff x="3085" y="732"/>
            <a:chExt cx="1355" cy="364"/>
          </a:xfrm>
        </p:grpSpPr>
        <p:sp>
          <p:nvSpPr>
            <p:cNvPr id="94221" name="Freeform 13"/>
            <p:cNvSpPr>
              <a:spLocks/>
            </p:cNvSpPr>
            <p:nvPr/>
          </p:nvSpPr>
          <p:spPr bwMode="auto">
            <a:xfrm>
              <a:off x="3085" y="732"/>
              <a:ext cx="134" cy="364"/>
            </a:xfrm>
            <a:custGeom>
              <a:avLst/>
              <a:gdLst/>
              <a:ahLst/>
              <a:cxnLst>
                <a:cxn ang="0">
                  <a:pos x="134" y="166"/>
                </a:cxn>
                <a:cxn ang="0">
                  <a:pos x="134" y="729"/>
                </a:cxn>
                <a:cxn ang="0">
                  <a:pos x="0" y="563"/>
                </a:cxn>
                <a:cxn ang="0">
                  <a:pos x="0" y="0"/>
                </a:cxn>
                <a:cxn ang="0">
                  <a:pos x="134" y="166"/>
                </a:cxn>
              </a:cxnLst>
              <a:rect l="0" t="0" r="r" b="b"/>
              <a:pathLst>
                <a:path w="134" h="729">
                  <a:moveTo>
                    <a:pt x="134" y="166"/>
                  </a:moveTo>
                  <a:lnTo>
                    <a:pt x="134" y="729"/>
                  </a:lnTo>
                  <a:lnTo>
                    <a:pt x="0" y="563"/>
                  </a:lnTo>
                  <a:lnTo>
                    <a:pt x="0" y="0"/>
                  </a:lnTo>
                  <a:lnTo>
                    <a:pt x="134" y="166"/>
                  </a:lnTo>
                  <a:close/>
                </a:path>
              </a:pathLst>
            </a:custGeom>
            <a:solidFill>
              <a:srgbClr val="E0E0E0"/>
            </a:solidFill>
            <a:ln w="9525">
              <a:noFill/>
              <a:round/>
              <a:headEnd/>
              <a:tailEnd/>
            </a:ln>
          </p:spPr>
          <p:txBody>
            <a:bodyPr/>
            <a:lstStyle/>
            <a:p>
              <a:endParaRPr lang="nl-NL"/>
            </a:p>
          </p:txBody>
        </p:sp>
        <p:sp>
          <p:nvSpPr>
            <p:cNvPr id="94222" name="Freeform 14"/>
            <p:cNvSpPr>
              <a:spLocks/>
            </p:cNvSpPr>
            <p:nvPr/>
          </p:nvSpPr>
          <p:spPr bwMode="auto">
            <a:xfrm>
              <a:off x="3085" y="732"/>
              <a:ext cx="1355" cy="83"/>
            </a:xfrm>
            <a:custGeom>
              <a:avLst/>
              <a:gdLst/>
              <a:ahLst/>
              <a:cxnLst>
                <a:cxn ang="0">
                  <a:pos x="1355" y="166"/>
                </a:cxn>
                <a:cxn ang="0">
                  <a:pos x="134" y="166"/>
                </a:cxn>
                <a:cxn ang="0">
                  <a:pos x="0" y="0"/>
                </a:cxn>
                <a:cxn ang="0">
                  <a:pos x="1221" y="0"/>
                </a:cxn>
                <a:cxn ang="0">
                  <a:pos x="1355" y="166"/>
                </a:cxn>
              </a:cxnLst>
              <a:rect l="0" t="0" r="r" b="b"/>
              <a:pathLst>
                <a:path w="1355" h="166">
                  <a:moveTo>
                    <a:pt x="1355" y="166"/>
                  </a:moveTo>
                  <a:lnTo>
                    <a:pt x="134" y="166"/>
                  </a:lnTo>
                  <a:lnTo>
                    <a:pt x="0" y="0"/>
                  </a:lnTo>
                  <a:lnTo>
                    <a:pt x="1221" y="0"/>
                  </a:lnTo>
                  <a:lnTo>
                    <a:pt x="1355" y="166"/>
                  </a:lnTo>
                  <a:close/>
                </a:path>
              </a:pathLst>
            </a:custGeom>
            <a:solidFill>
              <a:srgbClr val="979797"/>
            </a:solidFill>
            <a:ln w="9525">
              <a:noFill/>
              <a:round/>
              <a:headEnd/>
              <a:tailEnd/>
            </a:ln>
          </p:spPr>
          <p:txBody>
            <a:bodyPr/>
            <a:lstStyle/>
            <a:p>
              <a:endParaRPr lang="nl-NL"/>
            </a:p>
          </p:txBody>
        </p:sp>
        <p:sp>
          <p:nvSpPr>
            <p:cNvPr id="94223" name="Rectangle 15"/>
            <p:cNvSpPr>
              <a:spLocks noChangeArrowheads="1"/>
            </p:cNvSpPr>
            <p:nvPr/>
          </p:nvSpPr>
          <p:spPr bwMode="auto">
            <a:xfrm>
              <a:off x="3219" y="815"/>
              <a:ext cx="1221" cy="281"/>
            </a:xfrm>
            <a:prstGeom prst="rect">
              <a:avLst/>
            </a:prstGeom>
            <a:solidFill>
              <a:srgbClr val="C3C3C3"/>
            </a:solidFill>
            <a:ln w="9525">
              <a:noFill/>
              <a:miter lim="800000"/>
              <a:headEnd/>
              <a:tailEnd/>
            </a:ln>
          </p:spPr>
          <p:txBody>
            <a:bodyPr/>
            <a:lstStyle/>
            <a:p>
              <a:endParaRPr lang="nl-NL"/>
            </a:p>
          </p:txBody>
        </p:sp>
      </p:grpSp>
      <p:sp>
        <p:nvSpPr>
          <p:cNvPr id="94225" name="Rectangle 17"/>
          <p:cNvSpPr>
            <a:spLocks noChangeArrowheads="1"/>
          </p:cNvSpPr>
          <p:nvPr/>
        </p:nvSpPr>
        <p:spPr bwMode="auto">
          <a:xfrm>
            <a:off x="5238750" y="1219200"/>
            <a:ext cx="1790700"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Cross border</a:t>
            </a:r>
            <a:endParaRPr lang="en-US" sz="4800"/>
          </a:p>
        </p:txBody>
      </p:sp>
      <p:sp>
        <p:nvSpPr>
          <p:cNvPr id="94226" name="Rectangle 18"/>
          <p:cNvSpPr>
            <a:spLocks noChangeArrowheads="1"/>
          </p:cNvSpPr>
          <p:nvPr/>
        </p:nvSpPr>
        <p:spPr bwMode="auto">
          <a:xfrm>
            <a:off x="4953000" y="1524000"/>
            <a:ext cx="2251075"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flows technology</a:t>
            </a:r>
            <a:endParaRPr lang="en-US" sz="4800"/>
          </a:p>
        </p:txBody>
      </p:sp>
      <p:grpSp>
        <p:nvGrpSpPr>
          <p:cNvPr id="4" name="Group 22"/>
          <p:cNvGrpSpPr>
            <a:grpSpLocks/>
          </p:cNvGrpSpPr>
          <p:nvPr/>
        </p:nvGrpSpPr>
        <p:grpSpPr bwMode="auto">
          <a:xfrm>
            <a:off x="3200400" y="2871788"/>
            <a:ext cx="3078163" cy="709612"/>
            <a:chOff x="2093" y="1857"/>
            <a:chExt cx="1661" cy="353"/>
          </a:xfrm>
        </p:grpSpPr>
        <p:sp>
          <p:nvSpPr>
            <p:cNvPr id="94227" name="Freeform 19"/>
            <p:cNvSpPr>
              <a:spLocks/>
            </p:cNvSpPr>
            <p:nvPr/>
          </p:nvSpPr>
          <p:spPr bwMode="auto">
            <a:xfrm>
              <a:off x="2093" y="1857"/>
              <a:ext cx="135" cy="353"/>
            </a:xfrm>
            <a:custGeom>
              <a:avLst/>
              <a:gdLst/>
              <a:ahLst/>
              <a:cxnLst>
                <a:cxn ang="0">
                  <a:pos x="135" y="165"/>
                </a:cxn>
                <a:cxn ang="0">
                  <a:pos x="135" y="705"/>
                </a:cxn>
                <a:cxn ang="0">
                  <a:pos x="0" y="539"/>
                </a:cxn>
                <a:cxn ang="0">
                  <a:pos x="0" y="0"/>
                </a:cxn>
                <a:cxn ang="0">
                  <a:pos x="135" y="165"/>
                </a:cxn>
              </a:cxnLst>
              <a:rect l="0" t="0" r="r" b="b"/>
              <a:pathLst>
                <a:path w="135" h="705">
                  <a:moveTo>
                    <a:pt x="135" y="165"/>
                  </a:moveTo>
                  <a:lnTo>
                    <a:pt x="135" y="705"/>
                  </a:lnTo>
                  <a:lnTo>
                    <a:pt x="0" y="539"/>
                  </a:lnTo>
                  <a:lnTo>
                    <a:pt x="0" y="0"/>
                  </a:lnTo>
                  <a:lnTo>
                    <a:pt x="135" y="165"/>
                  </a:lnTo>
                  <a:close/>
                </a:path>
              </a:pathLst>
            </a:custGeom>
            <a:solidFill>
              <a:srgbClr val="E0E0E0"/>
            </a:solidFill>
            <a:ln w="9525">
              <a:noFill/>
              <a:round/>
              <a:headEnd/>
              <a:tailEnd/>
            </a:ln>
          </p:spPr>
          <p:txBody>
            <a:bodyPr/>
            <a:lstStyle/>
            <a:p>
              <a:endParaRPr lang="nl-NL"/>
            </a:p>
          </p:txBody>
        </p:sp>
        <p:sp>
          <p:nvSpPr>
            <p:cNvPr id="94228" name="Freeform 20"/>
            <p:cNvSpPr>
              <a:spLocks/>
            </p:cNvSpPr>
            <p:nvPr/>
          </p:nvSpPr>
          <p:spPr bwMode="auto">
            <a:xfrm>
              <a:off x="2093" y="1857"/>
              <a:ext cx="1661" cy="83"/>
            </a:xfrm>
            <a:custGeom>
              <a:avLst/>
              <a:gdLst/>
              <a:ahLst/>
              <a:cxnLst>
                <a:cxn ang="0">
                  <a:pos x="1661" y="165"/>
                </a:cxn>
                <a:cxn ang="0">
                  <a:pos x="135" y="165"/>
                </a:cxn>
                <a:cxn ang="0">
                  <a:pos x="0" y="0"/>
                </a:cxn>
                <a:cxn ang="0">
                  <a:pos x="1526" y="0"/>
                </a:cxn>
                <a:cxn ang="0">
                  <a:pos x="1661" y="165"/>
                </a:cxn>
              </a:cxnLst>
              <a:rect l="0" t="0" r="r" b="b"/>
              <a:pathLst>
                <a:path w="1661" h="165">
                  <a:moveTo>
                    <a:pt x="1661" y="165"/>
                  </a:moveTo>
                  <a:lnTo>
                    <a:pt x="135" y="165"/>
                  </a:lnTo>
                  <a:lnTo>
                    <a:pt x="0" y="0"/>
                  </a:lnTo>
                  <a:lnTo>
                    <a:pt x="1526" y="0"/>
                  </a:lnTo>
                  <a:lnTo>
                    <a:pt x="1661" y="165"/>
                  </a:lnTo>
                  <a:close/>
                </a:path>
              </a:pathLst>
            </a:custGeom>
            <a:solidFill>
              <a:srgbClr val="979797"/>
            </a:solidFill>
            <a:ln w="9525">
              <a:noFill/>
              <a:round/>
              <a:headEnd/>
              <a:tailEnd/>
            </a:ln>
          </p:spPr>
          <p:txBody>
            <a:bodyPr/>
            <a:lstStyle/>
            <a:p>
              <a:endParaRPr lang="nl-NL"/>
            </a:p>
          </p:txBody>
        </p:sp>
        <p:sp>
          <p:nvSpPr>
            <p:cNvPr id="94229" name="Rectangle 21"/>
            <p:cNvSpPr>
              <a:spLocks noChangeArrowheads="1"/>
            </p:cNvSpPr>
            <p:nvPr/>
          </p:nvSpPr>
          <p:spPr bwMode="auto">
            <a:xfrm>
              <a:off x="2228" y="1940"/>
              <a:ext cx="1526" cy="270"/>
            </a:xfrm>
            <a:prstGeom prst="rect">
              <a:avLst/>
            </a:prstGeom>
            <a:solidFill>
              <a:srgbClr val="C3C3C3"/>
            </a:solidFill>
            <a:ln w="9525">
              <a:noFill/>
              <a:miter lim="800000"/>
              <a:headEnd/>
              <a:tailEnd/>
            </a:ln>
          </p:spPr>
          <p:txBody>
            <a:bodyPr/>
            <a:lstStyle/>
            <a:p>
              <a:endParaRPr lang="nl-NL"/>
            </a:p>
          </p:txBody>
        </p:sp>
      </p:grpSp>
      <p:sp>
        <p:nvSpPr>
          <p:cNvPr id="94231" name="Rectangle 23"/>
          <p:cNvSpPr>
            <a:spLocks noChangeArrowheads="1"/>
          </p:cNvSpPr>
          <p:nvPr/>
        </p:nvSpPr>
        <p:spPr bwMode="auto">
          <a:xfrm>
            <a:off x="3429000" y="2895600"/>
            <a:ext cx="3048000" cy="381000"/>
          </a:xfrm>
          <a:prstGeom prst="rect">
            <a:avLst/>
          </a:prstGeom>
          <a:noFill/>
          <a:ln w="9525">
            <a:noFill/>
            <a:miter lim="800000"/>
            <a:headEnd/>
            <a:tailEnd/>
          </a:ln>
        </p:spPr>
        <p:txBody>
          <a:bodyPr lIns="0" tIns="0" rIns="0" bIns="0">
            <a:spAutoFit/>
          </a:bodyPr>
          <a:lstStyle/>
          <a:p>
            <a:r>
              <a:rPr lang="en-US" sz="2500" b="1">
                <a:solidFill>
                  <a:srgbClr val="000000"/>
                </a:solidFill>
                <a:latin typeface="Times New Roman" pitchFamily="18" charset="-52"/>
              </a:rPr>
              <a:t>Regional/global rules</a:t>
            </a:r>
            <a:endParaRPr lang="en-US" sz="4800"/>
          </a:p>
        </p:txBody>
      </p:sp>
      <p:sp>
        <p:nvSpPr>
          <p:cNvPr id="94232" name="Rectangle 24"/>
          <p:cNvSpPr>
            <a:spLocks noChangeArrowheads="1"/>
          </p:cNvSpPr>
          <p:nvPr/>
        </p:nvSpPr>
        <p:spPr bwMode="auto">
          <a:xfrm>
            <a:off x="3870325" y="3200400"/>
            <a:ext cx="2111375"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and institutions</a:t>
            </a:r>
            <a:endParaRPr lang="en-US" sz="4800"/>
          </a:p>
        </p:txBody>
      </p:sp>
      <p:grpSp>
        <p:nvGrpSpPr>
          <p:cNvPr id="5" name="Group 28"/>
          <p:cNvGrpSpPr>
            <a:grpSpLocks/>
          </p:cNvGrpSpPr>
          <p:nvPr/>
        </p:nvGrpSpPr>
        <p:grpSpPr bwMode="auto">
          <a:xfrm>
            <a:off x="3563938" y="2057400"/>
            <a:ext cx="2532062" cy="609600"/>
            <a:chOff x="2245" y="1342"/>
            <a:chExt cx="1356" cy="270"/>
          </a:xfrm>
        </p:grpSpPr>
        <p:sp>
          <p:nvSpPr>
            <p:cNvPr id="94233" name="Freeform 25"/>
            <p:cNvSpPr>
              <a:spLocks/>
            </p:cNvSpPr>
            <p:nvPr/>
          </p:nvSpPr>
          <p:spPr bwMode="auto">
            <a:xfrm>
              <a:off x="2245" y="1342"/>
              <a:ext cx="135" cy="270"/>
            </a:xfrm>
            <a:custGeom>
              <a:avLst/>
              <a:gdLst/>
              <a:ahLst/>
              <a:cxnLst>
                <a:cxn ang="0">
                  <a:pos x="135" y="166"/>
                </a:cxn>
                <a:cxn ang="0">
                  <a:pos x="135" y="541"/>
                </a:cxn>
                <a:cxn ang="0">
                  <a:pos x="0" y="375"/>
                </a:cxn>
                <a:cxn ang="0">
                  <a:pos x="0" y="0"/>
                </a:cxn>
                <a:cxn ang="0">
                  <a:pos x="135" y="166"/>
                </a:cxn>
              </a:cxnLst>
              <a:rect l="0" t="0" r="r" b="b"/>
              <a:pathLst>
                <a:path w="135" h="541">
                  <a:moveTo>
                    <a:pt x="135" y="166"/>
                  </a:moveTo>
                  <a:lnTo>
                    <a:pt x="135" y="541"/>
                  </a:lnTo>
                  <a:lnTo>
                    <a:pt x="0" y="375"/>
                  </a:lnTo>
                  <a:lnTo>
                    <a:pt x="0" y="0"/>
                  </a:lnTo>
                  <a:lnTo>
                    <a:pt x="135" y="166"/>
                  </a:lnTo>
                  <a:close/>
                </a:path>
              </a:pathLst>
            </a:custGeom>
            <a:solidFill>
              <a:srgbClr val="E0E0E0"/>
            </a:solidFill>
            <a:ln w="9525">
              <a:noFill/>
              <a:round/>
              <a:headEnd/>
              <a:tailEnd/>
            </a:ln>
          </p:spPr>
          <p:txBody>
            <a:bodyPr/>
            <a:lstStyle/>
            <a:p>
              <a:endParaRPr lang="nl-NL"/>
            </a:p>
          </p:txBody>
        </p:sp>
        <p:sp>
          <p:nvSpPr>
            <p:cNvPr id="94234" name="Freeform 26"/>
            <p:cNvSpPr>
              <a:spLocks/>
            </p:cNvSpPr>
            <p:nvPr/>
          </p:nvSpPr>
          <p:spPr bwMode="auto">
            <a:xfrm>
              <a:off x="2245" y="1342"/>
              <a:ext cx="1356" cy="82"/>
            </a:xfrm>
            <a:custGeom>
              <a:avLst/>
              <a:gdLst/>
              <a:ahLst/>
              <a:cxnLst>
                <a:cxn ang="0">
                  <a:pos x="1356" y="166"/>
                </a:cxn>
                <a:cxn ang="0">
                  <a:pos x="135" y="166"/>
                </a:cxn>
                <a:cxn ang="0">
                  <a:pos x="0" y="0"/>
                </a:cxn>
                <a:cxn ang="0">
                  <a:pos x="1221" y="0"/>
                </a:cxn>
                <a:cxn ang="0">
                  <a:pos x="1356" y="166"/>
                </a:cxn>
              </a:cxnLst>
              <a:rect l="0" t="0" r="r" b="b"/>
              <a:pathLst>
                <a:path w="1356" h="166">
                  <a:moveTo>
                    <a:pt x="1356" y="166"/>
                  </a:moveTo>
                  <a:lnTo>
                    <a:pt x="135" y="166"/>
                  </a:lnTo>
                  <a:lnTo>
                    <a:pt x="0" y="0"/>
                  </a:lnTo>
                  <a:lnTo>
                    <a:pt x="1221" y="0"/>
                  </a:lnTo>
                  <a:lnTo>
                    <a:pt x="1356" y="166"/>
                  </a:lnTo>
                  <a:close/>
                </a:path>
              </a:pathLst>
            </a:custGeom>
            <a:solidFill>
              <a:srgbClr val="979797"/>
            </a:solidFill>
            <a:ln w="9525">
              <a:noFill/>
              <a:round/>
              <a:headEnd/>
              <a:tailEnd/>
            </a:ln>
          </p:spPr>
          <p:txBody>
            <a:bodyPr/>
            <a:lstStyle/>
            <a:p>
              <a:endParaRPr lang="nl-NL"/>
            </a:p>
          </p:txBody>
        </p:sp>
        <p:sp>
          <p:nvSpPr>
            <p:cNvPr id="94235" name="Rectangle 27"/>
            <p:cNvSpPr>
              <a:spLocks noChangeArrowheads="1"/>
            </p:cNvSpPr>
            <p:nvPr/>
          </p:nvSpPr>
          <p:spPr bwMode="auto">
            <a:xfrm>
              <a:off x="2380" y="1424"/>
              <a:ext cx="1221" cy="188"/>
            </a:xfrm>
            <a:prstGeom prst="rect">
              <a:avLst/>
            </a:prstGeom>
            <a:solidFill>
              <a:srgbClr val="C3C3C3"/>
            </a:solidFill>
            <a:ln w="9525">
              <a:noFill/>
              <a:miter lim="800000"/>
              <a:headEnd/>
              <a:tailEnd/>
            </a:ln>
          </p:spPr>
          <p:txBody>
            <a:bodyPr/>
            <a:lstStyle/>
            <a:p>
              <a:endParaRPr lang="nl-NL"/>
            </a:p>
          </p:txBody>
        </p:sp>
      </p:grpSp>
      <p:sp>
        <p:nvSpPr>
          <p:cNvPr id="94237" name="Rectangle 29"/>
          <p:cNvSpPr>
            <a:spLocks noChangeArrowheads="1"/>
          </p:cNvSpPr>
          <p:nvPr/>
        </p:nvSpPr>
        <p:spPr bwMode="auto">
          <a:xfrm>
            <a:off x="3808413" y="2209800"/>
            <a:ext cx="2270125"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National Policies</a:t>
            </a:r>
            <a:endParaRPr lang="en-US" sz="4800"/>
          </a:p>
        </p:txBody>
      </p:sp>
      <p:sp>
        <p:nvSpPr>
          <p:cNvPr id="94238" name="Line 30"/>
          <p:cNvSpPr>
            <a:spLocks noChangeShapeType="1"/>
          </p:cNvSpPr>
          <p:nvPr/>
        </p:nvSpPr>
        <p:spPr bwMode="auto">
          <a:xfrm>
            <a:off x="4021138" y="1517650"/>
            <a:ext cx="1587" cy="1588"/>
          </a:xfrm>
          <a:prstGeom prst="line">
            <a:avLst/>
          </a:prstGeom>
          <a:noFill/>
          <a:ln w="12700">
            <a:solidFill>
              <a:srgbClr val="000000"/>
            </a:solidFill>
            <a:round/>
            <a:headEnd/>
            <a:tailEnd/>
          </a:ln>
        </p:spPr>
        <p:txBody>
          <a:bodyPr/>
          <a:lstStyle/>
          <a:p>
            <a:endParaRPr lang="nl-NL"/>
          </a:p>
        </p:txBody>
      </p:sp>
      <p:sp>
        <p:nvSpPr>
          <p:cNvPr id="94239" name="Line 31"/>
          <p:cNvSpPr>
            <a:spLocks noChangeShapeType="1"/>
          </p:cNvSpPr>
          <p:nvPr/>
        </p:nvSpPr>
        <p:spPr bwMode="auto">
          <a:xfrm>
            <a:off x="2895600" y="1739900"/>
            <a:ext cx="1588" cy="1489075"/>
          </a:xfrm>
          <a:prstGeom prst="line">
            <a:avLst/>
          </a:prstGeom>
          <a:noFill/>
          <a:ln w="12700">
            <a:solidFill>
              <a:srgbClr val="000000"/>
            </a:solidFill>
            <a:round/>
            <a:headEnd/>
            <a:tailEnd/>
          </a:ln>
        </p:spPr>
        <p:txBody>
          <a:bodyPr/>
          <a:lstStyle/>
          <a:p>
            <a:endParaRPr lang="nl-NL"/>
          </a:p>
        </p:txBody>
      </p:sp>
      <p:sp>
        <p:nvSpPr>
          <p:cNvPr id="94240" name="Line 32"/>
          <p:cNvSpPr>
            <a:spLocks noChangeShapeType="1"/>
          </p:cNvSpPr>
          <p:nvPr/>
        </p:nvSpPr>
        <p:spPr bwMode="auto">
          <a:xfrm>
            <a:off x="2895600" y="3228975"/>
            <a:ext cx="485775" cy="1588"/>
          </a:xfrm>
          <a:prstGeom prst="line">
            <a:avLst/>
          </a:prstGeom>
          <a:noFill/>
          <a:ln w="12700">
            <a:solidFill>
              <a:srgbClr val="000000"/>
            </a:solidFill>
            <a:round/>
            <a:headEnd/>
            <a:tailEnd/>
          </a:ln>
        </p:spPr>
        <p:txBody>
          <a:bodyPr/>
          <a:lstStyle/>
          <a:p>
            <a:endParaRPr lang="nl-NL"/>
          </a:p>
        </p:txBody>
      </p:sp>
      <p:sp>
        <p:nvSpPr>
          <p:cNvPr id="94241" name="Line 33"/>
          <p:cNvSpPr>
            <a:spLocks noChangeShapeType="1"/>
          </p:cNvSpPr>
          <p:nvPr/>
        </p:nvSpPr>
        <p:spPr bwMode="auto">
          <a:xfrm>
            <a:off x="6627813" y="1863725"/>
            <a:ext cx="1587" cy="1489075"/>
          </a:xfrm>
          <a:prstGeom prst="line">
            <a:avLst/>
          </a:prstGeom>
          <a:noFill/>
          <a:ln w="12700">
            <a:solidFill>
              <a:srgbClr val="000000"/>
            </a:solidFill>
            <a:round/>
            <a:headEnd/>
            <a:tailEnd/>
          </a:ln>
        </p:spPr>
        <p:txBody>
          <a:bodyPr/>
          <a:lstStyle/>
          <a:p>
            <a:endParaRPr lang="nl-NL"/>
          </a:p>
        </p:txBody>
      </p:sp>
      <p:sp>
        <p:nvSpPr>
          <p:cNvPr id="94242" name="Line 34"/>
          <p:cNvSpPr>
            <a:spLocks noChangeShapeType="1"/>
          </p:cNvSpPr>
          <p:nvPr/>
        </p:nvSpPr>
        <p:spPr bwMode="auto">
          <a:xfrm flipH="1">
            <a:off x="6143625" y="3351213"/>
            <a:ext cx="485775" cy="1587"/>
          </a:xfrm>
          <a:prstGeom prst="line">
            <a:avLst/>
          </a:prstGeom>
          <a:noFill/>
          <a:ln w="12700">
            <a:solidFill>
              <a:srgbClr val="000000"/>
            </a:solidFill>
            <a:round/>
            <a:headEnd/>
            <a:tailEnd/>
          </a:ln>
        </p:spPr>
        <p:txBody>
          <a:bodyPr/>
          <a:lstStyle/>
          <a:p>
            <a:endParaRPr lang="nl-NL"/>
          </a:p>
        </p:txBody>
      </p:sp>
      <p:grpSp>
        <p:nvGrpSpPr>
          <p:cNvPr id="6" name="Group 38"/>
          <p:cNvGrpSpPr>
            <a:grpSpLocks/>
          </p:cNvGrpSpPr>
          <p:nvPr/>
        </p:nvGrpSpPr>
        <p:grpSpPr bwMode="auto">
          <a:xfrm>
            <a:off x="3536950" y="1814513"/>
            <a:ext cx="241300" cy="223837"/>
            <a:chOff x="2228" y="1143"/>
            <a:chExt cx="152" cy="141"/>
          </a:xfrm>
        </p:grpSpPr>
        <p:sp>
          <p:nvSpPr>
            <p:cNvPr id="94243" name="Line 35"/>
            <p:cNvSpPr>
              <a:spLocks noChangeShapeType="1"/>
            </p:cNvSpPr>
            <p:nvPr/>
          </p:nvSpPr>
          <p:spPr bwMode="auto">
            <a:xfrm flipH="1" flipV="1">
              <a:off x="2271" y="1184"/>
              <a:ext cx="66" cy="59"/>
            </a:xfrm>
            <a:prstGeom prst="line">
              <a:avLst/>
            </a:prstGeom>
            <a:noFill/>
            <a:ln w="12700">
              <a:solidFill>
                <a:srgbClr val="000000"/>
              </a:solidFill>
              <a:round/>
              <a:headEnd/>
              <a:tailEnd/>
            </a:ln>
          </p:spPr>
          <p:txBody>
            <a:bodyPr/>
            <a:lstStyle/>
            <a:p>
              <a:endParaRPr lang="nl-NL"/>
            </a:p>
          </p:txBody>
        </p:sp>
        <p:sp>
          <p:nvSpPr>
            <p:cNvPr id="94244" name="Freeform 36"/>
            <p:cNvSpPr>
              <a:spLocks/>
            </p:cNvSpPr>
            <p:nvPr/>
          </p:nvSpPr>
          <p:spPr bwMode="auto">
            <a:xfrm>
              <a:off x="2299" y="1228"/>
              <a:ext cx="81" cy="56"/>
            </a:xfrm>
            <a:custGeom>
              <a:avLst/>
              <a:gdLst/>
              <a:ahLst/>
              <a:cxnLst>
                <a:cxn ang="0">
                  <a:pos x="0" y="56"/>
                </a:cxn>
                <a:cxn ang="0">
                  <a:pos x="81" y="113"/>
                </a:cxn>
                <a:cxn ang="0">
                  <a:pos x="70" y="0"/>
                </a:cxn>
                <a:cxn ang="0">
                  <a:pos x="0" y="56"/>
                </a:cxn>
              </a:cxnLst>
              <a:rect l="0" t="0" r="r" b="b"/>
              <a:pathLst>
                <a:path w="81" h="113">
                  <a:moveTo>
                    <a:pt x="0" y="56"/>
                  </a:moveTo>
                  <a:lnTo>
                    <a:pt x="81" y="113"/>
                  </a:lnTo>
                  <a:lnTo>
                    <a:pt x="70" y="0"/>
                  </a:lnTo>
                  <a:lnTo>
                    <a:pt x="0" y="56"/>
                  </a:lnTo>
                  <a:close/>
                </a:path>
              </a:pathLst>
            </a:custGeom>
            <a:solidFill>
              <a:srgbClr val="000000"/>
            </a:solidFill>
            <a:ln w="9525">
              <a:noFill/>
              <a:round/>
              <a:headEnd/>
              <a:tailEnd/>
            </a:ln>
          </p:spPr>
          <p:txBody>
            <a:bodyPr/>
            <a:lstStyle/>
            <a:p>
              <a:endParaRPr lang="nl-NL"/>
            </a:p>
          </p:txBody>
        </p:sp>
        <p:sp>
          <p:nvSpPr>
            <p:cNvPr id="94245" name="Freeform 37"/>
            <p:cNvSpPr>
              <a:spLocks/>
            </p:cNvSpPr>
            <p:nvPr/>
          </p:nvSpPr>
          <p:spPr bwMode="auto">
            <a:xfrm>
              <a:off x="2228" y="1143"/>
              <a:ext cx="81" cy="56"/>
            </a:xfrm>
            <a:custGeom>
              <a:avLst/>
              <a:gdLst/>
              <a:ahLst/>
              <a:cxnLst>
                <a:cxn ang="0">
                  <a:pos x="81" y="57"/>
                </a:cxn>
                <a:cxn ang="0">
                  <a:pos x="0" y="0"/>
                </a:cxn>
                <a:cxn ang="0">
                  <a:pos x="11" y="113"/>
                </a:cxn>
                <a:cxn ang="0">
                  <a:pos x="81" y="57"/>
                </a:cxn>
              </a:cxnLst>
              <a:rect l="0" t="0" r="r" b="b"/>
              <a:pathLst>
                <a:path w="81" h="113">
                  <a:moveTo>
                    <a:pt x="81" y="57"/>
                  </a:moveTo>
                  <a:lnTo>
                    <a:pt x="0" y="0"/>
                  </a:lnTo>
                  <a:lnTo>
                    <a:pt x="11" y="113"/>
                  </a:lnTo>
                  <a:lnTo>
                    <a:pt x="81" y="57"/>
                  </a:lnTo>
                  <a:close/>
                </a:path>
              </a:pathLst>
            </a:custGeom>
            <a:solidFill>
              <a:srgbClr val="000000"/>
            </a:solidFill>
            <a:ln w="9525">
              <a:noFill/>
              <a:round/>
              <a:headEnd/>
              <a:tailEnd/>
            </a:ln>
          </p:spPr>
          <p:txBody>
            <a:bodyPr/>
            <a:lstStyle/>
            <a:p>
              <a:endParaRPr lang="nl-NL"/>
            </a:p>
          </p:txBody>
        </p:sp>
      </p:grpSp>
      <p:grpSp>
        <p:nvGrpSpPr>
          <p:cNvPr id="7" name="Group 42"/>
          <p:cNvGrpSpPr>
            <a:grpSpLocks/>
          </p:cNvGrpSpPr>
          <p:nvPr/>
        </p:nvGrpSpPr>
        <p:grpSpPr bwMode="auto">
          <a:xfrm>
            <a:off x="5105400" y="1909763"/>
            <a:ext cx="363538" cy="223837"/>
            <a:chOff x="3296" y="1143"/>
            <a:chExt cx="229" cy="141"/>
          </a:xfrm>
        </p:grpSpPr>
        <p:sp>
          <p:nvSpPr>
            <p:cNvPr id="94247" name="Line 39"/>
            <p:cNvSpPr>
              <a:spLocks noChangeShapeType="1"/>
            </p:cNvSpPr>
            <p:nvPr/>
          </p:nvSpPr>
          <p:spPr bwMode="auto">
            <a:xfrm flipV="1">
              <a:off x="3352" y="1178"/>
              <a:ext cx="117" cy="71"/>
            </a:xfrm>
            <a:prstGeom prst="line">
              <a:avLst/>
            </a:prstGeom>
            <a:noFill/>
            <a:ln w="12700">
              <a:solidFill>
                <a:srgbClr val="000000"/>
              </a:solidFill>
              <a:round/>
              <a:headEnd/>
              <a:tailEnd/>
            </a:ln>
          </p:spPr>
          <p:txBody>
            <a:bodyPr/>
            <a:lstStyle/>
            <a:p>
              <a:endParaRPr lang="nl-NL"/>
            </a:p>
          </p:txBody>
        </p:sp>
        <p:sp>
          <p:nvSpPr>
            <p:cNvPr id="94248" name="Freeform 40"/>
            <p:cNvSpPr>
              <a:spLocks/>
            </p:cNvSpPr>
            <p:nvPr/>
          </p:nvSpPr>
          <p:spPr bwMode="auto">
            <a:xfrm>
              <a:off x="3296" y="1230"/>
              <a:ext cx="88" cy="54"/>
            </a:xfrm>
            <a:custGeom>
              <a:avLst/>
              <a:gdLst/>
              <a:ahLst/>
              <a:cxnLst>
                <a:cxn ang="0">
                  <a:pos x="29" y="0"/>
                </a:cxn>
                <a:cxn ang="0">
                  <a:pos x="0" y="108"/>
                </a:cxn>
                <a:cxn ang="0">
                  <a:pos x="88" y="72"/>
                </a:cxn>
                <a:cxn ang="0">
                  <a:pos x="29" y="0"/>
                </a:cxn>
              </a:cxnLst>
              <a:rect l="0" t="0" r="r" b="b"/>
              <a:pathLst>
                <a:path w="88" h="108">
                  <a:moveTo>
                    <a:pt x="29" y="0"/>
                  </a:moveTo>
                  <a:lnTo>
                    <a:pt x="0" y="108"/>
                  </a:lnTo>
                  <a:lnTo>
                    <a:pt x="88" y="72"/>
                  </a:lnTo>
                  <a:lnTo>
                    <a:pt x="29" y="0"/>
                  </a:lnTo>
                  <a:close/>
                </a:path>
              </a:pathLst>
            </a:custGeom>
            <a:solidFill>
              <a:srgbClr val="000000"/>
            </a:solidFill>
            <a:ln w="9525">
              <a:noFill/>
              <a:round/>
              <a:headEnd/>
              <a:tailEnd/>
            </a:ln>
          </p:spPr>
          <p:txBody>
            <a:bodyPr/>
            <a:lstStyle/>
            <a:p>
              <a:endParaRPr lang="nl-NL"/>
            </a:p>
          </p:txBody>
        </p:sp>
        <p:sp>
          <p:nvSpPr>
            <p:cNvPr id="94249" name="Freeform 41"/>
            <p:cNvSpPr>
              <a:spLocks/>
            </p:cNvSpPr>
            <p:nvPr/>
          </p:nvSpPr>
          <p:spPr bwMode="auto">
            <a:xfrm>
              <a:off x="3437" y="1143"/>
              <a:ext cx="88" cy="54"/>
            </a:xfrm>
            <a:custGeom>
              <a:avLst/>
              <a:gdLst/>
              <a:ahLst/>
              <a:cxnLst>
                <a:cxn ang="0">
                  <a:pos x="58" y="108"/>
                </a:cxn>
                <a:cxn ang="0">
                  <a:pos x="88" y="0"/>
                </a:cxn>
                <a:cxn ang="0">
                  <a:pos x="0" y="36"/>
                </a:cxn>
                <a:cxn ang="0">
                  <a:pos x="58" y="108"/>
                </a:cxn>
              </a:cxnLst>
              <a:rect l="0" t="0" r="r" b="b"/>
              <a:pathLst>
                <a:path w="88" h="108">
                  <a:moveTo>
                    <a:pt x="58" y="108"/>
                  </a:moveTo>
                  <a:lnTo>
                    <a:pt x="88" y="0"/>
                  </a:lnTo>
                  <a:lnTo>
                    <a:pt x="0" y="36"/>
                  </a:lnTo>
                  <a:lnTo>
                    <a:pt x="58" y="108"/>
                  </a:lnTo>
                  <a:close/>
                </a:path>
              </a:pathLst>
            </a:custGeom>
            <a:solidFill>
              <a:srgbClr val="000000"/>
            </a:solidFill>
            <a:ln w="9525">
              <a:noFill/>
              <a:round/>
              <a:headEnd/>
              <a:tailEnd/>
            </a:ln>
          </p:spPr>
          <p:txBody>
            <a:bodyPr/>
            <a:lstStyle/>
            <a:p>
              <a:endParaRPr lang="nl-NL"/>
            </a:p>
          </p:txBody>
        </p:sp>
      </p:grpSp>
      <p:grpSp>
        <p:nvGrpSpPr>
          <p:cNvPr id="8" name="Group 46"/>
          <p:cNvGrpSpPr>
            <a:grpSpLocks/>
          </p:cNvGrpSpPr>
          <p:nvPr/>
        </p:nvGrpSpPr>
        <p:grpSpPr bwMode="auto">
          <a:xfrm>
            <a:off x="4559300" y="2633663"/>
            <a:ext cx="133350" cy="223837"/>
            <a:chOff x="2872" y="1659"/>
            <a:chExt cx="84" cy="141"/>
          </a:xfrm>
        </p:grpSpPr>
        <p:sp>
          <p:nvSpPr>
            <p:cNvPr id="94251" name="Line 43"/>
            <p:cNvSpPr>
              <a:spLocks noChangeShapeType="1"/>
            </p:cNvSpPr>
            <p:nvPr/>
          </p:nvSpPr>
          <p:spPr bwMode="auto">
            <a:xfrm>
              <a:off x="2914" y="1708"/>
              <a:ext cx="1" cy="42"/>
            </a:xfrm>
            <a:prstGeom prst="line">
              <a:avLst/>
            </a:prstGeom>
            <a:noFill/>
            <a:ln w="12700">
              <a:solidFill>
                <a:srgbClr val="000000"/>
              </a:solidFill>
              <a:round/>
              <a:headEnd/>
              <a:tailEnd/>
            </a:ln>
          </p:spPr>
          <p:txBody>
            <a:bodyPr/>
            <a:lstStyle/>
            <a:p>
              <a:endParaRPr lang="nl-NL"/>
            </a:p>
          </p:txBody>
        </p:sp>
        <p:sp>
          <p:nvSpPr>
            <p:cNvPr id="94252" name="Freeform 44"/>
            <p:cNvSpPr>
              <a:spLocks/>
            </p:cNvSpPr>
            <p:nvPr/>
          </p:nvSpPr>
          <p:spPr bwMode="auto">
            <a:xfrm>
              <a:off x="2874" y="1659"/>
              <a:ext cx="82" cy="51"/>
            </a:xfrm>
            <a:custGeom>
              <a:avLst/>
              <a:gdLst/>
              <a:ahLst/>
              <a:cxnLst>
                <a:cxn ang="0">
                  <a:pos x="82" y="101"/>
                </a:cxn>
                <a:cxn ang="0">
                  <a:pos x="40" y="0"/>
                </a:cxn>
                <a:cxn ang="0">
                  <a:pos x="0" y="101"/>
                </a:cxn>
                <a:cxn ang="0">
                  <a:pos x="82" y="101"/>
                </a:cxn>
              </a:cxnLst>
              <a:rect l="0" t="0" r="r" b="b"/>
              <a:pathLst>
                <a:path w="82" h="101">
                  <a:moveTo>
                    <a:pt x="82" y="101"/>
                  </a:moveTo>
                  <a:lnTo>
                    <a:pt x="40" y="0"/>
                  </a:lnTo>
                  <a:lnTo>
                    <a:pt x="0" y="101"/>
                  </a:lnTo>
                  <a:lnTo>
                    <a:pt x="82" y="101"/>
                  </a:lnTo>
                  <a:close/>
                </a:path>
              </a:pathLst>
            </a:custGeom>
            <a:solidFill>
              <a:srgbClr val="000000"/>
            </a:solidFill>
            <a:ln w="9525">
              <a:noFill/>
              <a:round/>
              <a:headEnd/>
              <a:tailEnd/>
            </a:ln>
          </p:spPr>
          <p:txBody>
            <a:bodyPr/>
            <a:lstStyle/>
            <a:p>
              <a:endParaRPr lang="nl-NL"/>
            </a:p>
          </p:txBody>
        </p:sp>
        <p:sp>
          <p:nvSpPr>
            <p:cNvPr id="94253" name="Freeform 45"/>
            <p:cNvSpPr>
              <a:spLocks/>
            </p:cNvSpPr>
            <p:nvPr/>
          </p:nvSpPr>
          <p:spPr bwMode="auto">
            <a:xfrm>
              <a:off x="2872" y="1749"/>
              <a:ext cx="83" cy="51"/>
            </a:xfrm>
            <a:custGeom>
              <a:avLst/>
              <a:gdLst/>
              <a:ahLst/>
              <a:cxnLst>
                <a:cxn ang="0">
                  <a:pos x="0" y="0"/>
                </a:cxn>
                <a:cxn ang="0">
                  <a:pos x="42" y="101"/>
                </a:cxn>
                <a:cxn ang="0">
                  <a:pos x="83" y="0"/>
                </a:cxn>
                <a:cxn ang="0">
                  <a:pos x="0" y="0"/>
                </a:cxn>
              </a:cxnLst>
              <a:rect l="0" t="0" r="r" b="b"/>
              <a:pathLst>
                <a:path w="83" h="101">
                  <a:moveTo>
                    <a:pt x="0" y="0"/>
                  </a:moveTo>
                  <a:lnTo>
                    <a:pt x="42" y="101"/>
                  </a:lnTo>
                  <a:lnTo>
                    <a:pt x="83" y="0"/>
                  </a:lnTo>
                  <a:lnTo>
                    <a:pt x="0" y="0"/>
                  </a:lnTo>
                  <a:close/>
                </a:path>
              </a:pathLst>
            </a:custGeom>
            <a:solidFill>
              <a:srgbClr val="000000"/>
            </a:solidFill>
            <a:ln w="9525">
              <a:noFill/>
              <a:round/>
              <a:headEnd/>
              <a:tailEnd/>
            </a:ln>
          </p:spPr>
          <p:txBody>
            <a:bodyPr/>
            <a:lstStyle/>
            <a:p>
              <a:endParaRPr lang="nl-NL"/>
            </a:p>
          </p:txBody>
        </p:sp>
      </p:grpSp>
      <p:sp>
        <p:nvSpPr>
          <p:cNvPr id="94255" name="Line 47"/>
          <p:cNvSpPr>
            <a:spLocks noChangeShapeType="1"/>
          </p:cNvSpPr>
          <p:nvPr/>
        </p:nvSpPr>
        <p:spPr bwMode="auto">
          <a:xfrm>
            <a:off x="4021138" y="1517650"/>
            <a:ext cx="1008062" cy="6350"/>
          </a:xfrm>
          <a:prstGeom prst="line">
            <a:avLst/>
          </a:prstGeom>
          <a:noFill/>
          <a:ln w="12700">
            <a:solidFill>
              <a:srgbClr val="000000"/>
            </a:solidFill>
            <a:round/>
            <a:headEnd/>
            <a:tailEnd/>
          </a:ln>
        </p:spPr>
        <p:txBody>
          <a:bodyPr/>
          <a:lstStyle/>
          <a:p>
            <a:endParaRPr lang="nl-NL"/>
          </a:p>
        </p:txBody>
      </p:sp>
      <p:graphicFrame>
        <p:nvGraphicFramePr>
          <p:cNvPr id="94212" name="Object 4"/>
          <p:cNvGraphicFramePr>
            <a:graphicFrameLocks noChangeAspect="1"/>
          </p:cNvGraphicFramePr>
          <p:nvPr/>
        </p:nvGraphicFramePr>
        <p:xfrm>
          <a:off x="2536825" y="3371850"/>
          <a:ext cx="3906838" cy="5726113"/>
        </p:xfrm>
        <a:graphic>
          <a:graphicData uri="http://schemas.openxmlformats.org/presentationml/2006/ole">
            <mc:AlternateContent xmlns:mc="http://schemas.openxmlformats.org/markup-compatibility/2006">
              <mc:Choice xmlns:v="urn:schemas-microsoft-com:vml" Requires="v">
                <p:oleObj spid="_x0000_s1029" name="Документ" r:id="rId4" imgW="5219640" imgH="7648560" progId="Word.Document.8">
                  <p:embed/>
                </p:oleObj>
              </mc:Choice>
              <mc:Fallback>
                <p:oleObj name="Документ" r:id="rId4" imgW="5219640" imgH="7648560" progId="Word.Document.8">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36825" y="3371850"/>
                        <a:ext cx="3906838" cy="572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4213" name="Text Box 5"/>
          <p:cNvSpPr txBox="1">
            <a:spLocks noChangeArrowheads="1"/>
          </p:cNvSpPr>
          <p:nvPr/>
        </p:nvSpPr>
        <p:spPr bwMode="auto">
          <a:xfrm>
            <a:off x="7315200" y="6019800"/>
            <a:ext cx="2819400" cy="822325"/>
          </a:xfrm>
          <a:prstGeom prst="rect">
            <a:avLst/>
          </a:prstGeom>
          <a:noFill/>
          <a:ln w="9525">
            <a:noFill/>
            <a:miter lim="800000"/>
            <a:headEnd/>
            <a:tailEnd/>
          </a:ln>
          <a:effectLst/>
        </p:spPr>
        <p:txBody>
          <a:bodyPr>
            <a:spAutoFit/>
          </a:bodyPr>
          <a:lstStyle/>
          <a:p>
            <a:pPr eaLnBrk="0" hangingPunct="0"/>
            <a:r>
              <a:rPr lang="en-GB" b="1">
                <a:latin typeface="Times New Roman" pitchFamily="18" charset="-52"/>
              </a:rPr>
              <a:t>GCP/HSD</a:t>
            </a:r>
          </a:p>
          <a:p>
            <a:pPr eaLnBrk="0" hangingPunct="0"/>
            <a:r>
              <a:rPr lang="en-GB" b="1">
                <a:latin typeface="Times New Roman" pitchFamily="18" charset="-52"/>
              </a:rPr>
              <a:t>June 2000</a:t>
            </a:r>
            <a:endParaRPr lang="en-GB" sz="4800" b="1">
              <a:latin typeface="Times New Roman" pitchFamily="18" charset="-52"/>
            </a:endParaRPr>
          </a:p>
        </p:txBody>
      </p:sp>
      <p:grpSp>
        <p:nvGrpSpPr>
          <p:cNvPr id="9" name="Group 51"/>
          <p:cNvGrpSpPr>
            <a:grpSpLocks/>
          </p:cNvGrpSpPr>
          <p:nvPr/>
        </p:nvGrpSpPr>
        <p:grpSpPr bwMode="auto">
          <a:xfrm>
            <a:off x="1079500" y="4602163"/>
            <a:ext cx="1547813" cy="677862"/>
            <a:chOff x="680" y="2899"/>
            <a:chExt cx="975" cy="427"/>
          </a:xfrm>
        </p:grpSpPr>
        <p:sp>
          <p:nvSpPr>
            <p:cNvPr id="94256" name="Freeform 48"/>
            <p:cNvSpPr>
              <a:spLocks/>
            </p:cNvSpPr>
            <p:nvPr/>
          </p:nvSpPr>
          <p:spPr bwMode="auto">
            <a:xfrm>
              <a:off x="680" y="2899"/>
              <a:ext cx="135" cy="427"/>
            </a:xfrm>
            <a:custGeom>
              <a:avLst/>
              <a:gdLst/>
              <a:ahLst/>
              <a:cxnLst>
                <a:cxn ang="0">
                  <a:pos x="135" y="154"/>
                </a:cxn>
                <a:cxn ang="0">
                  <a:pos x="135" y="854"/>
                </a:cxn>
                <a:cxn ang="0">
                  <a:pos x="0" y="699"/>
                </a:cxn>
                <a:cxn ang="0">
                  <a:pos x="0" y="0"/>
                </a:cxn>
                <a:cxn ang="0">
                  <a:pos x="135" y="154"/>
                </a:cxn>
              </a:cxnLst>
              <a:rect l="0" t="0" r="r" b="b"/>
              <a:pathLst>
                <a:path w="135" h="854">
                  <a:moveTo>
                    <a:pt x="135" y="154"/>
                  </a:moveTo>
                  <a:lnTo>
                    <a:pt x="135" y="854"/>
                  </a:lnTo>
                  <a:lnTo>
                    <a:pt x="0" y="699"/>
                  </a:lnTo>
                  <a:lnTo>
                    <a:pt x="0" y="0"/>
                  </a:lnTo>
                  <a:lnTo>
                    <a:pt x="135" y="154"/>
                  </a:lnTo>
                  <a:close/>
                </a:path>
              </a:pathLst>
            </a:custGeom>
            <a:solidFill>
              <a:srgbClr val="E0E0E0"/>
            </a:solidFill>
            <a:ln w="9525">
              <a:noFill/>
              <a:round/>
              <a:headEnd/>
              <a:tailEnd/>
            </a:ln>
          </p:spPr>
          <p:txBody>
            <a:bodyPr/>
            <a:lstStyle/>
            <a:p>
              <a:endParaRPr lang="nl-NL"/>
            </a:p>
          </p:txBody>
        </p:sp>
        <p:sp>
          <p:nvSpPr>
            <p:cNvPr id="94257" name="Freeform 49"/>
            <p:cNvSpPr>
              <a:spLocks/>
            </p:cNvSpPr>
            <p:nvPr/>
          </p:nvSpPr>
          <p:spPr bwMode="auto">
            <a:xfrm>
              <a:off x="680" y="2899"/>
              <a:ext cx="975" cy="78"/>
            </a:xfrm>
            <a:custGeom>
              <a:avLst/>
              <a:gdLst/>
              <a:ahLst/>
              <a:cxnLst>
                <a:cxn ang="0">
                  <a:pos x="975" y="154"/>
                </a:cxn>
                <a:cxn ang="0">
                  <a:pos x="135" y="154"/>
                </a:cxn>
                <a:cxn ang="0">
                  <a:pos x="0" y="0"/>
                </a:cxn>
                <a:cxn ang="0">
                  <a:pos x="840" y="0"/>
                </a:cxn>
                <a:cxn ang="0">
                  <a:pos x="975" y="154"/>
                </a:cxn>
              </a:cxnLst>
              <a:rect l="0" t="0" r="r" b="b"/>
              <a:pathLst>
                <a:path w="975" h="154">
                  <a:moveTo>
                    <a:pt x="975" y="154"/>
                  </a:moveTo>
                  <a:lnTo>
                    <a:pt x="135" y="154"/>
                  </a:lnTo>
                  <a:lnTo>
                    <a:pt x="0" y="0"/>
                  </a:lnTo>
                  <a:lnTo>
                    <a:pt x="840" y="0"/>
                  </a:lnTo>
                  <a:lnTo>
                    <a:pt x="975" y="154"/>
                  </a:lnTo>
                  <a:close/>
                </a:path>
              </a:pathLst>
            </a:custGeom>
            <a:solidFill>
              <a:srgbClr val="979797"/>
            </a:solidFill>
            <a:ln w="9525">
              <a:noFill/>
              <a:round/>
              <a:headEnd/>
              <a:tailEnd/>
            </a:ln>
          </p:spPr>
          <p:txBody>
            <a:bodyPr/>
            <a:lstStyle/>
            <a:p>
              <a:endParaRPr lang="nl-NL"/>
            </a:p>
          </p:txBody>
        </p:sp>
        <p:sp>
          <p:nvSpPr>
            <p:cNvPr id="94258" name="Rectangle 50"/>
            <p:cNvSpPr>
              <a:spLocks noChangeArrowheads="1"/>
            </p:cNvSpPr>
            <p:nvPr/>
          </p:nvSpPr>
          <p:spPr bwMode="auto">
            <a:xfrm>
              <a:off x="815" y="2977"/>
              <a:ext cx="840" cy="349"/>
            </a:xfrm>
            <a:prstGeom prst="rect">
              <a:avLst/>
            </a:prstGeom>
            <a:solidFill>
              <a:srgbClr val="C3C3C3"/>
            </a:solidFill>
            <a:ln w="9525">
              <a:noFill/>
              <a:miter lim="800000"/>
              <a:headEnd/>
              <a:tailEnd/>
            </a:ln>
          </p:spPr>
          <p:txBody>
            <a:bodyPr/>
            <a:lstStyle/>
            <a:p>
              <a:endParaRPr lang="nl-NL"/>
            </a:p>
          </p:txBody>
        </p:sp>
      </p:grpSp>
      <p:sp>
        <p:nvSpPr>
          <p:cNvPr id="94260" name="Rectangle 52"/>
          <p:cNvSpPr>
            <a:spLocks noChangeArrowheads="1"/>
          </p:cNvSpPr>
          <p:nvPr/>
        </p:nvSpPr>
        <p:spPr bwMode="auto">
          <a:xfrm>
            <a:off x="1519238" y="4648200"/>
            <a:ext cx="919162"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Health</a:t>
            </a:r>
            <a:endParaRPr lang="en-US" sz="4800"/>
          </a:p>
        </p:txBody>
      </p:sp>
      <p:sp>
        <p:nvSpPr>
          <p:cNvPr id="94261" name="Rectangle 53"/>
          <p:cNvSpPr>
            <a:spLocks noChangeArrowheads="1"/>
          </p:cNvSpPr>
          <p:nvPr/>
        </p:nvSpPr>
        <p:spPr bwMode="auto">
          <a:xfrm>
            <a:off x="1631950" y="4953000"/>
            <a:ext cx="654050"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risks</a:t>
            </a:r>
            <a:endParaRPr lang="en-US" sz="4800"/>
          </a:p>
        </p:txBody>
      </p:sp>
      <p:grpSp>
        <p:nvGrpSpPr>
          <p:cNvPr id="10" name="Group 57"/>
          <p:cNvGrpSpPr>
            <a:grpSpLocks/>
          </p:cNvGrpSpPr>
          <p:nvPr/>
        </p:nvGrpSpPr>
        <p:grpSpPr bwMode="auto">
          <a:xfrm>
            <a:off x="2898775" y="4597400"/>
            <a:ext cx="1427163" cy="746125"/>
            <a:chOff x="1826" y="2896"/>
            <a:chExt cx="899" cy="470"/>
          </a:xfrm>
        </p:grpSpPr>
        <p:sp>
          <p:nvSpPr>
            <p:cNvPr id="94262" name="Freeform 54"/>
            <p:cNvSpPr>
              <a:spLocks/>
            </p:cNvSpPr>
            <p:nvPr/>
          </p:nvSpPr>
          <p:spPr bwMode="auto">
            <a:xfrm>
              <a:off x="1826" y="2896"/>
              <a:ext cx="135" cy="470"/>
            </a:xfrm>
            <a:custGeom>
              <a:avLst/>
              <a:gdLst/>
              <a:ahLst/>
              <a:cxnLst>
                <a:cxn ang="0">
                  <a:pos x="135" y="154"/>
                </a:cxn>
                <a:cxn ang="0">
                  <a:pos x="135" y="941"/>
                </a:cxn>
                <a:cxn ang="0">
                  <a:pos x="0" y="786"/>
                </a:cxn>
                <a:cxn ang="0">
                  <a:pos x="0" y="0"/>
                </a:cxn>
                <a:cxn ang="0">
                  <a:pos x="135" y="154"/>
                </a:cxn>
              </a:cxnLst>
              <a:rect l="0" t="0" r="r" b="b"/>
              <a:pathLst>
                <a:path w="135" h="941">
                  <a:moveTo>
                    <a:pt x="135" y="154"/>
                  </a:moveTo>
                  <a:lnTo>
                    <a:pt x="135" y="941"/>
                  </a:lnTo>
                  <a:lnTo>
                    <a:pt x="0" y="786"/>
                  </a:lnTo>
                  <a:lnTo>
                    <a:pt x="0" y="0"/>
                  </a:lnTo>
                  <a:lnTo>
                    <a:pt x="135" y="154"/>
                  </a:lnTo>
                  <a:close/>
                </a:path>
              </a:pathLst>
            </a:custGeom>
            <a:solidFill>
              <a:srgbClr val="E0E0E0"/>
            </a:solidFill>
            <a:ln w="9525">
              <a:noFill/>
              <a:round/>
              <a:headEnd/>
              <a:tailEnd/>
            </a:ln>
          </p:spPr>
          <p:txBody>
            <a:bodyPr/>
            <a:lstStyle/>
            <a:p>
              <a:endParaRPr lang="nl-NL"/>
            </a:p>
          </p:txBody>
        </p:sp>
        <p:sp>
          <p:nvSpPr>
            <p:cNvPr id="94263" name="Freeform 55"/>
            <p:cNvSpPr>
              <a:spLocks/>
            </p:cNvSpPr>
            <p:nvPr/>
          </p:nvSpPr>
          <p:spPr bwMode="auto">
            <a:xfrm>
              <a:off x="1826" y="2896"/>
              <a:ext cx="899" cy="77"/>
            </a:xfrm>
            <a:custGeom>
              <a:avLst/>
              <a:gdLst/>
              <a:ahLst/>
              <a:cxnLst>
                <a:cxn ang="0">
                  <a:pos x="899" y="154"/>
                </a:cxn>
                <a:cxn ang="0">
                  <a:pos x="135" y="154"/>
                </a:cxn>
                <a:cxn ang="0">
                  <a:pos x="0" y="0"/>
                </a:cxn>
                <a:cxn ang="0">
                  <a:pos x="764" y="0"/>
                </a:cxn>
                <a:cxn ang="0">
                  <a:pos x="899" y="154"/>
                </a:cxn>
              </a:cxnLst>
              <a:rect l="0" t="0" r="r" b="b"/>
              <a:pathLst>
                <a:path w="899" h="154">
                  <a:moveTo>
                    <a:pt x="899" y="154"/>
                  </a:moveTo>
                  <a:lnTo>
                    <a:pt x="135" y="154"/>
                  </a:lnTo>
                  <a:lnTo>
                    <a:pt x="0" y="0"/>
                  </a:lnTo>
                  <a:lnTo>
                    <a:pt x="764" y="0"/>
                  </a:lnTo>
                  <a:lnTo>
                    <a:pt x="899" y="154"/>
                  </a:lnTo>
                  <a:close/>
                </a:path>
              </a:pathLst>
            </a:custGeom>
            <a:solidFill>
              <a:srgbClr val="979797"/>
            </a:solidFill>
            <a:ln w="9525">
              <a:noFill/>
              <a:round/>
              <a:headEnd/>
              <a:tailEnd/>
            </a:ln>
          </p:spPr>
          <p:txBody>
            <a:bodyPr/>
            <a:lstStyle/>
            <a:p>
              <a:endParaRPr lang="nl-NL"/>
            </a:p>
          </p:txBody>
        </p:sp>
        <p:sp>
          <p:nvSpPr>
            <p:cNvPr id="94264" name="Rectangle 56"/>
            <p:cNvSpPr>
              <a:spLocks noChangeArrowheads="1"/>
            </p:cNvSpPr>
            <p:nvPr/>
          </p:nvSpPr>
          <p:spPr bwMode="auto">
            <a:xfrm>
              <a:off x="1961" y="2973"/>
              <a:ext cx="764" cy="393"/>
            </a:xfrm>
            <a:prstGeom prst="rect">
              <a:avLst/>
            </a:prstGeom>
            <a:solidFill>
              <a:srgbClr val="C3C3C3"/>
            </a:solidFill>
            <a:ln w="9525">
              <a:noFill/>
              <a:miter lim="800000"/>
              <a:headEnd/>
              <a:tailEnd/>
            </a:ln>
          </p:spPr>
          <p:txBody>
            <a:bodyPr/>
            <a:lstStyle/>
            <a:p>
              <a:endParaRPr lang="nl-NL"/>
            </a:p>
          </p:txBody>
        </p:sp>
      </p:grpSp>
      <p:sp>
        <p:nvSpPr>
          <p:cNvPr id="94266" name="Rectangle 58"/>
          <p:cNvSpPr>
            <a:spLocks noChangeArrowheads="1"/>
          </p:cNvSpPr>
          <p:nvPr/>
        </p:nvSpPr>
        <p:spPr bwMode="auto">
          <a:xfrm>
            <a:off x="3271838" y="4648200"/>
            <a:ext cx="919162"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Health</a:t>
            </a:r>
            <a:endParaRPr lang="en-US" sz="4800"/>
          </a:p>
        </p:txBody>
      </p:sp>
      <p:sp>
        <p:nvSpPr>
          <p:cNvPr id="94267" name="Rectangle 59"/>
          <p:cNvSpPr>
            <a:spLocks noChangeArrowheads="1"/>
          </p:cNvSpPr>
          <p:nvPr/>
        </p:nvSpPr>
        <p:spPr bwMode="auto">
          <a:xfrm>
            <a:off x="3240088" y="4953000"/>
            <a:ext cx="1042987"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systems</a:t>
            </a:r>
            <a:endParaRPr lang="en-US" sz="4800"/>
          </a:p>
        </p:txBody>
      </p:sp>
      <p:grpSp>
        <p:nvGrpSpPr>
          <p:cNvPr id="11" name="Group 63"/>
          <p:cNvGrpSpPr>
            <a:grpSpLocks/>
          </p:cNvGrpSpPr>
          <p:nvPr/>
        </p:nvGrpSpPr>
        <p:grpSpPr bwMode="auto">
          <a:xfrm>
            <a:off x="4597400" y="4419600"/>
            <a:ext cx="1879600" cy="1371600"/>
            <a:chOff x="2896" y="2899"/>
            <a:chExt cx="1052" cy="686"/>
          </a:xfrm>
        </p:grpSpPr>
        <p:sp>
          <p:nvSpPr>
            <p:cNvPr id="94268" name="Freeform 60"/>
            <p:cNvSpPr>
              <a:spLocks/>
            </p:cNvSpPr>
            <p:nvPr/>
          </p:nvSpPr>
          <p:spPr bwMode="auto">
            <a:xfrm>
              <a:off x="2896" y="2899"/>
              <a:ext cx="135" cy="686"/>
            </a:xfrm>
            <a:custGeom>
              <a:avLst/>
              <a:gdLst/>
              <a:ahLst/>
              <a:cxnLst>
                <a:cxn ang="0">
                  <a:pos x="135" y="154"/>
                </a:cxn>
                <a:cxn ang="0">
                  <a:pos x="135" y="1371"/>
                </a:cxn>
                <a:cxn ang="0">
                  <a:pos x="0" y="1216"/>
                </a:cxn>
                <a:cxn ang="0">
                  <a:pos x="0" y="0"/>
                </a:cxn>
                <a:cxn ang="0">
                  <a:pos x="135" y="154"/>
                </a:cxn>
              </a:cxnLst>
              <a:rect l="0" t="0" r="r" b="b"/>
              <a:pathLst>
                <a:path w="135" h="1371">
                  <a:moveTo>
                    <a:pt x="135" y="154"/>
                  </a:moveTo>
                  <a:lnTo>
                    <a:pt x="135" y="1371"/>
                  </a:lnTo>
                  <a:lnTo>
                    <a:pt x="0" y="1216"/>
                  </a:lnTo>
                  <a:lnTo>
                    <a:pt x="0" y="0"/>
                  </a:lnTo>
                  <a:lnTo>
                    <a:pt x="135" y="154"/>
                  </a:lnTo>
                  <a:close/>
                </a:path>
              </a:pathLst>
            </a:custGeom>
            <a:solidFill>
              <a:srgbClr val="E0E0E0"/>
            </a:solidFill>
            <a:ln w="9525">
              <a:noFill/>
              <a:round/>
              <a:headEnd/>
              <a:tailEnd/>
            </a:ln>
          </p:spPr>
          <p:txBody>
            <a:bodyPr/>
            <a:lstStyle/>
            <a:p>
              <a:endParaRPr lang="nl-NL"/>
            </a:p>
          </p:txBody>
        </p:sp>
        <p:sp>
          <p:nvSpPr>
            <p:cNvPr id="94269" name="Freeform 61"/>
            <p:cNvSpPr>
              <a:spLocks/>
            </p:cNvSpPr>
            <p:nvPr/>
          </p:nvSpPr>
          <p:spPr bwMode="auto">
            <a:xfrm>
              <a:off x="2896" y="2899"/>
              <a:ext cx="1052" cy="78"/>
            </a:xfrm>
            <a:custGeom>
              <a:avLst/>
              <a:gdLst/>
              <a:ahLst/>
              <a:cxnLst>
                <a:cxn ang="0">
                  <a:pos x="1052" y="154"/>
                </a:cxn>
                <a:cxn ang="0">
                  <a:pos x="135" y="154"/>
                </a:cxn>
                <a:cxn ang="0">
                  <a:pos x="0" y="0"/>
                </a:cxn>
                <a:cxn ang="0">
                  <a:pos x="917" y="0"/>
                </a:cxn>
                <a:cxn ang="0">
                  <a:pos x="1052" y="154"/>
                </a:cxn>
              </a:cxnLst>
              <a:rect l="0" t="0" r="r" b="b"/>
              <a:pathLst>
                <a:path w="1052" h="154">
                  <a:moveTo>
                    <a:pt x="1052" y="154"/>
                  </a:moveTo>
                  <a:lnTo>
                    <a:pt x="135" y="154"/>
                  </a:lnTo>
                  <a:lnTo>
                    <a:pt x="0" y="0"/>
                  </a:lnTo>
                  <a:lnTo>
                    <a:pt x="917" y="0"/>
                  </a:lnTo>
                  <a:lnTo>
                    <a:pt x="1052" y="154"/>
                  </a:lnTo>
                  <a:close/>
                </a:path>
              </a:pathLst>
            </a:custGeom>
            <a:solidFill>
              <a:srgbClr val="979797"/>
            </a:solidFill>
            <a:ln w="9525">
              <a:noFill/>
              <a:round/>
              <a:headEnd/>
              <a:tailEnd/>
            </a:ln>
          </p:spPr>
          <p:txBody>
            <a:bodyPr/>
            <a:lstStyle/>
            <a:p>
              <a:endParaRPr lang="nl-NL"/>
            </a:p>
          </p:txBody>
        </p:sp>
        <p:sp>
          <p:nvSpPr>
            <p:cNvPr id="94270" name="Rectangle 62"/>
            <p:cNvSpPr>
              <a:spLocks noChangeArrowheads="1"/>
            </p:cNvSpPr>
            <p:nvPr/>
          </p:nvSpPr>
          <p:spPr bwMode="auto">
            <a:xfrm>
              <a:off x="3031" y="2977"/>
              <a:ext cx="917" cy="608"/>
            </a:xfrm>
            <a:prstGeom prst="rect">
              <a:avLst/>
            </a:prstGeom>
            <a:solidFill>
              <a:srgbClr val="C3C3C3"/>
            </a:solidFill>
            <a:ln w="9525">
              <a:noFill/>
              <a:miter lim="800000"/>
              <a:headEnd/>
              <a:tailEnd/>
            </a:ln>
          </p:spPr>
          <p:txBody>
            <a:bodyPr/>
            <a:lstStyle/>
            <a:p>
              <a:endParaRPr lang="nl-NL"/>
            </a:p>
          </p:txBody>
        </p:sp>
      </p:grpSp>
      <p:sp>
        <p:nvSpPr>
          <p:cNvPr id="94272" name="Rectangle 64"/>
          <p:cNvSpPr>
            <a:spLocks noChangeArrowheads="1"/>
          </p:cNvSpPr>
          <p:nvPr/>
        </p:nvSpPr>
        <p:spPr bwMode="auto">
          <a:xfrm>
            <a:off x="4938713" y="4495800"/>
            <a:ext cx="1331912"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Level and</a:t>
            </a:r>
            <a:endParaRPr lang="en-US" sz="4800"/>
          </a:p>
        </p:txBody>
      </p:sp>
      <p:sp>
        <p:nvSpPr>
          <p:cNvPr id="94273" name="Rectangle 65"/>
          <p:cNvSpPr>
            <a:spLocks noChangeArrowheads="1"/>
          </p:cNvSpPr>
          <p:nvPr/>
        </p:nvSpPr>
        <p:spPr bwMode="auto">
          <a:xfrm>
            <a:off x="4800600" y="4724400"/>
            <a:ext cx="1608138"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distribution</a:t>
            </a:r>
            <a:endParaRPr lang="en-US" sz="4800"/>
          </a:p>
        </p:txBody>
      </p:sp>
      <p:sp>
        <p:nvSpPr>
          <p:cNvPr id="94274" name="Rectangle 66"/>
          <p:cNvSpPr>
            <a:spLocks noChangeArrowheads="1"/>
          </p:cNvSpPr>
          <p:nvPr/>
        </p:nvSpPr>
        <p:spPr bwMode="auto">
          <a:xfrm>
            <a:off x="5449888" y="4953000"/>
            <a:ext cx="265112"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of</a:t>
            </a:r>
            <a:endParaRPr lang="en-US" sz="4800"/>
          </a:p>
        </p:txBody>
      </p:sp>
      <p:sp>
        <p:nvSpPr>
          <p:cNvPr id="94275" name="Rectangle 67"/>
          <p:cNvSpPr>
            <a:spLocks noChangeArrowheads="1"/>
          </p:cNvSpPr>
          <p:nvPr/>
        </p:nvSpPr>
        <p:spPr bwMode="auto">
          <a:xfrm>
            <a:off x="4948238" y="5181600"/>
            <a:ext cx="1376362"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household</a:t>
            </a:r>
            <a:endParaRPr lang="en-US" sz="4800"/>
          </a:p>
        </p:txBody>
      </p:sp>
      <p:sp>
        <p:nvSpPr>
          <p:cNvPr id="94276" name="Rectangle 68"/>
          <p:cNvSpPr>
            <a:spLocks noChangeArrowheads="1"/>
          </p:cNvSpPr>
          <p:nvPr/>
        </p:nvSpPr>
        <p:spPr bwMode="auto">
          <a:xfrm>
            <a:off x="5051425" y="5410200"/>
            <a:ext cx="971550"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income</a:t>
            </a:r>
            <a:endParaRPr lang="en-US" sz="4800"/>
          </a:p>
        </p:txBody>
      </p:sp>
      <p:grpSp>
        <p:nvGrpSpPr>
          <p:cNvPr id="12" name="Group 72"/>
          <p:cNvGrpSpPr>
            <a:grpSpLocks/>
          </p:cNvGrpSpPr>
          <p:nvPr/>
        </p:nvGrpSpPr>
        <p:grpSpPr bwMode="auto">
          <a:xfrm>
            <a:off x="6659563" y="4619625"/>
            <a:ext cx="2154237" cy="1171575"/>
            <a:chOff x="4195" y="2910"/>
            <a:chExt cx="1357" cy="642"/>
          </a:xfrm>
        </p:grpSpPr>
        <p:sp>
          <p:nvSpPr>
            <p:cNvPr id="94277" name="Freeform 69"/>
            <p:cNvSpPr>
              <a:spLocks/>
            </p:cNvSpPr>
            <p:nvPr/>
          </p:nvSpPr>
          <p:spPr bwMode="auto">
            <a:xfrm>
              <a:off x="4195" y="2910"/>
              <a:ext cx="135" cy="642"/>
            </a:xfrm>
            <a:custGeom>
              <a:avLst/>
              <a:gdLst/>
              <a:ahLst/>
              <a:cxnLst>
                <a:cxn ang="0">
                  <a:pos x="135" y="154"/>
                </a:cxn>
                <a:cxn ang="0">
                  <a:pos x="135" y="1283"/>
                </a:cxn>
                <a:cxn ang="0">
                  <a:pos x="0" y="1129"/>
                </a:cxn>
                <a:cxn ang="0">
                  <a:pos x="0" y="0"/>
                </a:cxn>
                <a:cxn ang="0">
                  <a:pos x="135" y="154"/>
                </a:cxn>
              </a:cxnLst>
              <a:rect l="0" t="0" r="r" b="b"/>
              <a:pathLst>
                <a:path w="135" h="1283">
                  <a:moveTo>
                    <a:pt x="135" y="154"/>
                  </a:moveTo>
                  <a:lnTo>
                    <a:pt x="135" y="1283"/>
                  </a:lnTo>
                  <a:lnTo>
                    <a:pt x="0" y="1129"/>
                  </a:lnTo>
                  <a:lnTo>
                    <a:pt x="0" y="0"/>
                  </a:lnTo>
                  <a:lnTo>
                    <a:pt x="135" y="154"/>
                  </a:lnTo>
                  <a:close/>
                </a:path>
              </a:pathLst>
            </a:custGeom>
            <a:solidFill>
              <a:srgbClr val="E0E0E0"/>
            </a:solidFill>
            <a:ln w="9525">
              <a:noFill/>
              <a:round/>
              <a:headEnd/>
              <a:tailEnd/>
            </a:ln>
          </p:spPr>
          <p:txBody>
            <a:bodyPr/>
            <a:lstStyle/>
            <a:p>
              <a:endParaRPr lang="nl-NL"/>
            </a:p>
          </p:txBody>
        </p:sp>
        <p:sp>
          <p:nvSpPr>
            <p:cNvPr id="94278" name="Freeform 70"/>
            <p:cNvSpPr>
              <a:spLocks/>
            </p:cNvSpPr>
            <p:nvPr/>
          </p:nvSpPr>
          <p:spPr bwMode="auto">
            <a:xfrm>
              <a:off x="4195" y="2910"/>
              <a:ext cx="1357" cy="78"/>
            </a:xfrm>
            <a:custGeom>
              <a:avLst/>
              <a:gdLst/>
              <a:ahLst/>
              <a:cxnLst>
                <a:cxn ang="0">
                  <a:pos x="1357" y="154"/>
                </a:cxn>
                <a:cxn ang="0">
                  <a:pos x="135" y="154"/>
                </a:cxn>
                <a:cxn ang="0">
                  <a:pos x="0" y="0"/>
                </a:cxn>
                <a:cxn ang="0">
                  <a:pos x="1222" y="0"/>
                </a:cxn>
                <a:cxn ang="0">
                  <a:pos x="1357" y="154"/>
                </a:cxn>
              </a:cxnLst>
              <a:rect l="0" t="0" r="r" b="b"/>
              <a:pathLst>
                <a:path w="1357" h="154">
                  <a:moveTo>
                    <a:pt x="1357" y="154"/>
                  </a:moveTo>
                  <a:lnTo>
                    <a:pt x="135" y="154"/>
                  </a:lnTo>
                  <a:lnTo>
                    <a:pt x="0" y="0"/>
                  </a:lnTo>
                  <a:lnTo>
                    <a:pt x="1222" y="0"/>
                  </a:lnTo>
                  <a:lnTo>
                    <a:pt x="1357" y="154"/>
                  </a:lnTo>
                  <a:close/>
                </a:path>
              </a:pathLst>
            </a:custGeom>
            <a:solidFill>
              <a:srgbClr val="979797"/>
            </a:solidFill>
            <a:ln w="9525">
              <a:noFill/>
              <a:round/>
              <a:headEnd/>
              <a:tailEnd/>
            </a:ln>
          </p:spPr>
          <p:txBody>
            <a:bodyPr/>
            <a:lstStyle/>
            <a:p>
              <a:endParaRPr lang="nl-NL"/>
            </a:p>
          </p:txBody>
        </p:sp>
        <p:sp>
          <p:nvSpPr>
            <p:cNvPr id="94279" name="Rectangle 71"/>
            <p:cNvSpPr>
              <a:spLocks noChangeArrowheads="1"/>
            </p:cNvSpPr>
            <p:nvPr/>
          </p:nvSpPr>
          <p:spPr bwMode="auto">
            <a:xfrm>
              <a:off x="4330" y="2988"/>
              <a:ext cx="1222" cy="564"/>
            </a:xfrm>
            <a:prstGeom prst="rect">
              <a:avLst/>
            </a:prstGeom>
            <a:solidFill>
              <a:srgbClr val="C3C3C3"/>
            </a:solidFill>
            <a:ln w="9525">
              <a:noFill/>
              <a:miter lim="800000"/>
              <a:headEnd/>
              <a:tailEnd/>
            </a:ln>
          </p:spPr>
          <p:txBody>
            <a:bodyPr/>
            <a:lstStyle/>
            <a:p>
              <a:endParaRPr lang="nl-NL"/>
            </a:p>
          </p:txBody>
        </p:sp>
      </p:grpSp>
      <p:sp>
        <p:nvSpPr>
          <p:cNvPr id="94281" name="Rectangle 73"/>
          <p:cNvSpPr>
            <a:spLocks noChangeArrowheads="1"/>
          </p:cNvSpPr>
          <p:nvPr/>
        </p:nvSpPr>
        <p:spPr bwMode="auto">
          <a:xfrm>
            <a:off x="7135813" y="4572000"/>
            <a:ext cx="1169987" cy="320675"/>
          </a:xfrm>
          <a:prstGeom prst="rect">
            <a:avLst/>
          </a:prstGeom>
          <a:noFill/>
          <a:ln w="9525">
            <a:noFill/>
            <a:miter lim="800000"/>
            <a:headEnd/>
            <a:tailEnd/>
          </a:ln>
        </p:spPr>
        <p:txBody>
          <a:bodyPr wrap="none" lIns="0" tIns="0" rIns="0" bIns="0">
            <a:spAutoFit/>
          </a:bodyPr>
          <a:lstStyle/>
          <a:p>
            <a:r>
              <a:rPr lang="en-US" sz="2100" b="1">
                <a:solidFill>
                  <a:srgbClr val="000000"/>
                </a:solidFill>
                <a:latin typeface="Times New Roman" pitchFamily="18" charset="-52"/>
              </a:rPr>
              <a:t>Education</a:t>
            </a:r>
            <a:endParaRPr lang="en-US" sz="4400"/>
          </a:p>
        </p:txBody>
      </p:sp>
      <p:sp>
        <p:nvSpPr>
          <p:cNvPr id="94282" name="Rectangle 74"/>
          <p:cNvSpPr>
            <a:spLocks noChangeArrowheads="1"/>
          </p:cNvSpPr>
          <p:nvPr/>
        </p:nvSpPr>
        <p:spPr bwMode="auto">
          <a:xfrm>
            <a:off x="7162800" y="4800600"/>
            <a:ext cx="727075" cy="320675"/>
          </a:xfrm>
          <a:prstGeom prst="rect">
            <a:avLst/>
          </a:prstGeom>
          <a:noFill/>
          <a:ln w="9525">
            <a:noFill/>
            <a:miter lim="800000"/>
            <a:headEnd/>
            <a:tailEnd/>
          </a:ln>
        </p:spPr>
        <p:txBody>
          <a:bodyPr wrap="none" lIns="0" tIns="0" rIns="0" bIns="0">
            <a:spAutoFit/>
          </a:bodyPr>
          <a:lstStyle/>
          <a:p>
            <a:r>
              <a:rPr lang="en-US" sz="2100" b="1">
                <a:solidFill>
                  <a:srgbClr val="000000"/>
                </a:solidFill>
                <a:latin typeface="Times New Roman" pitchFamily="18" charset="-52"/>
              </a:rPr>
              <a:t>Water</a:t>
            </a:r>
            <a:endParaRPr lang="en-US" sz="4400"/>
          </a:p>
        </p:txBody>
      </p:sp>
      <p:sp>
        <p:nvSpPr>
          <p:cNvPr id="94283" name="Rectangle 75"/>
          <p:cNvSpPr>
            <a:spLocks noChangeArrowheads="1"/>
          </p:cNvSpPr>
          <p:nvPr/>
        </p:nvSpPr>
        <p:spPr bwMode="auto">
          <a:xfrm>
            <a:off x="7246938" y="5013325"/>
            <a:ext cx="830262" cy="320675"/>
          </a:xfrm>
          <a:prstGeom prst="rect">
            <a:avLst/>
          </a:prstGeom>
          <a:noFill/>
          <a:ln w="9525">
            <a:noFill/>
            <a:miter lim="800000"/>
            <a:headEnd/>
            <a:tailEnd/>
          </a:ln>
        </p:spPr>
        <p:txBody>
          <a:bodyPr wrap="none" lIns="0" tIns="0" rIns="0" bIns="0">
            <a:spAutoFit/>
          </a:bodyPr>
          <a:lstStyle/>
          <a:p>
            <a:r>
              <a:rPr lang="en-US" sz="2100" b="1">
                <a:solidFill>
                  <a:srgbClr val="000000"/>
                </a:solidFill>
                <a:latin typeface="Times New Roman" pitchFamily="18" charset="-52"/>
              </a:rPr>
              <a:t>Energy</a:t>
            </a:r>
            <a:endParaRPr lang="en-US" sz="4400"/>
          </a:p>
        </p:txBody>
      </p:sp>
      <p:sp>
        <p:nvSpPr>
          <p:cNvPr id="94284" name="Rectangle 76"/>
          <p:cNvSpPr>
            <a:spLocks noChangeArrowheads="1"/>
          </p:cNvSpPr>
          <p:nvPr/>
        </p:nvSpPr>
        <p:spPr bwMode="auto">
          <a:xfrm>
            <a:off x="7135813" y="5241925"/>
            <a:ext cx="1169987" cy="320675"/>
          </a:xfrm>
          <a:prstGeom prst="rect">
            <a:avLst/>
          </a:prstGeom>
          <a:noFill/>
          <a:ln w="9525">
            <a:noFill/>
            <a:miter lim="800000"/>
            <a:headEnd/>
            <a:tailEnd/>
          </a:ln>
        </p:spPr>
        <p:txBody>
          <a:bodyPr wrap="none" lIns="0" tIns="0" rIns="0" bIns="0">
            <a:spAutoFit/>
          </a:bodyPr>
          <a:lstStyle/>
          <a:p>
            <a:r>
              <a:rPr lang="en-US" sz="2100" b="1">
                <a:solidFill>
                  <a:srgbClr val="000000"/>
                </a:solidFill>
                <a:latin typeface="Times New Roman" pitchFamily="18" charset="-52"/>
              </a:rPr>
              <a:t>Transport</a:t>
            </a:r>
            <a:endParaRPr lang="en-US" sz="4400"/>
          </a:p>
        </p:txBody>
      </p:sp>
      <p:sp>
        <p:nvSpPr>
          <p:cNvPr id="94285" name="Rectangle 77"/>
          <p:cNvSpPr>
            <a:spLocks noChangeArrowheads="1"/>
          </p:cNvSpPr>
          <p:nvPr/>
        </p:nvSpPr>
        <p:spPr bwMode="auto">
          <a:xfrm>
            <a:off x="7075488" y="5470525"/>
            <a:ext cx="1535112" cy="320675"/>
          </a:xfrm>
          <a:prstGeom prst="rect">
            <a:avLst/>
          </a:prstGeom>
          <a:noFill/>
          <a:ln w="9525">
            <a:noFill/>
            <a:miter lim="800000"/>
            <a:headEnd/>
            <a:tailEnd/>
          </a:ln>
        </p:spPr>
        <p:txBody>
          <a:bodyPr wrap="none" lIns="0" tIns="0" rIns="0" bIns="0">
            <a:spAutoFit/>
          </a:bodyPr>
          <a:lstStyle/>
          <a:p>
            <a:r>
              <a:rPr lang="en-US" sz="2100" b="1">
                <a:solidFill>
                  <a:srgbClr val="000000"/>
                </a:solidFill>
                <a:latin typeface="Times New Roman" pitchFamily="18" charset="-52"/>
              </a:rPr>
              <a:t>Other sectors</a:t>
            </a:r>
            <a:endParaRPr lang="en-US" sz="4400" b="1"/>
          </a:p>
        </p:txBody>
      </p:sp>
      <p:grpSp>
        <p:nvGrpSpPr>
          <p:cNvPr id="13" name="Group 81"/>
          <p:cNvGrpSpPr>
            <a:grpSpLocks/>
          </p:cNvGrpSpPr>
          <p:nvPr/>
        </p:nvGrpSpPr>
        <p:grpSpPr bwMode="auto">
          <a:xfrm>
            <a:off x="3962400" y="5978525"/>
            <a:ext cx="1617663" cy="803275"/>
            <a:chOff x="2437" y="3814"/>
            <a:chExt cx="976" cy="383"/>
          </a:xfrm>
        </p:grpSpPr>
        <p:sp>
          <p:nvSpPr>
            <p:cNvPr id="94286" name="Freeform 78"/>
            <p:cNvSpPr>
              <a:spLocks/>
            </p:cNvSpPr>
            <p:nvPr/>
          </p:nvSpPr>
          <p:spPr bwMode="auto">
            <a:xfrm>
              <a:off x="2437" y="3814"/>
              <a:ext cx="135" cy="383"/>
            </a:xfrm>
            <a:custGeom>
              <a:avLst/>
              <a:gdLst/>
              <a:ahLst/>
              <a:cxnLst>
                <a:cxn ang="0">
                  <a:pos x="135" y="155"/>
                </a:cxn>
                <a:cxn ang="0">
                  <a:pos x="135" y="767"/>
                </a:cxn>
                <a:cxn ang="0">
                  <a:pos x="0" y="612"/>
                </a:cxn>
                <a:cxn ang="0">
                  <a:pos x="0" y="0"/>
                </a:cxn>
                <a:cxn ang="0">
                  <a:pos x="135" y="155"/>
                </a:cxn>
              </a:cxnLst>
              <a:rect l="0" t="0" r="r" b="b"/>
              <a:pathLst>
                <a:path w="135" h="767">
                  <a:moveTo>
                    <a:pt x="135" y="155"/>
                  </a:moveTo>
                  <a:lnTo>
                    <a:pt x="135" y="767"/>
                  </a:lnTo>
                  <a:lnTo>
                    <a:pt x="0" y="612"/>
                  </a:lnTo>
                  <a:lnTo>
                    <a:pt x="0" y="0"/>
                  </a:lnTo>
                  <a:lnTo>
                    <a:pt x="135" y="155"/>
                  </a:lnTo>
                  <a:close/>
                </a:path>
              </a:pathLst>
            </a:custGeom>
            <a:solidFill>
              <a:srgbClr val="E0E0E0"/>
            </a:solidFill>
            <a:ln w="9525">
              <a:noFill/>
              <a:round/>
              <a:headEnd/>
              <a:tailEnd/>
            </a:ln>
          </p:spPr>
          <p:txBody>
            <a:bodyPr/>
            <a:lstStyle/>
            <a:p>
              <a:endParaRPr lang="nl-NL"/>
            </a:p>
          </p:txBody>
        </p:sp>
        <p:sp>
          <p:nvSpPr>
            <p:cNvPr id="94287" name="Freeform 79"/>
            <p:cNvSpPr>
              <a:spLocks/>
            </p:cNvSpPr>
            <p:nvPr/>
          </p:nvSpPr>
          <p:spPr bwMode="auto">
            <a:xfrm>
              <a:off x="2437" y="3814"/>
              <a:ext cx="976" cy="77"/>
            </a:xfrm>
            <a:custGeom>
              <a:avLst/>
              <a:gdLst/>
              <a:ahLst/>
              <a:cxnLst>
                <a:cxn ang="0">
                  <a:pos x="976" y="155"/>
                </a:cxn>
                <a:cxn ang="0">
                  <a:pos x="135" y="155"/>
                </a:cxn>
                <a:cxn ang="0">
                  <a:pos x="0" y="0"/>
                </a:cxn>
                <a:cxn ang="0">
                  <a:pos x="841" y="0"/>
                </a:cxn>
                <a:cxn ang="0">
                  <a:pos x="976" y="155"/>
                </a:cxn>
              </a:cxnLst>
              <a:rect l="0" t="0" r="r" b="b"/>
              <a:pathLst>
                <a:path w="976" h="155">
                  <a:moveTo>
                    <a:pt x="976" y="155"/>
                  </a:moveTo>
                  <a:lnTo>
                    <a:pt x="135" y="155"/>
                  </a:lnTo>
                  <a:lnTo>
                    <a:pt x="0" y="0"/>
                  </a:lnTo>
                  <a:lnTo>
                    <a:pt x="841" y="0"/>
                  </a:lnTo>
                  <a:lnTo>
                    <a:pt x="976" y="155"/>
                  </a:lnTo>
                  <a:close/>
                </a:path>
              </a:pathLst>
            </a:custGeom>
            <a:solidFill>
              <a:srgbClr val="979797"/>
            </a:solidFill>
            <a:ln w="9525">
              <a:noFill/>
              <a:round/>
              <a:headEnd/>
              <a:tailEnd/>
            </a:ln>
          </p:spPr>
          <p:txBody>
            <a:bodyPr/>
            <a:lstStyle/>
            <a:p>
              <a:endParaRPr lang="nl-NL"/>
            </a:p>
          </p:txBody>
        </p:sp>
        <p:sp>
          <p:nvSpPr>
            <p:cNvPr id="94288" name="Rectangle 80"/>
            <p:cNvSpPr>
              <a:spLocks noChangeArrowheads="1"/>
            </p:cNvSpPr>
            <p:nvPr/>
          </p:nvSpPr>
          <p:spPr bwMode="auto">
            <a:xfrm>
              <a:off x="2572" y="3891"/>
              <a:ext cx="841" cy="306"/>
            </a:xfrm>
            <a:prstGeom prst="rect">
              <a:avLst/>
            </a:prstGeom>
            <a:solidFill>
              <a:srgbClr val="C3C3C3"/>
            </a:solidFill>
            <a:ln w="9525">
              <a:noFill/>
              <a:miter lim="800000"/>
              <a:headEnd/>
              <a:tailEnd/>
            </a:ln>
          </p:spPr>
          <p:txBody>
            <a:bodyPr/>
            <a:lstStyle/>
            <a:p>
              <a:endParaRPr lang="nl-NL"/>
            </a:p>
          </p:txBody>
        </p:sp>
      </p:grpSp>
      <p:sp>
        <p:nvSpPr>
          <p:cNvPr id="94290" name="Rectangle 82"/>
          <p:cNvSpPr>
            <a:spLocks noChangeArrowheads="1"/>
          </p:cNvSpPr>
          <p:nvPr/>
        </p:nvSpPr>
        <p:spPr bwMode="auto">
          <a:xfrm>
            <a:off x="4262438" y="6096000"/>
            <a:ext cx="919162"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Health</a:t>
            </a:r>
            <a:endParaRPr lang="en-US" sz="4800"/>
          </a:p>
        </p:txBody>
      </p:sp>
      <p:sp>
        <p:nvSpPr>
          <p:cNvPr id="94291" name="Rectangle 83"/>
          <p:cNvSpPr>
            <a:spLocks noChangeArrowheads="1"/>
          </p:cNvSpPr>
          <p:nvPr/>
        </p:nvSpPr>
        <p:spPr bwMode="auto">
          <a:xfrm>
            <a:off x="4191000" y="6373813"/>
            <a:ext cx="1360488" cy="381000"/>
          </a:xfrm>
          <a:prstGeom prst="rect">
            <a:avLst/>
          </a:prstGeom>
          <a:noFill/>
          <a:ln w="9525">
            <a:noFill/>
            <a:miter lim="800000"/>
            <a:headEnd/>
            <a:tailEnd/>
          </a:ln>
        </p:spPr>
        <p:txBody>
          <a:bodyPr wrap="none" lIns="0" tIns="0" rIns="0" bIns="0">
            <a:spAutoFit/>
          </a:bodyPr>
          <a:lstStyle/>
          <a:p>
            <a:r>
              <a:rPr lang="en-US" sz="2500" b="1">
                <a:solidFill>
                  <a:srgbClr val="000000"/>
                </a:solidFill>
                <a:latin typeface="Times New Roman" pitchFamily="18" charset="-52"/>
              </a:rPr>
              <a:t>Outcomes</a:t>
            </a:r>
            <a:endParaRPr lang="en-US" sz="4800"/>
          </a:p>
        </p:txBody>
      </p:sp>
      <p:sp>
        <p:nvSpPr>
          <p:cNvPr id="94292" name="Line 84"/>
          <p:cNvSpPr>
            <a:spLocks noChangeShapeType="1"/>
          </p:cNvSpPr>
          <p:nvPr/>
        </p:nvSpPr>
        <p:spPr bwMode="auto">
          <a:xfrm>
            <a:off x="3719513" y="1938338"/>
            <a:ext cx="1587" cy="1587"/>
          </a:xfrm>
          <a:prstGeom prst="line">
            <a:avLst/>
          </a:prstGeom>
          <a:noFill/>
          <a:ln w="12700">
            <a:solidFill>
              <a:srgbClr val="000000"/>
            </a:solidFill>
            <a:round/>
            <a:headEnd/>
            <a:tailEnd/>
          </a:ln>
        </p:spPr>
        <p:txBody>
          <a:bodyPr/>
          <a:lstStyle/>
          <a:p>
            <a:endParaRPr lang="nl-NL"/>
          </a:p>
        </p:txBody>
      </p:sp>
      <p:grpSp>
        <p:nvGrpSpPr>
          <p:cNvPr id="14" name="Group 87"/>
          <p:cNvGrpSpPr>
            <a:grpSpLocks/>
          </p:cNvGrpSpPr>
          <p:nvPr/>
        </p:nvGrpSpPr>
        <p:grpSpPr bwMode="auto">
          <a:xfrm>
            <a:off x="1900238" y="3754438"/>
            <a:ext cx="727075" cy="763587"/>
            <a:chOff x="1197" y="2365"/>
            <a:chExt cx="458" cy="481"/>
          </a:xfrm>
        </p:grpSpPr>
        <p:sp>
          <p:nvSpPr>
            <p:cNvPr id="94293" name="Line 85"/>
            <p:cNvSpPr>
              <a:spLocks noChangeShapeType="1"/>
            </p:cNvSpPr>
            <p:nvPr/>
          </p:nvSpPr>
          <p:spPr bwMode="auto">
            <a:xfrm flipH="1">
              <a:off x="1234" y="2365"/>
              <a:ext cx="421" cy="440"/>
            </a:xfrm>
            <a:prstGeom prst="line">
              <a:avLst/>
            </a:prstGeom>
            <a:noFill/>
            <a:ln w="12700">
              <a:solidFill>
                <a:srgbClr val="000000"/>
              </a:solidFill>
              <a:round/>
              <a:headEnd/>
              <a:tailEnd/>
            </a:ln>
          </p:spPr>
          <p:txBody>
            <a:bodyPr/>
            <a:lstStyle/>
            <a:p>
              <a:endParaRPr lang="nl-NL"/>
            </a:p>
          </p:txBody>
        </p:sp>
        <p:sp>
          <p:nvSpPr>
            <p:cNvPr id="94294" name="Freeform 86"/>
            <p:cNvSpPr>
              <a:spLocks/>
            </p:cNvSpPr>
            <p:nvPr/>
          </p:nvSpPr>
          <p:spPr bwMode="auto">
            <a:xfrm>
              <a:off x="1197" y="2792"/>
              <a:ext cx="75" cy="54"/>
            </a:xfrm>
            <a:custGeom>
              <a:avLst/>
              <a:gdLst/>
              <a:ahLst/>
              <a:cxnLst>
                <a:cxn ang="0">
                  <a:pos x="3" y="0"/>
                </a:cxn>
                <a:cxn ang="0">
                  <a:pos x="0" y="106"/>
                </a:cxn>
                <a:cxn ang="0">
                  <a:pos x="75" y="45"/>
                </a:cxn>
                <a:cxn ang="0">
                  <a:pos x="3" y="0"/>
                </a:cxn>
              </a:cxnLst>
              <a:rect l="0" t="0" r="r" b="b"/>
              <a:pathLst>
                <a:path w="75" h="106">
                  <a:moveTo>
                    <a:pt x="3" y="0"/>
                  </a:moveTo>
                  <a:lnTo>
                    <a:pt x="0" y="106"/>
                  </a:lnTo>
                  <a:lnTo>
                    <a:pt x="75" y="45"/>
                  </a:lnTo>
                  <a:lnTo>
                    <a:pt x="3" y="0"/>
                  </a:lnTo>
                  <a:close/>
                </a:path>
              </a:pathLst>
            </a:custGeom>
            <a:solidFill>
              <a:srgbClr val="000000"/>
            </a:solidFill>
            <a:ln w="9525">
              <a:noFill/>
              <a:round/>
              <a:headEnd/>
              <a:tailEnd/>
            </a:ln>
          </p:spPr>
          <p:txBody>
            <a:bodyPr/>
            <a:lstStyle/>
            <a:p>
              <a:endParaRPr lang="nl-NL"/>
            </a:p>
          </p:txBody>
        </p:sp>
      </p:grpSp>
      <p:grpSp>
        <p:nvGrpSpPr>
          <p:cNvPr id="15" name="Group 90"/>
          <p:cNvGrpSpPr>
            <a:grpSpLocks/>
          </p:cNvGrpSpPr>
          <p:nvPr/>
        </p:nvGrpSpPr>
        <p:grpSpPr bwMode="auto">
          <a:xfrm>
            <a:off x="3895725" y="3754438"/>
            <a:ext cx="131763" cy="763587"/>
            <a:chOff x="2454" y="2365"/>
            <a:chExt cx="83" cy="481"/>
          </a:xfrm>
        </p:grpSpPr>
        <p:sp>
          <p:nvSpPr>
            <p:cNvPr id="94296" name="Line 88"/>
            <p:cNvSpPr>
              <a:spLocks noChangeShapeType="1"/>
            </p:cNvSpPr>
            <p:nvPr/>
          </p:nvSpPr>
          <p:spPr bwMode="auto">
            <a:xfrm>
              <a:off x="2496" y="2365"/>
              <a:ext cx="1" cy="435"/>
            </a:xfrm>
            <a:prstGeom prst="line">
              <a:avLst/>
            </a:prstGeom>
            <a:noFill/>
            <a:ln w="12700">
              <a:solidFill>
                <a:srgbClr val="000000"/>
              </a:solidFill>
              <a:round/>
              <a:headEnd/>
              <a:tailEnd/>
            </a:ln>
          </p:spPr>
          <p:txBody>
            <a:bodyPr/>
            <a:lstStyle/>
            <a:p>
              <a:endParaRPr lang="nl-NL"/>
            </a:p>
          </p:txBody>
        </p:sp>
        <p:sp>
          <p:nvSpPr>
            <p:cNvPr id="94297" name="Freeform 89"/>
            <p:cNvSpPr>
              <a:spLocks/>
            </p:cNvSpPr>
            <p:nvPr/>
          </p:nvSpPr>
          <p:spPr bwMode="auto">
            <a:xfrm>
              <a:off x="2454" y="2798"/>
              <a:ext cx="83" cy="48"/>
            </a:xfrm>
            <a:custGeom>
              <a:avLst/>
              <a:gdLst/>
              <a:ahLst/>
              <a:cxnLst>
                <a:cxn ang="0">
                  <a:pos x="0" y="0"/>
                </a:cxn>
                <a:cxn ang="0">
                  <a:pos x="42" y="95"/>
                </a:cxn>
                <a:cxn ang="0">
                  <a:pos x="83" y="0"/>
                </a:cxn>
                <a:cxn ang="0">
                  <a:pos x="0" y="0"/>
                </a:cxn>
              </a:cxnLst>
              <a:rect l="0" t="0" r="r" b="b"/>
              <a:pathLst>
                <a:path w="83" h="95">
                  <a:moveTo>
                    <a:pt x="0" y="0"/>
                  </a:moveTo>
                  <a:lnTo>
                    <a:pt x="42" y="95"/>
                  </a:lnTo>
                  <a:lnTo>
                    <a:pt x="83" y="0"/>
                  </a:lnTo>
                  <a:lnTo>
                    <a:pt x="0" y="0"/>
                  </a:lnTo>
                  <a:close/>
                </a:path>
              </a:pathLst>
            </a:custGeom>
            <a:solidFill>
              <a:srgbClr val="000000"/>
            </a:solidFill>
            <a:ln w="9525">
              <a:noFill/>
              <a:round/>
              <a:headEnd/>
              <a:tailEnd/>
            </a:ln>
          </p:spPr>
          <p:txBody>
            <a:bodyPr/>
            <a:lstStyle/>
            <a:p>
              <a:endParaRPr lang="nl-NL"/>
            </a:p>
          </p:txBody>
        </p:sp>
      </p:grpSp>
      <p:grpSp>
        <p:nvGrpSpPr>
          <p:cNvPr id="16" name="Group 93"/>
          <p:cNvGrpSpPr>
            <a:grpSpLocks/>
          </p:cNvGrpSpPr>
          <p:nvPr/>
        </p:nvGrpSpPr>
        <p:grpSpPr bwMode="auto">
          <a:xfrm>
            <a:off x="5715000" y="3754438"/>
            <a:ext cx="131763" cy="763587"/>
            <a:chOff x="3600" y="2365"/>
            <a:chExt cx="83" cy="481"/>
          </a:xfrm>
        </p:grpSpPr>
        <p:sp>
          <p:nvSpPr>
            <p:cNvPr id="94299" name="Line 91"/>
            <p:cNvSpPr>
              <a:spLocks noChangeShapeType="1"/>
            </p:cNvSpPr>
            <p:nvPr/>
          </p:nvSpPr>
          <p:spPr bwMode="auto">
            <a:xfrm>
              <a:off x="3642" y="2365"/>
              <a:ext cx="1" cy="435"/>
            </a:xfrm>
            <a:prstGeom prst="line">
              <a:avLst/>
            </a:prstGeom>
            <a:noFill/>
            <a:ln w="12700">
              <a:solidFill>
                <a:srgbClr val="000000"/>
              </a:solidFill>
              <a:round/>
              <a:headEnd/>
              <a:tailEnd/>
            </a:ln>
          </p:spPr>
          <p:txBody>
            <a:bodyPr/>
            <a:lstStyle/>
            <a:p>
              <a:endParaRPr lang="nl-NL"/>
            </a:p>
          </p:txBody>
        </p:sp>
        <p:sp>
          <p:nvSpPr>
            <p:cNvPr id="94300" name="Freeform 92"/>
            <p:cNvSpPr>
              <a:spLocks/>
            </p:cNvSpPr>
            <p:nvPr/>
          </p:nvSpPr>
          <p:spPr bwMode="auto">
            <a:xfrm>
              <a:off x="3600" y="2798"/>
              <a:ext cx="83" cy="48"/>
            </a:xfrm>
            <a:custGeom>
              <a:avLst/>
              <a:gdLst/>
              <a:ahLst/>
              <a:cxnLst>
                <a:cxn ang="0">
                  <a:pos x="0" y="0"/>
                </a:cxn>
                <a:cxn ang="0">
                  <a:pos x="42" y="95"/>
                </a:cxn>
                <a:cxn ang="0">
                  <a:pos x="83" y="0"/>
                </a:cxn>
                <a:cxn ang="0">
                  <a:pos x="0" y="0"/>
                </a:cxn>
              </a:cxnLst>
              <a:rect l="0" t="0" r="r" b="b"/>
              <a:pathLst>
                <a:path w="83" h="95">
                  <a:moveTo>
                    <a:pt x="0" y="0"/>
                  </a:moveTo>
                  <a:lnTo>
                    <a:pt x="42" y="95"/>
                  </a:lnTo>
                  <a:lnTo>
                    <a:pt x="83" y="0"/>
                  </a:lnTo>
                  <a:lnTo>
                    <a:pt x="0" y="0"/>
                  </a:lnTo>
                  <a:close/>
                </a:path>
              </a:pathLst>
            </a:custGeom>
            <a:solidFill>
              <a:srgbClr val="000000"/>
            </a:solidFill>
            <a:ln w="9525">
              <a:noFill/>
              <a:round/>
              <a:headEnd/>
              <a:tailEnd/>
            </a:ln>
          </p:spPr>
          <p:txBody>
            <a:bodyPr/>
            <a:lstStyle/>
            <a:p>
              <a:endParaRPr lang="nl-NL"/>
            </a:p>
          </p:txBody>
        </p:sp>
      </p:grpSp>
      <p:grpSp>
        <p:nvGrpSpPr>
          <p:cNvPr id="17" name="Group 96"/>
          <p:cNvGrpSpPr>
            <a:grpSpLocks/>
          </p:cNvGrpSpPr>
          <p:nvPr/>
        </p:nvGrpSpPr>
        <p:grpSpPr bwMode="auto">
          <a:xfrm>
            <a:off x="6751638" y="3754438"/>
            <a:ext cx="728662" cy="763587"/>
            <a:chOff x="4253" y="2365"/>
            <a:chExt cx="459" cy="481"/>
          </a:xfrm>
        </p:grpSpPr>
        <p:sp>
          <p:nvSpPr>
            <p:cNvPr id="94302" name="Line 94"/>
            <p:cNvSpPr>
              <a:spLocks noChangeShapeType="1"/>
            </p:cNvSpPr>
            <p:nvPr/>
          </p:nvSpPr>
          <p:spPr bwMode="auto">
            <a:xfrm>
              <a:off x="4253" y="2365"/>
              <a:ext cx="422" cy="440"/>
            </a:xfrm>
            <a:prstGeom prst="line">
              <a:avLst/>
            </a:prstGeom>
            <a:noFill/>
            <a:ln w="12700">
              <a:solidFill>
                <a:srgbClr val="000000"/>
              </a:solidFill>
              <a:round/>
              <a:headEnd/>
              <a:tailEnd/>
            </a:ln>
          </p:spPr>
          <p:txBody>
            <a:bodyPr/>
            <a:lstStyle/>
            <a:p>
              <a:endParaRPr lang="nl-NL"/>
            </a:p>
          </p:txBody>
        </p:sp>
        <p:sp>
          <p:nvSpPr>
            <p:cNvPr id="94303" name="Freeform 95"/>
            <p:cNvSpPr>
              <a:spLocks/>
            </p:cNvSpPr>
            <p:nvPr/>
          </p:nvSpPr>
          <p:spPr bwMode="auto">
            <a:xfrm>
              <a:off x="4635" y="2793"/>
              <a:ext cx="77" cy="53"/>
            </a:xfrm>
            <a:custGeom>
              <a:avLst/>
              <a:gdLst/>
              <a:ahLst/>
              <a:cxnLst>
                <a:cxn ang="0">
                  <a:pos x="0" y="45"/>
                </a:cxn>
                <a:cxn ang="0">
                  <a:pos x="77" y="105"/>
                </a:cxn>
                <a:cxn ang="0">
                  <a:pos x="73" y="0"/>
                </a:cxn>
                <a:cxn ang="0">
                  <a:pos x="0" y="45"/>
                </a:cxn>
              </a:cxnLst>
              <a:rect l="0" t="0" r="r" b="b"/>
              <a:pathLst>
                <a:path w="77" h="105">
                  <a:moveTo>
                    <a:pt x="0" y="45"/>
                  </a:moveTo>
                  <a:lnTo>
                    <a:pt x="77" y="105"/>
                  </a:lnTo>
                  <a:lnTo>
                    <a:pt x="73" y="0"/>
                  </a:lnTo>
                  <a:lnTo>
                    <a:pt x="0" y="45"/>
                  </a:lnTo>
                  <a:close/>
                </a:path>
              </a:pathLst>
            </a:custGeom>
            <a:solidFill>
              <a:srgbClr val="000000"/>
            </a:solidFill>
            <a:ln w="9525">
              <a:noFill/>
              <a:round/>
              <a:headEnd/>
              <a:tailEnd/>
            </a:ln>
          </p:spPr>
          <p:txBody>
            <a:bodyPr/>
            <a:lstStyle/>
            <a:p>
              <a:endParaRPr lang="nl-NL"/>
            </a:p>
          </p:txBody>
        </p:sp>
      </p:grpSp>
      <p:grpSp>
        <p:nvGrpSpPr>
          <p:cNvPr id="18" name="Group 99"/>
          <p:cNvGrpSpPr>
            <a:grpSpLocks/>
          </p:cNvGrpSpPr>
          <p:nvPr/>
        </p:nvGrpSpPr>
        <p:grpSpPr bwMode="auto">
          <a:xfrm>
            <a:off x="1900238" y="5419725"/>
            <a:ext cx="1819275" cy="965200"/>
            <a:chOff x="1197" y="3414"/>
            <a:chExt cx="1146" cy="608"/>
          </a:xfrm>
        </p:grpSpPr>
        <p:sp>
          <p:nvSpPr>
            <p:cNvPr id="94305" name="Line 97"/>
            <p:cNvSpPr>
              <a:spLocks noChangeShapeType="1"/>
            </p:cNvSpPr>
            <p:nvPr/>
          </p:nvSpPr>
          <p:spPr bwMode="auto">
            <a:xfrm>
              <a:off x="1197" y="3414"/>
              <a:ext cx="1087" cy="577"/>
            </a:xfrm>
            <a:prstGeom prst="line">
              <a:avLst/>
            </a:prstGeom>
            <a:noFill/>
            <a:ln w="12700">
              <a:solidFill>
                <a:srgbClr val="000000"/>
              </a:solidFill>
              <a:round/>
              <a:headEnd/>
              <a:tailEnd/>
            </a:ln>
          </p:spPr>
          <p:txBody>
            <a:bodyPr/>
            <a:lstStyle/>
            <a:p>
              <a:endParaRPr lang="nl-NL"/>
            </a:p>
          </p:txBody>
        </p:sp>
        <p:sp>
          <p:nvSpPr>
            <p:cNvPr id="94306" name="Freeform 98"/>
            <p:cNvSpPr>
              <a:spLocks/>
            </p:cNvSpPr>
            <p:nvPr/>
          </p:nvSpPr>
          <p:spPr bwMode="auto">
            <a:xfrm>
              <a:off x="2254" y="3972"/>
              <a:ext cx="89" cy="50"/>
            </a:xfrm>
            <a:custGeom>
              <a:avLst/>
              <a:gdLst/>
              <a:ahLst/>
              <a:cxnLst>
                <a:cxn ang="0">
                  <a:pos x="0" y="70"/>
                </a:cxn>
                <a:cxn ang="0">
                  <a:pos x="89" y="99"/>
                </a:cxn>
                <a:cxn ang="0">
                  <a:pos x="56" y="0"/>
                </a:cxn>
                <a:cxn ang="0">
                  <a:pos x="0" y="70"/>
                </a:cxn>
              </a:cxnLst>
              <a:rect l="0" t="0" r="r" b="b"/>
              <a:pathLst>
                <a:path w="89" h="99">
                  <a:moveTo>
                    <a:pt x="0" y="70"/>
                  </a:moveTo>
                  <a:lnTo>
                    <a:pt x="89" y="99"/>
                  </a:lnTo>
                  <a:lnTo>
                    <a:pt x="56" y="0"/>
                  </a:lnTo>
                  <a:lnTo>
                    <a:pt x="0" y="70"/>
                  </a:lnTo>
                  <a:close/>
                </a:path>
              </a:pathLst>
            </a:custGeom>
            <a:solidFill>
              <a:srgbClr val="000000"/>
            </a:solidFill>
            <a:ln w="9525">
              <a:noFill/>
              <a:round/>
              <a:headEnd/>
              <a:tailEnd/>
            </a:ln>
          </p:spPr>
          <p:txBody>
            <a:bodyPr/>
            <a:lstStyle/>
            <a:p>
              <a:endParaRPr lang="nl-NL"/>
            </a:p>
          </p:txBody>
        </p:sp>
      </p:grpSp>
      <p:grpSp>
        <p:nvGrpSpPr>
          <p:cNvPr id="19" name="Group 102"/>
          <p:cNvGrpSpPr>
            <a:grpSpLocks/>
          </p:cNvGrpSpPr>
          <p:nvPr/>
        </p:nvGrpSpPr>
        <p:grpSpPr bwMode="auto">
          <a:xfrm>
            <a:off x="3840163" y="5551488"/>
            <a:ext cx="365125" cy="417512"/>
            <a:chOff x="2419" y="3497"/>
            <a:chExt cx="230" cy="263"/>
          </a:xfrm>
        </p:grpSpPr>
        <p:sp>
          <p:nvSpPr>
            <p:cNvPr id="94308" name="Line 100"/>
            <p:cNvSpPr>
              <a:spLocks noChangeShapeType="1"/>
            </p:cNvSpPr>
            <p:nvPr/>
          </p:nvSpPr>
          <p:spPr bwMode="auto">
            <a:xfrm>
              <a:off x="2419" y="3497"/>
              <a:ext cx="193" cy="222"/>
            </a:xfrm>
            <a:prstGeom prst="line">
              <a:avLst/>
            </a:prstGeom>
            <a:noFill/>
            <a:ln w="12700">
              <a:solidFill>
                <a:srgbClr val="000000"/>
              </a:solidFill>
              <a:round/>
              <a:headEnd/>
              <a:tailEnd/>
            </a:ln>
          </p:spPr>
          <p:txBody>
            <a:bodyPr/>
            <a:lstStyle/>
            <a:p>
              <a:endParaRPr lang="nl-NL"/>
            </a:p>
          </p:txBody>
        </p:sp>
        <p:sp>
          <p:nvSpPr>
            <p:cNvPr id="94309" name="Freeform 101"/>
            <p:cNvSpPr>
              <a:spLocks/>
            </p:cNvSpPr>
            <p:nvPr/>
          </p:nvSpPr>
          <p:spPr bwMode="auto">
            <a:xfrm>
              <a:off x="2574" y="3707"/>
              <a:ext cx="75" cy="53"/>
            </a:xfrm>
            <a:custGeom>
              <a:avLst/>
              <a:gdLst/>
              <a:ahLst/>
              <a:cxnLst>
                <a:cxn ang="0">
                  <a:pos x="0" y="42"/>
                </a:cxn>
                <a:cxn ang="0">
                  <a:pos x="75" y="104"/>
                </a:cxn>
                <a:cxn ang="0">
                  <a:pos x="75" y="0"/>
                </a:cxn>
                <a:cxn ang="0">
                  <a:pos x="0" y="42"/>
                </a:cxn>
              </a:cxnLst>
              <a:rect l="0" t="0" r="r" b="b"/>
              <a:pathLst>
                <a:path w="75" h="104">
                  <a:moveTo>
                    <a:pt x="0" y="42"/>
                  </a:moveTo>
                  <a:lnTo>
                    <a:pt x="75" y="104"/>
                  </a:lnTo>
                  <a:lnTo>
                    <a:pt x="75" y="0"/>
                  </a:lnTo>
                  <a:lnTo>
                    <a:pt x="0" y="42"/>
                  </a:lnTo>
                  <a:close/>
                </a:path>
              </a:pathLst>
            </a:custGeom>
            <a:solidFill>
              <a:srgbClr val="000000"/>
            </a:solidFill>
            <a:ln w="9525">
              <a:noFill/>
              <a:round/>
              <a:headEnd/>
              <a:tailEnd/>
            </a:ln>
          </p:spPr>
          <p:txBody>
            <a:bodyPr/>
            <a:lstStyle/>
            <a:p>
              <a:endParaRPr lang="nl-NL"/>
            </a:p>
          </p:txBody>
        </p:sp>
      </p:grpSp>
      <p:grpSp>
        <p:nvGrpSpPr>
          <p:cNvPr id="20" name="Group 105"/>
          <p:cNvGrpSpPr>
            <a:grpSpLocks/>
          </p:cNvGrpSpPr>
          <p:nvPr/>
        </p:nvGrpSpPr>
        <p:grpSpPr bwMode="auto">
          <a:xfrm>
            <a:off x="5457825" y="5819775"/>
            <a:ext cx="485775" cy="352425"/>
            <a:chOff x="3336" y="3585"/>
            <a:chExt cx="306" cy="222"/>
          </a:xfrm>
        </p:grpSpPr>
        <p:sp>
          <p:nvSpPr>
            <p:cNvPr id="94311" name="Line 103"/>
            <p:cNvSpPr>
              <a:spLocks noChangeShapeType="1"/>
            </p:cNvSpPr>
            <p:nvPr/>
          </p:nvSpPr>
          <p:spPr bwMode="auto">
            <a:xfrm flipH="1">
              <a:off x="3385" y="3585"/>
              <a:ext cx="257" cy="186"/>
            </a:xfrm>
            <a:prstGeom prst="line">
              <a:avLst/>
            </a:prstGeom>
            <a:noFill/>
            <a:ln w="12700">
              <a:solidFill>
                <a:srgbClr val="000000"/>
              </a:solidFill>
              <a:round/>
              <a:headEnd/>
              <a:tailEnd/>
            </a:ln>
          </p:spPr>
          <p:txBody>
            <a:bodyPr/>
            <a:lstStyle/>
            <a:p>
              <a:endParaRPr lang="nl-NL"/>
            </a:p>
          </p:txBody>
        </p:sp>
        <p:sp>
          <p:nvSpPr>
            <p:cNvPr id="94312" name="Freeform 104"/>
            <p:cNvSpPr>
              <a:spLocks/>
            </p:cNvSpPr>
            <p:nvPr/>
          </p:nvSpPr>
          <p:spPr bwMode="auto">
            <a:xfrm>
              <a:off x="3336" y="3755"/>
              <a:ext cx="83" cy="52"/>
            </a:xfrm>
            <a:custGeom>
              <a:avLst/>
              <a:gdLst/>
              <a:ahLst/>
              <a:cxnLst>
                <a:cxn ang="0">
                  <a:pos x="18" y="0"/>
                </a:cxn>
                <a:cxn ang="0">
                  <a:pos x="0" y="105"/>
                </a:cxn>
                <a:cxn ang="0">
                  <a:pos x="83" y="60"/>
                </a:cxn>
                <a:cxn ang="0">
                  <a:pos x="18" y="0"/>
                </a:cxn>
              </a:cxnLst>
              <a:rect l="0" t="0" r="r" b="b"/>
              <a:pathLst>
                <a:path w="83" h="105">
                  <a:moveTo>
                    <a:pt x="18" y="0"/>
                  </a:moveTo>
                  <a:lnTo>
                    <a:pt x="0" y="105"/>
                  </a:lnTo>
                  <a:lnTo>
                    <a:pt x="83" y="60"/>
                  </a:lnTo>
                  <a:lnTo>
                    <a:pt x="18" y="0"/>
                  </a:lnTo>
                  <a:close/>
                </a:path>
              </a:pathLst>
            </a:custGeom>
            <a:solidFill>
              <a:srgbClr val="000000"/>
            </a:solidFill>
            <a:ln w="9525">
              <a:noFill/>
              <a:round/>
              <a:headEnd/>
              <a:tailEnd/>
            </a:ln>
          </p:spPr>
          <p:txBody>
            <a:bodyPr/>
            <a:lstStyle/>
            <a:p>
              <a:endParaRPr lang="nl-NL"/>
            </a:p>
          </p:txBody>
        </p:sp>
      </p:grpSp>
      <p:grpSp>
        <p:nvGrpSpPr>
          <p:cNvPr id="21" name="Group 108"/>
          <p:cNvGrpSpPr>
            <a:grpSpLocks/>
          </p:cNvGrpSpPr>
          <p:nvPr/>
        </p:nvGrpSpPr>
        <p:grpSpPr bwMode="auto">
          <a:xfrm>
            <a:off x="5538788" y="5789613"/>
            <a:ext cx="1819275" cy="763587"/>
            <a:chOff x="3489" y="3585"/>
            <a:chExt cx="1146" cy="481"/>
          </a:xfrm>
        </p:grpSpPr>
        <p:sp>
          <p:nvSpPr>
            <p:cNvPr id="94314" name="Line 106"/>
            <p:cNvSpPr>
              <a:spLocks noChangeShapeType="1"/>
            </p:cNvSpPr>
            <p:nvPr/>
          </p:nvSpPr>
          <p:spPr bwMode="auto">
            <a:xfrm flipH="1">
              <a:off x="3553" y="3585"/>
              <a:ext cx="1082" cy="454"/>
            </a:xfrm>
            <a:prstGeom prst="line">
              <a:avLst/>
            </a:prstGeom>
            <a:noFill/>
            <a:ln w="12700">
              <a:solidFill>
                <a:srgbClr val="000000"/>
              </a:solidFill>
              <a:round/>
              <a:headEnd/>
              <a:tailEnd/>
            </a:ln>
          </p:spPr>
          <p:txBody>
            <a:bodyPr/>
            <a:lstStyle/>
            <a:p>
              <a:endParaRPr lang="nl-NL"/>
            </a:p>
          </p:txBody>
        </p:sp>
        <p:sp>
          <p:nvSpPr>
            <p:cNvPr id="94315" name="Freeform 107"/>
            <p:cNvSpPr>
              <a:spLocks/>
            </p:cNvSpPr>
            <p:nvPr/>
          </p:nvSpPr>
          <p:spPr bwMode="auto">
            <a:xfrm>
              <a:off x="3489" y="4018"/>
              <a:ext cx="91" cy="48"/>
            </a:xfrm>
            <a:custGeom>
              <a:avLst/>
              <a:gdLst/>
              <a:ahLst/>
              <a:cxnLst>
                <a:cxn ang="0">
                  <a:pos x="42" y="0"/>
                </a:cxn>
                <a:cxn ang="0">
                  <a:pos x="0" y="94"/>
                </a:cxn>
                <a:cxn ang="0">
                  <a:pos x="91" y="75"/>
                </a:cxn>
                <a:cxn ang="0">
                  <a:pos x="42" y="0"/>
                </a:cxn>
              </a:cxnLst>
              <a:rect l="0" t="0" r="r" b="b"/>
              <a:pathLst>
                <a:path w="91" h="94">
                  <a:moveTo>
                    <a:pt x="42" y="0"/>
                  </a:moveTo>
                  <a:lnTo>
                    <a:pt x="0" y="94"/>
                  </a:lnTo>
                  <a:lnTo>
                    <a:pt x="91" y="75"/>
                  </a:lnTo>
                  <a:lnTo>
                    <a:pt x="42" y="0"/>
                  </a:lnTo>
                  <a:close/>
                </a:path>
              </a:pathLst>
            </a:custGeom>
            <a:solidFill>
              <a:srgbClr val="000000"/>
            </a:solidFill>
            <a:ln w="9525">
              <a:noFill/>
              <a:round/>
              <a:headEnd/>
              <a:tailEnd/>
            </a:ln>
          </p:spPr>
          <p:txBody>
            <a:bodyPr/>
            <a:lstStyle/>
            <a:p>
              <a:endParaRPr lang="nl-NL"/>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94210"/>
                                        </p:tgtEl>
                                        <p:attrNameLst>
                                          <p:attrName>style.visibility</p:attrName>
                                        </p:attrNameLst>
                                      </p:cBhvr>
                                      <p:to>
                                        <p:strVal val="visible"/>
                                      </p:to>
                                    </p:set>
                                    <p:anim calcmode="lin" valueType="num">
                                      <p:cBhvr additive="base">
                                        <p:cTn id="7" dur="500" fill="hold"/>
                                        <p:tgtEl>
                                          <p:spTgt spid="94210"/>
                                        </p:tgtEl>
                                        <p:attrNameLst>
                                          <p:attrName>ppt_x</p:attrName>
                                        </p:attrNameLst>
                                      </p:cBhvr>
                                      <p:tavLst>
                                        <p:tav tm="0">
                                          <p:val>
                                            <p:strVal val="#ppt_x"/>
                                          </p:val>
                                        </p:tav>
                                        <p:tav tm="100000">
                                          <p:val>
                                            <p:strVal val="#ppt_x"/>
                                          </p:val>
                                        </p:tav>
                                      </p:tavLst>
                                    </p:anim>
                                    <p:anim calcmode="lin" valueType="num">
                                      <p:cBhvr additive="base">
                                        <p:cTn id="8" dur="500" fill="hold"/>
                                        <p:tgtEl>
                                          <p:spTgt spid="94210"/>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 presetClass="entr" presetSubtype="32" fill="hold" nodeType="clickEffect">
                                  <p:stCondLst>
                                    <p:cond delay="0"/>
                                  </p:stCondLst>
                                  <p:childTnLst>
                                    <p:set>
                                      <p:cBhvr>
                                        <p:cTn id="12" dur="1" fill="hold">
                                          <p:stCondLst>
                                            <p:cond delay="0"/>
                                          </p:stCondLst>
                                        </p:cTn>
                                        <p:tgtEl>
                                          <p:spTgt spid="94212"/>
                                        </p:tgtEl>
                                        <p:attrNameLst>
                                          <p:attrName>style.visibility</p:attrName>
                                        </p:attrNameLst>
                                      </p:cBhvr>
                                      <p:to>
                                        <p:strVal val="visible"/>
                                      </p:to>
                                    </p:set>
                                    <p:animEffect transition="in" filter="box(out)">
                                      <p:cBhvr>
                                        <p:cTn id="13" dur="500"/>
                                        <p:tgtEl>
                                          <p:spTgt spid="942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0"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p:txBody>
          <a:bodyPr/>
          <a:lstStyle/>
          <a:p>
            <a:r>
              <a:rPr lang="en-GB" sz="4000" b="1"/>
              <a:t>Public health &amp; Globalisation</a:t>
            </a:r>
            <a:endParaRPr lang="en-US" sz="4000" b="1"/>
          </a:p>
        </p:txBody>
      </p:sp>
      <p:sp>
        <p:nvSpPr>
          <p:cNvPr id="129027" name="Rectangle 3"/>
          <p:cNvSpPr>
            <a:spLocks noGrp="1" noChangeArrowheads="1"/>
          </p:cNvSpPr>
          <p:nvPr>
            <p:ph type="body" idx="1"/>
          </p:nvPr>
        </p:nvSpPr>
        <p:spPr/>
        <p:txBody>
          <a:bodyPr/>
          <a:lstStyle/>
          <a:p>
            <a:pPr algn="ctr">
              <a:buFont typeface="Wingdings" pitchFamily="2" charset="2"/>
              <a:buNone/>
            </a:pPr>
            <a:r>
              <a:rPr lang="en-GB" sz="3600" b="1" i="1" dirty="0"/>
              <a:t>Public health in globalising world</a:t>
            </a:r>
          </a:p>
          <a:p>
            <a:pPr>
              <a:buFont typeface="Wingdings" pitchFamily="2" charset="2"/>
              <a:buNone/>
            </a:pPr>
            <a:endParaRPr lang="en-GB" sz="3600" b="1" i="1" dirty="0"/>
          </a:p>
          <a:p>
            <a:r>
              <a:rPr lang="en-GB" b="1" dirty="0"/>
              <a:t>Domestic action alone insufficient</a:t>
            </a:r>
          </a:p>
          <a:p>
            <a:endParaRPr lang="en-GB" b="1" dirty="0"/>
          </a:p>
          <a:p>
            <a:r>
              <a:rPr lang="en-GB" b="1" dirty="0"/>
              <a:t>Health achievements critical to  international development goals</a:t>
            </a:r>
            <a:endParaRPr lang="en-US"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GB" sz="4000" b="1"/>
              <a:t>Public health &amp; Globalisation</a:t>
            </a:r>
          </a:p>
        </p:txBody>
      </p:sp>
      <p:sp>
        <p:nvSpPr>
          <p:cNvPr id="99331" name="Rectangle 3"/>
          <p:cNvSpPr>
            <a:spLocks noGrp="1" noChangeArrowheads="1"/>
          </p:cNvSpPr>
          <p:nvPr>
            <p:ph type="body" idx="1"/>
          </p:nvPr>
        </p:nvSpPr>
        <p:spPr>
          <a:xfrm>
            <a:off x="1219200" y="1752600"/>
            <a:ext cx="7772400" cy="4114800"/>
          </a:xfrm>
        </p:spPr>
        <p:txBody>
          <a:bodyPr>
            <a:normAutofit fontScale="92500" lnSpcReduction="20000"/>
          </a:bodyPr>
          <a:lstStyle/>
          <a:p>
            <a:pPr>
              <a:lnSpc>
                <a:spcPct val="90000"/>
              </a:lnSpc>
              <a:buFont typeface="Wingdings" pitchFamily="2" charset="2"/>
              <a:buNone/>
            </a:pPr>
            <a:r>
              <a:rPr lang="en-GB" b="1" i="1" dirty="0"/>
              <a:t>Global risks for health</a:t>
            </a:r>
          </a:p>
          <a:p>
            <a:pPr>
              <a:lnSpc>
                <a:spcPct val="90000"/>
              </a:lnSpc>
              <a:buFont typeface="Wingdings" pitchFamily="2" charset="2"/>
              <a:buNone/>
            </a:pPr>
            <a:endParaRPr lang="en-GB" b="1" i="1" dirty="0">
              <a:solidFill>
                <a:srgbClr val="FFFF66"/>
              </a:solidFill>
            </a:endParaRPr>
          </a:p>
          <a:p>
            <a:pPr>
              <a:lnSpc>
                <a:spcPct val="90000"/>
              </a:lnSpc>
            </a:pPr>
            <a:r>
              <a:rPr lang="en-GB" b="1" dirty="0"/>
              <a:t>Exclusion from global markets</a:t>
            </a:r>
          </a:p>
          <a:p>
            <a:pPr>
              <a:lnSpc>
                <a:spcPct val="90000"/>
              </a:lnSpc>
            </a:pPr>
            <a:r>
              <a:rPr lang="en-GB" b="1" dirty="0"/>
              <a:t>Private ownership of knowledge </a:t>
            </a:r>
          </a:p>
          <a:p>
            <a:pPr>
              <a:lnSpc>
                <a:spcPct val="90000"/>
              </a:lnSpc>
            </a:pPr>
            <a:r>
              <a:rPr lang="en-GB" b="1" dirty="0"/>
              <a:t>Migration of health professionals</a:t>
            </a:r>
          </a:p>
          <a:p>
            <a:pPr>
              <a:lnSpc>
                <a:spcPct val="90000"/>
              </a:lnSpc>
            </a:pPr>
            <a:r>
              <a:rPr lang="en-GB" b="1" dirty="0"/>
              <a:t>Cross border transmission of disease</a:t>
            </a:r>
          </a:p>
          <a:p>
            <a:pPr>
              <a:lnSpc>
                <a:spcPct val="90000"/>
              </a:lnSpc>
            </a:pPr>
            <a:r>
              <a:rPr lang="en-GB" b="1" dirty="0"/>
              <a:t>Environmental degradation</a:t>
            </a:r>
          </a:p>
          <a:p>
            <a:pPr>
              <a:lnSpc>
                <a:spcPct val="90000"/>
              </a:lnSpc>
            </a:pPr>
            <a:r>
              <a:rPr lang="en-GB" b="1" dirty="0" smtClean="0"/>
              <a:t>Conflict </a:t>
            </a:r>
            <a:r>
              <a:rPr lang="en-US" dirty="0" smtClean="0"/>
              <a:t>security</a:t>
            </a:r>
            <a:endParaRPr lang="en-GB" b="1" dirty="0" smtClean="0"/>
          </a:p>
          <a:p>
            <a:pPr>
              <a:lnSpc>
                <a:spcPct val="90000"/>
              </a:lnSpc>
            </a:pPr>
            <a:r>
              <a:rPr lang="en-US" b="1" dirty="0" smtClean="0"/>
              <a:t>Changes in national </a:t>
            </a:r>
            <a:br>
              <a:rPr lang="en-US" b="1" dirty="0" smtClean="0"/>
            </a:br>
            <a:r>
              <a:rPr lang="en-US" b="1" dirty="0" smtClean="0"/>
              <a:t>economic growth link between health and </a:t>
            </a:r>
            <a:br>
              <a:rPr lang="en-US" b="1" dirty="0" smtClean="0"/>
            </a:br>
            <a:r>
              <a:rPr lang="en-US" b="1" dirty="0" smtClean="0"/>
              <a:t>wealth</a:t>
            </a:r>
          </a:p>
          <a:p>
            <a:pPr>
              <a:lnSpc>
                <a:spcPct val="90000"/>
              </a:lnSpc>
            </a:pPr>
            <a:r>
              <a:rPr lang="en-US" b="1" dirty="0" smtClean="0"/>
              <a:t>Marketing of harmful products unhealthy </a:t>
            </a:r>
            <a:br>
              <a:rPr lang="en-US" b="1" dirty="0" smtClean="0"/>
            </a:br>
            <a:r>
              <a:rPr lang="en-US" b="1" dirty="0" err="1" smtClean="0"/>
              <a:t>behaviours</a:t>
            </a:r>
            <a:endParaRPr lang="en-US" b="1" dirty="0" smtClean="0"/>
          </a:p>
          <a:p>
            <a:pPr>
              <a:lnSpc>
                <a:spcPct val="90000"/>
              </a:lnSpc>
            </a:pPr>
            <a:r>
              <a:rPr lang="en-US" b="1" dirty="0" smtClean="0"/>
              <a:t>Cross-border transmission of disease</a:t>
            </a:r>
          </a:p>
          <a:p>
            <a:pPr>
              <a:lnSpc>
                <a:spcPct val="90000"/>
              </a:lnSpc>
            </a:pPr>
            <a:endParaRPr lang="en-US" dirty="0" smtClean="0"/>
          </a:p>
          <a:p>
            <a:pPr>
              <a:lnSpc>
                <a:spcPct val="90000"/>
              </a:lnSpc>
            </a:pPr>
            <a:endParaRPr lang="en-GB" b="1" dirty="0"/>
          </a:p>
          <a:p>
            <a:pPr>
              <a:lnSpc>
                <a:spcPct val="90000"/>
              </a:lnSpc>
            </a:pPr>
            <a:endParaRPr lang="en-GB" b="1" dirty="0"/>
          </a:p>
          <a:p>
            <a:pPr>
              <a:lnSpc>
                <a:spcPct val="90000"/>
              </a:lnSpc>
            </a:pPr>
            <a:endParaRPr lang="en-GB" sz="2800" b="1" dirty="0"/>
          </a:p>
          <a:p>
            <a:pPr>
              <a:lnSpc>
                <a:spcPct val="90000"/>
              </a:lnSpc>
            </a:pPr>
            <a:endParaRPr lang="en-GB" sz="2800" b="1"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1026"/>
          <p:cNvSpPr>
            <a:spLocks noGrp="1" noChangeArrowheads="1"/>
          </p:cNvSpPr>
          <p:nvPr>
            <p:ph type="title"/>
          </p:nvPr>
        </p:nvSpPr>
        <p:spPr>
          <a:xfrm>
            <a:off x="609600" y="609600"/>
            <a:ext cx="8077200" cy="762000"/>
          </a:xfrm>
        </p:spPr>
        <p:txBody>
          <a:bodyPr/>
          <a:lstStyle/>
          <a:p>
            <a:pPr algn="ctr"/>
            <a:r>
              <a:rPr lang="en-GB" sz="4000" b="1"/>
              <a:t>Public health &amp; Globalisation</a:t>
            </a:r>
          </a:p>
        </p:txBody>
      </p:sp>
      <p:sp>
        <p:nvSpPr>
          <p:cNvPr id="101379" name="Rectangle 1027"/>
          <p:cNvSpPr>
            <a:spLocks noGrp="1" noChangeArrowheads="1"/>
          </p:cNvSpPr>
          <p:nvPr>
            <p:ph type="body" idx="1"/>
          </p:nvPr>
        </p:nvSpPr>
        <p:spPr>
          <a:xfrm>
            <a:off x="1295400" y="1981200"/>
            <a:ext cx="7162800" cy="4267200"/>
          </a:xfrm>
        </p:spPr>
        <p:txBody>
          <a:bodyPr/>
          <a:lstStyle/>
          <a:p>
            <a:pPr>
              <a:lnSpc>
                <a:spcPct val="90000"/>
              </a:lnSpc>
              <a:buFont typeface="Wingdings" pitchFamily="2" charset="2"/>
              <a:buNone/>
            </a:pPr>
            <a:r>
              <a:rPr lang="en-GB" sz="3600" b="1" i="1" dirty="0"/>
              <a:t>Global opportunities for health</a:t>
            </a:r>
            <a:endParaRPr lang="en-GB" sz="3600" i="1" dirty="0"/>
          </a:p>
          <a:p>
            <a:pPr>
              <a:lnSpc>
                <a:spcPct val="90000"/>
              </a:lnSpc>
            </a:pPr>
            <a:r>
              <a:rPr lang="en-GB" b="1" dirty="0"/>
              <a:t>Inclusion/ connection</a:t>
            </a:r>
          </a:p>
          <a:p>
            <a:pPr>
              <a:lnSpc>
                <a:spcPct val="90000"/>
              </a:lnSpc>
            </a:pPr>
            <a:r>
              <a:rPr lang="en-GB" b="1" dirty="0"/>
              <a:t>New market incentives for R&amp;D</a:t>
            </a:r>
          </a:p>
          <a:p>
            <a:pPr>
              <a:lnSpc>
                <a:spcPct val="90000"/>
              </a:lnSpc>
            </a:pPr>
            <a:r>
              <a:rPr lang="en-GB" b="1" dirty="0"/>
              <a:t>New resources for effective interventions</a:t>
            </a:r>
          </a:p>
          <a:p>
            <a:pPr>
              <a:lnSpc>
                <a:spcPct val="90000"/>
              </a:lnSpc>
            </a:pPr>
            <a:r>
              <a:rPr lang="en-GB" b="1" dirty="0"/>
              <a:t>Knowledge dissemination </a:t>
            </a:r>
          </a:p>
          <a:p>
            <a:pPr>
              <a:lnSpc>
                <a:spcPct val="90000"/>
              </a:lnSpc>
            </a:pPr>
            <a:r>
              <a:rPr lang="en-GB" b="1" dirty="0"/>
              <a:t>New rules to control cross border risks </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1026"/>
          <p:cNvSpPr>
            <a:spLocks noGrp="1" noChangeArrowheads="1"/>
          </p:cNvSpPr>
          <p:nvPr>
            <p:ph type="title"/>
          </p:nvPr>
        </p:nvSpPr>
        <p:spPr/>
        <p:txBody>
          <a:bodyPr/>
          <a:lstStyle/>
          <a:p>
            <a:r>
              <a:rPr lang="en-GB" sz="4000" b="1"/>
              <a:t>Public health &amp; Globalisation</a:t>
            </a:r>
          </a:p>
        </p:txBody>
      </p:sp>
      <p:sp>
        <p:nvSpPr>
          <p:cNvPr id="92163" name="Rectangle 1027"/>
          <p:cNvSpPr>
            <a:spLocks noGrp="1" noChangeArrowheads="1"/>
          </p:cNvSpPr>
          <p:nvPr>
            <p:ph type="body" idx="1"/>
          </p:nvPr>
        </p:nvSpPr>
        <p:spPr>
          <a:xfrm>
            <a:off x="914400" y="1600200"/>
            <a:ext cx="8001000" cy="3962400"/>
          </a:xfrm>
        </p:spPr>
        <p:txBody>
          <a:bodyPr/>
          <a:lstStyle/>
          <a:p>
            <a:pPr>
              <a:lnSpc>
                <a:spcPct val="90000"/>
              </a:lnSpc>
            </a:pPr>
            <a:endParaRPr lang="en-GB" sz="2800" dirty="0"/>
          </a:p>
          <a:p>
            <a:pPr>
              <a:lnSpc>
                <a:spcPct val="90000"/>
              </a:lnSpc>
              <a:buFont typeface="Wingdings" pitchFamily="2" charset="2"/>
              <a:buNone/>
            </a:pPr>
            <a:r>
              <a:rPr lang="en-GB" sz="3600" b="1" i="1" dirty="0">
                <a:solidFill>
                  <a:srgbClr val="FFFF66"/>
                </a:solidFill>
              </a:rPr>
              <a:t>  </a:t>
            </a:r>
            <a:r>
              <a:rPr lang="en-GB" sz="3600" b="1" i="1" dirty="0"/>
              <a:t>Public health crisis in developing countries</a:t>
            </a:r>
            <a:endParaRPr lang="en-GB" sz="3600" i="1" dirty="0"/>
          </a:p>
          <a:p>
            <a:pPr>
              <a:lnSpc>
                <a:spcPct val="90000"/>
              </a:lnSpc>
            </a:pPr>
            <a:r>
              <a:rPr lang="en-GB" b="1" dirty="0"/>
              <a:t>Poverty (2.5 billion), debt, inequalities;</a:t>
            </a:r>
          </a:p>
          <a:p>
            <a:pPr>
              <a:lnSpc>
                <a:spcPct val="90000"/>
              </a:lnSpc>
            </a:pPr>
            <a:r>
              <a:rPr lang="en-GB" b="1" dirty="0"/>
              <a:t>Population growth (80 million);</a:t>
            </a:r>
          </a:p>
          <a:p>
            <a:pPr>
              <a:lnSpc>
                <a:spcPct val="90000"/>
              </a:lnSpc>
            </a:pPr>
            <a:r>
              <a:rPr lang="en-GB" b="1" dirty="0"/>
              <a:t>Double burden of disease: HIV/AIDS; </a:t>
            </a:r>
          </a:p>
          <a:p>
            <a:pPr>
              <a:lnSpc>
                <a:spcPct val="90000"/>
              </a:lnSpc>
            </a:pPr>
            <a:r>
              <a:rPr lang="en-GB" b="1" dirty="0"/>
              <a:t>Weak public health infrastructure; </a:t>
            </a:r>
          </a:p>
          <a:p>
            <a:pPr>
              <a:lnSpc>
                <a:spcPct val="90000"/>
              </a:lnSpc>
            </a:pPr>
            <a:r>
              <a:rPr lang="en-GB" b="1" dirty="0"/>
              <a:t>Public sector reform.</a:t>
            </a:r>
          </a:p>
          <a:p>
            <a:pPr>
              <a:lnSpc>
                <a:spcPct val="90000"/>
              </a:lnSpc>
            </a:pPr>
            <a:endParaRPr lang="en-GB" b="1"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p:txBody>
          <a:bodyPr/>
          <a:lstStyle/>
          <a:p>
            <a:r>
              <a:rPr lang="en-GB" sz="4000" b="1"/>
              <a:t>Public health &amp; Globalisation</a:t>
            </a:r>
          </a:p>
        </p:txBody>
      </p:sp>
      <p:sp>
        <p:nvSpPr>
          <p:cNvPr id="121859" name="Rectangle 3"/>
          <p:cNvSpPr>
            <a:spLocks noGrp="1" noChangeArrowheads="1"/>
          </p:cNvSpPr>
          <p:nvPr>
            <p:ph type="body" idx="1"/>
          </p:nvPr>
        </p:nvSpPr>
        <p:spPr/>
        <p:txBody>
          <a:bodyPr/>
          <a:lstStyle/>
          <a:p>
            <a:pPr algn="ctr">
              <a:lnSpc>
                <a:spcPct val="90000"/>
              </a:lnSpc>
              <a:buFont typeface="Wingdings" pitchFamily="2" charset="2"/>
              <a:buNone/>
            </a:pPr>
            <a:r>
              <a:rPr lang="en-GB" sz="3600" b="1" i="1" dirty="0"/>
              <a:t>WHO’s response</a:t>
            </a:r>
            <a:endParaRPr lang="en-GB" sz="3600" i="1" dirty="0"/>
          </a:p>
          <a:p>
            <a:pPr>
              <a:lnSpc>
                <a:spcPct val="90000"/>
              </a:lnSpc>
            </a:pPr>
            <a:r>
              <a:rPr lang="en-GB" b="1" dirty="0"/>
              <a:t>Strategic directions;</a:t>
            </a:r>
          </a:p>
          <a:p>
            <a:pPr>
              <a:lnSpc>
                <a:spcPct val="90000"/>
              </a:lnSpc>
            </a:pPr>
            <a:r>
              <a:rPr lang="en-GB" b="1" dirty="0"/>
              <a:t>Priority for: diseases of the poor, tobacco;</a:t>
            </a:r>
          </a:p>
          <a:p>
            <a:pPr>
              <a:lnSpc>
                <a:spcPct val="90000"/>
              </a:lnSpc>
            </a:pPr>
            <a:r>
              <a:rPr lang="en-GB" b="1" dirty="0"/>
              <a:t>Support for national health systems; </a:t>
            </a:r>
          </a:p>
          <a:p>
            <a:pPr>
              <a:lnSpc>
                <a:spcPct val="90000"/>
              </a:lnSpc>
            </a:pPr>
            <a:r>
              <a:rPr lang="en-GB" b="1" dirty="0"/>
              <a:t>New: Partnerships and relationships;</a:t>
            </a:r>
          </a:p>
          <a:p>
            <a:pPr>
              <a:lnSpc>
                <a:spcPct val="90000"/>
              </a:lnSpc>
              <a:buFont typeface="Wingdings" pitchFamily="2" charset="2"/>
              <a:buNone/>
            </a:pPr>
            <a:r>
              <a:rPr lang="en-GB" b="1" dirty="0"/>
              <a:t>             Resources; </a:t>
            </a:r>
          </a:p>
          <a:p>
            <a:pPr>
              <a:lnSpc>
                <a:spcPct val="90000"/>
              </a:lnSpc>
              <a:buFont typeface="Wingdings" pitchFamily="2" charset="2"/>
              <a:buNone/>
            </a:pPr>
            <a:r>
              <a:rPr lang="en-GB" b="1" dirty="0"/>
              <a:t>             Rules ;</a:t>
            </a:r>
          </a:p>
          <a:p>
            <a:pPr>
              <a:lnSpc>
                <a:spcPct val="90000"/>
              </a:lnSpc>
              <a:buFont typeface="Wingdings" pitchFamily="2" charset="2"/>
              <a:buNone/>
            </a:pPr>
            <a:r>
              <a:rPr lang="en-GB" b="1" dirty="0"/>
              <a:t>             Optimism.</a:t>
            </a:r>
          </a:p>
          <a:p>
            <a:pPr>
              <a:lnSpc>
                <a:spcPct val="90000"/>
              </a:lnSpc>
            </a:pPr>
            <a:endParaRPr lang="en-GB" b="1" dirty="0"/>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1066800" y="-152400"/>
            <a:ext cx="7772400" cy="1143000"/>
          </a:xfrm>
        </p:spPr>
        <p:txBody>
          <a:bodyPr/>
          <a:lstStyle/>
          <a:p>
            <a:r>
              <a:rPr lang="en-GB" sz="4000" b="1">
                <a:cs typeface="Arial" charset="0"/>
              </a:rPr>
              <a:t>Public health &amp; Globalisation</a:t>
            </a:r>
          </a:p>
        </p:txBody>
      </p:sp>
      <p:sp>
        <p:nvSpPr>
          <p:cNvPr id="103427" name="Rectangle 3"/>
          <p:cNvSpPr>
            <a:spLocks noGrp="1" noChangeArrowheads="1"/>
          </p:cNvSpPr>
          <p:nvPr>
            <p:ph type="body" idx="1"/>
          </p:nvPr>
        </p:nvSpPr>
        <p:spPr>
          <a:xfrm>
            <a:off x="1066800" y="1295400"/>
            <a:ext cx="7772400" cy="4114800"/>
          </a:xfrm>
        </p:spPr>
        <p:txBody>
          <a:bodyPr>
            <a:normAutofit fontScale="92500" lnSpcReduction="10000"/>
          </a:bodyPr>
          <a:lstStyle/>
          <a:p>
            <a:pPr algn="ctr">
              <a:lnSpc>
                <a:spcPct val="90000"/>
              </a:lnSpc>
              <a:buFont typeface="Wingdings" pitchFamily="2" charset="2"/>
              <a:buNone/>
            </a:pPr>
            <a:r>
              <a:rPr lang="en-GB" sz="3600" b="1" i="1" dirty="0"/>
              <a:t>Globalisation and health: </a:t>
            </a:r>
            <a:r>
              <a:rPr lang="en-GB" sz="3600" b="1" i="1" dirty="0" smtClean="0"/>
              <a:t>policy measures</a:t>
            </a:r>
            <a:endParaRPr lang="en-GB" sz="3600" i="1" dirty="0"/>
          </a:p>
          <a:p>
            <a:pPr>
              <a:lnSpc>
                <a:spcPct val="90000"/>
              </a:lnSpc>
            </a:pPr>
            <a:r>
              <a:rPr lang="en-GB" sz="2800" b="1" dirty="0"/>
              <a:t>Equitable and sustainable growth</a:t>
            </a:r>
          </a:p>
          <a:p>
            <a:pPr>
              <a:lnSpc>
                <a:spcPct val="90000"/>
              </a:lnSpc>
            </a:pPr>
            <a:r>
              <a:rPr lang="en-GB" sz="2800" b="1" dirty="0"/>
              <a:t>Openness- gradual, sequenced and paced</a:t>
            </a:r>
          </a:p>
          <a:p>
            <a:pPr>
              <a:lnSpc>
                <a:spcPct val="90000"/>
              </a:lnSpc>
            </a:pPr>
            <a:r>
              <a:rPr lang="en-GB" sz="2800" b="1" dirty="0"/>
              <a:t>Produce global public goods, control the </a:t>
            </a:r>
            <a:r>
              <a:rPr lang="en-GB" sz="2800" b="1" dirty="0" err="1"/>
              <a:t>bads</a:t>
            </a:r>
            <a:r>
              <a:rPr lang="en-GB" sz="2800" b="1" dirty="0"/>
              <a:t> </a:t>
            </a:r>
          </a:p>
          <a:p>
            <a:pPr>
              <a:lnSpc>
                <a:spcPct val="90000"/>
              </a:lnSpc>
            </a:pPr>
            <a:r>
              <a:rPr lang="en-GB" sz="2800" b="1" dirty="0"/>
              <a:t>Increase transfer of financial and technical resources </a:t>
            </a:r>
          </a:p>
          <a:p>
            <a:pPr>
              <a:lnSpc>
                <a:spcPct val="90000"/>
              </a:lnSpc>
            </a:pPr>
            <a:r>
              <a:rPr lang="en-GB" sz="2800" b="1" dirty="0"/>
              <a:t>Strong national health policies, institutions, regulations and programmes</a:t>
            </a:r>
          </a:p>
          <a:p>
            <a:pPr>
              <a:lnSpc>
                <a:spcPct val="90000"/>
              </a:lnSpc>
            </a:pPr>
            <a:r>
              <a:rPr lang="en-GB" sz="2800" b="1" dirty="0"/>
              <a:t>Engage across sectors and borders</a:t>
            </a:r>
            <a:endParaRPr lang="en-GB" sz="28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p:txBody>
          <a:bodyPr/>
          <a:lstStyle/>
          <a:p>
            <a:r>
              <a:rPr lang="en-GB" sz="4000" b="1">
                <a:cs typeface="Arial" charset="0"/>
              </a:rPr>
              <a:t>Public health &amp; Globalisation</a:t>
            </a:r>
            <a:endParaRPr lang="en-US" sz="4000" b="1">
              <a:cs typeface="Arial" charset="0"/>
            </a:endParaRPr>
          </a:p>
        </p:txBody>
      </p:sp>
      <p:sp>
        <p:nvSpPr>
          <p:cNvPr id="130051" name="Rectangle 3"/>
          <p:cNvSpPr>
            <a:spLocks noGrp="1" noChangeArrowheads="1"/>
          </p:cNvSpPr>
          <p:nvPr>
            <p:ph type="body" idx="1"/>
          </p:nvPr>
        </p:nvSpPr>
        <p:spPr>
          <a:xfrm>
            <a:off x="1066800" y="1676400"/>
            <a:ext cx="8077200" cy="4876800"/>
          </a:xfrm>
        </p:spPr>
        <p:txBody>
          <a:bodyPr/>
          <a:lstStyle/>
          <a:p>
            <a:pPr>
              <a:buFont typeface="Wingdings" pitchFamily="2" charset="2"/>
              <a:buNone/>
            </a:pPr>
            <a:r>
              <a:rPr lang="en-GB" sz="3600" b="1" i="1" dirty="0"/>
              <a:t>Globalisation, trade and health</a:t>
            </a:r>
            <a:r>
              <a:rPr lang="en-GB" sz="4000" b="1" i="1" dirty="0"/>
              <a:t/>
            </a:r>
            <a:br>
              <a:rPr lang="en-GB" sz="4000" b="1" i="1" dirty="0"/>
            </a:br>
            <a:r>
              <a:rPr lang="en-GB" b="1" dirty="0"/>
              <a:t>A policy, research and training programme</a:t>
            </a:r>
          </a:p>
          <a:p>
            <a:r>
              <a:rPr lang="en-GB" b="1" dirty="0"/>
              <a:t>Develop  knowledge and skills</a:t>
            </a:r>
          </a:p>
          <a:p>
            <a:r>
              <a:rPr lang="en-GB" b="1" dirty="0"/>
              <a:t>Promote policy coherence   </a:t>
            </a:r>
          </a:p>
          <a:p>
            <a:r>
              <a:rPr lang="en-GB" b="1" dirty="0"/>
              <a:t>Contribute to: global public goods for health, global health funds,  </a:t>
            </a:r>
            <a:r>
              <a:rPr lang="en-GB" b="1" dirty="0" smtClean="0"/>
              <a:t>international </a:t>
            </a:r>
            <a:r>
              <a:rPr lang="en-GB" b="1" dirty="0"/>
              <a:t>rules for health</a:t>
            </a:r>
            <a:endParaRPr lang="en-US"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pPr>
              <a:lnSpc>
                <a:spcPct val="90000"/>
              </a:lnSpc>
            </a:pPr>
            <a:endParaRPr lang="en-GB" i="1" dirty="0"/>
          </a:p>
        </p:txBody>
      </p:sp>
      <p:sp>
        <p:nvSpPr>
          <p:cNvPr id="3" name="Tijdelijke aanduiding voor inhoud 2"/>
          <p:cNvSpPr>
            <a:spLocks noGrp="1"/>
          </p:cNvSpPr>
          <p:nvPr>
            <p:ph idx="1"/>
          </p:nvPr>
        </p:nvSpPr>
        <p:spPr/>
        <p:txBody>
          <a:bodyPr>
            <a:normAutofit/>
          </a:bodyPr>
          <a:lstStyle/>
          <a:p>
            <a:endParaRPr lang="en-GB" sz="3600" b="1" i="1" spc="-100" dirty="0" smtClean="0">
              <a:solidFill>
                <a:schemeClr val="tx2"/>
              </a:solidFill>
              <a:latin typeface="+mj-lt"/>
              <a:ea typeface="+mj-ea"/>
              <a:cs typeface="+mj-cs"/>
            </a:endParaRPr>
          </a:p>
          <a:p>
            <a:endParaRPr lang="en-GB" sz="3600" b="1" i="1" spc="-100" dirty="0" smtClean="0">
              <a:solidFill>
                <a:schemeClr val="tx2"/>
              </a:solidFill>
              <a:latin typeface="+mj-lt"/>
              <a:ea typeface="+mj-ea"/>
              <a:cs typeface="+mj-cs"/>
            </a:endParaRPr>
          </a:p>
          <a:p>
            <a:pPr algn="ctr">
              <a:buNone/>
            </a:pPr>
            <a:r>
              <a:rPr lang="en-GB" sz="3600" b="1" i="1" spc="-100" dirty="0" smtClean="0">
                <a:solidFill>
                  <a:schemeClr val="tx2"/>
                </a:solidFill>
                <a:latin typeface="+mj-lt"/>
                <a:ea typeface="+mj-ea"/>
                <a:cs typeface="+mj-cs"/>
              </a:rPr>
              <a:t>WTO Agreements and </a:t>
            </a:r>
            <a:br>
              <a:rPr lang="en-GB" sz="3600" b="1" i="1" spc="-100" dirty="0" smtClean="0">
                <a:solidFill>
                  <a:schemeClr val="tx2"/>
                </a:solidFill>
                <a:latin typeface="+mj-lt"/>
                <a:ea typeface="+mj-ea"/>
                <a:cs typeface="+mj-cs"/>
              </a:rPr>
            </a:br>
            <a:r>
              <a:rPr lang="en-GB" sz="3600" b="1" i="1" spc="-100" dirty="0" smtClean="0">
                <a:solidFill>
                  <a:schemeClr val="tx2"/>
                </a:solidFill>
                <a:latin typeface="+mj-lt"/>
                <a:ea typeface="+mj-ea"/>
                <a:cs typeface="+mj-cs"/>
              </a:rPr>
              <a:t>public health</a:t>
            </a:r>
            <a:endParaRPr lang="nl-NL" sz="3600" b="1" i="1" spc="-100" dirty="0" smtClean="0">
              <a:solidFill>
                <a:schemeClr val="tx2"/>
              </a:solidFill>
              <a:latin typeface="+mj-lt"/>
              <a:ea typeface="+mj-ea"/>
              <a:cs typeface="+mj-cs"/>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1219200" y="457200"/>
            <a:ext cx="7467600" cy="1143000"/>
          </a:xfrm>
        </p:spPr>
        <p:txBody>
          <a:bodyPr/>
          <a:lstStyle/>
          <a:p>
            <a:r>
              <a:rPr lang="en-GB" sz="4000" b="1">
                <a:cs typeface="Arial" charset="0"/>
              </a:rPr>
              <a:t>Public health &amp; Globalisation</a:t>
            </a:r>
          </a:p>
        </p:txBody>
      </p:sp>
      <p:sp>
        <p:nvSpPr>
          <p:cNvPr id="79875" name="Rectangle 3"/>
          <p:cNvSpPr>
            <a:spLocks noGrp="1" noChangeArrowheads="1"/>
          </p:cNvSpPr>
          <p:nvPr>
            <p:ph type="body" idx="1"/>
          </p:nvPr>
        </p:nvSpPr>
        <p:spPr/>
        <p:txBody>
          <a:bodyPr>
            <a:normAutofit/>
          </a:bodyPr>
          <a:lstStyle/>
          <a:p>
            <a:pPr>
              <a:lnSpc>
                <a:spcPct val="90000"/>
              </a:lnSpc>
            </a:pPr>
            <a:endParaRPr lang="en-GB" dirty="0"/>
          </a:p>
          <a:p>
            <a:pPr algn="ctr">
              <a:lnSpc>
                <a:spcPct val="90000"/>
              </a:lnSpc>
              <a:buFont typeface="Wingdings" pitchFamily="2" charset="2"/>
              <a:buNone/>
            </a:pPr>
            <a:r>
              <a:rPr lang="en-GB" sz="3600" b="1" i="1" dirty="0"/>
              <a:t>WTO Agreements and </a:t>
            </a:r>
            <a:br>
              <a:rPr lang="en-GB" sz="3600" b="1" i="1" dirty="0"/>
            </a:br>
            <a:r>
              <a:rPr lang="en-GB" sz="3600" b="1" i="1" dirty="0"/>
              <a:t>public health</a:t>
            </a:r>
            <a:endParaRPr lang="en-GB" sz="3600" i="1" dirty="0"/>
          </a:p>
          <a:p>
            <a:r>
              <a:rPr lang="en-US" b="1" dirty="0" smtClean="0"/>
              <a:t>Goods GATT</a:t>
            </a:r>
          </a:p>
          <a:p>
            <a:r>
              <a:rPr lang="en-US" b="1" dirty="0" smtClean="0"/>
              <a:t>Technical barriers to trade SPS, TBT</a:t>
            </a:r>
          </a:p>
          <a:p>
            <a:r>
              <a:rPr lang="en-US" b="1" dirty="0" smtClean="0"/>
              <a:t>Intellectual property and trade TRIPS</a:t>
            </a:r>
          </a:p>
          <a:p>
            <a:r>
              <a:rPr lang="en-US" b="1" dirty="0" smtClean="0"/>
              <a:t>Services GATS</a:t>
            </a:r>
          </a:p>
          <a:p>
            <a:pPr>
              <a:lnSpc>
                <a:spcPct val="90000"/>
              </a:lnSpc>
            </a:pP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pPr>
              <a:buNone/>
            </a:pPr>
            <a:r>
              <a:rPr lang="en-US" dirty="0" smtClean="0"/>
              <a:t>Trade in Health Services/GATS Background </a:t>
            </a:r>
          </a:p>
          <a:p>
            <a:r>
              <a:rPr lang="en-US" dirty="0" smtClean="0"/>
              <a:t>International trade growing, trade in services </a:t>
            </a:r>
            <a:br>
              <a:rPr lang="en-US" dirty="0" smtClean="0"/>
            </a:br>
            <a:r>
              <a:rPr lang="en-US" dirty="0" smtClean="0"/>
              <a:t>is increasing percentage of this overall growth</a:t>
            </a:r>
          </a:p>
          <a:p>
            <a:r>
              <a:rPr lang="en-US" dirty="0" smtClean="0"/>
              <a:t>Of this trade, health sector is already affected </a:t>
            </a:r>
            <a:br>
              <a:rPr lang="en-US" dirty="0" smtClean="0"/>
            </a:br>
            <a:r>
              <a:rPr lang="en-US" dirty="0" smtClean="0"/>
              <a:t>by liberalization in other areas (e.g. finance)</a:t>
            </a:r>
          </a:p>
          <a:p>
            <a:r>
              <a:rPr lang="en-US" dirty="0" smtClean="0"/>
              <a:t>Many countries see health as a sector where they </a:t>
            </a:r>
            <a:br>
              <a:rPr lang="en-US" dirty="0" smtClean="0"/>
            </a:br>
            <a:r>
              <a:rPr lang="en-US" dirty="0" smtClean="0"/>
              <a:t>may have a comparative trade advantage</a:t>
            </a:r>
          </a:p>
          <a:p>
            <a:r>
              <a:rPr lang="en-US" dirty="0" smtClean="0"/>
              <a:t>More countries seeking to ascend to WTO and </a:t>
            </a:r>
            <a:br>
              <a:rPr lang="en-US" dirty="0" smtClean="0"/>
            </a:br>
            <a:r>
              <a:rPr lang="en-US" dirty="0" smtClean="0"/>
              <a:t>therefore make commitments under GATS</a:t>
            </a:r>
          </a:p>
          <a:p>
            <a:r>
              <a:rPr lang="en-US" dirty="0" smtClean="0"/>
              <a:t/>
            </a:r>
            <a:br>
              <a:rPr lang="en-US" dirty="0" smtClean="0"/>
            </a:br>
            <a:endParaRPr lang="nl-NL"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Sources</a:t>
            </a:r>
            <a:endParaRPr lang="nl-NL" dirty="0"/>
          </a:p>
        </p:txBody>
      </p:sp>
      <p:sp>
        <p:nvSpPr>
          <p:cNvPr id="3" name="Tijdelijke aanduiding voor inhoud 2"/>
          <p:cNvSpPr>
            <a:spLocks noGrp="1"/>
          </p:cNvSpPr>
          <p:nvPr>
            <p:ph idx="1"/>
          </p:nvPr>
        </p:nvSpPr>
        <p:spPr/>
        <p:txBody>
          <a:bodyPr/>
          <a:lstStyle/>
          <a:p>
            <a:r>
              <a:rPr lang="nl-NL" dirty="0" err="1" smtClean="0"/>
              <a:t>Shaik</a:t>
            </a:r>
            <a:r>
              <a:rPr lang="nl-NL" dirty="0" smtClean="0"/>
              <a:t>, B.T., </a:t>
            </a:r>
            <a:r>
              <a:rPr lang="en-GB" dirty="0" smtClean="0"/>
              <a:t>The Aga Khan University (2017) Public health &amp; Globalisation</a:t>
            </a:r>
            <a:r>
              <a:rPr lang="en-GB" b="1" dirty="0" smtClean="0"/>
              <a:t> </a:t>
            </a:r>
            <a:r>
              <a:rPr lang="en-GB" dirty="0" smtClean="0"/>
              <a:t>(online)</a:t>
            </a:r>
          </a:p>
          <a:p>
            <a:r>
              <a:rPr lang="en-GB" dirty="0" smtClean="0"/>
              <a:t>Global Health Strategy 2014 – 2015, Public Health England, London</a:t>
            </a:r>
          </a:p>
          <a:p>
            <a:r>
              <a:rPr lang="en-GB" dirty="0" smtClean="0"/>
              <a:t>Smith, R., Globalization and Health, School of Medicine Health Policy and Practice, 2004 – 2005 (online)</a:t>
            </a:r>
          </a:p>
          <a:p>
            <a:endParaRPr lang="en-GB" dirty="0" smtClean="0"/>
          </a:p>
          <a:p>
            <a:endParaRPr lang="en-GB" dirty="0" smtClean="0"/>
          </a:p>
          <a:p>
            <a:endParaRPr lang="en-GB" dirty="0" smtClean="0"/>
          </a:p>
          <a:p>
            <a:endParaRPr lang="nl-NL"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208</TotalTime>
  <Words>1134</Words>
  <Application>Microsoft Office PowerPoint</Application>
  <PresentationFormat>On-screen Show (4:3)</PresentationFormat>
  <Paragraphs>203</Paragraphs>
  <Slides>24</Slides>
  <Notes>10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24</vt:i4>
      </vt:variant>
    </vt:vector>
  </HeadingPairs>
  <TitlesOfParts>
    <vt:vector size="30" baseType="lpstr">
      <vt:lpstr>Arial</vt:lpstr>
      <vt:lpstr>Calibri</vt:lpstr>
      <vt:lpstr>Times New Roman</vt:lpstr>
      <vt:lpstr>Wingdings</vt:lpstr>
      <vt:lpstr>Clarity</vt:lpstr>
      <vt:lpstr>Документ</vt:lpstr>
      <vt:lpstr>Introduction to Module</vt:lpstr>
      <vt:lpstr>Contents</vt:lpstr>
      <vt:lpstr>Quiz</vt:lpstr>
      <vt:lpstr>PowerPoint Presentation</vt:lpstr>
      <vt:lpstr>PowerPoint Presentation</vt:lpstr>
      <vt:lpstr>PowerPoint Presentation</vt:lpstr>
      <vt:lpstr>PowerPoint Presentation</vt:lpstr>
      <vt:lpstr>Case study – Ebola virus</vt:lpstr>
      <vt:lpstr>PowerPoint Presentation</vt:lpstr>
      <vt:lpstr>Public health &amp; Globalisation</vt:lpstr>
      <vt:lpstr>What is Globalization</vt:lpstr>
      <vt:lpstr>PowerPoint Presentation</vt:lpstr>
      <vt:lpstr>Public health &amp; Globalisation</vt:lpstr>
      <vt:lpstr>Public health &amp; Globalisation</vt:lpstr>
      <vt:lpstr>Public health &amp; Globalisation</vt:lpstr>
      <vt:lpstr>Public health &amp; Globalisation</vt:lpstr>
      <vt:lpstr>Public health &amp; Globalisation</vt:lpstr>
      <vt:lpstr>Public health &amp; Globalisation</vt:lpstr>
      <vt:lpstr>Public health &amp; Globalisation</vt:lpstr>
      <vt:lpstr>PowerPoint Presentation</vt:lpstr>
      <vt:lpstr>Public health &amp; Globalisation</vt:lpstr>
      <vt:lpstr>PowerPoint Presentation</vt:lpstr>
      <vt:lpstr>Q&amp;A</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Diola Bijlhout</cp:lastModifiedBy>
  <cp:revision>31</cp:revision>
  <dcterms:created xsi:type="dcterms:W3CDTF">2014-09-13T13:55:51Z</dcterms:created>
  <dcterms:modified xsi:type="dcterms:W3CDTF">2017-07-30T13:00:06Z</dcterms:modified>
</cp:coreProperties>
</file>