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6" r:id="rId1"/>
  </p:sldMasterIdLst>
  <p:notesMasterIdLst>
    <p:notesMasterId r:id="rId15"/>
  </p:notesMasterIdLst>
  <p:sldIdLst>
    <p:sldId id="256" r:id="rId2"/>
    <p:sldId id="257" r:id="rId3"/>
    <p:sldId id="266" r:id="rId4"/>
    <p:sldId id="258" r:id="rId5"/>
    <p:sldId id="267" r:id="rId6"/>
    <p:sldId id="259" r:id="rId7"/>
    <p:sldId id="268" r:id="rId8"/>
    <p:sldId id="260" r:id="rId9"/>
    <p:sldId id="269" r:id="rId10"/>
    <p:sldId id="261" r:id="rId11"/>
    <p:sldId id="262" r:id="rId12"/>
    <p:sldId id="265" r:id="rId13"/>
    <p:sldId id="26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86980"/>
  </p:normalViewPr>
  <p:slideViewPr>
    <p:cSldViewPr snapToGrid="0">
      <p:cViewPr varScale="1">
        <p:scale>
          <a:sx n="97" d="100"/>
          <a:sy n="97" d="100"/>
        </p:scale>
        <p:origin x="1200"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E98D41-49D3-45E4-8F9A-73B2D62CE1B8}" type="datetimeFigureOut">
              <a:rPr lang="en-US" smtClean="0"/>
              <a:t>3/12/2024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01D502-230C-46CE-B1EB-BC2CB063EBB6}" type="slidenum">
              <a:rPr lang="en-US" smtClean="0"/>
              <a:t>‹#›</a:t>
            </a:fld>
            <a:endParaRPr lang="en-US"/>
          </a:p>
        </p:txBody>
      </p:sp>
    </p:spTree>
    <p:extLst>
      <p:ext uri="{BB962C8B-B14F-4D97-AF65-F5344CB8AC3E}">
        <p14:creationId xmlns:p14="http://schemas.microsoft.com/office/powerpoint/2010/main" val="7690966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901D502-230C-46CE-B1EB-BC2CB063EBB6}" type="slidenum">
              <a:rPr lang="en-US" smtClean="0"/>
              <a:t>2</a:t>
            </a:fld>
            <a:endParaRPr lang="en-US"/>
          </a:p>
        </p:txBody>
      </p:sp>
    </p:spTree>
    <p:extLst>
      <p:ext uri="{BB962C8B-B14F-4D97-AF65-F5344CB8AC3E}">
        <p14:creationId xmlns:p14="http://schemas.microsoft.com/office/powerpoint/2010/main" val="21410685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901D502-230C-46CE-B1EB-BC2CB063EBB6}" type="slidenum">
              <a:rPr lang="en-US" smtClean="0"/>
              <a:t>4</a:t>
            </a:fld>
            <a:endParaRPr lang="en-US"/>
          </a:p>
        </p:txBody>
      </p:sp>
    </p:spTree>
    <p:extLst>
      <p:ext uri="{BB962C8B-B14F-4D97-AF65-F5344CB8AC3E}">
        <p14:creationId xmlns:p14="http://schemas.microsoft.com/office/powerpoint/2010/main" val="27398338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901D502-230C-46CE-B1EB-BC2CB063EBB6}" type="slidenum">
              <a:rPr lang="en-US" smtClean="0"/>
              <a:t>5</a:t>
            </a:fld>
            <a:endParaRPr lang="en-US"/>
          </a:p>
        </p:txBody>
      </p:sp>
    </p:spTree>
    <p:extLst>
      <p:ext uri="{BB962C8B-B14F-4D97-AF65-F5344CB8AC3E}">
        <p14:creationId xmlns:p14="http://schemas.microsoft.com/office/powerpoint/2010/main" val="15690690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901D502-230C-46CE-B1EB-BC2CB063EBB6}" type="slidenum">
              <a:rPr lang="en-US" smtClean="0"/>
              <a:t>6</a:t>
            </a:fld>
            <a:endParaRPr lang="en-US"/>
          </a:p>
        </p:txBody>
      </p:sp>
    </p:spTree>
    <p:extLst>
      <p:ext uri="{BB962C8B-B14F-4D97-AF65-F5344CB8AC3E}">
        <p14:creationId xmlns:p14="http://schemas.microsoft.com/office/powerpoint/2010/main" val="39264521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901D502-230C-46CE-B1EB-BC2CB063EBB6}" type="slidenum">
              <a:rPr lang="en-US" smtClean="0"/>
              <a:t>7</a:t>
            </a:fld>
            <a:endParaRPr lang="en-US"/>
          </a:p>
        </p:txBody>
      </p:sp>
    </p:spTree>
    <p:extLst>
      <p:ext uri="{BB962C8B-B14F-4D97-AF65-F5344CB8AC3E}">
        <p14:creationId xmlns:p14="http://schemas.microsoft.com/office/powerpoint/2010/main" val="37397849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effectLst/>
                <a:latin typeface="Times New Roman" panose="02020603050405020304" pitchFamily="18" charset="0"/>
                <a:ea typeface="Times New Roman" panose="02020603050405020304" pitchFamily="18" charset="0"/>
              </a:rPr>
              <a:t>  </a:t>
            </a:r>
          </a:p>
          <a:p>
            <a:pPr marL="0" marR="0">
              <a:spcBef>
                <a:spcPts val="0"/>
              </a:spcBef>
              <a:spcAft>
                <a:spcPts val="0"/>
              </a:spcAft>
            </a:pPr>
            <a:endParaRPr lang="en-US" sz="1800" dirty="0">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8901D502-230C-46CE-B1EB-BC2CB063EBB6}" type="slidenum">
              <a:rPr lang="en-US" smtClean="0"/>
              <a:t>8</a:t>
            </a:fld>
            <a:endParaRPr lang="en-US"/>
          </a:p>
        </p:txBody>
      </p:sp>
    </p:spTree>
    <p:extLst>
      <p:ext uri="{BB962C8B-B14F-4D97-AF65-F5344CB8AC3E}">
        <p14:creationId xmlns:p14="http://schemas.microsoft.com/office/powerpoint/2010/main" val="8313824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901D502-230C-46CE-B1EB-BC2CB063EBB6}" type="slidenum">
              <a:rPr lang="en-US" smtClean="0"/>
              <a:t>9</a:t>
            </a:fld>
            <a:endParaRPr lang="en-US"/>
          </a:p>
        </p:txBody>
      </p:sp>
    </p:spTree>
    <p:extLst>
      <p:ext uri="{BB962C8B-B14F-4D97-AF65-F5344CB8AC3E}">
        <p14:creationId xmlns:p14="http://schemas.microsoft.com/office/powerpoint/2010/main" val="25153012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spcBef>
                <a:spcPts val="0"/>
              </a:spcBef>
              <a:spcAft>
                <a:spcPts val="0"/>
              </a:spcAft>
            </a:pPr>
            <a:r>
              <a:rPr lang="en-US" sz="1800" dirty="0">
                <a:effectLst/>
                <a:latin typeface="Times New Roman" panose="02020603050405020304" pitchFamily="18" charset="0"/>
                <a:ea typeface="Times New Roman" panose="02020603050405020304" pitchFamily="18" charset="0"/>
              </a:rPr>
              <a:t>One of the major developments in the mental health service within the UK during this period was the effort by the Government to publish the National Service Framework for Mental Health in 1999. The publishing of this framework sought to promote good practice in mental health. For instance, the Changing Minds campaign by the RCPsych intended to minimize the stigma associated with mental illness. </a:t>
            </a:r>
          </a:p>
          <a:p>
            <a:pPr marL="0" marR="0">
              <a:spcBef>
                <a:spcPts val="0"/>
              </a:spcBef>
              <a:spcAft>
                <a:spcPts val="0"/>
              </a:spcAft>
            </a:pPr>
            <a:r>
              <a:rPr lang="en-US" sz="1800" dirty="0">
                <a:effectLst/>
                <a:latin typeface="Times New Roman" panose="02020603050405020304" pitchFamily="18" charset="0"/>
                <a:ea typeface="Times New Roman" panose="02020603050405020304" pitchFamily="18" charset="0"/>
              </a:rPr>
              <a:t>In 2002, the National Institute for Clinical Excellence (NICE) developed for the first time clinical goldens on schizophrenia. Ever since NICE has published more than 30 guidelines on various mental health conditions. They have been adapted a/adopted by the NHS and other healthcare systems across the world. The Mental Capacity Act 2005 recognized that every adult has the right to make individual decisions as long as a lack of capacity has not been established.  </a:t>
            </a:r>
          </a:p>
          <a:p>
            <a:endParaRPr lang="en-US" dirty="0"/>
          </a:p>
        </p:txBody>
      </p:sp>
      <p:sp>
        <p:nvSpPr>
          <p:cNvPr id="4" name="Slide Number Placeholder 3"/>
          <p:cNvSpPr>
            <a:spLocks noGrp="1"/>
          </p:cNvSpPr>
          <p:nvPr>
            <p:ph type="sldNum" sz="quarter" idx="5"/>
          </p:nvPr>
        </p:nvSpPr>
        <p:spPr/>
        <p:txBody>
          <a:bodyPr/>
          <a:lstStyle/>
          <a:p>
            <a:fld id="{8901D502-230C-46CE-B1EB-BC2CB063EBB6}" type="slidenum">
              <a:rPr lang="en-US" smtClean="0"/>
              <a:t>10</a:t>
            </a:fld>
            <a:endParaRPr lang="en-US"/>
          </a:p>
        </p:txBody>
      </p:sp>
    </p:spTree>
    <p:extLst>
      <p:ext uri="{BB962C8B-B14F-4D97-AF65-F5344CB8AC3E}">
        <p14:creationId xmlns:p14="http://schemas.microsoft.com/office/powerpoint/2010/main" val="28897109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In 2017, Dr Kate Lovett led a campaign dubbed Choose Psychiatry under the RCPsych. The aim of this campaign was to motivate more junior doctors to join the mental health profession. In 2019, the NHS published its Long-Term Plan which signified an expansion in the provision of mental health services across the country. This was a 10-year plan that would see mental health services receive extra funding for supporting new community services directed at adults in the communities suffering from severe mental health. The publication of the PHMIC in 2022 by the RCPsych was aimed at enhancing the adoption of evidence-based interventions in treating and preventing mental disorders. It would also promote resilience and mental wellness. In 2023, the </a:t>
            </a:r>
            <a:r>
              <a:rPr lang="en-US" sz="1800" dirty="0" err="1">
                <a:effectLst/>
                <a:latin typeface="Times New Roman" panose="02020603050405020304" pitchFamily="18" charset="0"/>
                <a:ea typeface="Times New Roman" panose="02020603050405020304" pitchFamily="18" charset="0"/>
              </a:rPr>
              <a:t>RCPsch</a:t>
            </a:r>
            <a:r>
              <a:rPr lang="en-US" sz="1800" dirty="0">
                <a:effectLst/>
                <a:latin typeface="Times New Roman" panose="02020603050405020304" pitchFamily="18" charset="0"/>
                <a:ea typeface="Times New Roman" panose="02020603050405020304" pitchFamily="18" charset="0"/>
              </a:rPr>
              <a:t> achieved yet another milestone with the election of Dr Lade Smith as the first Black female President of a UK Medical College. </a:t>
            </a:r>
          </a:p>
          <a:p>
            <a:endParaRPr lang="en-US" dirty="0"/>
          </a:p>
        </p:txBody>
      </p:sp>
      <p:sp>
        <p:nvSpPr>
          <p:cNvPr id="4" name="Slide Number Placeholder 3"/>
          <p:cNvSpPr>
            <a:spLocks noGrp="1"/>
          </p:cNvSpPr>
          <p:nvPr>
            <p:ph type="sldNum" sz="quarter" idx="5"/>
          </p:nvPr>
        </p:nvSpPr>
        <p:spPr/>
        <p:txBody>
          <a:bodyPr/>
          <a:lstStyle/>
          <a:p>
            <a:fld id="{8901D502-230C-46CE-B1EB-BC2CB063EBB6}" type="slidenum">
              <a:rPr lang="en-US" smtClean="0"/>
              <a:t>11</a:t>
            </a:fld>
            <a:endParaRPr lang="en-US"/>
          </a:p>
        </p:txBody>
      </p:sp>
    </p:spTree>
    <p:extLst>
      <p:ext uri="{BB962C8B-B14F-4D97-AF65-F5344CB8AC3E}">
        <p14:creationId xmlns:p14="http://schemas.microsoft.com/office/powerpoint/2010/main" val="6818599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3D281B5B-71B0-47ED-BEAD-8A4672493CDF}" type="datetimeFigureOut">
              <a:rPr lang="en-US" smtClean="0"/>
              <a:t>3/12/2024</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FD8DFAE6-0A1D-4D65-9F1E-F3320F862E6E}" type="slidenum">
              <a:rPr lang="en-US" smtClean="0"/>
              <a:t>‹#›</a:t>
            </a:fld>
            <a:endParaRPr lang="en-US"/>
          </a:p>
        </p:txBody>
      </p:sp>
    </p:spTree>
    <p:extLst>
      <p:ext uri="{BB962C8B-B14F-4D97-AF65-F5344CB8AC3E}">
        <p14:creationId xmlns:p14="http://schemas.microsoft.com/office/powerpoint/2010/main" val="36578746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D281B5B-71B0-47ED-BEAD-8A4672493CDF}" type="datetimeFigureOut">
              <a:rPr lang="en-US" smtClean="0"/>
              <a:t>3/12/2024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8DFAE6-0A1D-4D65-9F1E-F3320F862E6E}" type="slidenum">
              <a:rPr lang="en-US" smtClean="0"/>
              <a:t>‹#›</a:t>
            </a:fld>
            <a:endParaRPr lang="en-US"/>
          </a:p>
        </p:txBody>
      </p:sp>
    </p:spTree>
    <p:extLst>
      <p:ext uri="{BB962C8B-B14F-4D97-AF65-F5344CB8AC3E}">
        <p14:creationId xmlns:p14="http://schemas.microsoft.com/office/powerpoint/2010/main" val="42069268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D281B5B-71B0-47ED-BEAD-8A4672493CDF}" type="datetimeFigureOut">
              <a:rPr lang="en-US" smtClean="0"/>
              <a:t>3/12/2024</a:t>
            </a:fld>
            <a:endParaRPr lang="en-US"/>
          </a:p>
        </p:txBody>
      </p:sp>
      <p:sp>
        <p:nvSpPr>
          <p:cNvPr id="5" name="Footer Placeholder 4"/>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D8DFAE6-0A1D-4D65-9F1E-F3320F862E6E}" type="slidenum">
              <a:rPr lang="en-US" smtClean="0"/>
              <a:t>‹#›</a:t>
            </a:fld>
            <a:endParaRPr lang="en-US"/>
          </a:p>
        </p:txBody>
      </p:sp>
    </p:spTree>
    <p:extLst>
      <p:ext uri="{BB962C8B-B14F-4D97-AF65-F5344CB8AC3E}">
        <p14:creationId xmlns:p14="http://schemas.microsoft.com/office/powerpoint/2010/main" val="10321790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D281B5B-71B0-47ED-BEAD-8A4672493CDF}" type="datetimeFigureOut">
              <a:rPr lang="en-US" smtClean="0"/>
              <a:t>3/12/2024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8DFAE6-0A1D-4D65-9F1E-F3320F862E6E}" type="slidenum">
              <a:rPr lang="en-US" smtClean="0"/>
              <a:t>‹#›</a:t>
            </a:fld>
            <a:endParaRPr lang="en-US"/>
          </a:p>
        </p:txBody>
      </p:sp>
    </p:spTree>
    <p:extLst>
      <p:ext uri="{BB962C8B-B14F-4D97-AF65-F5344CB8AC3E}">
        <p14:creationId xmlns:p14="http://schemas.microsoft.com/office/powerpoint/2010/main" val="36703509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D281B5B-71B0-47ED-BEAD-8A4672493CDF}" type="datetimeFigureOut">
              <a:rPr lang="en-US" smtClean="0"/>
              <a:t>3/12/2024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8DFAE6-0A1D-4D65-9F1E-F3320F862E6E}" type="slidenum">
              <a:rPr lang="en-US" smtClean="0"/>
              <a:t>‹#›</a:t>
            </a:fld>
            <a:endParaRPr lang="en-US"/>
          </a:p>
        </p:txBody>
      </p:sp>
    </p:spTree>
    <p:extLst>
      <p:ext uri="{BB962C8B-B14F-4D97-AF65-F5344CB8AC3E}">
        <p14:creationId xmlns:p14="http://schemas.microsoft.com/office/powerpoint/2010/main" val="16249165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D281B5B-71B0-47ED-BEAD-8A4672493CDF}" type="datetimeFigureOut">
              <a:rPr lang="en-US" smtClean="0"/>
              <a:t>3/12/2024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8DFAE6-0A1D-4D65-9F1E-F3320F862E6E}" type="slidenum">
              <a:rPr lang="en-US" smtClean="0"/>
              <a:t>‹#›</a:t>
            </a:fld>
            <a:endParaRPr lang="en-US"/>
          </a:p>
        </p:txBody>
      </p:sp>
    </p:spTree>
    <p:extLst>
      <p:ext uri="{BB962C8B-B14F-4D97-AF65-F5344CB8AC3E}">
        <p14:creationId xmlns:p14="http://schemas.microsoft.com/office/powerpoint/2010/main" val="11960736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281B5B-71B0-47ED-BEAD-8A4672493CDF}" type="datetimeFigureOut">
              <a:rPr lang="en-US" smtClean="0"/>
              <a:t>3/12/2024</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FD8DFAE6-0A1D-4D65-9F1E-F3320F862E6E}" type="slidenum">
              <a:rPr lang="en-US" smtClean="0"/>
              <a:t>‹#›</a:t>
            </a:fld>
            <a:endParaRPr lang="en-US"/>
          </a:p>
        </p:txBody>
      </p:sp>
    </p:spTree>
    <p:extLst>
      <p:ext uri="{BB962C8B-B14F-4D97-AF65-F5344CB8AC3E}">
        <p14:creationId xmlns:p14="http://schemas.microsoft.com/office/powerpoint/2010/main" val="21912506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D281B5B-71B0-47ED-BEAD-8A4672493CDF}" type="datetimeFigureOut">
              <a:rPr lang="en-US" smtClean="0"/>
              <a:t>3/12/2024</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D8DFAE6-0A1D-4D65-9F1E-F3320F862E6E}" type="slidenum">
              <a:rPr lang="en-US" smtClean="0"/>
              <a:t>‹#›</a:t>
            </a:fld>
            <a:endParaRPr lang="en-US"/>
          </a:p>
        </p:txBody>
      </p:sp>
    </p:spTree>
    <p:extLst>
      <p:ext uri="{BB962C8B-B14F-4D97-AF65-F5344CB8AC3E}">
        <p14:creationId xmlns:p14="http://schemas.microsoft.com/office/powerpoint/2010/main" val="2991602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D281B5B-71B0-47ED-BEAD-8A4672493CDF}" type="datetimeFigureOut">
              <a:rPr lang="en-US" smtClean="0"/>
              <a:t>3/12/2024</a:t>
            </a:fld>
            <a:endParaRPr lang="en-US"/>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D8DFAE6-0A1D-4D65-9F1E-F3320F862E6E}" type="slidenum">
              <a:rPr lang="en-US" smtClean="0"/>
              <a:t>‹#›</a:t>
            </a:fld>
            <a:endParaRPr lang="en-US"/>
          </a:p>
        </p:txBody>
      </p:sp>
    </p:spTree>
    <p:extLst>
      <p:ext uri="{BB962C8B-B14F-4D97-AF65-F5344CB8AC3E}">
        <p14:creationId xmlns:p14="http://schemas.microsoft.com/office/powerpoint/2010/main" val="2426372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D281B5B-71B0-47ED-BEAD-8A4672493CDF}" type="datetimeFigureOut">
              <a:rPr lang="en-US" smtClean="0"/>
              <a:t>3/12/2024</a:t>
            </a:fld>
            <a:endParaRPr lang="en-US"/>
          </a:p>
        </p:txBody>
      </p:sp>
      <p:sp>
        <p:nvSpPr>
          <p:cNvPr id="6" name="Footer Placeholder 5"/>
          <p:cNvSpPr>
            <a:spLocks noGrp="1"/>
          </p:cNvSpPr>
          <p:nvPr>
            <p:ph type="ftr" sz="quarter" idx="11"/>
          </p:nvPr>
        </p:nvSpPr>
        <p:spPr/>
        <p:txBody>
          <a:bodyPr/>
          <a:lstStyle/>
          <a:p>
            <a:endParaRPr lang="en-US"/>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D8DFAE6-0A1D-4D65-9F1E-F3320F862E6E}" type="slidenum">
              <a:rPr lang="en-US" smtClean="0"/>
              <a:t>‹#›</a:t>
            </a:fld>
            <a:endParaRPr lang="en-US"/>
          </a:p>
        </p:txBody>
      </p:sp>
    </p:spTree>
    <p:extLst>
      <p:ext uri="{BB962C8B-B14F-4D97-AF65-F5344CB8AC3E}">
        <p14:creationId xmlns:p14="http://schemas.microsoft.com/office/powerpoint/2010/main" val="10414093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3D281B5B-71B0-47ED-BEAD-8A4672493CDF}" type="datetimeFigureOut">
              <a:rPr lang="en-US" smtClean="0"/>
              <a:t>3/12/2024</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D8DFAE6-0A1D-4D65-9F1E-F3320F862E6E}" type="slidenum">
              <a:rPr lang="en-US" smtClean="0"/>
              <a:t>‹#›</a:t>
            </a:fld>
            <a:endParaRPr lang="en-US"/>
          </a:p>
        </p:txBody>
      </p:sp>
    </p:spTree>
    <p:extLst>
      <p:ext uri="{BB962C8B-B14F-4D97-AF65-F5344CB8AC3E}">
        <p14:creationId xmlns:p14="http://schemas.microsoft.com/office/powerpoint/2010/main" val="2236474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3D281B5B-71B0-47ED-BEAD-8A4672493CDF}" type="datetimeFigureOut">
              <a:rPr lang="en-US" smtClean="0"/>
              <a:t>3/12/2024</a:t>
            </a:fld>
            <a:endParaRPr lang="en-US"/>
          </a:p>
        </p:txBody>
      </p:sp>
      <p:sp>
        <p:nvSpPr>
          <p:cNvPr id="5" name="Footer Placeholder 4"/>
          <p:cNvSpPr>
            <a:spLocks noGrp="1"/>
          </p:cNvSpPr>
          <p:nvPr>
            <p:ph type="ftr" sz="quarter" idx="11"/>
          </p:nvPr>
        </p:nvSpPr>
        <p:spPr/>
        <p:txBody>
          <a:bodyPr/>
          <a:lstStyle/>
          <a:p>
            <a:endParaRPr lang="en-US"/>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D8DFAE6-0A1D-4D65-9F1E-F3320F862E6E}" type="slidenum">
              <a:rPr lang="en-US" smtClean="0"/>
              <a:t>‹#›</a:t>
            </a:fld>
            <a:endParaRPr lang="en-US"/>
          </a:p>
        </p:txBody>
      </p:sp>
    </p:spTree>
    <p:extLst>
      <p:ext uri="{BB962C8B-B14F-4D97-AF65-F5344CB8AC3E}">
        <p14:creationId xmlns:p14="http://schemas.microsoft.com/office/powerpoint/2010/main" val="13599051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D281B5B-71B0-47ED-BEAD-8A4672493CDF}" type="datetimeFigureOut">
              <a:rPr lang="en-US" smtClean="0"/>
              <a:t>3/12/2024</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D8DFAE6-0A1D-4D65-9F1E-F3320F862E6E}" type="slidenum">
              <a:rPr lang="en-US" smtClean="0"/>
              <a:t>‹#›</a:t>
            </a:fld>
            <a:endParaRPr lang="en-US"/>
          </a:p>
        </p:txBody>
      </p:sp>
    </p:spTree>
    <p:extLst>
      <p:ext uri="{BB962C8B-B14F-4D97-AF65-F5344CB8AC3E}">
        <p14:creationId xmlns:p14="http://schemas.microsoft.com/office/powerpoint/2010/main" val="15294530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D281B5B-71B0-47ED-BEAD-8A4672493CDF}" type="datetimeFigureOut">
              <a:rPr lang="en-US" smtClean="0"/>
              <a:t>3/12/2024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8DFAE6-0A1D-4D65-9F1E-F3320F862E6E}" type="slidenum">
              <a:rPr lang="en-US" smtClean="0"/>
              <a:t>‹#›</a:t>
            </a:fld>
            <a:endParaRPr lang="en-US"/>
          </a:p>
        </p:txBody>
      </p:sp>
    </p:spTree>
    <p:extLst>
      <p:ext uri="{BB962C8B-B14F-4D97-AF65-F5344CB8AC3E}">
        <p14:creationId xmlns:p14="http://schemas.microsoft.com/office/powerpoint/2010/main" val="643094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D281B5B-71B0-47ED-BEAD-8A4672493CDF}" type="datetimeFigureOut">
              <a:rPr lang="en-US" smtClean="0"/>
              <a:t>3/12/2024</a:t>
            </a:fld>
            <a:endParaRPr lang="en-US"/>
          </a:p>
        </p:txBody>
      </p:sp>
      <p:sp>
        <p:nvSpPr>
          <p:cNvPr id="8" name="Footer Placeholder 7"/>
          <p:cNvSpPr>
            <a:spLocks noGrp="1"/>
          </p:cNvSpPr>
          <p:nvPr>
            <p:ph type="ftr" sz="quarter" idx="11"/>
          </p:nvPr>
        </p:nvSpPr>
        <p:spPr>
          <a:xfrm>
            <a:off x="561111" y="6391838"/>
            <a:ext cx="3644282" cy="304801"/>
          </a:xfrm>
        </p:spPr>
        <p:txBody>
          <a:bodyPr/>
          <a:lstStyle/>
          <a:p>
            <a:endParaRPr lang="en-US"/>
          </a:p>
        </p:txBody>
      </p:sp>
      <p:sp>
        <p:nvSpPr>
          <p:cNvPr id="9" name="Slide Number Placeholder 8"/>
          <p:cNvSpPr>
            <a:spLocks noGrp="1"/>
          </p:cNvSpPr>
          <p:nvPr>
            <p:ph type="sldNum" sz="quarter" idx="12"/>
          </p:nvPr>
        </p:nvSpPr>
        <p:spPr/>
        <p:txBody>
          <a:bodyPr/>
          <a:lstStyle/>
          <a:p>
            <a:fld id="{FD8DFAE6-0A1D-4D65-9F1E-F3320F862E6E}" type="slidenum">
              <a:rPr lang="en-US" smtClean="0"/>
              <a:t>‹#›</a:t>
            </a:fld>
            <a:endParaRPr lang="en-US"/>
          </a:p>
        </p:txBody>
      </p:sp>
    </p:spTree>
    <p:extLst>
      <p:ext uri="{BB962C8B-B14F-4D97-AF65-F5344CB8AC3E}">
        <p14:creationId xmlns:p14="http://schemas.microsoft.com/office/powerpoint/2010/main" val="9458761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3D281B5B-71B0-47ED-BEAD-8A4672493CDF}" type="datetimeFigureOut">
              <a:rPr lang="en-US" smtClean="0"/>
              <a:t>3/12/2024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8DFAE6-0A1D-4D65-9F1E-F3320F862E6E}" type="slidenum">
              <a:rPr lang="en-US" smtClean="0"/>
              <a:t>‹#›</a:t>
            </a:fld>
            <a:endParaRPr lang="en-US"/>
          </a:p>
        </p:txBody>
      </p:sp>
    </p:spTree>
    <p:extLst>
      <p:ext uri="{BB962C8B-B14F-4D97-AF65-F5344CB8AC3E}">
        <p14:creationId xmlns:p14="http://schemas.microsoft.com/office/powerpoint/2010/main" val="35726399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3D281B5B-71B0-47ED-BEAD-8A4672493CDF}" type="datetimeFigureOut">
              <a:rPr lang="en-US" smtClean="0"/>
              <a:t>3/12/2024</a:t>
            </a:fld>
            <a:endParaRPr lang="en-US"/>
          </a:p>
        </p:txBody>
      </p:sp>
      <p:sp>
        <p:nvSpPr>
          <p:cNvPr id="5" name="Footer Placeholder 4"/>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D8DFAE6-0A1D-4D65-9F1E-F3320F862E6E}" type="slidenum">
              <a:rPr lang="en-US" smtClean="0"/>
              <a:t>‹#›</a:t>
            </a:fld>
            <a:endParaRPr lang="en-US"/>
          </a:p>
        </p:txBody>
      </p:sp>
    </p:spTree>
    <p:extLst>
      <p:ext uri="{BB962C8B-B14F-4D97-AF65-F5344CB8AC3E}">
        <p14:creationId xmlns:p14="http://schemas.microsoft.com/office/powerpoint/2010/main" val="7174746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jpe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3D281B5B-71B0-47ED-BEAD-8A4672493CDF}" type="datetimeFigureOut">
              <a:rPr lang="en-US" smtClean="0"/>
              <a:t>3/12/2024</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FD8DFAE6-0A1D-4D65-9F1E-F3320F862E6E}" type="slidenum">
              <a:rPr lang="en-US" smtClean="0"/>
              <a:t>‹#›</a:t>
            </a:fld>
            <a:endParaRPr lang="en-US"/>
          </a:p>
        </p:txBody>
      </p:sp>
    </p:spTree>
    <p:extLst>
      <p:ext uri="{BB962C8B-B14F-4D97-AF65-F5344CB8AC3E}">
        <p14:creationId xmlns:p14="http://schemas.microsoft.com/office/powerpoint/2010/main" val="2166135666"/>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 id="2147483888" r:id="rId12"/>
    <p:sldLayoutId id="2147483889" r:id="rId13"/>
    <p:sldLayoutId id="2147483890" r:id="rId14"/>
    <p:sldLayoutId id="2147483891" r:id="rId15"/>
    <p:sldLayoutId id="2147483892" r:id="rId16"/>
    <p:sldLayoutId id="2147483893"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1.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1.xml" /></Relationships>
</file>

<file path=ppt/slides/_rels/slide1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hyperlink" Target="https://www.rcn.org.uk/magazines/History/2023/July/NHS-75-anniversary-history-of-the-National-Health-Service%20accessed%209th%20March%202024" TargetMode="External" /><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B8B55-14DE-0987-2AF6-954F8B7D3E04}"/>
              </a:ext>
            </a:extLst>
          </p:cNvPr>
          <p:cNvSpPr>
            <a:spLocks noGrp="1"/>
          </p:cNvSpPr>
          <p:nvPr>
            <p:ph type="ctrTitle"/>
          </p:nvPr>
        </p:nvSpPr>
        <p:spPr>
          <a:xfrm>
            <a:off x="1524000" y="1041399"/>
            <a:ext cx="9144000" cy="5597525"/>
          </a:xfrm>
        </p:spPr>
        <p:txBody>
          <a:bodyPr>
            <a:normAutofit fontScale="90000"/>
          </a:bodyPr>
          <a:lstStyle/>
          <a:p>
            <a:r>
              <a:rPr lang="en-US" sz="3200" b="1" dirty="0"/>
              <a:t>INTRODUCTION TO HEATH AND SOCIAL CARE</a:t>
            </a:r>
            <a:br>
              <a:rPr lang="en-US" sz="3200" dirty="0"/>
            </a:br>
            <a:br>
              <a:rPr lang="en-US" sz="3200" dirty="0"/>
            </a:br>
            <a:r>
              <a:rPr lang="en-US" sz="3200" dirty="0"/>
              <a:t>Belinda</a:t>
            </a:r>
            <a:br>
              <a:rPr lang="en-US" sz="3200" dirty="0"/>
            </a:br>
            <a:r>
              <a:rPr lang="en-US" sz="3200" dirty="0"/>
              <a:t>matembe</a:t>
            </a:r>
            <a:br>
              <a:rPr lang="en-US" sz="3200" dirty="0"/>
            </a:br>
            <a:r>
              <a:rPr lang="en-US" sz="3200" dirty="0"/>
              <a:t>Student ID:2313066</a:t>
            </a:r>
            <a:br>
              <a:rPr lang="en-US" sz="3200" dirty="0"/>
            </a:br>
            <a:r>
              <a:rPr lang="en-US" sz="3200" dirty="0"/>
              <a:t>model code. </a:t>
            </a:r>
            <a:r>
              <a:rPr lang="en-US" sz="3200" dirty="0" err="1"/>
              <a:t>Lch</a:t>
            </a:r>
            <a:r>
              <a:rPr lang="en-US" sz="3200" dirty="0"/>
              <a:t> 4003</a:t>
            </a:r>
            <a:br>
              <a:rPr lang="en-US" sz="3200" dirty="0"/>
            </a:br>
            <a:r>
              <a:rPr lang="en-US" sz="3200" dirty="0"/>
              <a:t>Lecture: Dr Eleni koutsogeorgou-Andreou</a:t>
            </a:r>
            <a:br>
              <a:rPr lang="en-US" sz="3200" dirty="0"/>
            </a:br>
            <a:br>
              <a:rPr lang="en-US" sz="3200" dirty="0"/>
            </a:br>
            <a:r>
              <a:rPr lang="en-US" sz="3200" dirty="0"/>
              <a:t>Date 12/03/2024</a:t>
            </a:r>
            <a:br>
              <a:rPr lang="en-US" sz="3200" dirty="0"/>
            </a:br>
            <a:br>
              <a:rPr lang="en-US" sz="3200" dirty="0"/>
            </a:br>
            <a:br>
              <a:rPr lang="en-US" sz="3200" dirty="0"/>
            </a:br>
            <a:br>
              <a:rPr lang="en-US" sz="3200" dirty="0"/>
            </a:br>
            <a:endParaRPr lang="en-US" sz="3200" dirty="0"/>
          </a:p>
        </p:txBody>
      </p:sp>
    </p:spTree>
    <p:extLst>
      <p:ext uri="{BB962C8B-B14F-4D97-AF65-F5344CB8AC3E}">
        <p14:creationId xmlns:p14="http://schemas.microsoft.com/office/powerpoint/2010/main" val="24398581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2F310-F8F7-9BDA-A9EA-F720CD6B5C05}"/>
              </a:ext>
            </a:extLst>
          </p:cNvPr>
          <p:cNvSpPr>
            <a:spLocks noGrp="1"/>
          </p:cNvSpPr>
          <p:nvPr>
            <p:ph type="ctrTitle"/>
          </p:nvPr>
        </p:nvSpPr>
        <p:spPr>
          <a:xfrm>
            <a:off x="1524000" y="790575"/>
            <a:ext cx="9144000" cy="695325"/>
          </a:xfrm>
        </p:spPr>
        <p:txBody>
          <a:bodyPr>
            <a:normAutofit/>
          </a:bodyPr>
          <a:lstStyle/>
          <a:p>
            <a:r>
              <a:rPr lang="en-US" sz="3200" dirty="0"/>
              <a:t>Background of NHS and mental health </a:t>
            </a:r>
          </a:p>
        </p:txBody>
      </p:sp>
      <p:sp>
        <p:nvSpPr>
          <p:cNvPr id="3" name="Subtitle 2">
            <a:extLst>
              <a:ext uri="{FF2B5EF4-FFF2-40B4-BE49-F238E27FC236}">
                <a16:creationId xmlns:a16="http://schemas.microsoft.com/office/drawing/2014/main" id="{05B34A88-C062-BE20-028D-C04E1B57BBFA}"/>
              </a:ext>
            </a:extLst>
          </p:cNvPr>
          <p:cNvSpPr>
            <a:spLocks noGrp="1"/>
          </p:cNvSpPr>
          <p:nvPr>
            <p:ph type="subTitle" idx="1"/>
          </p:nvPr>
        </p:nvSpPr>
        <p:spPr>
          <a:xfrm>
            <a:off x="1524000" y="1600200"/>
            <a:ext cx="9144000" cy="4762500"/>
          </a:xfrm>
        </p:spPr>
        <p:txBody>
          <a:bodyPr>
            <a:normAutofit fontScale="92500"/>
          </a:bodyPr>
          <a:lstStyle/>
          <a:p>
            <a:pPr marL="285750" marR="0" indent="-285750" algn="l">
              <a:lnSpc>
                <a:spcPct val="200000"/>
              </a:lnSpc>
              <a:spcBef>
                <a:spcPts val="0"/>
              </a:spcBef>
              <a:spcAft>
                <a:spcPts val="0"/>
              </a:spcAft>
              <a:buFont typeface="Arial" panose="020B0604020202020204" pitchFamily="34" charset="0"/>
              <a:buChar char="•"/>
            </a:pPr>
            <a:r>
              <a:rPr lang="en-US" sz="2200" dirty="0">
                <a:effectLst/>
                <a:ea typeface="Times New Roman" panose="02020603050405020304" pitchFamily="18" charset="0"/>
              </a:rPr>
              <a:t>Mental health services in the UK has come a long way ever since the National Health Service (NHS) was incepted in 1948</a:t>
            </a:r>
          </a:p>
          <a:p>
            <a:pPr marL="285750" marR="0" indent="-285750" algn="l">
              <a:lnSpc>
                <a:spcPct val="200000"/>
              </a:lnSpc>
              <a:spcBef>
                <a:spcPts val="0"/>
              </a:spcBef>
              <a:spcAft>
                <a:spcPts val="0"/>
              </a:spcAft>
              <a:buFont typeface="Arial" panose="020B0604020202020204" pitchFamily="34" charset="0"/>
              <a:buChar char="•"/>
            </a:pPr>
            <a:r>
              <a:rPr lang="en-US" sz="2200" dirty="0">
                <a:effectLst/>
                <a:ea typeface="Times New Roman" panose="02020603050405020304" pitchFamily="18" charset="0"/>
              </a:rPr>
              <a:t>Mental hospitals had been left out of the NHS based on preliminary proposals</a:t>
            </a:r>
          </a:p>
          <a:p>
            <a:pPr marL="285750" marR="0" indent="-285750" algn="l">
              <a:lnSpc>
                <a:spcPct val="200000"/>
              </a:lnSpc>
              <a:spcBef>
                <a:spcPts val="0"/>
              </a:spcBef>
              <a:spcAft>
                <a:spcPts val="0"/>
              </a:spcAft>
              <a:buFont typeface="Arial" panose="020B0604020202020204" pitchFamily="34" charset="0"/>
              <a:buChar char="•"/>
            </a:pPr>
            <a:r>
              <a:rPr lang="en-US" sz="2200" dirty="0">
                <a:effectLst/>
                <a:ea typeface="Times New Roman" panose="02020603050405020304" pitchFamily="18" charset="0"/>
              </a:rPr>
              <a:t>Pressure from the British Medical Association (BMA) and other bodies led to its inclusion in the NHS (Royal College of Psychiatrists, 2023). </a:t>
            </a:r>
          </a:p>
          <a:p>
            <a:pPr algn="l"/>
            <a:endParaRPr lang="en-US" dirty="0"/>
          </a:p>
        </p:txBody>
      </p:sp>
    </p:spTree>
    <p:extLst>
      <p:ext uri="{BB962C8B-B14F-4D97-AF65-F5344CB8AC3E}">
        <p14:creationId xmlns:p14="http://schemas.microsoft.com/office/powerpoint/2010/main" val="508046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97431-CF72-67E2-79F1-8D61B223BEBD}"/>
              </a:ext>
            </a:extLst>
          </p:cNvPr>
          <p:cNvSpPr>
            <a:spLocks noGrp="1"/>
          </p:cNvSpPr>
          <p:nvPr>
            <p:ph type="title"/>
          </p:nvPr>
        </p:nvSpPr>
        <p:spPr/>
        <p:txBody>
          <a:bodyPr/>
          <a:lstStyle/>
          <a:p>
            <a:r>
              <a:rPr lang="en-US" sz="3600" dirty="0"/>
              <a:t>Background of NHS and mental health </a:t>
            </a:r>
            <a:endParaRPr lang="en-US" dirty="0"/>
          </a:p>
        </p:txBody>
      </p:sp>
      <p:sp>
        <p:nvSpPr>
          <p:cNvPr id="3" name="Content Placeholder 2">
            <a:extLst>
              <a:ext uri="{FF2B5EF4-FFF2-40B4-BE49-F238E27FC236}">
                <a16:creationId xmlns:a16="http://schemas.microsoft.com/office/drawing/2014/main" id="{6823A103-099D-771E-F1C8-4F93099659F3}"/>
              </a:ext>
            </a:extLst>
          </p:cNvPr>
          <p:cNvSpPr>
            <a:spLocks noGrp="1"/>
          </p:cNvSpPr>
          <p:nvPr>
            <p:ph idx="1"/>
          </p:nvPr>
        </p:nvSpPr>
        <p:spPr/>
        <p:txBody>
          <a:bodyPr/>
          <a:lstStyle/>
          <a:p>
            <a:r>
              <a:rPr lang="en-US" sz="1800" dirty="0">
                <a:effectLst/>
                <a:latin typeface="Times New Roman" panose="02020603050405020304" pitchFamily="18" charset="0"/>
                <a:ea typeface="Times New Roman" panose="02020603050405020304" pitchFamily="18" charset="0"/>
              </a:rPr>
              <a:t>The NHS was effectively launched in on 5th July 1948, following the passage of the National Health Service Act. However, the legal requirements for mental health hospitals differed from those of general hospitals, prompting the exclusion of mental hospitals from the NHS. The BMA and other healthcare bodies exerted pressure on the NHS leading to the inclusion of mental hospitals as part of national service. Previously, mental hospitals in Britain were under the coal authority. </a:t>
            </a:r>
          </a:p>
          <a:p>
            <a:endParaRPr lang="en-US" dirty="0"/>
          </a:p>
        </p:txBody>
      </p:sp>
    </p:spTree>
    <p:extLst>
      <p:ext uri="{BB962C8B-B14F-4D97-AF65-F5344CB8AC3E}">
        <p14:creationId xmlns:p14="http://schemas.microsoft.com/office/powerpoint/2010/main" val="16353851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36578-176A-4F34-6150-D36BCC61097C}"/>
              </a:ext>
            </a:extLst>
          </p:cNvPr>
          <p:cNvSpPr>
            <a:spLocks noGrp="1"/>
          </p:cNvSpPr>
          <p:nvPr>
            <p:ph type="ctrTitle"/>
          </p:nvPr>
        </p:nvSpPr>
        <p:spPr>
          <a:xfrm>
            <a:off x="1524000" y="409075"/>
            <a:ext cx="9144000" cy="553451"/>
          </a:xfrm>
        </p:spPr>
        <p:txBody>
          <a:bodyPr>
            <a:normAutofit fontScale="90000"/>
          </a:bodyPr>
          <a:lstStyle/>
          <a:p>
            <a:r>
              <a:rPr lang="en-US" sz="3200" dirty="0"/>
              <a:t>1950s and 1960s </a:t>
            </a:r>
          </a:p>
        </p:txBody>
      </p:sp>
      <p:sp>
        <p:nvSpPr>
          <p:cNvPr id="3" name="Subtitle 2">
            <a:extLst>
              <a:ext uri="{FF2B5EF4-FFF2-40B4-BE49-F238E27FC236}">
                <a16:creationId xmlns:a16="http://schemas.microsoft.com/office/drawing/2014/main" id="{CDB10172-5955-DD06-5F96-D2DDC28A3890}"/>
              </a:ext>
            </a:extLst>
          </p:cNvPr>
          <p:cNvSpPr>
            <a:spLocks noGrp="1"/>
          </p:cNvSpPr>
          <p:nvPr>
            <p:ph type="subTitle" idx="1"/>
          </p:nvPr>
        </p:nvSpPr>
        <p:spPr>
          <a:xfrm>
            <a:off x="1058779" y="1058780"/>
            <a:ext cx="9609221" cy="4283242"/>
          </a:xfrm>
        </p:spPr>
        <p:txBody>
          <a:bodyPr>
            <a:normAutofit/>
          </a:bodyPr>
          <a:lstStyle/>
          <a:p>
            <a:pPr marL="342900" marR="0" indent="-342900" algn="l">
              <a:lnSpc>
                <a:spcPct val="200000"/>
              </a:lnSpc>
              <a:spcBef>
                <a:spcPts val="0"/>
              </a:spcBef>
              <a:spcAft>
                <a:spcPts val="0"/>
              </a:spcAft>
              <a:buFont typeface="Arial" panose="020B0604020202020204" pitchFamily="34" charset="0"/>
              <a:buChar char="•"/>
            </a:pPr>
            <a:r>
              <a:rPr lang="en-US" dirty="0">
                <a:effectLst/>
                <a:ea typeface="Times New Roman" panose="02020603050405020304" pitchFamily="18" charset="0"/>
                <a:cs typeface="Times New Roman" panose="02020603050405020304" pitchFamily="18" charset="0"/>
              </a:rPr>
              <a:t>The introduction of mental health services into the NHS led to vital developments such as improved policies and psychiatrists training</a:t>
            </a:r>
          </a:p>
          <a:p>
            <a:pPr marL="342900" marR="0" indent="-342900" algn="l">
              <a:lnSpc>
                <a:spcPct val="200000"/>
              </a:lnSpc>
              <a:spcBef>
                <a:spcPts val="0"/>
              </a:spcBef>
              <a:spcAft>
                <a:spcPts val="0"/>
              </a:spcAft>
              <a:buFont typeface="Arial" panose="020B0604020202020204" pitchFamily="34" charset="0"/>
              <a:buChar char="•"/>
            </a:pPr>
            <a:r>
              <a:rPr lang="en-US" dirty="0">
                <a:effectLst/>
                <a:ea typeface="Times New Roman" panose="02020603050405020304" pitchFamily="18" charset="0"/>
                <a:cs typeface="Times New Roman" panose="02020603050405020304" pitchFamily="18" charset="0"/>
              </a:rPr>
              <a:t>Passage of the Mental Health Act in 1959 afforded psychiatry enhanced flexibility to work alongside other medical specialties (Turner et al., 2015). </a:t>
            </a:r>
          </a:p>
          <a:p>
            <a:pPr marL="342900" marR="0" indent="-342900" algn="l">
              <a:lnSpc>
                <a:spcPct val="200000"/>
              </a:lnSpc>
              <a:spcBef>
                <a:spcPts val="0"/>
              </a:spcBef>
              <a:spcAft>
                <a:spcPts val="0"/>
              </a:spcAft>
              <a:buFont typeface="Arial" panose="020B0604020202020204" pitchFamily="34" charset="0"/>
              <a:buChar char="•"/>
            </a:pPr>
            <a:r>
              <a:rPr lang="en-US" dirty="0">
                <a:effectLst/>
                <a:ea typeface="Times New Roman" panose="02020603050405020304" pitchFamily="18" charset="0"/>
                <a:cs typeface="Times New Roman" panose="02020603050405020304" pitchFamily="18" charset="0"/>
              </a:rPr>
              <a:t>Between the 1950s and 1960s, there was the introduction of new treatments and medications in mental health services</a:t>
            </a:r>
          </a:p>
          <a:p>
            <a:pPr algn="l"/>
            <a:endParaRPr lang="en-US" dirty="0"/>
          </a:p>
        </p:txBody>
      </p:sp>
    </p:spTree>
    <p:extLst>
      <p:ext uri="{BB962C8B-B14F-4D97-AF65-F5344CB8AC3E}">
        <p14:creationId xmlns:p14="http://schemas.microsoft.com/office/powerpoint/2010/main" val="2196139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C36D7-ED6C-8C2E-1CBF-8DD4C9E4315F}"/>
              </a:ext>
            </a:extLst>
          </p:cNvPr>
          <p:cNvSpPr>
            <a:spLocks noGrp="1"/>
          </p:cNvSpPr>
          <p:nvPr>
            <p:ph type="title"/>
          </p:nvPr>
        </p:nvSpPr>
        <p:spPr/>
        <p:txBody>
          <a:bodyPr/>
          <a:lstStyle/>
          <a:p>
            <a:r>
              <a:rPr lang="en-US" dirty="0"/>
              <a:t>1959</a:t>
            </a:r>
          </a:p>
        </p:txBody>
      </p:sp>
      <p:sp>
        <p:nvSpPr>
          <p:cNvPr id="3" name="Content Placeholder 2">
            <a:extLst>
              <a:ext uri="{FF2B5EF4-FFF2-40B4-BE49-F238E27FC236}">
                <a16:creationId xmlns:a16="http://schemas.microsoft.com/office/drawing/2014/main" id="{10C26A52-E467-D4C1-56D3-C43C6F1AC2CD}"/>
              </a:ext>
            </a:extLst>
          </p:cNvPr>
          <p:cNvSpPr>
            <a:spLocks noGrp="1"/>
          </p:cNvSpPr>
          <p:nvPr>
            <p:ph idx="1"/>
          </p:nvPr>
        </p:nvSpPr>
        <p:spPr/>
        <p:txBody>
          <a:bodyPr/>
          <a:lstStyle/>
          <a:p>
            <a:pPr marL="0" marR="0">
              <a:spcBef>
                <a:spcPts val="0"/>
              </a:spcBef>
              <a:spcAft>
                <a:spcPts val="0"/>
              </a:spcAft>
            </a:pPr>
            <a:r>
              <a:rPr lang="en-US" sz="1800" dirty="0">
                <a:effectLst/>
                <a:latin typeface="Times New Roman" panose="02020603050405020304" pitchFamily="18" charset="0"/>
                <a:ea typeface="Times New Roman" panose="02020603050405020304" pitchFamily="18" charset="0"/>
              </a:rPr>
              <a:t>The introduction of mental health services into the NHS resulted in significant developments in the mental health landscape, something that is still ongoing. For instance, there was an improvement in mental health policies and training programmes for psychiatrists. This was aimed at executing and expanding community care. </a:t>
            </a:r>
          </a:p>
          <a:p>
            <a:pPr marL="0" marR="0">
              <a:spcBef>
                <a:spcPts val="0"/>
              </a:spcBef>
              <a:spcAft>
                <a:spcPts val="0"/>
              </a:spcAft>
            </a:pPr>
            <a:r>
              <a:rPr lang="en-US" sz="1800" dirty="0">
                <a:effectLst/>
                <a:latin typeface="Times New Roman" panose="02020603050405020304" pitchFamily="18" charset="0"/>
                <a:ea typeface="Times New Roman" panose="02020603050405020304" pitchFamily="18" charset="0"/>
              </a:rPr>
              <a:t>When the Mental Health Act was enacted in 1959, this placed psychiatry on par with other medical specialties at the community levels and general hospitals. It also influenced the development of new drugs including antidepressants and neuroleptics</a:t>
            </a:r>
            <a:endParaRPr lang="en-US" dirty="0"/>
          </a:p>
        </p:txBody>
      </p:sp>
    </p:spTree>
    <p:extLst>
      <p:ext uri="{BB962C8B-B14F-4D97-AF65-F5344CB8AC3E}">
        <p14:creationId xmlns:p14="http://schemas.microsoft.com/office/powerpoint/2010/main" val="30812585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22355-8F9F-F5CE-3A6C-B3E12C25302E}"/>
              </a:ext>
            </a:extLst>
          </p:cNvPr>
          <p:cNvSpPr>
            <a:spLocks noGrp="1"/>
          </p:cNvSpPr>
          <p:nvPr>
            <p:ph type="ctrTitle"/>
          </p:nvPr>
        </p:nvSpPr>
        <p:spPr>
          <a:xfrm>
            <a:off x="1524000" y="894081"/>
            <a:ext cx="9144000" cy="706120"/>
          </a:xfrm>
        </p:spPr>
        <p:txBody>
          <a:bodyPr>
            <a:normAutofit/>
          </a:bodyPr>
          <a:lstStyle/>
          <a:p>
            <a:r>
              <a:rPr lang="en-US" sz="3200" dirty="0"/>
              <a:t>1960s and 1970s </a:t>
            </a:r>
          </a:p>
        </p:txBody>
      </p:sp>
      <p:sp>
        <p:nvSpPr>
          <p:cNvPr id="3" name="Subtitle 2">
            <a:extLst>
              <a:ext uri="{FF2B5EF4-FFF2-40B4-BE49-F238E27FC236}">
                <a16:creationId xmlns:a16="http://schemas.microsoft.com/office/drawing/2014/main" id="{A62C201C-73BE-C351-BD83-9E2D86769F2E}"/>
              </a:ext>
            </a:extLst>
          </p:cNvPr>
          <p:cNvSpPr>
            <a:spLocks noGrp="1"/>
          </p:cNvSpPr>
          <p:nvPr>
            <p:ph type="subTitle" idx="1"/>
          </p:nvPr>
        </p:nvSpPr>
        <p:spPr>
          <a:xfrm>
            <a:off x="1524000" y="1600201"/>
            <a:ext cx="9144000" cy="4861559"/>
          </a:xfrm>
        </p:spPr>
        <p:txBody>
          <a:bodyPr>
            <a:normAutofit fontScale="92500" lnSpcReduction="10000"/>
          </a:bodyPr>
          <a:lstStyle/>
          <a:p>
            <a:pPr marL="285750" marR="0" indent="-285750" algn="l">
              <a:lnSpc>
                <a:spcPct val="200000"/>
              </a:lnSpc>
              <a:spcBef>
                <a:spcPts val="0"/>
              </a:spcBef>
              <a:spcAft>
                <a:spcPts val="0"/>
              </a:spcAft>
              <a:buFont typeface="Arial" panose="020B0604020202020204" pitchFamily="34" charset="0"/>
              <a:buChar char="•"/>
            </a:pPr>
            <a:r>
              <a:rPr lang="en-US" sz="2200" dirty="0">
                <a:effectLst/>
                <a:latin typeface="Times New Roman" panose="02020603050405020304" pitchFamily="18" charset="0"/>
                <a:ea typeface="Times New Roman" panose="02020603050405020304" pitchFamily="18" charset="0"/>
              </a:rPr>
              <a:t>Between the 1960s and 1970s, medical schools established various academic programmes for psychiatry</a:t>
            </a:r>
          </a:p>
          <a:p>
            <a:pPr marL="285750" marR="0" indent="-285750" algn="l">
              <a:lnSpc>
                <a:spcPct val="200000"/>
              </a:lnSpc>
              <a:spcBef>
                <a:spcPts val="0"/>
              </a:spcBef>
              <a:spcAft>
                <a:spcPts val="0"/>
              </a:spcAft>
              <a:buFont typeface="Arial" panose="020B0604020202020204" pitchFamily="34" charset="0"/>
              <a:buChar char="•"/>
            </a:pPr>
            <a:r>
              <a:rPr lang="en-US" sz="2200" dirty="0">
                <a:effectLst/>
                <a:latin typeface="Times New Roman" panose="02020603050405020304" pitchFamily="18" charset="0"/>
                <a:ea typeface="Times New Roman" panose="02020603050405020304" pitchFamily="18" charset="0"/>
              </a:rPr>
              <a:t>In 1962, the NHS rolled out a 10-year plan to integrate psychiatric hospitals with general hospitals (Royal College of Nursing, 2023). </a:t>
            </a:r>
          </a:p>
          <a:p>
            <a:pPr marL="285750" marR="0" indent="-285750" algn="l">
              <a:lnSpc>
                <a:spcPct val="200000"/>
              </a:lnSpc>
              <a:spcBef>
                <a:spcPts val="0"/>
              </a:spcBef>
              <a:spcAft>
                <a:spcPts val="0"/>
              </a:spcAft>
              <a:buFont typeface="Arial" panose="020B0604020202020204" pitchFamily="34" charset="0"/>
              <a:buChar char="•"/>
            </a:pPr>
            <a:r>
              <a:rPr lang="en-US" sz="2200" dirty="0">
                <a:effectLst/>
                <a:latin typeface="Times New Roman" panose="02020603050405020304" pitchFamily="18" charset="0"/>
                <a:ea typeface="Times New Roman" panose="02020603050405020304" pitchFamily="18" charset="0"/>
              </a:rPr>
              <a:t>In 1963, the renaming of the Journal of Mental Science to the British Journal of Psychiatry for enhanced focus on mental health  </a:t>
            </a:r>
          </a:p>
          <a:p>
            <a:endParaRPr lang="en-US" dirty="0"/>
          </a:p>
        </p:txBody>
      </p:sp>
    </p:spTree>
    <p:extLst>
      <p:ext uri="{BB962C8B-B14F-4D97-AF65-F5344CB8AC3E}">
        <p14:creationId xmlns:p14="http://schemas.microsoft.com/office/powerpoint/2010/main" val="26676719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30F33-4737-65CF-0A79-FA2F14D40862}"/>
              </a:ext>
            </a:extLst>
          </p:cNvPr>
          <p:cNvSpPr>
            <a:spLocks noGrp="1"/>
          </p:cNvSpPr>
          <p:nvPr>
            <p:ph type="title"/>
          </p:nvPr>
        </p:nvSpPr>
        <p:spPr/>
        <p:txBody>
          <a:bodyPr/>
          <a:lstStyle/>
          <a:p>
            <a:r>
              <a:rPr lang="en-US" dirty="0"/>
              <a:t>1960s to 1970s</a:t>
            </a:r>
          </a:p>
        </p:txBody>
      </p:sp>
      <p:sp>
        <p:nvSpPr>
          <p:cNvPr id="3" name="Content Placeholder 2">
            <a:extLst>
              <a:ext uri="{FF2B5EF4-FFF2-40B4-BE49-F238E27FC236}">
                <a16:creationId xmlns:a16="http://schemas.microsoft.com/office/drawing/2014/main" id="{8FD8AEE3-E016-072B-FD01-C5104182418A}"/>
              </a:ext>
            </a:extLst>
          </p:cNvPr>
          <p:cNvSpPr>
            <a:spLocks noGrp="1"/>
          </p:cNvSpPr>
          <p:nvPr>
            <p:ph idx="1"/>
          </p:nvPr>
        </p:nvSpPr>
        <p:spPr/>
        <p:txBody>
          <a:bodyPr/>
          <a:lstStyle/>
          <a:p>
            <a:pPr marL="0" indent="0">
              <a:buNone/>
            </a:pPr>
            <a:endParaRPr lang="en-US" sz="1800" dirty="0">
              <a:effectLst/>
              <a:latin typeface="Times New Roman" panose="02020603050405020304" pitchFamily="18" charset="0"/>
              <a:ea typeface="Times New Roman" panose="02020603050405020304" pitchFamily="18" charset="0"/>
            </a:endParaRPr>
          </a:p>
          <a:p>
            <a:r>
              <a:rPr lang="en-US" sz="1800" dirty="0">
                <a:effectLst/>
                <a:latin typeface="Times New Roman" panose="02020603050405020304" pitchFamily="18" charset="0"/>
                <a:ea typeface="Times New Roman" panose="02020603050405020304" pitchFamily="18" charset="0"/>
              </a:rPr>
              <a:t>The 1960s was a critical decade for the future of mental health services in the UK. First, there was an upsurge in the academic programmes in medical schools across the country dedicated to psychiatry. Psychiatrists already working with the NHS were very vocal about the establishment of new specialties in psychiatry and their recognition by the NHS. In 1962, the NHS launched a decade-long program called A Hospital Plan for England and Wales. The Plan recommended that existing stand-alone psychiatric hospitals in the country be integrated into general hospitals so that local communities could enjoy comprehensive medical care. The renaming of the Journals of Mental Sciences to the British Journal of Psychiatry in 1963 signalled the NHS’ desire to overhaul mental health services in the country. </a:t>
            </a:r>
          </a:p>
          <a:p>
            <a:endParaRPr lang="en-US" dirty="0"/>
          </a:p>
        </p:txBody>
      </p:sp>
    </p:spTree>
    <p:extLst>
      <p:ext uri="{BB962C8B-B14F-4D97-AF65-F5344CB8AC3E}">
        <p14:creationId xmlns:p14="http://schemas.microsoft.com/office/powerpoint/2010/main" val="7832976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2596F-79FF-3401-C2E6-16F85336A0D3}"/>
              </a:ext>
            </a:extLst>
          </p:cNvPr>
          <p:cNvSpPr>
            <a:spLocks noGrp="1"/>
          </p:cNvSpPr>
          <p:nvPr>
            <p:ph type="ctrTitle"/>
          </p:nvPr>
        </p:nvSpPr>
        <p:spPr>
          <a:xfrm>
            <a:off x="1524000" y="538481"/>
            <a:ext cx="9144000" cy="721359"/>
          </a:xfrm>
        </p:spPr>
        <p:txBody>
          <a:bodyPr>
            <a:normAutofit/>
          </a:bodyPr>
          <a:lstStyle/>
          <a:p>
            <a:r>
              <a:rPr lang="en-US" sz="3200" dirty="0"/>
              <a:t>1970s and 1980s </a:t>
            </a:r>
          </a:p>
        </p:txBody>
      </p:sp>
      <p:sp>
        <p:nvSpPr>
          <p:cNvPr id="3" name="Subtitle 2">
            <a:extLst>
              <a:ext uri="{FF2B5EF4-FFF2-40B4-BE49-F238E27FC236}">
                <a16:creationId xmlns:a16="http://schemas.microsoft.com/office/drawing/2014/main" id="{16ED9277-02A6-D4DF-FBBA-8BFAD65B5CB9}"/>
              </a:ext>
            </a:extLst>
          </p:cNvPr>
          <p:cNvSpPr>
            <a:spLocks noGrp="1"/>
          </p:cNvSpPr>
          <p:nvPr>
            <p:ph type="subTitle" idx="1"/>
          </p:nvPr>
        </p:nvSpPr>
        <p:spPr>
          <a:xfrm>
            <a:off x="1524000" y="1259840"/>
            <a:ext cx="9144000" cy="4917440"/>
          </a:xfrm>
        </p:spPr>
        <p:txBody>
          <a:bodyPr>
            <a:normAutofit fontScale="92500" lnSpcReduction="10000"/>
          </a:bodyPr>
          <a:lstStyle/>
          <a:p>
            <a:pPr marL="285750" marR="0" indent="-285750" algn="l">
              <a:lnSpc>
                <a:spcPct val="200000"/>
              </a:lnSpc>
              <a:spcBef>
                <a:spcPts val="0"/>
              </a:spcBef>
              <a:spcAft>
                <a:spcPts val="0"/>
              </a:spcAft>
              <a:buFont typeface="Arial" panose="020B0604020202020204" pitchFamily="34" charset="0"/>
              <a:buChar char="•"/>
            </a:pPr>
            <a:r>
              <a:rPr lang="en-US" sz="2200" dirty="0">
                <a:effectLst/>
                <a:latin typeface="Times New Roman" panose="02020603050405020304" pitchFamily="18" charset="0"/>
                <a:ea typeface="Times New Roman" panose="02020603050405020304" pitchFamily="18" charset="0"/>
              </a:rPr>
              <a:t>Between the 1970s and 1980s, the Royal College of Psychiatrists was established.</a:t>
            </a:r>
          </a:p>
          <a:p>
            <a:pPr marL="285750" marR="0" indent="-285750" algn="l">
              <a:lnSpc>
                <a:spcPct val="200000"/>
              </a:lnSpc>
              <a:spcBef>
                <a:spcPts val="0"/>
              </a:spcBef>
              <a:spcAft>
                <a:spcPts val="0"/>
              </a:spcAft>
              <a:buFont typeface="Arial" panose="020B0604020202020204" pitchFamily="34" charset="0"/>
              <a:buChar char="•"/>
            </a:pPr>
            <a:r>
              <a:rPr lang="en-US" sz="2200" dirty="0">
                <a:effectLst/>
                <a:latin typeface="Times New Roman" panose="02020603050405020304" pitchFamily="18" charset="0"/>
                <a:ea typeface="Times New Roman" panose="02020603050405020304" pitchFamily="18" charset="0"/>
              </a:rPr>
              <a:t>The mental health workforce within the NHS became more diverse to include women and blacks </a:t>
            </a:r>
          </a:p>
          <a:p>
            <a:pPr marL="285750" marR="0" indent="-285750" algn="l">
              <a:lnSpc>
                <a:spcPct val="200000"/>
              </a:lnSpc>
              <a:spcBef>
                <a:spcPts val="0"/>
              </a:spcBef>
              <a:spcAft>
                <a:spcPts val="0"/>
              </a:spcAft>
              <a:buFont typeface="Arial" panose="020B0604020202020204" pitchFamily="34" charset="0"/>
              <a:buChar char="•"/>
            </a:pPr>
            <a:r>
              <a:rPr lang="en-US" sz="2200" dirty="0">
                <a:effectLst/>
                <a:latin typeface="Times New Roman" panose="02020603050405020304" pitchFamily="18" charset="0"/>
                <a:ea typeface="Times New Roman" panose="02020603050405020304" pitchFamily="18" charset="0"/>
              </a:rPr>
              <a:t>Enactment of the Mental Health Act in 1983 (Turner et al., 2015)</a:t>
            </a:r>
          </a:p>
          <a:p>
            <a:pPr marL="285750" marR="0" indent="-285750" algn="l">
              <a:lnSpc>
                <a:spcPct val="200000"/>
              </a:lnSpc>
              <a:spcBef>
                <a:spcPts val="0"/>
              </a:spcBef>
              <a:spcAft>
                <a:spcPts val="0"/>
              </a:spcAft>
              <a:buFont typeface="Arial" panose="020B0604020202020204" pitchFamily="34" charset="0"/>
              <a:buChar char="•"/>
            </a:pPr>
            <a:r>
              <a:rPr lang="en-US" sz="2200" dirty="0">
                <a:effectLst/>
                <a:latin typeface="Times New Roman" panose="02020603050405020304" pitchFamily="18" charset="0"/>
                <a:ea typeface="Times New Roman" panose="02020603050405020304" pitchFamily="18" charset="0"/>
              </a:rPr>
              <a:t>1989: recognition of Old Age Psychiatry by the Department of Health.</a:t>
            </a:r>
          </a:p>
          <a:p>
            <a:pPr algn="l"/>
            <a:endParaRPr lang="en-US" dirty="0"/>
          </a:p>
        </p:txBody>
      </p:sp>
    </p:spTree>
    <p:extLst>
      <p:ext uri="{BB962C8B-B14F-4D97-AF65-F5344CB8AC3E}">
        <p14:creationId xmlns:p14="http://schemas.microsoft.com/office/powerpoint/2010/main" val="36773442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DA3A-479F-1CD8-1787-677A47AC5DF4}"/>
              </a:ext>
            </a:extLst>
          </p:cNvPr>
          <p:cNvSpPr>
            <a:spLocks noGrp="1"/>
          </p:cNvSpPr>
          <p:nvPr>
            <p:ph type="title"/>
          </p:nvPr>
        </p:nvSpPr>
        <p:spPr/>
        <p:txBody>
          <a:bodyPr/>
          <a:lstStyle/>
          <a:p>
            <a:r>
              <a:rPr lang="en-US" dirty="0"/>
              <a:t>1970s and 1980s</a:t>
            </a:r>
          </a:p>
        </p:txBody>
      </p:sp>
      <p:sp>
        <p:nvSpPr>
          <p:cNvPr id="3" name="Content Placeholder 2">
            <a:extLst>
              <a:ext uri="{FF2B5EF4-FFF2-40B4-BE49-F238E27FC236}">
                <a16:creationId xmlns:a16="http://schemas.microsoft.com/office/drawing/2014/main" id="{9310F84A-59EB-4693-B2AE-29ADD95D0119}"/>
              </a:ext>
            </a:extLst>
          </p:cNvPr>
          <p:cNvSpPr>
            <a:spLocks noGrp="1"/>
          </p:cNvSpPr>
          <p:nvPr>
            <p:ph idx="1"/>
          </p:nvPr>
        </p:nvSpPr>
        <p:spPr/>
        <p:txBody>
          <a:bodyPr/>
          <a:lstStyle/>
          <a:p>
            <a:r>
              <a:rPr lang="en-US" sz="1800" dirty="0">
                <a:effectLst/>
                <a:latin typeface="Times New Roman" panose="02020603050405020304" pitchFamily="18" charset="0"/>
                <a:ea typeface="Times New Roman" panose="02020603050405020304" pitchFamily="18" charset="0"/>
              </a:rPr>
              <a:t>The two decades between the 1970s and 1980s marked an important period in British mental health services. This began in 1971 when the Royal College of Psychiatrists was established. The </a:t>
            </a:r>
            <a:r>
              <a:rPr lang="en-US" sz="1800" dirty="0" err="1">
                <a:effectLst/>
                <a:latin typeface="Times New Roman" panose="02020603050405020304" pitchFamily="18" charset="0"/>
                <a:ea typeface="Times New Roman" panose="02020603050405020304" pitchFamily="18" charset="0"/>
              </a:rPr>
              <a:t>RCPsch</a:t>
            </a:r>
            <a:r>
              <a:rPr lang="en-US" sz="1800" dirty="0">
                <a:effectLst/>
                <a:latin typeface="Times New Roman" panose="02020603050405020304" pitchFamily="18" charset="0"/>
                <a:ea typeface="Times New Roman" panose="02020603050405020304" pitchFamily="18" charset="0"/>
              </a:rPr>
              <a:t> became a key stakeholder of the NHS. The RCPsych stressed on sound training of trainee psychiatrists while a membership exam became a key requirement. The NHS also experienced a more diverse workforce within the mental health services during this period. For instance, Dr Pearl Hettiarachchi was appointed the Vice President of the College. She was of South Asian descent. The NHS also appointed Aggrey Burke a black British, breaking the racial bias that was evident in the NHS psychiatric department. </a:t>
            </a:r>
          </a:p>
          <a:p>
            <a:endParaRPr lang="en-US" dirty="0"/>
          </a:p>
        </p:txBody>
      </p:sp>
    </p:spTree>
    <p:extLst>
      <p:ext uri="{BB962C8B-B14F-4D97-AF65-F5344CB8AC3E}">
        <p14:creationId xmlns:p14="http://schemas.microsoft.com/office/powerpoint/2010/main" val="14717764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2361C-D7DB-6D15-9EDC-470F365B9355}"/>
              </a:ext>
            </a:extLst>
          </p:cNvPr>
          <p:cNvSpPr>
            <a:spLocks noGrp="1"/>
          </p:cNvSpPr>
          <p:nvPr>
            <p:ph type="ctrTitle"/>
          </p:nvPr>
        </p:nvSpPr>
        <p:spPr>
          <a:xfrm>
            <a:off x="1524000" y="650241"/>
            <a:ext cx="9144000" cy="579120"/>
          </a:xfrm>
        </p:spPr>
        <p:txBody>
          <a:bodyPr>
            <a:normAutofit/>
          </a:bodyPr>
          <a:lstStyle/>
          <a:p>
            <a:r>
              <a:rPr lang="en-US" sz="3200" dirty="0"/>
              <a:t>1990s and mid-2000s</a:t>
            </a:r>
          </a:p>
        </p:txBody>
      </p:sp>
      <p:sp>
        <p:nvSpPr>
          <p:cNvPr id="3" name="Subtitle 2">
            <a:extLst>
              <a:ext uri="{FF2B5EF4-FFF2-40B4-BE49-F238E27FC236}">
                <a16:creationId xmlns:a16="http://schemas.microsoft.com/office/drawing/2014/main" id="{8A2E8787-C545-1782-B86F-FC858A3F8903}"/>
              </a:ext>
            </a:extLst>
          </p:cNvPr>
          <p:cNvSpPr>
            <a:spLocks noGrp="1"/>
          </p:cNvSpPr>
          <p:nvPr>
            <p:ph type="subTitle" idx="1"/>
          </p:nvPr>
        </p:nvSpPr>
        <p:spPr>
          <a:xfrm>
            <a:off x="1524000" y="1205297"/>
            <a:ext cx="9144000" cy="4978398"/>
          </a:xfrm>
        </p:spPr>
        <p:txBody>
          <a:bodyPr>
            <a:normAutofit fontScale="77500" lnSpcReduction="20000"/>
          </a:bodyPr>
          <a:lstStyle/>
          <a:p>
            <a:pPr marL="0" marR="0" algn="l">
              <a:lnSpc>
                <a:spcPct val="200000"/>
              </a:lnSpc>
              <a:spcBef>
                <a:spcPts val="0"/>
              </a:spcBef>
              <a:spcAft>
                <a:spcPts val="0"/>
              </a:spcAft>
            </a:pPr>
            <a:r>
              <a:rPr lang="en-US" sz="2200" dirty="0">
                <a:effectLst/>
                <a:latin typeface="Times New Roman" panose="02020603050405020304" pitchFamily="18" charset="0"/>
                <a:ea typeface="Times New Roman" panose="02020603050405020304" pitchFamily="18" charset="0"/>
              </a:rPr>
              <a:t>1999: The National Service Framework for Mental Health was launched</a:t>
            </a:r>
          </a:p>
          <a:p>
            <a:pPr marL="0" marR="0" algn="l">
              <a:lnSpc>
                <a:spcPct val="200000"/>
              </a:lnSpc>
              <a:spcBef>
                <a:spcPts val="0"/>
              </a:spcBef>
              <a:spcAft>
                <a:spcPts val="0"/>
              </a:spcAft>
            </a:pPr>
            <a:r>
              <a:rPr lang="en-US" sz="2200" dirty="0">
                <a:effectLst/>
                <a:latin typeface="Times New Roman" panose="02020603050405020304" pitchFamily="18" charset="0"/>
                <a:ea typeface="Times New Roman" panose="02020603050405020304" pitchFamily="18" charset="0"/>
              </a:rPr>
              <a:t>Changing Minds national campaign by RCPsych was meant to reduce the stigma on mental health  (Royal College of Nursing, 2023)</a:t>
            </a:r>
          </a:p>
          <a:p>
            <a:pPr marL="0" marR="0" algn="l">
              <a:lnSpc>
                <a:spcPct val="200000"/>
              </a:lnSpc>
              <a:spcBef>
                <a:spcPts val="0"/>
              </a:spcBef>
              <a:spcAft>
                <a:spcPts val="0"/>
              </a:spcAft>
            </a:pPr>
            <a:r>
              <a:rPr lang="en-US" sz="2200" dirty="0">
                <a:effectLst/>
                <a:latin typeface="Times New Roman" panose="02020603050405020304" pitchFamily="18" charset="0"/>
                <a:ea typeface="Times New Roman" panose="02020603050405020304" pitchFamily="18" charset="0"/>
              </a:rPr>
              <a:t>2002: NICE clinical guidelines for mental health developed (</a:t>
            </a:r>
            <a:r>
              <a:rPr lang="en-US" sz="2200" dirty="0" err="1">
                <a:effectLst/>
                <a:latin typeface="Times New Roman" panose="02020603050405020304" pitchFamily="18" charset="0"/>
                <a:ea typeface="Times New Roman" panose="02020603050405020304" pitchFamily="18" charset="0"/>
              </a:rPr>
              <a:t>Bruun</a:t>
            </a:r>
            <a:r>
              <a:rPr lang="en-US" sz="2200" dirty="0">
                <a:effectLst/>
                <a:latin typeface="Times New Roman" panose="02020603050405020304" pitchFamily="18" charset="0"/>
                <a:ea typeface="Times New Roman" panose="02020603050405020304" pitchFamily="18" charset="0"/>
              </a:rPr>
              <a:t>, 2023)</a:t>
            </a:r>
          </a:p>
          <a:p>
            <a:pPr marL="0" marR="0" algn="l">
              <a:lnSpc>
                <a:spcPct val="200000"/>
              </a:lnSpc>
              <a:spcBef>
                <a:spcPts val="0"/>
              </a:spcBef>
              <a:spcAft>
                <a:spcPts val="0"/>
              </a:spcAft>
            </a:pPr>
            <a:r>
              <a:rPr lang="en-US" sz="2200" dirty="0">
                <a:effectLst/>
                <a:latin typeface="Times New Roman" panose="02020603050405020304" pitchFamily="18" charset="0"/>
                <a:ea typeface="Times New Roman" panose="02020603050405020304" pitchFamily="18" charset="0"/>
              </a:rPr>
              <a:t>2005: All adults have the right to make decisions as per the Mental Capacity Act unless they lack that capacity </a:t>
            </a:r>
          </a:p>
          <a:p>
            <a:pPr marL="0" marR="0" algn="l">
              <a:lnSpc>
                <a:spcPct val="200000"/>
              </a:lnSpc>
              <a:spcBef>
                <a:spcPts val="0"/>
              </a:spcBef>
              <a:spcAft>
                <a:spcPts val="0"/>
              </a:spcAft>
            </a:pPr>
            <a:r>
              <a:rPr lang="en-US" sz="2200" dirty="0">
                <a:effectLst/>
                <a:latin typeface="Times New Roman" panose="02020603050405020304" pitchFamily="18" charset="0"/>
                <a:ea typeface="Times New Roman" panose="02020603050405020304" pitchFamily="18" charset="0"/>
              </a:rPr>
              <a:t> </a:t>
            </a:r>
          </a:p>
          <a:p>
            <a:pPr algn="l"/>
            <a:endParaRPr lang="en-US" dirty="0"/>
          </a:p>
        </p:txBody>
      </p:sp>
    </p:spTree>
    <p:extLst>
      <p:ext uri="{BB962C8B-B14F-4D97-AF65-F5344CB8AC3E}">
        <p14:creationId xmlns:p14="http://schemas.microsoft.com/office/powerpoint/2010/main" val="236684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008E7-D547-082B-2757-4DD0146F795A}"/>
              </a:ext>
            </a:extLst>
          </p:cNvPr>
          <p:cNvSpPr>
            <a:spLocks noGrp="1"/>
          </p:cNvSpPr>
          <p:nvPr>
            <p:ph type="ctrTitle"/>
          </p:nvPr>
        </p:nvSpPr>
        <p:spPr>
          <a:xfrm>
            <a:off x="1524000" y="802641"/>
            <a:ext cx="9144000" cy="797560"/>
          </a:xfrm>
        </p:spPr>
        <p:txBody>
          <a:bodyPr>
            <a:normAutofit/>
          </a:bodyPr>
          <a:lstStyle/>
          <a:p>
            <a:r>
              <a:rPr lang="en-US" sz="3200" dirty="0"/>
              <a:t>From mid-2000 to-date </a:t>
            </a:r>
          </a:p>
        </p:txBody>
      </p:sp>
      <p:sp>
        <p:nvSpPr>
          <p:cNvPr id="3" name="Subtitle 2">
            <a:extLst>
              <a:ext uri="{FF2B5EF4-FFF2-40B4-BE49-F238E27FC236}">
                <a16:creationId xmlns:a16="http://schemas.microsoft.com/office/drawing/2014/main" id="{DF69A064-08D3-8C50-20D2-1BD990E5A6E0}"/>
              </a:ext>
            </a:extLst>
          </p:cNvPr>
          <p:cNvSpPr>
            <a:spLocks noGrp="1"/>
          </p:cNvSpPr>
          <p:nvPr>
            <p:ph type="subTitle" idx="1"/>
          </p:nvPr>
        </p:nvSpPr>
        <p:spPr>
          <a:xfrm>
            <a:off x="1524000" y="1600201"/>
            <a:ext cx="9144000" cy="4658359"/>
          </a:xfrm>
        </p:spPr>
        <p:txBody>
          <a:bodyPr>
            <a:normAutofit lnSpcReduction="10000"/>
          </a:bodyPr>
          <a:lstStyle/>
          <a:p>
            <a:pPr marL="285750" marR="0" indent="-285750" algn="l">
              <a:lnSpc>
                <a:spcPct val="200000"/>
              </a:lnSpc>
              <a:spcBef>
                <a:spcPts val="0"/>
              </a:spcBef>
              <a:spcAft>
                <a:spcPts val="0"/>
              </a:spcAft>
              <a:buFont typeface="Arial" panose="020B0604020202020204" pitchFamily="34" charset="0"/>
              <a:buChar char="•"/>
            </a:pPr>
            <a:r>
              <a:rPr lang="en-US" sz="2200" dirty="0">
                <a:effectLst/>
                <a:latin typeface="Times New Roman" panose="02020603050405020304" pitchFamily="18" charset="0"/>
                <a:ea typeface="Times New Roman" panose="02020603050405020304" pitchFamily="18" charset="0"/>
              </a:rPr>
              <a:t>Launching of the Choose Psychiatry campaign in 2017 by RCPsych (Royal College of Psychiatrists, 2023). </a:t>
            </a:r>
          </a:p>
          <a:p>
            <a:pPr marL="285750" marR="0" indent="-285750" algn="l">
              <a:lnSpc>
                <a:spcPct val="200000"/>
              </a:lnSpc>
              <a:spcBef>
                <a:spcPts val="0"/>
              </a:spcBef>
              <a:spcAft>
                <a:spcPts val="0"/>
              </a:spcAft>
              <a:buFont typeface="Arial" panose="020B0604020202020204" pitchFamily="34" charset="0"/>
              <a:buChar char="•"/>
            </a:pPr>
            <a:r>
              <a:rPr lang="en-US" sz="2200" dirty="0">
                <a:effectLst/>
                <a:latin typeface="Times New Roman" panose="02020603050405020304" pitchFamily="18" charset="0"/>
                <a:ea typeface="Times New Roman" panose="02020603050405020304" pitchFamily="18" charset="0"/>
              </a:rPr>
              <a:t>Publishing of NHS Long-Term Plan in 2019</a:t>
            </a:r>
          </a:p>
          <a:p>
            <a:pPr marL="285750" marR="0" indent="-285750" algn="l">
              <a:lnSpc>
                <a:spcPct val="200000"/>
              </a:lnSpc>
              <a:spcBef>
                <a:spcPts val="0"/>
              </a:spcBef>
              <a:spcAft>
                <a:spcPts val="0"/>
              </a:spcAft>
              <a:buFont typeface="Arial" panose="020B0604020202020204" pitchFamily="34" charset="0"/>
              <a:buChar char="•"/>
            </a:pPr>
            <a:r>
              <a:rPr lang="en-US" sz="2200" dirty="0">
                <a:effectLst/>
                <a:latin typeface="Times New Roman" panose="02020603050405020304" pitchFamily="18" charset="0"/>
                <a:ea typeface="Times New Roman" panose="02020603050405020304" pitchFamily="18" charset="0"/>
              </a:rPr>
              <a:t>The Public Mental Health Implementation Center (PHMIC) launched in 2022 </a:t>
            </a:r>
          </a:p>
          <a:p>
            <a:pPr marL="285750" marR="0" indent="-285750" algn="l">
              <a:lnSpc>
                <a:spcPct val="200000"/>
              </a:lnSpc>
              <a:spcBef>
                <a:spcPts val="0"/>
              </a:spcBef>
              <a:spcAft>
                <a:spcPts val="0"/>
              </a:spcAft>
              <a:buFont typeface="Arial" panose="020B0604020202020204" pitchFamily="34" charset="0"/>
              <a:buChar char="•"/>
            </a:pPr>
            <a:r>
              <a:rPr lang="en-US" sz="2200" dirty="0">
                <a:effectLst/>
                <a:latin typeface="Times New Roman" panose="02020603050405020304" pitchFamily="18" charset="0"/>
                <a:ea typeface="Times New Roman" panose="02020603050405020304" pitchFamily="18" charset="0"/>
              </a:rPr>
              <a:t>Elections in 2023 off Dr Lade Smith as the first Black woman President of the RCPsych</a:t>
            </a:r>
          </a:p>
          <a:p>
            <a:pPr algn="l"/>
            <a:endParaRPr lang="en-US" dirty="0"/>
          </a:p>
        </p:txBody>
      </p:sp>
    </p:spTree>
    <p:extLst>
      <p:ext uri="{BB962C8B-B14F-4D97-AF65-F5344CB8AC3E}">
        <p14:creationId xmlns:p14="http://schemas.microsoft.com/office/powerpoint/2010/main" val="25638815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BBE6D-CF9F-4366-BCA0-689218198BEC}"/>
              </a:ext>
            </a:extLst>
          </p:cNvPr>
          <p:cNvSpPr>
            <a:spLocks noGrp="1"/>
          </p:cNvSpPr>
          <p:nvPr>
            <p:ph type="title"/>
          </p:nvPr>
        </p:nvSpPr>
        <p:spPr/>
        <p:txBody>
          <a:bodyPr/>
          <a:lstStyle/>
          <a:p>
            <a:endParaRPr lang="en-US"/>
          </a:p>
        </p:txBody>
      </p:sp>
      <p:pic>
        <p:nvPicPr>
          <p:cNvPr id="4098" name="Picture 2" descr="Image shows a poster detailing tips for coping with loneliness in support of Mental Health Awareness Week">
            <a:extLst>
              <a:ext uri="{FF2B5EF4-FFF2-40B4-BE49-F238E27FC236}">
                <a16:creationId xmlns:a16="http://schemas.microsoft.com/office/drawing/2014/main" id="{34B367B9-312A-F814-CCAA-6EF38A17381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90256" y="-732183"/>
            <a:ext cx="9632541" cy="83223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99462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CC928-C932-8D7F-8EC2-1703906672E3}"/>
              </a:ext>
            </a:extLst>
          </p:cNvPr>
          <p:cNvSpPr>
            <a:spLocks noGrp="1"/>
          </p:cNvSpPr>
          <p:nvPr>
            <p:ph type="ctrTitle"/>
          </p:nvPr>
        </p:nvSpPr>
        <p:spPr>
          <a:xfrm>
            <a:off x="1524000" y="386081"/>
            <a:ext cx="9144000" cy="558800"/>
          </a:xfrm>
        </p:spPr>
        <p:txBody>
          <a:bodyPr>
            <a:normAutofit fontScale="90000"/>
          </a:bodyPr>
          <a:lstStyle/>
          <a:p>
            <a:r>
              <a:rPr lang="en-US" sz="3200" dirty="0"/>
              <a:t>References </a:t>
            </a:r>
          </a:p>
        </p:txBody>
      </p:sp>
      <p:sp>
        <p:nvSpPr>
          <p:cNvPr id="3" name="Subtitle 2">
            <a:extLst>
              <a:ext uri="{FF2B5EF4-FFF2-40B4-BE49-F238E27FC236}">
                <a16:creationId xmlns:a16="http://schemas.microsoft.com/office/drawing/2014/main" id="{AA786891-A1CF-0319-00F5-CF820B417B5E}"/>
              </a:ext>
            </a:extLst>
          </p:cNvPr>
          <p:cNvSpPr>
            <a:spLocks noGrp="1"/>
          </p:cNvSpPr>
          <p:nvPr>
            <p:ph type="subTitle" idx="1"/>
          </p:nvPr>
        </p:nvSpPr>
        <p:spPr>
          <a:xfrm>
            <a:off x="1524000" y="1026161"/>
            <a:ext cx="9144000" cy="5445760"/>
          </a:xfrm>
        </p:spPr>
        <p:txBody>
          <a:bodyPr>
            <a:normAutofit fontScale="77500" lnSpcReduction="20000"/>
          </a:bodyPr>
          <a:lstStyle/>
          <a:p>
            <a:pPr algn="l"/>
            <a:r>
              <a:rPr lang="en-US" sz="2200" kern="100" dirty="0" err="1">
                <a:effectLst/>
                <a:ea typeface="Calibri" panose="020F0502020204030204" pitchFamily="34" charset="0"/>
                <a:cs typeface="Times New Roman" panose="02020603050405020304" pitchFamily="18" charset="0"/>
              </a:rPr>
              <a:t>Bruun</a:t>
            </a:r>
            <a:r>
              <a:rPr lang="en-US" sz="2200" kern="100" dirty="0">
                <a:effectLst/>
                <a:ea typeface="Calibri" panose="020F0502020204030204" pitchFamily="34" charset="0"/>
                <a:cs typeface="Times New Roman" panose="02020603050405020304" pitchFamily="18" charset="0"/>
              </a:rPr>
              <a:t>, M. K., 2023. A factory of therapy’: accountability and the monitoring of psychological therapy in IAPT. Anthropology &amp; Medicine, 30(4), pp. 313-329.</a:t>
            </a:r>
          </a:p>
          <a:p>
            <a:pPr algn="l"/>
            <a:r>
              <a:rPr lang="en-US" sz="2200" dirty="0">
                <a:effectLst/>
                <a:ea typeface="Times New Roman" panose="02020603050405020304" pitchFamily="18" charset="0"/>
              </a:rPr>
              <a:t>Royal College of Psychiatrists. (2023). </a:t>
            </a:r>
            <a:r>
              <a:rPr lang="en-US" sz="2200" i="1" dirty="0">
                <a:effectLst/>
                <a:ea typeface="Times New Roman" panose="02020603050405020304" pitchFamily="18" charset="0"/>
              </a:rPr>
              <a:t>Choose Psychiatry, choose to make a difference</a:t>
            </a:r>
            <a:r>
              <a:rPr lang="en-US" sz="2200" dirty="0">
                <a:effectLst/>
                <a:ea typeface="Times New Roman" panose="02020603050405020304" pitchFamily="18" charset="0"/>
              </a:rPr>
              <a:t>. [Online]. Available at: https://</a:t>
            </a:r>
            <a:r>
              <a:rPr lang="en-US" sz="2200" dirty="0" err="1">
                <a:effectLst/>
                <a:ea typeface="Times New Roman" panose="02020603050405020304" pitchFamily="18" charset="0"/>
              </a:rPr>
              <a:t>www.rcpsych.ac.uk</a:t>
            </a:r>
            <a:r>
              <a:rPr lang="en-US" sz="2200" dirty="0">
                <a:effectLst/>
                <a:ea typeface="Times New Roman" panose="02020603050405020304" pitchFamily="18" charset="0"/>
              </a:rPr>
              <a:t>/become-a-psychiatrist/choose-psychiatry accessed 9th March 2024.</a:t>
            </a:r>
          </a:p>
          <a:p>
            <a:pPr algn="l"/>
            <a:r>
              <a:rPr lang="en-US" sz="2200" dirty="0">
                <a:effectLst/>
                <a:ea typeface="Times New Roman" panose="02020603050405020304" pitchFamily="18" charset="0"/>
              </a:rPr>
              <a:t>Royal College of Psychiatrists. (05 July, 2023). </a:t>
            </a:r>
            <a:r>
              <a:rPr lang="en-US" sz="2200" i="1" dirty="0">
                <a:effectLst/>
                <a:ea typeface="Times New Roman" panose="02020603050405020304" pitchFamily="18" charset="0"/>
              </a:rPr>
              <a:t>Through the decades: A deep dive through 75 years of NHS history</a:t>
            </a:r>
            <a:r>
              <a:rPr lang="en-US" sz="2200" dirty="0">
                <a:effectLst/>
                <a:ea typeface="Times New Roman" panose="02020603050405020304" pitchFamily="18" charset="0"/>
              </a:rPr>
              <a:t>. [Online]. Available at: https://</a:t>
            </a:r>
            <a:r>
              <a:rPr lang="en-US" sz="2200" dirty="0" err="1">
                <a:effectLst/>
                <a:ea typeface="Times New Roman" panose="02020603050405020304" pitchFamily="18" charset="0"/>
              </a:rPr>
              <a:t>www.rcpsych.ac.uk</a:t>
            </a:r>
            <a:r>
              <a:rPr lang="en-US" sz="2200" dirty="0">
                <a:effectLst/>
                <a:ea typeface="Times New Roman" panose="02020603050405020304" pitchFamily="18" charset="0"/>
              </a:rPr>
              <a:t>/news-and-features/blogs/detail/history-archives-and-library-blog/2023/07/05/through-the-decades-a-deep-dive-into-nhs-history accessed 08 March 2024.</a:t>
            </a:r>
          </a:p>
          <a:p>
            <a:pPr algn="l"/>
            <a:r>
              <a:rPr lang="en-US" sz="2200" dirty="0">
                <a:effectLst/>
                <a:ea typeface="Times New Roman" panose="02020603050405020304" pitchFamily="18" charset="0"/>
              </a:rPr>
              <a:t>Royal College of Nursing. (4 July, 2023). </a:t>
            </a:r>
            <a:r>
              <a:rPr lang="en-US" sz="2200" i="1" dirty="0">
                <a:effectLst/>
                <a:ea typeface="Times New Roman" panose="02020603050405020304" pitchFamily="18" charset="0"/>
              </a:rPr>
              <a:t>NHS 75: the history of our National Health Service</a:t>
            </a:r>
            <a:r>
              <a:rPr lang="en-US" sz="2200" dirty="0">
                <a:effectLst/>
                <a:ea typeface="Times New Roman" panose="02020603050405020304" pitchFamily="18" charset="0"/>
              </a:rPr>
              <a:t>. [Online]. Available at: </a:t>
            </a:r>
            <a:r>
              <a:rPr lang="en-US" sz="2200" dirty="0">
                <a:effectLst/>
                <a:ea typeface="Times New Roman" panose="02020603050405020304" pitchFamily="18" charset="0"/>
                <a:hlinkClick r:id="rId2"/>
              </a:rPr>
              <a:t>https://www.rcn.org.uk/magazines/History/2023/July/NHS-75-anniversary-history-of-the-National-Health-Service accessed 9th March 2024</a:t>
            </a:r>
            <a:r>
              <a:rPr lang="en-US" sz="2200" dirty="0">
                <a:effectLst/>
                <a:ea typeface="Times New Roman" panose="02020603050405020304" pitchFamily="18" charset="0"/>
              </a:rPr>
              <a:t>.</a:t>
            </a:r>
          </a:p>
          <a:p>
            <a:pPr algn="l"/>
            <a:r>
              <a:rPr lang="en-US" sz="2200" dirty="0">
                <a:effectLst/>
                <a:ea typeface="Times New Roman" panose="02020603050405020304" pitchFamily="18" charset="0"/>
              </a:rPr>
              <a:t>Turner, J., Hayward, R., Angel, K., Fulford, B., Hall, J., Millard, C. and Thomson, M., 2015. The History of Mental Health Services in Modern England: Practitioner Memories and the Direction of Future Research. </a:t>
            </a:r>
            <a:r>
              <a:rPr lang="en-US" sz="2200" i="1" dirty="0">
                <a:effectLst/>
                <a:ea typeface="Times New Roman" panose="02020603050405020304" pitchFamily="18" charset="0"/>
              </a:rPr>
              <a:t>Med Hist</a:t>
            </a:r>
            <a:r>
              <a:rPr lang="en-US" sz="2200" dirty="0">
                <a:effectLst/>
                <a:ea typeface="Times New Roman" panose="02020603050405020304" pitchFamily="18" charset="0"/>
              </a:rPr>
              <a:t>., 59(4), pp. 599-624. </a:t>
            </a:r>
          </a:p>
          <a:p>
            <a:pPr algn="l"/>
            <a:endParaRPr lang="en-US" dirty="0"/>
          </a:p>
        </p:txBody>
      </p:sp>
    </p:spTree>
    <p:extLst>
      <p:ext uri="{BB962C8B-B14F-4D97-AF65-F5344CB8AC3E}">
        <p14:creationId xmlns:p14="http://schemas.microsoft.com/office/powerpoint/2010/main" val="327173783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{59E6A4B5-D806-7E44-B07B-5083ED50E930}tf10001076</Template>
  <TotalTime>668</TotalTime>
  <Words>1426</Words>
  <Application>Microsoft Office PowerPoint</Application>
  <PresentationFormat>Widescreen</PresentationFormat>
  <Paragraphs>58</Paragraphs>
  <Slides>13</Slides>
  <Notes>9</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Ion Boardroom</vt:lpstr>
      <vt:lpstr>INTRODUCTION TO HEATH AND SOCIAL CARE  Belinda matembe Student ID:2313066 model code. Lch 4003 Lecture: Dr Eleni koutsogeorgou-Andreou  Date 12/03/2024    </vt:lpstr>
      <vt:lpstr>Background of NHS and mental health </vt:lpstr>
      <vt:lpstr>Background of NHS and mental health </vt:lpstr>
      <vt:lpstr>1950s and 1960s </vt:lpstr>
      <vt:lpstr>1959</vt:lpstr>
      <vt:lpstr>1960s and 1970s </vt:lpstr>
      <vt:lpstr>1960s to 1970s</vt:lpstr>
      <vt:lpstr>1970s and 1980s </vt:lpstr>
      <vt:lpstr>1970s and 1980s</vt:lpstr>
      <vt:lpstr>1990s and mid-2000s</vt:lpstr>
      <vt:lpstr>From mid-2000 to-date </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Social Care  Author  Affiliation  Course  Instructor  Date due   </dc:title>
  <dc:creator>charles wamatu</dc:creator>
  <cp:lastModifiedBy>447488393517</cp:lastModifiedBy>
  <cp:revision>9</cp:revision>
  <dcterms:created xsi:type="dcterms:W3CDTF">2024-03-11T09:04:51Z</dcterms:created>
  <dcterms:modified xsi:type="dcterms:W3CDTF">2024-03-12T13:34:56Z</dcterms:modified>
</cp:coreProperties>
</file>