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2" r:id="rId19"/>
  </p:sldIdLst>
  <p:sldSz cx="18288000" cy="10287000"/>
  <p:notesSz cx="6858000" cy="9144000"/>
  <p:embeddedFontLst>
    <p:embeddedFont>
      <p:font typeface="Montserrat" panose="00000500000000000000" pitchFamily="2" charset="0"/>
      <p:regular r:id="rId20"/>
      <p:italic r:id="rId21"/>
    </p:embeddedFont>
    <p:embeddedFont>
      <p:font typeface="Montserrat Bold" panose="00000800000000000000" charset="0"/>
      <p:regular r:id="rId22"/>
    </p:embeddedFont>
    <p:embeddedFont>
      <p:font typeface="Sergio Trendy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946" y="1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jpeg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gif"/><Relationship Id="rId4" Type="http://schemas.openxmlformats.org/officeDocument/2006/relationships/image" Target="../media/image6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32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jamanetwork.com/journals/jamapediatrics/fullarticle/2737909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hildcomwales.org.uk/wp-content/uploads/2025/03/June-MM-Online-Safety-A-Snapshot-Survey-of-Children-and-Young-People-in-Wales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pdf/10.1080/02673843.2019.159085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.uk/wp-content/uploads/2019/10/UNCRC_summary-1_1.pdf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hworkwales.org.uk/wp-content/uploads/2023/03/Darrel-WilliamsPh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179274" y="7400026"/>
            <a:ext cx="6411466" cy="577032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0" y="236696"/>
            <a:ext cx="4949902" cy="6491288"/>
            <a:chOff x="340494" y="214548"/>
            <a:chExt cx="5073872" cy="5915401"/>
          </a:xfrm>
        </p:grpSpPr>
        <p:sp>
          <p:nvSpPr>
            <p:cNvPr id="5" name="Freeform 5"/>
            <p:cNvSpPr/>
            <p:nvPr/>
          </p:nvSpPr>
          <p:spPr>
            <a:xfrm>
              <a:off x="340494" y="214548"/>
              <a:ext cx="5073872" cy="5915401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>
                <a:alphaModFix amt="77000"/>
              </a:blip>
              <a:stretch>
                <a:fillRect l="-59561" t="-25443" r="-68999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5171589" y="3911163"/>
            <a:ext cx="1968351" cy="1351999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710202" y="2148610"/>
            <a:ext cx="9349611" cy="48186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1"/>
              </a:lnSpc>
            </a:pPr>
            <a:r>
              <a:rPr lang="en-US" sz="6251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How do Youth Workers in Wales address mental health challenges linked to social media use among 11-14 year-olds?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flipH="1">
            <a:off x="15772610" y="3911163"/>
            <a:ext cx="1968351" cy="1351999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0" y="9210675"/>
            <a:ext cx="5693777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Llinos Davies       2312645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959924" y="8986837"/>
            <a:ext cx="3068241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ECGE6003Q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2545661">
            <a:off x="488284" y="3811841"/>
            <a:ext cx="2002632" cy="231518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-314815" y="1541834"/>
            <a:ext cx="4185471" cy="35576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3520829" y="0"/>
            <a:ext cx="4767171" cy="3385912"/>
          </a:xfrm>
          <a:custGeom>
            <a:avLst/>
            <a:gdLst/>
            <a:ahLst/>
            <a:cxnLst/>
            <a:rect l="l" t="t" r="r" b="b"/>
            <a:pathLst>
              <a:path w="4767171" h="3385912">
                <a:moveTo>
                  <a:pt x="0" y="0"/>
                </a:moveTo>
                <a:lnTo>
                  <a:pt x="4767171" y="0"/>
                </a:lnTo>
                <a:lnTo>
                  <a:pt x="4767171" y="3385912"/>
                </a:lnTo>
                <a:lnTo>
                  <a:pt x="0" y="338591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5140" r="-139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54983" y="700451"/>
            <a:ext cx="10511104" cy="992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819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Why this topic matters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168766" y="3328762"/>
            <a:ext cx="9464578" cy="531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media = everyday adolescent life (Ofcom, 2023)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Adolescence = key developmental stage (Steinberg, 2014)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and offline worlds (Valkenburg, Meier &amp; </a:t>
            </a:r>
            <a:r>
              <a:rPr lang="en-US" sz="3000" dirty="0" err="1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Beyens</a:t>
            </a: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2022)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Impact on identity and wellbeing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4457345" y="7606170"/>
            <a:ext cx="4130325" cy="3304260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 rot="-552824">
            <a:off x="14555889" y="6836988"/>
            <a:ext cx="1675992" cy="1365933"/>
          </a:xfrm>
          <a:prstGeom prst="rect">
            <a:avLst/>
          </a:prstGeom>
        </p:spPr>
      </p:pic>
      <p:sp>
        <p:nvSpPr>
          <p:cNvPr id="10" name="Freeform 10"/>
          <p:cNvSpPr/>
          <p:nvPr/>
        </p:nvSpPr>
        <p:spPr>
          <a:xfrm>
            <a:off x="13536925" y="3385912"/>
            <a:ext cx="4751075" cy="2751611"/>
          </a:xfrm>
          <a:custGeom>
            <a:avLst/>
            <a:gdLst/>
            <a:ahLst/>
            <a:cxnLst/>
            <a:rect l="l" t="t" r="r" b="b"/>
            <a:pathLst>
              <a:path w="4751075" h="2751611">
                <a:moveTo>
                  <a:pt x="0" y="0"/>
                </a:moveTo>
                <a:lnTo>
                  <a:pt x="4751075" y="0"/>
                </a:lnTo>
                <a:lnTo>
                  <a:pt x="4751075" y="2751611"/>
                </a:lnTo>
                <a:lnTo>
                  <a:pt x="0" y="27516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27831" b="-4483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3974308" y="3620005"/>
            <a:ext cx="3987481" cy="396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5"/>
              </a:lnSpc>
              <a:spcBef>
                <a:spcPct val="0"/>
              </a:spcBef>
            </a:pPr>
            <a:r>
              <a:rPr lang="en-US" sz="233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                       Offline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890558">
            <a:off x="10861452" y="4292852"/>
            <a:ext cx="4813953" cy="5492616"/>
            <a:chOff x="0" y="0"/>
            <a:chExt cx="5504180" cy="6280150"/>
          </a:xfrm>
        </p:grpSpPr>
        <p:sp>
          <p:nvSpPr>
            <p:cNvPr id="4" name="Freeform 4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3"/>
              <a:stretch>
                <a:fillRect l="-7052" r="-705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16097925" y="5143500"/>
            <a:ext cx="2322749" cy="1595424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83771" y="683703"/>
            <a:ext cx="13228067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Research aim and questions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3771" y="1823735"/>
            <a:ext cx="14466831" cy="2066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Aim: 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        Explore Youth Worker responses to social media wellbeing concerns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28700" y="4272121"/>
            <a:ext cx="7930012" cy="531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Research questions: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What issues are observed?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do practitioners respond?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How confident do they feel?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spcBef>
                <a:spcPct val="0"/>
              </a:spcBef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What support/training exists?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2690513" flipH="1">
            <a:off x="-182327" y="2354060"/>
            <a:ext cx="3032887" cy="289547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999890" y="5055584"/>
            <a:ext cx="8809827" cy="3714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Qualitative approach 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questionnaire (10 practitioners)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Open + closed questions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Thematic analysis (Braun &amp; Clarke, 2006)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3771" y="949281"/>
            <a:ext cx="6125876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Methodology</a:t>
            </a:r>
          </a:p>
        </p:txBody>
      </p:sp>
      <p:grpSp>
        <p:nvGrpSpPr>
          <p:cNvPr id="6" name="Group 6"/>
          <p:cNvGrpSpPr/>
          <p:nvPr/>
        </p:nvGrpSpPr>
        <p:grpSpPr>
          <a:xfrm rot="603504">
            <a:off x="11947875" y="1394135"/>
            <a:ext cx="5309105" cy="6057574"/>
            <a:chOff x="0" y="0"/>
            <a:chExt cx="5504180" cy="6280150"/>
          </a:xfrm>
        </p:grpSpPr>
        <p:sp>
          <p:nvSpPr>
            <p:cNvPr id="7" name="Freeform 7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52881" r="-5288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3180474">
            <a:off x="-200033" y="8414322"/>
            <a:ext cx="2457466" cy="168795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783771" y="683703"/>
            <a:ext cx="12841283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Participant background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3444771"/>
            <a:ext cx="7868012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Workers and related roles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1-7+ years experience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Mixed levels of experience and perspectives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3843" y="1213726"/>
            <a:ext cx="9091791" cy="919601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3393687" y="-571500"/>
            <a:ext cx="4902334" cy="6399283"/>
            <a:chOff x="0" y="0"/>
            <a:chExt cx="4880610" cy="638302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79340" cy="6383238"/>
            </a:xfrm>
            <a:custGeom>
              <a:avLst/>
              <a:gdLst/>
              <a:ahLst/>
              <a:cxnLst/>
              <a:rect l="l" t="t" r="r" b="b"/>
              <a:pathLst>
                <a:path w="4879340" h="6383238">
                  <a:moveTo>
                    <a:pt x="1705610" y="2045970"/>
                  </a:moveTo>
                  <a:cubicBezTo>
                    <a:pt x="1300480" y="1916430"/>
                    <a:pt x="937260" y="1748790"/>
                    <a:pt x="618490" y="1541780"/>
                  </a:cubicBezTo>
                  <a:lnTo>
                    <a:pt x="618490" y="0"/>
                  </a:lnTo>
                  <a:cubicBezTo>
                    <a:pt x="1761490" y="477520"/>
                    <a:pt x="2952750" y="1047750"/>
                    <a:pt x="4199890" y="1188720"/>
                  </a:cubicBezTo>
                  <a:cubicBezTo>
                    <a:pt x="4578350" y="1230630"/>
                    <a:pt x="4865370" y="1550670"/>
                    <a:pt x="4865370" y="1930400"/>
                  </a:cubicBezTo>
                  <a:cubicBezTo>
                    <a:pt x="4865370" y="2198370"/>
                    <a:pt x="4711700" y="2442210"/>
                    <a:pt x="4469130" y="2557780"/>
                  </a:cubicBezTo>
                  <a:cubicBezTo>
                    <a:pt x="4328160" y="2625090"/>
                    <a:pt x="4178300" y="2693670"/>
                    <a:pt x="4071620" y="2733040"/>
                  </a:cubicBezTo>
                  <a:lnTo>
                    <a:pt x="4164330" y="2733040"/>
                  </a:lnTo>
                  <a:cubicBezTo>
                    <a:pt x="4560570" y="2735580"/>
                    <a:pt x="4879340" y="3056890"/>
                    <a:pt x="4879340" y="3453130"/>
                  </a:cubicBezTo>
                  <a:lnTo>
                    <a:pt x="4879340" y="3708400"/>
                  </a:lnTo>
                  <a:cubicBezTo>
                    <a:pt x="4879340" y="4017010"/>
                    <a:pt x="4682490" y="4291330"/>
                    <a:pt x="4390390" y="4389120"/>
                  </a:cubicBezTo>
                  <a:cubicBezTo>
                    <a:pt x="3708400" y="4622800"/>
                    <a:pt x="2984500" y="4791710"/>
                    <a:pt x="2231390" y="4909820"/>
                  </a:cubicBezTo>
                  <a:cubicBezTo>
                    <a:pt x="2881630" y="5016500"/>
                    <a:pt x="3553460" y="5017770"/>
                    <a:pt x="4246880" y="4904740"/>
                  </a:cubicBezTo>
                  <a:lnTo>
                    <a:pt x="4246880" y="6311900"/>
                  </a:lnTo>
                  <a:cubicBezTo>
                    <a:pt x="2879090" y="6484620"/>
                    <a:pt x="1550670" y="6370320"/>
                    <a:pt x="302260" y="5673090"/>
                  </a:cubicBezTo>
                  <a:cubicBezTo>
                    <a:pt x="115570" y="5570220"/>
                    <a:pt x="0" y="5373370"/>
                    <a:pt x="0" y="5161280"/>
                  </a:cubicBezTo>
                  <a:cubicBezTo>
                    <a:pt x="0" y="4523740"/>
                    <a:pt x="491490" y="3992880"/>
                    <a:pt x="1126490" y="3944620"/>
                  </a:cubicBezTo>
                  <a:cubicBezTo>
                    <a:pt x="1397000" y="3924300"/>
                    <a:pt x="1662430" y="3896360"/>
                    <a:pt x="1922780" y="3860800"/>
                  </a:cubicBezTo>
                  <a:lnTo>
                    <a:pt x="880110" y="3854450"/>
                  </a:lnTo>
                  <a:cubicBezTo>
                    <a:pt x="393700" y="3849370"/>
                    <a:pt x="0" y="3454400"/>
                    <a:pt x="0" y="2966720"/>
                  </a:cubicBezTo>
                  <a:cubicBezTo>
                    <a:pt x="0" y="2528570"/>
                    <a:pt x="340360" y="2166620"/>
                    <a:pt x="777240" y="2138680"/>
                  </a:cubicBezTo>
                  <a:cubicBezTo>
                    <a:pt x="1089660" y="2118360"/>
                    <a:pt x="1399540" y="2087880"/>
                    <a:pt x="1705610" y="2045970"/>
                  </a:cubicBezTo>
                  <a:close/>
                </a:path>
              </a:pathLst>
            </a:custGeom>
            <a:blipFill>
              <a:blip r:embed="rId3"/>
              <a:stretch>
                <a:fillRect l="-30338" r="-658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flipH="1">
            <a:off x="6797045" y="4459217"/>
            <a:ext cx="1992471" cy="1368566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32073" y="2683272"/>
            <a:ext cx="8711927" cy="4162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Anxiety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Low self-esteem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Body image concerns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comparison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90855" y="632291"/>
            <a:ext cx="9581971" cy="13373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44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Finding 1: Psychological impacts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045880" y="7715249"/>
            <a:ext cx="10680354" cy="15430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“Social media can negatively impact young people’s self-esteem and confidence, making them feel pressure to look and act a certain way.” (Participant 2)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3385666" y="4863938"/>
            <a:ext cx="4902334" cy="5449765"/>
            <a:chOff x="0" y="0"/>
            <a:chExt cx="5741843" cy="63830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740348" cy="6383238"/>
            </a:xfrm>
            <a:custGeom>
              <a:avLst/>
              <a:gdLst/>
              <a:ahLst/>
              <a:cxnLst/>
              <a:rect l="l" t="t" r="r" b="b"/>
              <a:pathLst>
                <a:path w="5740348" h="6383238">
                  <a:moveTo>
                    <a:pt x="2006582" y="2045970"/>
                  </a:moveTo>
                  <a:cubicBezTo>
                    <a:pt x="1529963" y="1916430"/>
                    <a:pt x="1102649" y="1748790"/>
                    <a:pt x="727629" y="1541780"/>
                  </a:cubicBezTo>
                  <a:lnTo>
                    <a:pt x="727629" y="0"/>
                  </a:lnTo>
                  <a:cubicBezTo>
                    <a:pt x="2072323" y="477520"/>
                    <a:pt x="3473793" y="1047750"/>
                    <a:pt x="4941003" y="1188720"/>
                  </a:cubicBezTo>
                  <a:cubicBezTo>
                    <a:pt x="5386246" y="1230630"/>
                    <a:pt x="5723913" y="1550670"/>
                    <a:pt x="5723913" y="1930400"/>
                  </a:cubicBezTo>
                  <a:cubicBezTo>
                    <a:pt x="5723913" y="2198370"/>
                    <a:pt x="5543127" y="2442210"/>
                    <a:pt x="5257753" y="2557780"/>
                  </a:cubicBezTo>
                  <a:cubicBezTo>
                    <a:pt x="5091907" y="2625090"/>
                    <a:pt x="4915603" y="2693670"/>
                    <a:pt x="4790098" y="2733040"/>
                  </a:cubicBezTo>
                  <a:lnTo>
                    <a:pt x="4899168" y="2733040"/>
                  </a:lnTo>
                  <a:cubicBezTo>
                    <a:pt x="5365328" y="2735580"/>
                    <a:pt x="5740348" y="3056890"/>
                    <a:pt x="5740348" y="3453130"/>
                  </a:cubicBezTo>
                  <a:lnTo>
                    <a:pt x="5740348" y="3708400"/>
                  </a:lnTo>
                  <a:cubicBezTo>
                    <a:pt x="5740348" y="4017010"/>
                    <a:pt x="5508763" y="4291330"/>
                    <a:pt x="5165118" y="4389120"/>
                  </a:cubicBezTo>
                  <a:cubicBezTo>
                    <a:pt x="4362784" y="4622800"/>
                    <a:pt x="3511145" y="4791710"/>
                    <a:pt x="2625141" y="4909820"/>
                  </a:cubicBezTo>
                  <a:cubicBezTo>
                    <a:pt x="3390123" y="5016500"/>
                    <a:pt x="4180503" y="5017770"/>
                    <a:pt x="4996285" y="4904740"/>
                  </a:cubicBezTo>
                  <a:lnTo>
                    <a:pt x="4996285" y="6311900"/>
                  </a:lnTo>
                  <a:cubicBezTo>
                    <a:pt x="3387134" y="6484620"/>
                    <a:pt x="1824301" y="6370320"/>
                    <a:pt x="355597" y="5673090"/>
                  </a:cubicBezTo>
                  <a:cubicBezTo>
                    <a:pt x="135963" y="5570220"/>
                    <a:pt x="0" y="5373370"/>
                    <a:pt x="0" y="5161280"/>
                  </a:cubicBezTo>
                  <a:cubicBezTo>
                    <a:pt x="0" y="4523740"/>
                    <a:pt x="578218" y="3992880"/>
                    <a:pt x="1325270" y="3944620"/>
                  </a:cubicBezTo>
                  <a:cubicBezTo>
                    <a:pt x="1643515" y="3924300"/>
                    <a:pt x="1955782" y="3896360"/>
                    <a:pt x="2262074" y="3860800"/>
                  </a:cubicBezTo>
                  <a:lnTo>
                    <a:pt x="1035414" y="3854450"/>
                  </a:lnTo>
                  <a:cubicBezTo>
                    <a:pt x="463172" y="3849370"/>
                    <a:pt x="0" y="3454400"/>
                    <a:pt x="0" y="2966720"/>
                  </a:cubicBezTo>
                  <a:cubicBezTo>
                    <a:pt x="0" y="2528570"/>
                    <a:pt x="400420" y="2166620"/>
                    <a:pt x="914392" y="2138680"/>
                  </a:cubicBezTo>
                  <a:cubicBezTo>
                    <a:pt x="1281942" y="2118360"/>
                    <a:pt x="1646503" y="2087880"/>
                    <a:pt x="2006582" y="2045970"/>
                  </a:cubicBezTo>
                  <a:close/>
                </a:path>
              </a:pathLst>
            </a:custGeom>
            <a:blipFill>
              <a:blip r:embed="rId5"/>
              <a:stretch>
                <a:fillRect l="-5599" r="-55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028700" y="899642"/>
            <a:ext cx="1976581" cy="135765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5675302" y="5330430"/>
            <a:ext cx="2612698" cy="3217067"/>
            <a:chOff x="0" y="0"/>
            <a:chExt cx="5183884" cy="63830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182536" cy="6383238"/>
            </a:xfrm>
            <a:custGeom>
              <a:avLst/>
              <a:gdLst/>
              <a:ahLst/>
              <a:cxnLst/>
              <a:rect l="l" t="t" r="r" b="b"/>
              <a:pathLst>
                <a:path w="5182536" h="6383238">
                  <a:moveTo>
                    <a:pt x="1811594" y="2045970"/>
                  </a:moveTo>
                  <a:cubicBezTo>
                    <a:pt x="1381290" y="1916430"/>
                    <a:pt x="995500" y="1748790"/>
                    <a:pt x="656922" y="1541780"/>
                  </a:cubicBezTo>
                  <a:lnTo>
                    <a:pt x="656922" y="0"/>
                  </a:lnTo>
                  <a:cubicBezTo>
                    <a:pt x="1870947" y="477520"/>
                    <a:pt x="3136230" y="1047750"/>
                    <a:pt x="4460865" y="1188720"/>
                  </a:cubicBezTo>
                  <a:cubicBezTo>
                    <a:pt x="4862842" y="1230630"/>
                    <a:pt x="5167697" y="1550670"/>
                    <a:pt x="5167697" y="1930400"/>
                  </a:cubicBezTo>
                  <a:cubicBezTo>
                    <a:pt x="5167697" y="2198370"/>
                    <a:pt x="5004478" y="2442210"/>
                    <a:pt x="4746835" y="2557780"/>
                  </a:cubicBezTo>
                  <a:cubicBezTo>
                    <a:pt x="4597106" y="2625090"/>
                    <a:pt x="4437934" y="2693670"/>
                    <a:pt x="4324625" y="2733040"/>
                  </a:cubicBezTo>
                  <a:lnTo>
                    <a:pt x="4423096" y="2733040"/>
                  </a:lnTo>
                  <a:cubicBezTo>
                    <a:pt x="4843957" y="2735580"/>
                    <a:pt x="5182536" y="3056890"/>
                    <a:pt x="5182536" y="3453130"/>
                  </a:cubicBezTo>
                  <a:lnTo>
                    <a:pt x="5182536" y="3708400"/>
                  </a:lnTo>
                  <a:cubicBezTo>
                    <a:pt x="5182536" y="4017010"/>
                    <a:pt x="4973453" y="4291330"/>
                    <a:pt x="4663203" y="4389120"/>
                  </a:cubicBezTo>
                  <a:cubicBezTo>
                    <a:pt x="3938835" y="4622800"/>
                    <a:pt x="3169953" y="4791710"/>
                    <a:pt x="2370045" y="4909820"/>
                  </a:cubicBezTo>
                  <a:cubicBezTo>
                    <a:pt x="3060690" y="5016500"/>
                    <a:pt x="3774267" y="5017770"/>
                    <a:pt x="4510775" y="4904740"/>
                  </a:cubicBezTo>
                  <a:lnTo>
                    <a:pt x="4510775" y="6311900"/>
                  </a:lnTo>
                  <a:cubicBezTo>
                    <a:pt x="3057993" y="6484620"/>
                    <a:pt x="1647026" y="6370320"/>
                    <a:pt x="321042" y="5673090"/>
                  </a:cubicBezTo>
                  <a:cubicBezTo>
                    <a:pt x="122751" y="5570220"/>
                    <a:pt x="0" y="5373370"/>
                    <a:pt x="0" y="5161280"/>
                  </a:cubicBezTo>
                  <a:cubicBezTo>
                    <a:pt x="0" y="4523740"/>
                    <a:pt x="522030" y="3992880"/>
                    <a:pt x="1196488" y="3944620"/>
                  </a:cubicBezTo>
                  <a:cubicBezTo>
                    <a:pt x="1483808" y="3924300"/>
                    <a:pt x="1765731" y="3896360"/>
                    <a:pt x="2042259" y="3860800"/>
                  </a:cubicBezTo>
                  <a:lnTo>
                    <a:pt x="934799" y="3854450"/>
                  </a:lnTo>
                  <a:cubicBezTo>
                    <a:pt x="418164" y="3849370"/>
                    <a:pt x="0" y="3454400"/>
                    <a:pt x="0" y="2966720"/>
                  </a:cubicBezTo>
                  <a:cubicBezTo>
                    <a:pt x="0" y="2528570"/>
                    <a:pt x="361509" y="2166620"/>
                    <a:pt x="825537" y="2138680"/>
                  </a:cubicBezTo>
                  <a:cubicBezTo>
                    <a:pt x="1157370" y="2118360"/>
                    <a:pt x="1486505" y="2087880"/>
                    <a:pt x="1811594" y="2045970"/>
                  </a:cubicBezTo>
                  <a:close/>
                </a:path>
              </a:pathLst>
            </a:custGeom>
            <a:blipFill>
              <a:blip r:embed="rId4"/>
              <a:stretch>
                <a:fillRect l="-11584" r="-1158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3300412"/>
            <a:ext cx="6501331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Sleep disruption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High screen use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Reduced concentration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Mood changes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80917" y="648192"/>
            <a:ext cx="9179848" cy="1831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7699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Finding 2: </a:t>
            </a:r>
          </a:p>
          <a:p>
            <a:pPr algn="just">
              <a:lnSpc>
                <a:spcPts val="7699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Behavioural impacts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016990" y="8239124"/>
            <a:ext cx="12824084" cy="101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“Young people often spend hours on social media, affecting mood, sleep, and mental health.” (Participant 2)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3313367" y="81417"/>
            <a:ext cx="3668284" cy="4797501"/>
            <a:chOff x="0" y="0"/>
            <a:chExt cx="4880610" cy="63830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879340" cy="6383238"/>
            </a:xfrm>
            <a:custGeom>
              <a:avLst/>
              <a:gdLst/>
              <a:ahLst/>
              <a:cxnLst/>
              <a:rect l="l" t="t" r="r" b="b"/>
              <a:pathLst>
                <a:path w="4879340" h="6383238">
                  <a:moveTo>
                    <a:pt x="1705610" y="2045970"/>
                  </a:moveTo>
                  <a:cubicBezTo>
                    <a:pt x="1300480" y="1916430"/>
                    <a:pt x="937260" y="1748790"/>
                    <a:pt x="618490" y="1541780"/>
                  </a:cubicBezTo>
                  <a:lnTo>
                    <a:pt x="618490" y="0"/>
                  </a:lnTo>
                  <a:cubicBezTo>
                    <a:pt x="1761490" y="477520"/>
                    <a:pt x="2952750" y="1047750"/>
                    <a:pt x="4199890" y="1188720"/>
                  </a:cubicBezTo>
                  <a:cubicBezTo>
                    <a:pt x="4578350" y="1230630"/>
                    <a:pt x="4865370" y="1550670"/>
                    <a:pt x="4865370" y="1930400"/>
                  </a:cubicBezTo>
                  <a:cubicBezTo>
                    <a:pt x="4865370" y="2198370"/>
                    <a:pt x="4711700" y="2442210"/>
                    <a:pt x="4469130" y="2557780"/>
                  </a:cubicBezTo>
                  <a:cubicBezTo>
                    <a:pt x="4328160" y="2625090"/>
                    <a:pt x="4178300" y="2693670"/>
                    <a:pt x="4071620" y="2733040"/>
                  </a:cubicBezTo>
                  <a:lnTo>
                    <a:pt x="4164330" y="2733040"/>
                  </a:lnTo>
                  <a:cubicBezTo>
                    <a:pt x="4560570" y="2735580"/>
                    <a:pt x="4879340" y="3056890"/>
                    <a:pt x="4879340" y="3453130"/>
                  </a:cubicBezTo>
                  <a:lnTo>
                    <a:pt x="4879340" y="3708400"/>
                  </a:lnTo>
                  <a:cubicBezTo>
                    <a:pt x="4879340" y="4017010"/>
                    <a:pt x="4682490" y="4291330"/>
                    <a:pt x="4390390" y="4389120"/>
                  </a:cubicBezTo>
                  <a:cubicBezTo>
                    <a:pt x="3708400" y="4622800"/>
                    <a:pt x="2984500" y="4791710"/>
                    <a:pt x="2231390" y="4909820"/>
                  </a:cubicBezTo>
                  <a:cubicBezTo>
                    <a:pt x="2881630" y="5016500"/>
                    <a:pt x="3553460" y="5017770"/>
                    <a:pt x="4246880" y="4904740"/>
                  </a:cubicBezTo>
                  <a:lnTo>
                    <a:pt x="4246880" y="6311900"/>
                  </a:lnTo>
                  <a:cubicBezTo>
                    <a:pt x="2879090" y="6484620"/>
                    <a:pt x="1550670" y="6370320"/>
                    <a:pt x="302260" y="5673090"/>
                  </a:cubicBezTo>
                  <a:cubicBezTo>
                    <a:pt x="115570" y="5570220"/>
                    <a:pt x="0" y="5373370"/>
                    <a:pt x="0" y="5161280"/>
                  </a:cubicBezTo>
                  <a:cubicBezTo>
                    <a:pt x="0" y="4523740"/>
                    <a:pt x="491490" y="3992880"/>
                    <a:pt x="1126490" y="3944620"/>
                  </a:cubicBezTo>
                  <a:cubicBezTo>
                    <a:pt x="1397000" y="3924300"/>
                    <a:pt x="1662430" y="3896360"/>
                    <a:pt x="1922780" y="3860800"/>
                  </a:cubicBezTo>
                  <a:lnTo>
                    <a:pt x="880110" y="3854450"/>
                  </a:lnTo>
                  <a:cubicBezTo>
                    <a:pt x="393700" y="3849370"/>
                    <a:pt x="0" y="3454400"/>
                    <a:pt x="0" y="2966720"/>
                  </a:cubicBezTo>
                  <a:cubicBezTo>
                    <a:pt x="0" y="2528570"/>
                    <a:pt x="340360" y="2166620"/>
                    <a:pt x="777240" y="2138680"/>
                  </a:cubicBezTo>
                  <a:cubicBezTo>
                    <a:pt x="1089660" y="2118360"/>
                    <a:pt x="1399540" y="2087880"/>
                    <a:pt x="1705610" y="2045970"/>
                  </a:cubicBezTo>
                  <a:close/>
                </a:path>
              </a:pathLst>
            </a:custGeom>
            <a:blipFill>
              <a:blip r:embed="rId5"/>
              <a:stretch>
                <a:fillRect l="-15410" r="-1541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flipH="1">
            <a:off x="8944167" y="3891651"/>
            <a:ext cx="1946459" cy="1336962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911150" y="4378694"/>
            <a:ext cx="4046375" cy="4228392"/>
            <a:chOff x="0" y="0"/>
            <a:chExt cx="5741843" cy="600012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40348" cy="6002950"/>
            </a:xfrm>
            <a:custGeom>
              <a:avLst/>
              <a:gdLst/>
              <a:ahLst/>
              <a:cxnLst/>
              <a:rect l="l" t="t" r="r" b="b"/>
              <a:pathLst>
                <a:path w="5740348" h="6002950">
                  <a:moveTo>
                    <a:pt x="2006582" y="1923240"/>
                  </a:moveTo>
                  <a:cubicBezTo>
                    <a:pt x="1529963" y="1801471"/>
                    <a:pt x="1102649" y="1643887"/>
                    <a:pt x="727629" y="1449295"/>
                  </a:cubicBezTo>
                  <a:lnTo>
                    <a:pt x="727629" y="0"/>
                  </a:lnTo>
                  <a:cubicBezTo>
                    <a:pt x="2072323" y="448875"/>
                    <a:pt x="3473793" y="984899"/>
                    <a:pt x="4941003" y="1117413"/>
                  </a:cubicBezTo>
                  <a:cubicBezTo>
                    <a:pt x="5386246" y="1156809"/>
                    <a:pt x="5723913" y="1457651"/>
                    <a:pt x="5723913" y="1814603"/>
                  </a:cubicBezTo>
                  <a:cubicBezTo>
                    <a:pt x="5723913" y="2066498"/>
                    <a:pt x="5543127" y="2295711"/>
                    <a:pt x="5257753" y="2404349"/>
                  </a:cubicBezTo>
                  <a:cubicBezTo>
                    <a:pt x="5091907" y="2467621"/>
                    <a:pt x="4915603" y="2532087"/>
                    <a:pt x="4790098" y="2569095"/>
                  </a:cubicBezTo>
                  <a:lnTo>
                    <a:pt x="4899168" y="2569095"/>
                  </a:lnTo>
                  <a:cubicBezTo>
                    <a:pt x="5365328" y="2571483"/>
                    <a:pt x="5740348" y="2873519"/>
                    <a:pt x="5740348" y="3245990"/>
                  </a:cubicBezTo>
                  <a:lnTo>
                    <a:pt x="5740348" y="3485947"/>
                  </a:lnTo>
                  <a:cubicBezTo>
                    <a:pt x="5740348" y="3776045"/>
                    <a:pt x="5508763" y="4033909"/>
                    <a:pt x="5165118" y="4125833"/>
                  </a:cubicBezTo>
                  <a:cubicBezTo>
                    <a:pt x="4362784" y="4345496"/>
                    <a:pt x="3511145" y="4504273"/>
                    <a:pt x="2625141" y="4615299"/>
                  </a:cubicBezTo>
                  <a:cubicBezTo>
                    <a:pt x="3390123" y="4715579"/>
                    <a:pt x="4180503" y="4716773"/>
                    <a:pt x="4996285" y="4610523"/>
                  </a:cubicBezTo>
                  <a:lnTo>
                    <a:pt x="4996285" y="5933273"/>
                  </a:lnTo>
                  <a:cubicBezTo>
                    <a:pt x="3387134" y="6101727"/>
                    <a:pt x="1824301" y="5988189"/>
                    <a:pt x="355597" y="5332783"/>
                  </a:cubicBezTo>
                  <a:cubicBezTo>
                    <a:pt x="135963" y="5236083"/>
                    <a:pt x="0" y="5051042"/>
                    <a:pt x="0" y="4851674"/>
                  </a:cubicBezTo>
                  <a:cubicBezTo>
                    <a:pt x="0" y="4252378"/>
                    <a:pt x="578218" y="3753362"/>
                    <a:pt x="1325270" y="3707997"/>
                  </a:cubicBezTo>
                  <a:cubicBezTo>
                    <a:pt x="1643515" y="3688896"/>
                    <a:pt x="1955782" y="3662632"/>
                    <a:pt x="2262074" y="3629205"/>
                  </a:cubicBezTo>
                  <a:lnTo>
                    <a:pt x="1035414" y="3623236"/>
                  </a:lnTo>
                  <a:cubicBezTo>
                    <a:pt x="463172" y="3618461"/>
                    <a:pt x="0" y="3247184"/>
                    <a:pt x="0" y="2788758"/>
                  </a:cubicBezTo>
                  <a:cubicBezTo>
                    <a:pt x="0" y="2376891"/>
                    <a:pt x="400420" y="2036653"/>
                    <a:pt x="914392" y="2010389"/>
                  </a:cubicBezTo>
                  <a:cubicBezTo>
                    <a:pt x="1281942" y="1991288"/>
                    <a:pt x="1646503" y="1962636"/>
                    <a:pt x="2006582" y="1923240"/>
                  </a:cubicBezTo>
                  <a:close/>
                </a:path>
              </a:pathLst>
            </a:custGeom>
            <a:blipFill>
              <a:blip r:embed="rId4"/>
              <a:stretch>
                <a:fillRect l="-2264" r="-2264" b="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Freeform 6"/>
          <p:cNvSpPr/>
          <p:nvPr/>
        </p:nvSpPr>
        <p:spPr>
          <a:xfrm>
            <a:off x="12714384" y="32239"/>
            <a:ext cx="5573616" cy="3708988"/>
          </a:xfrm>
          <a:custGeom>
            <a:avLst/>
            <a:gdLst/>
            <a:ahLst/>
            <a:cxnLst/>
            <a:rect l="l" t="t" r="r" b="b"/>
            <a:pathLst>
              <a:path w="5573616" h="3708988">
                <a:moveTo>
                  <a:pt x="0" y="0"/>
                </a:moveTo>
                <a:lnTo>
                  <a:pt x="5573616" y="0"/>
                </a:lnTo>
                <a:lnTo>
                  <a:pt x="5573616" y="3708988"/>
                </a:lnTo>
                <a:lnTo>
                  <a:pt x="0" y="370898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750403" y="2717044"/>
            <a:ext cx="7165523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Peer conflict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Cyberbullying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Pressure to stay connected online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Communication breakdown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50403" y="1199245"/>
            <a:ext cx="10312718" cy="651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5444"/>
              </a:lnSpc>
            </a:pPr>
            <a:r>
              <a:rPr lang="en-US" sz="5499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Finding 3: Social impacts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8380" y="7866030"/>
            <a:ext cx="12133035" cy="101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“Communication breaks down as messages are misread online, causing conflict and emotional upset.” (Participant 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3373739" flipH="1">
            <a:off x="-285456" y="1553337"/>
            <a:ext cx="1692844" cy="161614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783771" y="3200980"/>
            <a:ext cx="7918812" cy="4248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Open conversations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Group discussions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Informal education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Relationship building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195332" y="611429"/>
            <a:ext cx="10662544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Youth Work responses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887850" y="8519614"/>
            <a:ext cx="13629466" cy="1019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“I encourage open conversations about how social media makes young people feel….” (Participant 9)</a:t>
            </a:r>
          </a:p>
        </p:txBody>
      </p:sp>
      <p:grpSp>
        <p:nvGrpSpPr>
          <p:cNvPr id="7" name="Group 7"/>
          <p:cNvGrpSpPr/>
          <p:nvPr/>
        </p:nvGrpSpPr>
        <p:grpSpPr>
          <a:xfrm rot="-890558">
            <a:off x="13048875" y="238711"/>
            <a:ext cx="5292685" cy="6038839"/>
            <a:chOff x="0" y="0"/>
            <a:chExt cx="5504180" cy="6280150"/>
          </a:xfrm>
        </p:grpSpPr>
        <p:sp>
          <p:nvSpPr>
            <p:cNvPr id="8" name="Freeform 8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35734" r="-3573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7017298" y="3210505"/>
            <a:ext cx="6166116" cy="4162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 principles (CLD Standards Council Scotland, 2019):</a:t>
            </a: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Participation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Empowerment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8" lvl="1" indent="-323849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Relationship-based practice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520055"/>
            <a:ext cx="16949212" cy="992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819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Training experiences of practitioners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783" y="1194775"/>
            <a:ext cx="12402436" cy="926973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86810" y="513398"/>
            <a:ext cx="13755038" cy="992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819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Practitioner confidence levels</a:t>
            </a:r>
          </a:p>
        </p:txBody>
      </p:sp>
      <p:sp>
        <p:nvSpPr>
          <p:cNvPr id="4" name="Freeform 4"/>
          <p:cNvSpPr/>
          <p:nvPr/>
        </p:nvSpPr>
        <p:spPr>
          <a:xfrm>
            <a:off x="1952620" y="2839178"/>
            <a:ext cx="14382761" cy="6149870"/>
          </a:xfrm>
          <a:custGeom>
            <a:avLst/>
            <a:gdLst/>
            <a:ahLst/>
            <a:cxnLst/>
            <a:rect l="l" t="t" r="r" b="b"/>
            <a:pathLst>
              <a:path w="14382761" h="6149870">
                <a:moveTo>
                  <a:pt x="0" y="0"/>
                </a:moveTo>
                <a:lnTo>
                  <a:pt x="14382760" y="0"/>
                </a:lnTo>
                <a:lnTo>
                  <a:pt x="14382760" y="6149870"/>
                </a:lnTo>
                <a:lnTo>
                  <a:pt x="0" y="614987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890558">
            <a:off x="7285" y="2798057"/>
            <a:ext cx="4111285" cy="4690887"/>
            <a:chOff x="0" y="0"/>
            <a:chExt cx="5504180" cy="6280150"/>
          </a:xfrm>
        </p:grpSpPr>
        <p:sp>
          <p:nvSpPr>
            <p:cNvPr id="4" name="Freeform 4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3"/>
              <a:stretch>
                <a:fillRect l="-35578" r="-3557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31068" y="615702"/>
            <a:ext cx="16053673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Implications and recommendations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672025" y="2214946"/>
            <a:ext cx="7284141" cy="5346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Digital wellbeing = core practice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Training needs improving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Clearer guidance needed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Build digital resilience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Maintain relational approach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endParaRPr lang="en-US" sz="2999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0" y="1525860"/>
            <a:ext cx="5348118" cy="45459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 rot="-7346491">
            <a:off x="4482933" y="7745552"/>
            <a:ext cx="2660984" cy="2514630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13408979" y="4908271"/>
            <a:ext cx="4111285" cy="4690887"/>
            <a:chOff x="0" y="0"/>
            <a:chExt cx="5504180" cy="6280150"/>
          </a:xfrm>
        </p:grpSpPr>
        <p:sp>
          <p:nvSpPr>
            <p:cNvPr id="10" name="Freeform 10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6"/>
              <a:stretch>
                <a:fillRect l="-71083" r="-61247" b="-689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26398" y="1720260"/>
            <a:ext cx="8277983" cy="3638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Small sample size (10 participants)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No young people’s voices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Online questionnaire limits depth</a:t>
            </a:r>
          </a:p>
          <a:p>
            <a:pPr algn="l">
              <a:lnSpc>
                <a:spcPts val="4199"/>
              </a:lnSpc>
            </a:pPr>
            <a:endParaRPr lang="en-US" sz="2999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47694" lvl="1" indent="-323847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Time constraints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6398" y="555631"/>
            <a:ext cx="6262328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Limitations</a:t>
            </a:r>
          </a:p>
        </p:txBody>
      </p:sp>
      <p:grpSp>
        <p:nvGrpSpPr>
          <p:cNvPr id="5" name="Group 5"/>
          <p:cNvGrpSpPr/>
          <p:nvPr/>
        </p:nvGrpSpPr>
        <p:grpSpPr>
          <a:xfrm rot="67125">
            <a:off x="2057103" y="5860298"/>
            <a:ext cx="3600918" cy="4108570"/>
            <a:chOff x="0" y="0"/>
            <a:chExt cx="5504180" cy="6280150"/>
          </a:xfrm>
        </p:grpSpPr>
        <p:sp>
          <p:nvSpPr>
            <p:cNvPr id="6" name="Freeform 6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3"/>
              <a:stretch>
                <a:fillRect l="-47753" r="-4775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062278" y="6035086"/>
            <a:ext cx="7721981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Future research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24063" y="7056236"/>
            <a:ext cx="8198411" cy="29473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2268" lvl="1" indent="-306134" algn="l">
              <a:lnSpc>
                <a:spcPts val="3970"/>
              </a:lnSpc>
              <a:buFont typeface="Arial"/>
              <a:buChar char="•"/>
            </a:pPr>
            <a:r>
              <a:rPr lang="en-US" sz="283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Include young people’s lived experience</a:t>
            </a:r>
          </a:p>
          <a:p>
            <a:pPr algn="l">
              <a:lnSpc>
                <a:spcPts val="3970"/>
              </a:lnSpc>
            </a:pPr>
            <a:endParaRPr lang="en-US" sz="2835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12268" lvl="1" indent="-306134" algn="l">
              <a:lnSpc>
                <a:spcPts val="3970"/>
              </a:lnSpc>
              <a:buFont typeface="Arial"/>
              <a:buChar char="•"/>
            </a:pPr>
            <a:r>
              <a:rPr lang="en-US" sz="283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Compare Youth Work vs school</a:t>
            </a:r>
          </a:p>
          <a:p>
            <a:pPr algn="l">
              <a:lnSpc>
                <a:spcPts val="3970"/>
              </a:lnSpc>
            </a:pPr>
            <a:endParaRPr lang="en-US" sz="2835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612268" lvl="1" indent="-306134" algn="l">
              <a:lnSpc>
                <a:spcPts val="3970"/>
              </a:lnSpc>
              <a:buFont typeface="Arial"/>
              <a:buChar char="•"/>
            </a:pPr>
            <a:r>
              <a:rPr lang="en-US" sz="283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Explore policy and long-term digital wellbeing strategies</a:t>
            </a:r>
          </a:p>
        </p:txBody>
      </p:sp>
      <p:grpSp>
        <p:nvGrpSpPr>
          <p:cNvPr id="9" name="Group 9"/>
          <p:cNvGrpSpPr/>
          <p:nvPr/>
        </p:nvGrpSpPr>
        <p:grpSpPr>
          <a:xfrm rot="75532">
            <a:off x="11868149" y="865058"/>
            <a:ext cx="4110238" cy="4689693"/>
            <a:chOff x="0" y="0"/>
            <a:chExt cx="5504180" cy="6280150"/>
          </a:xfrm>
        </p:grpSpPr>
        <p:sp>
          <p:nvSpPr>
            <p:cNvPr id="10" name="Freeform 10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29465" r="-2946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56202" y="1077096"/>
            <a:ext cx="1331769" cy="126518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227207" y="2477574"/>
            <a:ext cx="1331769" cy="126518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25663" y="3878319"/>
            <a:ext cx="1331769" cy="126518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055935" y="5411582"/>
            <a:ext cx="1331769" cy="1265181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893092" y="8781789"/>
            <a:ext cx="10614346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 must adapt alongside digital change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94852" y="6817008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5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55935" y="8406475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6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62815" y="6811322"/>
            <a:ext cx="1331769" cy="126518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957433" y="8400789"/>
            <a:ext cx="1331769" cy="1265181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120275" y="1082782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59244" y="2536572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57700" y="3911149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87971" y="5417269"/>
            <a:ext cx="1067696" cy="1206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2"/>
              </a:lnSpc>
            </a:pPr>
            <a:r>
              <a:rPr lang="en-US" sz="7637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35357" y="381361"/>
            <a:ext cx="6262328" cy="749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6237"/>
              </a:lnSpc>
            </a:pPr>
            <a:r>
              <a:rPr lang="en-US" sz="6300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Conclusion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4006" y="1463475"/>
            <a:ext cx="9649049" cy="488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7"/>
              </a:lnSpc>
              <a:spcBef>
                <a:spcPct val="0"/>
              </a:spcBef>
            </a:pPr>
            <a:r>
              <a:rPr lang="en-US" sz="2905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media impacts young people’s wellbeing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89515" y="2838702"/>
            <a:ext cx="9293423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Workers play an important supportive role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227207" y="4323780"/>
            <a:ext cx="9293423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Trust and communication are central to practice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045079" y="5772710"/>
            <a:ext cx="9293423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Training and support need improvement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055935" y="7276838"/>
            <a:ext cx="10441750" cy="4953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Digital wellbeing is now part of Youth Work practice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13507438" y="558233"/>
            <a:ext cx="4473235" cy="5103864"/>
            <a:chOff x="0" y="0"/>
            <a:chExt cx="5504180" cy="6280150"/>
          </a:xfrm>
        </p:grpSpPr>
        <p:sp>
          <p:nvSpPr>
            <p:cNvPr id="23" name="Freeform 23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4"/>
              <a:stretch>
                <a:fillRect l="-23360" r="-2336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4038486" y="5827527"/>
            <a:ext cx="3942187" cy="4497950"/>
            <a:chOff x="0" y="0"/>
            <a:chExt cx="5504180" cy="6280150"/>
          </a:xfrm>
        </p:grpSpPr>
        <p:sp>
          <p:nvSpPr>
            <p:cNvPr id="25" name="Freeform 25"/>
            <p:cNvSpPr/>
            <p:nvPr/>
          </p:nvSpPr>
          <p:spPr>
            <a:xfrm>
              <a:off x="0" y="-29"/>
              <a:ext cx="5504477" cy="6280854"/>
            </a:xfrm>
            <a:custGeom>
              <a:avLst/>
              <a:gdLst/>
              <a:ahLst/>
              <a:cxnLst/>
              <a:rect l="l" t="t" r="r" b="b"/>
              <a:pathLst>
                <a:path w="5504477" h="6280854">
                  <a:moveTo>
                    <a:pt x="1336040" y="1567209"/>
                  </a:moveTo>
                  <a:lnTo>
                    <a:pt x="1224280" y="1567209"/>
                  </a:lnTo>
                  <a:cubicBezTo>
                    <a:pt x="791210" y="1567209"/>
                    <a:pt x="440690" y="1216689"/>
                    <a:pt x="440690" y="783619"/>
                  </a:cubicBezTo>
                  <a:cubicBezTo>
                    <a:pt x="439420" y="350549"/>
                    <a:pt x="791210" y="29"/>
                    <a:pt x="1223010" y="29"/>
                  </a:cubicBezTo>
                  <a:lnTo>
                    <a:pt x="4103370" y="29"/>
                  </a:lnTo>
                  <a:cubicBezTo>
                    <a:pt x="4118610" y="29"/>
                    <a:pt x="4132580" y="29"/>
                    <a:pt x="4147820" y="1299"/>
                  </a:cubicBezTo>
                  <a:cubicBezTo>
                    <a:pt x="4652010" y="-25371"/>
                    <a:pt x="5081270" y="361979"/>
                    <a:pt x="5106670" y="866169"/>
                  </a:cubicBezTo>
                  <a:cubicBezTo>
                    <a:pt x="5107940" y="881409"/>
                    <a:pt x="5107940" y="897919"/>
                    <a:pt x="5107940" y="913159"/>
                  </a:cubicBezTo>
                  <a:cubicBezTo>
                    <a:pt x="5107940" y="1110009"/>
                    <a:pt x="5005070" y="1292889"/>
                    <a:pt x="4836160" y="1394489"/>
                  </a:cubicBezTo>
                  <a:lnTo>
                    <a:pt x="4347210" y="1689129"/>
                  </a:lnTo>
                  <a:lnTo>
                    <a:pt x="4724400" y="1649759"/>
                  </a:lnTo>
                  <a:cubicBezTo>
                    <a:pt x="5113020" y="1609119"/>
                    <a:pt x="5459730" y="1892329"/>
                    <a:pt x="5500370" y="2280949"/>
                  </a:cubicBezTo>
                  <a:cubicBezTo>
                    <a:pt x="5502910" y="2305079"/>
                    <a:pt x="5504180" y="2329209"/>
                    <a:pt x="5504180" y="2353339"/>
                  </a:cubicBezTo>
                  <a:cubicBezTo>
                    <a:pt x="5504180" y="2515899"/>
                    <a:pt x="5458460" y="2675919"/>
                    <a:pt x="5372100" y="2814349"/>
                  </a:cubicBezTo>
                  <a:cubicBezTo>
                    <a:pt x="5325110" y="2904519"/>
                    <a:pt x="5256530" y="2980719"/>
                    <a:pt x="5171440" y="3036599"/>
                  </a:cubicBezTo>
                  <a:cubicBezTo>
                    <a:pt x="5115560" y="3079779"/>
                    <a:pt x="5054600" y="3116609"/>
                    <a:pt x="4991100" y="3145819"/>
                  </a:cubicBezTo>
                  <a:lnTo>
                    <a:pt x="4502150" y="3440459"/>
                  </a:lnTo>
                  <a:lnTo>
                    <a:pt x="4626610" y="3431569"/>
                  </a:lnTo>
                  <a:cubicBezTo>
                    <a:pt x="4728210" y="3403629"/>
                    <a:pt x="4836160" y="3399819"/>
                    <a:pt x="4939030" y="3418869"/>
                  </a:cubicBezTo>
                  <a:cubicBezTo>
                    <a:pt x="5260340" y="3450619"/>
                    <a:pt x="5504180" y="3721129"/>
                    <a:pt x="5504180" y="4043709"/>
                  </a:cubicBezTo>
                  <a:cubicBezTo>
                    <a:pt x="5504180" y="4050059"/>
                    <a:pt x="5504180" y="4056409"/>
                    <a:pt x="5504180" y="4062759"/>
                  </a:cubicBezTo>
                  <a:cubicBezTo>
                    <a:pt x="5507990" y="4180869"/>
                    <a:pt x="5474970" y="4296439"/>
                    <a:pt x="5412740" y="4395499"/>
                  </a:cubicBezTo>
                  <a:cubicBezTo>
                    <a:pt x="5355590" y="4497099"/>
                    <a:pt x="5275580" y="4583459"/>
                    <a:pt x="5177790" y="4646959"/>
                  </a:cubicBezTo>
                  <a:lnTo>
                    <a:pt x="3709670" y="6082059"/>
                  </a:lnTo>
                  <a:cubicBezTo>
                    <a:pt x="3434080" y="6351299"/>
                    <a:pt x="2993390" y="6346219"/>
                    <a:pt x="2724150" y="6071899"/>
                  </a:cubicBezTo>
                  <a:cubicBezTo>
                    <a:pt x="2635250" y="5981729"/>
                    <a:pt x="2573020" y="5868699"/>
                    <a:pt x="2543810" y="5745509"/>
                  </a:cubicBezTo>
                  <a:cubicBezTo>
                    <a:pt x="2495550" y="5543579"/>
                    <a:pt x="2557780" y="5331489"/>
                    <a:pt x="2706370" y="5186709"/>
                  </a:cubicBezTo>
                  <a:lnTo>
                    <a:pt x="3009900" y="4890799"/>
                  </a:lnTo>
                  <a:lnTo>
                    <a:pt x="1809750" y="4973349"/>
                  </a:lnTo>
                  <a:cubicBezTo>
                    <a:pt x="1691640" y="4980969"/>
                    <a:pt x="1574800" y="4956839"/>
                    <a:pt x="1470660" y="4900959"/>
                  </a:cubicBezTo>
                  <a:cubicBezTo>
                    <a:pt x="1455420" y="4893339"/>
                    <a:pt x="1441450" y="4885719"/>
                    <a:pt x="1426210" y="4878099"/>
                  </a:cubicBezTo>
                  <a:cubicBezTo>
                    <a:pt x="1207770" y="4754909"/>
                    <a:pt x="1071880" y="4522499"/>
                    <a:pt x="1071880" y="4271039"/>
                  </a:cubicBezTo>
                  <a:cubicBezTo>
                    <a:pt x="1071880" y="4064029"/>
                    <a:pt x="1181100" y="3870989"/>
                    <a:pt x="1358900" y="3764309"/>
                  </a:cubicBezTo>
                  <a:lnTo>
                    <a:pt x="1757680" y="3524279"/>
                  </a:lnTo>
                  <a:lnTo>
                    <a:pt x="1038860" y="3597939"/>
                  </a:lnTo>
                  <a:cubicBezTo>
                    <a:pt x="1007110" y="3601749"/>
                    <a:pt x="974090" y="3601749"/>
                    <a:pt x="941070" y="3601749"/>
                  </a:cubicBezTo>
                  <a:cubicBezTo>
                    <a:pt x="436880" y="3616989"/>
                    <a:pt x="15240" y="3220749"/>
                    <a:pt x="0" y="2717829"/>
                  </a:cubicBezTo>
                  <a:cubicBezTo>
                    <a:pt x="0" y="2708939"/>
                    <a:pt x="0" y="2698779"/>
                    <a:pt x="0" y="2689889"/>
                  </a:cubicBezTo>
                  <a:cubicBezTo>
                    <a:pt x="0" y="2493039"/>
                    <a:pt x="102870" y="2310159"/>
                    <a:pt x="271780" y="2208559"/>
                  </a:cubicBezTo>
                  <a:cubicBezTo>
                    <a:pt x="271780" y="2206019"/>
                    <a:pt x="1336040" y="1567209"/>
                    <a:pt x="1336040" y="1567209"/>
                  </a:cubicBezTo>
                  <a:close/>
                </a:path>
              </a:pathLst>
            </a:custGeom>
            <a:blipFill>
              <a:blip r:embed="rId5"/>
              <a:stretch>
                <a:fillRect l="-51426" r="-5142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717795" y="4793341"/>
            <a:ext cx="8851513" cy="79663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3909927" y="3402113"/>
            <a:ext cx="2610860" cy="3141562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032383" y="4522660"/>
            <a:ext cx="9895766" cy="922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82"/>
              </a:lnSpc>
            </a:pPr>
            <a:r>
              <a:rPr lang="en-US" sz="8616">
                <a:solidFill>
                  <a:srgbClr val="000000"/>
                </a:solidFill>
                <a:latin typeface="Sergio Trendy"/>
                <a:ea typeface="Sergio Trendy"/>
                <a:cs typeface="Sergio Trendy"/>
                <a:sym typeface="Sergio Trendy"/>
              </a:rPr>
              <a:t>Thank you!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 rot="-10800000">
            <a:off x="1439745" y="3402113"/>
            <a:ext cx="2610860" cy="3141562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134253" y="6179808"/>
            <a:ext cx="1692027" cy="1755878"/>
          </a:xfrm>
          <a:custGeom>
            <a:avLst/>
            <a:gdLst/>
            <a:ahLst/>
            <a:cxnLst/>
            <a:rect l="l" t="t" r="r" b="b"/>
            <a:pathLst>
              <a:path w="1692027" h="1755878">
                <a:moveTo>
                  <a:pt x="0" y="0"/>
                </a:moveTo>
                <a:lnTo>
                  <a:pt x="1692027" y="0"/>
                </a:lnTo>
                <a:lnTo>
                  <a:pt x="1692027" y="1755878"/>
                </a:lnTo>
                <a:lnTo>
                  <a:pt x="0" y="17558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28637" y="155347"/>
            <a:ext cx="17830725" cy="9989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6"/>
              </a:lnSpc>
            </a:pPr>
            <a:r>
              <a:rPr lang="en-US" sz="2200" b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Reference list</a:t>
            </a:r>
          </a:p>
          <a:p>
            <a:pPr algn="l">
              <a:lnSpc>
                <a:spcPts val="3376"/>
              </a:lnSpc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6"/>
              </a:lnSpc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Boers, E., Afzali, M.H., Newton, N. and Conrod, P. (2019) ‘Association of screen time and depression in adolescence’,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JAMA Pediatrics,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173(9), pp. 853–859. </a:t>
            </a:r>
            <a:r>
              <a:rPr lang="en-GB" sz="2200" u="sng" dirty="0">
                <a:latin typeface="Montserrat" panose="00000500000000000000" pitchFamily="2" charset="0"/>
                <a:hlinkClick r:id="rId3"/>
              </a:rPr>
              <a:t>https://jamanetwork.com/journals/jamapediatrics/fullarticle/2737909</a:t>
            </a:r>
            <a:endParaRPr lang="en-GB" sz="2200" u="sng" dirty="0">
              <a:latin typeface="Montserrat" panose="00000500000000000000" pitchFamily="2" charset="0"/>
            </a:endParaRPr>
          </a:p>
          <a:p>
            <a:pPr>
              <a:lnSpc>
                <a:spcPts val="3376"/>
              </a:lnSpc>
            </a:pPr>
            <a:endParaRPr lang="en-GB" sz="2200" u="sng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6"/>
              </a:lnSpc>
            </a:pPr>
            <a:r>
              <a:rPr lang="en-GB" sz="2200" dirty="0">
                <a:latin typeface="Montserrat" panose="00000500000000000000" pitchFamily="2" charset="0"/>
              </a:rPr>
              <a:t>Boers, E., Afzali, M.H., Newton, N. and Conrod, P. (2019) ‘Association of screen time and depression in adolescence’, </a:t>
            </a:r>
            <a:r>
              <a:rPr lang="en-GB" sz="2200" i="1" dirty="0">
                <a:latin typeface="Montserrat" panose="00000500000000000000" pitchFamily="2" charset="0"/>
              </a:rPr>
              <a:t>JAMA </a:t>
            </a:r>
            <a:r>
              <a:rPr lang="en-GB" sz="2200" i="1" dirty="0" err="1">
                <a:latin typeface="Montserrat" panose="00000500000000000000" pitchFamily="2" charset="0"/>
              </a:rPr>
              <a:t>Pediatrics</a:t>
            </a:r>
            <a:r>
              <a:rPr lang="en-GB" sz="2200" dirty="0">
                <a:latin typeface="Montserrat" panose="00000500000000000000" pitchFamily="2" charset="0"/>
              </a:rPr>
              <a:t>, 173(9), pp. 853–859. Available at: 10.1001/jamapediatrics.2019.1759 </a:t>
            </a:r>
          </a:p>
          <a:p>
            <a:pPr>
              <a:lnSpc>
                <a:spcPts val="3376"/>
              </a:lnSpc>
            </a:pPr>
            <a:endParaRPr lang="en-US" sz="2200" dirty="0">
              <a:solidFill>
                <a:srgbClr val="FF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Braun, V. and Clarke, V. (2017) ‘Thematic analysis’,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The Journal of Positive Psychology,</a:t>
            </a:r>
          </a:p>
          <a:p>
            <a:pPr algn="l">
              <a:lnSpc>
                <a:spcPts val="3376"/>
              </a:lnSpc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12(3), pp. 297–298. Available at: http://dx.doi.org/10.1080/17439760.2016.1262613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Bryman, A. (2016)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Social research methods.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Oxford: Oxford University Press. 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Children’s Commissioner for Wales (2024a)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Screen time July/August 2025.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Available at: https://www.childcomwales.org.uk/publication/18536/ 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Children’s Commissioner for Wales (2024b)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Online safety June 2024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. Available at: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  <a:hlinkClick r:id="rId4"/>
              </a:rPr>
              <a:t>https://www.childcomwales.org.uk/wp-content/uploads/2025/03/June-MM-Online-Safety-A-Snapshot-Survey-of-Children-and-Young-People-in-Wales.pdf</a:t>
            </a: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Coyne, S.M. et al. (2020) ‘Does time spent using social media impact mental health?’,</a:t>
            </a: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Computers in Human Behavior, 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104, pp. 1-9. Available at: 10.1016/j.chb.2019.106160 </a:t>
            </a: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 </a:t>
            </a:r>
          </a:p>
          <a:p>
            <a:pPr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Erikson, E.H. (1968) </a:t>
            </a:r>
            <a:r>
              <a:rPr lang="en-US" sz="2200" i="1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Identity: Youth and crisis</a:t>
            </a:r>
            <a:r>
              <a:rPr lang="en-US" sz="2200" dirty="0">
                <a:solidFill>
                  <a:srgbClr val="000000"/>
                </a:solidFill>
                <a:latin typeface="Montserrat" panose="00000500000000000000" pitchFamily="2" charset="0"/>
                <a:ea typeface="Montserrat"/>
                <a:cs typeface="Montserrat"/>
                <a:sym typeface="Montserrat"/>
              </a:rPr>
              <a:t>. New York: Norton.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85FF2-75BD-31AA-7C6E-EA4E39480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A7D62842-06EE-DB8A-C085-762DE6397AAA}"/>
              </a:ext>
            </a:extLst>
          </p:cNvPr>
          <p:cNvSpPr/>
          <p:nvPr/>
        </p:nvSpPr>
        <p:spPr>
          <a:xfrm>
            <a:off x="0" y="-14037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C777379F-2455-70B6-EC34-E619CE24DD1B}"/>
              </a:ext>
            </a:extLst>
          </p:cNvPr>
          <p:cNvSpPr txBox="1"/>
          <p:nvPr/>
        </p:nvSpPr>
        <p:spPr>
          <a:xfrm>
            <a:off x="228637" y="349629"/>
            <a:ext cx="17830725" cy="9559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Festinger, L. (1954) ‘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 theory of social comparison processes’,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Human Relations, 7(2),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pp. 117–140. Available at: 10.1177/001872675400700202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376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Jeffs, T. and Smith, M. (2010)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Youth work practice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. Palgrave Macmillan.</a:t>
            </a:r>
          </a:p>
          <a:p>
            <a:pPr algn="l">
              <a:lnSpc>
                <a:spcPts val="3376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Keles, B., McCrae, N. and Grealish, A. (2020) ‘A systematic review: the influence of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social media on depression, anxiety and psychological distress in adolescents’,</a:t>
            </a:r>
          </a:p>
          <a:p>
            <a:pPr>
              <a:lnSpc>
                <a:spcPts val="3373"/>
              </a:lnSpc>
            </a:pP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International Journal of Adolescence and Youth,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25(1), pp. 79–93. Available at: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  <a:hlinkClick r:id="rId3"/>
              </a:rPr>
              <a:t>https://www.tandfonline.com/doi/pdf/10.1080/02673843.2019.1590851</a:t>
            </a: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Nesi, J. (2020) ‘The impact of social media on youth mental health’,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Adolescent Research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Review, 5(3), pp. 187–206. Available at: 10.18043/ncm.81.2.116</a:t>
            </a:r>
          </a:p>
          <a:p>
            <a:pPr>
              <a:lnSpc>
                <a:spcPts val="3373"/>
              </a:lnSpc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Ofcom (2023)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Children and parents: media use and attitudes report 2023.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Available at:</a:t>
            </a:r>
          </a:p>
          <a:p>
            <a:pPr>
              <a:lnSpc>
                <a:spcPts val="3373"/>
              </a:lnSpc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https://www.ofcom.org.uk/siteassets/resources/documents/research-and-data/medialiteracy-research/children/childrens-media-use-and-attitudes-2023/childrens-media-useand-attitudes-report-2023.pdf?v=329412  </a:t>
            </a:r>
          </a:p>
          <a:p>
            <a:pPr>
              <a:lnSpc>
                <a:spcPts val="3373"/>
              </a:lnSpc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Orben, A. and Przybylski, A.K. (2019) ‘The association between adolescent well-being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and digital technology use’,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Nature Human </a:t>
            </a:r>
            <a:r>
              <a:rPr lang="en-US" sz="2200" i="1" dirty="0" err="1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Behaviour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3, pp. 173–182.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10.1038/s41562-018-0506-1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Steinberg, L. (2014)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 Age of opportunity: lessons from the new science of adolescence. 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Houghton Mifflin Harcourt</a:t>
            </a:r>
            <a:r>
              <a:rPr lang="en-US" sz="240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6716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" y="381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9228" r="-33698" b="-292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28637" y="381474"/>
            <a:ext cx="17830763" cy="73833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UNICEF (1989)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Convention on the Rights of the Child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  <a:hlinkClick r:id="rId3"/>
              </a:rPr>
              <a:t>https://www.unicef.org.uk/wp-content/uploads/2019/10/UNCRC_summary-1_1.pdf</a:t>
            </a: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Valkenburg, P.M., Meier, A. and </a:t>
            </a:r>
            <a:r>
              <a:rPr lang="en-US" sz="2200" dirty="0" err="1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Beyens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I. (2022) ‘Social media use and adolescent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mental health’,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Current Opinion in Psychology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44, pp. 58–68.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10.1016/j.copsyc.2021.08.017 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Viner, R.M. et al. (2019) ‘Roles of cyberbullying, sleep, and physical activity in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adolescent mental health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’, The Lancet Child and Adolescent Health</a:t>
            </a: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, 3(10), pp. 685–696.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Available at: 10.1016/S2352-4642(19)30186-5.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Williams, D. (2021) Youth work in Wales: </a:t>
            </a:r>
            <a:r>
              <a:rPr lang="en-US" sz="2200" i="1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A critical exploration of practice and policy.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Unpublished PhD thesis. University of Wales Trinity Saint David. Available at:</a:t>
            </a: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  <a:hlinkClick r:id="rId4"/>
              </a:rPr>
              <a:t>https://www.youthworkwales.org.uk/wp-content/uploads/2023/03/Darrel-WilliamsPhD.pdf</a:t>
            </a:r>
            <a:endParaRPr lang="en-US" sz="2200" dirty="0">
              <a:solidFill>
                <a:srgbClr val="000000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  <a:p>
            <a:pPr>
              <a:lnSpc>
                <a:spcPts val="3373"/>
              </a:lnSpc>
              <a:spcBef>
                <a:spcPct val="0"/>
              </a:spcBef>
            </a:pPr>
            <a:r>
              <a:rPr lang="en-US" sz="2200" dirty="0">
                <a:latin typeface="Montserrat" panose="00000500000000000000" pitchFamily="2" charset="0"/>
              </a:rPr>
              <a:t>Youth Work in Wales Review Group (2022) Youth Work in Wales: principles and purposes. Available at: https://www.cwvys.org.uk/wp-content/uploads/2022/10/YOUTHWORK-IN-WALES-2022-ENGLISH.pdf </a:t>
            </a:r>
            <a:endParaRPr lang="en-US" sz="2200" dirty="0">
              <a:solidFill>
                <a:srgbClr val="000000"/>
              </a:solidFill>
              <a:latin typeface="Montserrat" panose="00000500000000000000" pitchFamily="2" charset="0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1044</TotalTime>
  <Words>1199</Words>
  <Application>Microsoft Office PowerPoint</Application>
  <PresentationFormat>Custom</PresentationFormat>
  <Paragraphs>178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Sergio Trendy</vt:lpstr>
      <vt:lpstr>Arial</vt:lpstr>
      <vt:lpstr>Montserrat</vt:lpstr>
      <vt:lpstr>Montserrat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 Youth Workers in Wales address mental health challenges linked to social media use among young people aged 11–14.</dc:title>
  <dc:creator>Llinos Davies</dc:creator>
  <cp:lastModifiedBy>Llinos Davies (2312645)</cp:lastModifiedBy>
  <cp:revision>7</cp:revision>
  <dcterms:created xsi:type="dcterms:W3CDTF">2006-08-16T00:00:00Z</dcterms:created>
  <dcterms:modified xsi:type="dcterms:W3CDTF">2026-05-14T14:39:39Z</dcterms:modified>
  <dc:identifier>DAHIOA2PSK0</dc:identifier>
</cp:coreProperties>
</file>