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13C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eigh Steel (2200885)" userId="6589c86b-fb9c-46e0-8ebf-247f2ca21abf" providerId="ADAL" clId="{0AD68A28-D13E-814B-B5BB-913EE2A0B717}"/>
    <pc:docChg chg="modSld">
      <pc:chgData name="Charleigh Steel (2200885)" userId="6589c86b-fb9c-46e0-8ebf-247f2ca21abf" providerId="ADAL" clId="{0AD68A28-D13E-814B-B5BB-913EE2A0B717}" dt="2022-10-24T13:04:40.317" v="20" actId="1076"/>
      <pc:docMkLst>
        <pc:docMk/>
      </pc:docMkLst>
      <pc:sldChg chg="addSp modSp">
        <pc:chgData name="Charleigh Steel (2200885)" userId="6589c86b-fb9c-46e0-8ebf-247f2ca21abf" providerId="ADAL" clId="{0AD68A28-D13E-814B-B5BB-913EE2A0B717}" dt="2022-10-24T13:04:40.317" v="20" actId="1076"/>
        <pc:sldMkLst>
          <pc:docMk/>
          <pc:sldMk cId="1778793144" sldId="256"/>
        </pc:sldMkLst>
        <pc:picChg chg="add mod">
          <ac:chgData name="Charleigh Steel (2200885)" userId="6589c86b-fb9c-46e0-8ebf-247f2ca21abf" providerId="ADAL" clId="{0AD68A28-D13E-814B-B5BB-913EE2A0B717}" dt="2022-10-24T13:04:40.317" v="20" actId="1076"/>
          <ac:picMkLst>
            <pc:docMk/>
            <pc:sldMk cId="1778793144" sldId="256"/>
            <ac:picMk id="2" creationId="{89224EBE-B8F7-B718-C82C-6B3E2233F96E}"/>
          </ac:picMkLst>
        </pc:picChg>
      </pc:sldChg>
      <pc:sldChg chg="modSp">
        <pc:chgData name="Charleigh Steel (2200885)" userId="6589c86b-fb9c-46e0-8ebf-247f2ca21abf" providerId="ADAL" clId="{0AD68A28-D13E-814B-B5BB-913EE2A0B717}" dt="2022-10-24T13:03:05.982" v="14" actId="20577"/>
        <pc:sldMkLst>
          <pc:docMk/>
          <pc:sldMk cId="1808066239" sldId="257"/>
        </pc:sldMkLst>
        <pc:spChg chg="mod">
          <ac:chgData name="Charleigh Steel (2200885)" userId="6589c86b-fb9c-46e0-8ebf-247f2ca21abf" providerId="ADAL" clId="{0AD68A28-D13E-814B-B5BB-913EE2A0B717}" dt="2022-10-24T13:03:05.982" v="14" actId="20577"/>
          <ac:spMkLst>
            <pc:docMk/>
            <pc:sldMk cId="1808066239" sldId="257"/>
            <ac:spMk id="4" creationId="{6BC41C3F-7675-E401-560C-944A592D726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B9F3-8A4F-CBDC-B083-61D4FE210A1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6BA8D56-2734-7194-94C8-0AF13A676F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385FDB7-7A8C-5C53-9124-3D3E35AA3E4C}"/>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56014464-2FC8-4C1D-CE6B-9E3940FDE6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5FE7A2-5625-7781-667E-21F466B25FCC}"/>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442135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179F6-001A-6E3C-B97A-93FCABB002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4E65C5-85CB-B713-2FBE-B6E8ECBDF90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368959-1F93-CECC-F656-BC477273E5BF}"/>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A6BE728F-60DA-E791-9EE6-798AB48A45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C2652D-61D7-D835-A8D8-230806D66C4D}"/>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63055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073F4-EE09-76C6-0B80-D092A48F47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181A519-D85D-EF87-5433-B5B18D9FC7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AAC1517-F760-D6CC-AACB-9ABB82346F6F}"/>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2C3A2BC4-0900-98A4-8004-133A46378A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F6021A-8EE3-B510-2628-3344B480F454}"/>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840071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3F94-2610-8C79-5165-CAC246149B5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8FFFEE6-24FC-455B-4F39-7F63CE99909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0C1B183-1D41-0DBE-D552-24C843CD9E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424354C-AB8F-2839-BA0A-93BDDB262707}"/>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6" name="Footer Placeholder 5">
            <a:extLst>
              <a:ext uri="{FF2B5EF4-FFF2-40B4-BE49-F238E27FC236}">
                <a16:creationId xmlns:a16="http://schemas.microsoft.com/office/drawing/2014/main" id="{1C0F3FCE-571F-DA95-68EE-76ED6107808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13AB78-A3BA-6CD9-4F8F-BB70C1EB23CD}"/>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067842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FA663-BA66-47FE-3B59-77DCA86049C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8650E50-1F65-CDC1-059F-B3B90B0D18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9A09EA5-76FF-6986-DE8F-45F0473484E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9D3107-7211-3DFB-6B48-D04FF92991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457514-F072-0D80-98FC-4BACC0EBCB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8A3629B-7113-954C-471E-C716B15C9038}"/>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8" name="Footer Placeholder 7">
            <a:extLst>
              <a:ext uri="{FF2B5EF4-FFF2-40B4-BE49-F238E27FC236}">
                <a16:creationId xmlns:a16="http://schemas.microsoft.com/office/drawing/2014/main" id="{2A6753F1-4EFD-98DD-2057-332315AC7D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D91364-988D-5132-CBE2-3A9AB0B9A92B}"/>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968442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607A0-0CD3-B778-A925-4A5799AE3B0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A7C220-9DFF-F21B-8343-8FFDAF940DD5}"/>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4" name="Footer Placeholder 3">
            <a:extLst>
              <a:ext uri="{FF2B5EF4-FFF2-40B4-BE49-F238E27FC236}">
                <a16:creationId xmlns:a16="http://schemas.microsoft.com/office/drawing/2014/main" id="{D59AEA2D-927B-FB0C-B5DA-362B6EBA3C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D5F9A31-2FD8-43B5-56F2-1AAA89603CE8}"/>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099686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85BFED-F136-4354-A2DB-05CEDF0C67EF}"/>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3" name="Footer Placeholder 2">
            <a:extLst>
              <a:ext uri="{FF2B5EF4-FFF2-40B4-BE49-F238E27FC236}">
                <a16:creationId xmlns:a16="http://schemas.microsoft.com/office/drawing/2014/main" id="{74814594-A93C-4017-FE16-9CF49AC8DF9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2E3296-B85E-A52B-C171-BABB4A63D053}"/>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750934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EF13D-38BA-D806-51DF-3DDADC68852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0518AC3-E158-9B2B-F09A-25848ED117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3319586-5A3A-6EBE-54F0-E78131BE41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4ED2BC-6B53-2091-F4ED-55BEE4784D04}"/>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6" name="Footer Placeholder 5">
            <a:extLst>
              <a:ext uri="{FF2B5EF4-FFF2-40B4-BE49-F238E27FC236}">
                <a16:creationId xmlns:a16="http://schemas.microsoft.com/office/drawing/2014/main" id="{632F637E-502C-617F-9603-DEC6EC9732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F7AC4F-C8D1-8A41-DC09-DBAE571805EE}"/>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2825737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8C6FB-98F4-5F2F-9DFF-BB4883CF17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D269793-66E2-117B-3C47-4D7C0E701F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0B550B6-3A02-6767-00E0-A53D95961A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9F4DB4E-0ED7-A541-9618-E5F88090C4DD}"/>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6" name="Footer Placeholder 5">
            <a:extLst>
              <a:ext uri="{FF2B5EF4-FFF2-40B4-BE49-F238E27FC236}">
                <a16:creationId xmlns:a16="http://schemas.microsoft.com/office/drawing/2014/main" id="{95E0E879-BC2F-4708-BCFC-40791E9DE6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E891EA-7751-E851-9F04-36944DAD65DA}"/>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547851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C7552-4973-D884-D4F8-DD131D965EA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59052A-E7E8-83CB-9812-8CF329D6658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73C30D-0A05-311D-C998-0AE615ADD2D0}"/>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56990D49-5D68-B05B-0D5A-A8753D7CE0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4CD6D4-4EDE-5D57-4F45-E4EA98FE968A}"/>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1414114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46448E-7624-7C1E-8286-1A6D1AD8DC3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8D792E0-18FA-058D-D7D9-C99E7F7FE8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9C86AF-57E5-0996-2191-1AF9A3162969}"/>
              </a:ext>
            </a:extLst>
          </p:cNvPr>
          <p:cNvSpPr>
            <a:spLocks noGrp="1"/>
          </p:cNvSpPr>
          <p:nvPr>
            <p:ph type="dt" sz="half" idx="10"/>
          </p:nvPr>
        </p:nvSpPr>
        <p:spPr/>
        <p:txBody>
          <a:body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954F300E-C069-AAD0-27D3-8F5AFC689D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B53985-8E17-D7E8-8096-43FF620225AB}"/>
              </a:ext>
            </a:extLst>
          </p:cNvPr>
          <p:cNvSpPr>
            <a:spLocks noGrp="1"/>
          </p:cNvSpPr>
          <p:nvPr>
            <p:ph type="sldNum" sz="quarter" idx="12"/>
          </p:nvPr>
        </p:nvSpPr>
        <p:spPr/>
        <p:txBody>
          <a:bodyPr/>
          <a:lstStyle/>
          <a:p>
            <a:fld id="{CB53F7CB-31F9-E240-A7D4-0C0771F5F948}" type="slidenum">
              <a:rPr lang="en-US" smtClean="0"/>
              <a:t>‹#›</a:t>
            </a:fld>
            <a:endParaRPr lang="en-US"/>
          </a:p>
        </p:txBody>
      </p:sp>
    </p:spTree>
    <p:extLst>
      <p:ext uri="{BB962C8B-B14F-4D97-AF65-F5344CB8AC3E}">
        <p14:creationId xmlns:p14="http://schemas.microsoft.com/office/powerpoint/2010/main" val="3353666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4C34C4-C397-DB63-42D8-2B58BE46D7A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B7F50E-290D-9440-B2A5-19A52E686D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09D281-AD20-3834-FB34-68C156DC0E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9A2FE3-EA2B-6B45-827E-ACB22F9928C8}" type="datetimeFigureOut">
              <a:rPr lang="en-US" smtClean="0"/>
              <a:t>10/24/22</a:t>
            </a:fld>
            <a:endParaRPr lang="en-US"/>
          </a:p>
        </p:txBody>
      </p:sp>
      <p:sp>
        <p:nvSpPr>
          <p:cNvPr id="5" name="Footer Placeholder 4">
            <a:extLst>
              <a:ext uri="{FF2B5EF4-FFF2-40B4-BE49-F238E27FC236}">
                <a16:creationId xmlns:a16="http://schemas.microsoft.com/office/drawing/2014/main" id="{E1EFD634-8132-DC2B-5475-6366AD8FA5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34FCB52-9487-0142-C926-96E675B1B8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53F7CB-31F9-E240-A7D4-0C0771F5F948}" type="slidenum">
              <a:rPr lang="en-US" smtClean="0"/>
              <a:t>‹#›</a:t>
            </a:fld>
            <a:endParaRPr lang="en-US"/>
          </a:p>
        </p:txBody>
      </p:sp>
    </p:spTree>
    <p:extLst>
      <p:ext uri="{BB962C8B-B14F-4D97-AF65-F5344CB8AC3E}">
        <p14:creationId xmlns:p14="http://schemas.microsoft.com/office/powerpoint/2010/main" val="37024070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hyperlink" Target="https://www.thehighereducationreview.com/news/importance-of-time-management-skills-for-students-nid-1135.html" TargetMode="External"/><Relationship Id="rId2" Type="http://schemas.openxmlformats.org/officeDocument/2006/relationships/hyperlink" Target="https://nickblackbourn.com/blog/why-is-note-taking-important/" TargetMode="External"/><Relationship Id="rId1" Type="http://schemas.openxmlformats.org/officeDocument/2006/relationships/slideLayout" Target="../slideLayouts/slideLayout8.xml"/><Relationship Id="rId5" Type="http://schemas.openxmlformats.org/officeDocument/2006/relationships/hyperlink" Target="https://www.google.com/url?sa=t&amp;rct=j&amp;q=&amp;esrc=s&amp;source=video&amp;cd=&amp;ved=2ahUKEwjar7_f9-n6AhVUdcAKHeBaCekQtwJ6BAgJEAI&amp;url=https%3A%2F%2Fwww.youtube.com%2Fwatch%3Fv%3D30Bmhads4rA&amp;usg=AOvVaw1ccV-AnXDdaVQqjIz8OJZW" TargetMode="External"/><Relationship Id="rId4" Type="http://schemas.openxmlformats.org/officeDocument/2006/relationships/hyperlink" Target="https://www.studysmarter.co.uk/magazine/learning-pl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FB257E-5746-1B0B-E735-3B90040FC0B7}"/>
              </a:ext>
            </a:extLst>
          </p:cNvPr>
          <p:cNvSpPr>
            <a:spLocks noGrp="1"/>
          </p:cNvSpPr>
          <p:nvPr>
            <p:ph type="title"/>
          </p:nvPr>
        </p:nvSpPr>
        <p:spPr>
          <a:xfrm>
            <a:off x="15427" y="299871"/>
            <a:ext cx="4075487" cy="660198"/>
          </a:xfrm>
        </p:spPr>
        <p:txBody>
          <a:bodyPr>
            <a:noAutofit/>
          </a:bodyPr>
          <a:lstStyle/>
          <a:p>
            <a:r>
              <a:rPr lang="en-GB" sz="1200" b="1" dirty="0">
                <a:latin typeface="Arial" panose="020B0604020202020204" pitchFamily="34" charset="0"/>
                <a:cs typeface="Arial" panose="020B0604020202020204" pitchFamily="34" charset="0"/>
              </a:rPr>
              <a:t>The collection of skills and personal traits that influence the development of critical thinking in education. </a:t>
            </a:r>
            <a:endParaRPr lang="en-US" sz="1200" b="1" dirty="0">
              <a:latin typeface="Arial" panose="020B06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C2C0E8B2-DDEA-B8AA-732C-C7CABD5D9F13}"/>
              </a:ext>
            </a:extLst>
          </p:cNvPr>
          <p:cNvSpPr>
            <a:spLocks noGrp="1"/>
          </p:cNvSpPr>
          <p:nvPr>
            <p:ph type="body" sz="half" idx="2"/>
          </p:nvPr>
        </p:nvSpPr>
        <p:spPr>
          <a:xfrm>
            <a:off x="15427" y="1041094"/>
            <a:ext cx="3932237" cy="1960147"/>
          </a:xfrm>
          <a:ln>
            <a:solidFill>
              <a:srgbClr val="D13CF8"/>
            </a:solidFill>
          </a:ln>
        </p:spPr>
        <p:txBody>
          <a:bodyPr>
            <a:normAutofit fontScale="92500"/>
          </a:bodyPr>
          <a:lstStyle/>
          <a:p>
            <a:r>
              <a:rPr lang="en-GB" sz="1000" dirty="0">
                <a:latin typeface="Arial" panose="020B0604020202020204" pitchFamily="34" charset="0"/>
                <a:cs typeface="Arial" panose="020B0604020202020204" pitchFamily="34" charset="0"/>
              </a:rPr>
              <a:t>In the first instance, we must ask what is implied by the term Critical Thinking? As a student it is valuable to understand that Critical Thinking is a underlying part of  academic success. A Critical Thinker is persistent , a person which weighs up the arguments and evidence provided both for and against. As stated by Edward Glaser (1941) Critical Thinking is defined as a persistent effort to investigate a belief or form of knowledge taking in consideration that evidence that supports it, as well as the further conclusions to which it tends. Therefore a Critical Thinker will collect a second opinion before making a judgement on a theorist. By doing this it offers them an opportunity to decide whether the information is plausible or factual. By applying skills linked to Critical Thinking students in addition to lecturers can estimate situations which may become recognisable like issues in the class room. They can then make a decision on what would be a appropriate solution. A few examples on some skills used in Critical Thinking include time management, reflective learning and note taking. </a:t>
            </a:r>
            <a:endParaRPr lang="en-US" sz="1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2EA1327-CE5D-48D9-33CB-FE3D288234C2}"/>
              </a:ext>
            </a:extLst>
          </p:cNvPr>
          <p:cNvSpPr txBox="1"/>
          <p:nvPr/>
        </p:nvSpPr>
        <p:spPr>
          <a:xfrm>
            <a:off x="-58127" y="88310"/>
            <a:ext cx="4370918" cy="246221"/>
          </a:xfrm>
          <a:prstGeom prst="rect">
            <a:avLst/>
          </a:prstGeom>
          <a:noFill/>
        </p:spPr>
        <p:txBody>
          <a:bodyPr wrap="square" rtlCol="0">
            <a:spAutoFit/>
          </a:bodyPr>
          <a:lstStyle/>
          <a:p>
            <a:pPr algn="l"/>
            <a:r>
              <a:rPr lang="en-GB" sz="1000" dirty="0" err="1">
                <a:latin typeface="Arial" panose="020B0604020202020204" pitchFamily="34" charset="0"/>
                <a:cs typeface="Arial" panose="020B0604020202020204" pitchFamily="34" charset="0"/>
              </a:rPr>
              <a:t>Charleigh</a:t>
            </a:r>
            <a:r>
              <a:rPr lang="en-GB" sz="1000" dirty="0">
                <a:latin typeface="Arial" panose="020B0604020202020204" pitchFamily="34" charset="0"/>
                <a:cs typeface="Arial" panose="020B0604020202020204" pitchFamily="34" charset="0"/>
              </a:rPr>
              <a:t> Steel                 Student number: 2200885</a:t>
            </a:r>
            <a:endParaRPr lang="en-US" sz="1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2F0714F-E897-972F-6E52-D9FB2C6D5E86}"/>
              </a:ext>
            </a:extLst>
          </p:cNvPr>
          <p:cNvSpPr txBox="1"/>
          <p:nvPr/>
        </p:nvSpPr>
        <p:spPr>
          <a:xfrm>
            <a:off x="39951" y="3037582"/>
            <a:ext cx="3973783" cy="3785652"/>
          </a:xfrm>
          <a:prstGeom prst="rect">
            <a:avLst/>
          </a:prstGeom>
          <a:noFill/>
          <a:ln>
            <a:solidFill>
              <a:srgbClr val="00B050"/>
            </a:solidFill>
          </a:ln>
        </p:spPr>
        <p:txBody>
          <a:bodyPr wrap="square" rtlCol="0">
            <a:spAutoFit/>
          </a:bodyPr>
          <a:lstStyle/>
          <a:p>
            <a:pPr algn="l"/>
            <a:r>
              <a:rPr lang="en-GB" sz="1000" b="1" u="sng" dirty="0">
                <a:solidFill>
                  <a:srgbClr val="00B050"/>
                </a:solidFill>
                <a:latin typeface="Arial" panose="020B0604020202020204" pitchFamily="34" charset="0"/>
                <a:cs typeface="Arial" panose="020B0604020202020204" pitchFamily="34" charset="0"/>
              </a:rPr>
              <a:t>Time Management </a:t>
            </a:r>
            <a:r>
              <a:rPr lang="en-GB" sz="1000" u="sng"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Time management consists of planning and organising your personal schedule to complete specific tasks. This allows students the opportunity to develop an estimation on how long they are able to spend on assignments, lectures and work placements. All students are responsible for organising their own study time, this can be demanding. Trying to accomplish a work life balance can be challenging due to many demands on your time from study, placements, jobs, personal interests, social and family life. Having to oversee competing deadlines with serval other commitments to accomplish can create unnecessary anxiety and stress. If a student begins feeling that their time is pressurised, it can be useful to start developing their time management skills and awareness. This can be achieved by varies strategies, as expressed by Stella Cottrell (2013). Cottrell states the importance of  keeping a dairy, as it can be a practical way of keeping track of tasks and commitments you must meet by a certain deadline. To be constructive, this dairy must include all non study activities, dates of when you must attend lectures, placements and due dates of all assignments. As well as specific study tasks like reading a certain chapter. It is also key to be realistic with your time as many students may be unable to concentrate on an assignment for many hours, therefore it is practical to divide and plan your work that best suits you. </a:t>
            </a:r>
          </a:p>
          <a:p>
            <a:pPr algn="l"/>
            <a:endParaRPr lang="en-GB" sz="1000"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3111F51-5A4E-CB68-2AFF-0F1FE2D92CA6}"/>
              </a:ext>
            </a:extLst>
          </p:cNvPr>
          <p:cNvSpPr txBox="1"/>
          <p:nvPr/>
        </p:nvSpPr>
        <p:spPr>
          <a:xfrm>
            <a:off x="4079804" y="1960364"/>
            <a:ext cx="3640665" cy="4862870"/>
          </a:xfrm>
          <a:prstGeom prst="rect">
            <a:avLst/>
          </a:prstGeom>
          <a:noFill/>
          <a:ln>
            <a:solidFill>
              <a:srgbClr val="FFC000"/>
            </a:solidFill>
          </a:ln>
        </p:spPr>
        <p:txBody>
          <a:bodyPr wrap="square" rtlCol="0">
            <a:spAutoFit/>
          </a:bodyPr>
          <a:lstStyle/>
          <a:p>
            <a:pPr algn="l"/>
            <a:r>
              <a:rPr lang="en-GB" sz="1000" b="1" u="sng" dirty="0">
                <a:solidFill>
                  <a:srgbClr val="FFC000"/>
                </a:solidFill>
                <a:latin typeface="Arial" panose="020B0604020202020204" pitchFamily="34" charset="0"/>
                <a:cs typeface="Arial" panose="020B0604020202020204" pitchFamily="34" charset="0"/>
              </a:rPr>
              <a:t>Reflective Learning </a:t>
            </a:r>
          </a:p>
          <a:p>
            <a:r>
              <a:rPr lang="en-GB" sz="1000" dirty="0">
                <a:latin typeface="Arial" panose="020B0604020202020204" pitchFamily="34" charset="0"/>
                <a:cs typeface="Arial" panose="020B0604020202020204" pitchFamily="34" charset="0"/>
              </a:rPr>
              <a:t>Becoming a reflective learner is a valid part of becoming not only a university student but an adult. For a student to be able to develop their reflective learning skills they should first get to know themselves and how they learn best. Cottrell (2021) describes that every unique individual learns and works differently. ‘’The better you can understand your own performance, the more you can achieve’’ (Cottrell, 2021, p.70). Once a student has found their learning style and what works best for them, as a student grades should improve in addition to feedback. A students performance can mature if they take the time to reflect on their strengths and weakness and how they can improve further. Whilst completing assignments throughout your degree lecturers when marking leave constructive criticism on your work, it is important to remember that in order to improve and progress you must keep in mind the feedback giving by your lecturers. One method of reflective learning includes group flip charts. The importance of group discussions is expressed by </a:t>
            </a:r>
            <a:r>
              <a:rPr lang="en-GB" sz="1000" dirty="0" err="1">
                <a:latin typeface="Arial" panose="020B0604020202020204" pitchFamily="34" charset="0"/>
                <a:cs typeface="Arial" panose="020B0604020202020204" pitchFamily="34" charset="0"/>
              </a:rPr>
              <a:t>YOUTRAIN</a:t>
            </a:r>
            <a:r>
              <a:rPr lang="en-GB" sz="1000" dirty="0">
                <a:latin typeface="Arial" panose="020B0604020202020204" pitchFamily="34" charset="0"/>
                <a:cs typeface="Arial" panose="020B0604020202020204" pitchFamily="34" charset="0"/>
              </a:rPr>
              <a:t> video project (2019). As shown, during a group flip chart’s each individual will have a sticky note and will write down the answer to the question which will be later discussed as a group. The questions would consist of what have u learnt from today’s lecture, how will this help you?. This allows students to not only learn from each others learning styles but allows lecturers the opportunity to understand how each student can learn better. Students can also keep a note of how they feel they did in assignments and what could enhance their learning progress in a journal, along with points their lecturer made for them to progress. </a:t>
            </a:r>
            <a:endParaRPr lang="en-US" sz="1000" dirty="0">
              <a:latin typeface="Arial" panose="020B0604020202020204" pitchFamily="34" charset="0"/>
              <a:cs typeface="Arial" panose="020B0604020202020204" pitchFamily="34" charset="0"/>
            </a:endParaRPr>
          </a:p>
          <a:p>
            <a:pPr algn="l"/>
            <a:endParaRPr lang="en-GB" sz="1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4BA55EC-90A7-7C0D-5F8D-541A8777985B}"/>
              </a:ext>
            </a:extLst>
          </p:cNvPr>
          <p:cNvSpPr txBox="1"/>
          <p:nvPr/>
        </p:nvSpPr>
        <p:spPr>
          <a:xfrm>
            <a:off x="4079804" y="122969"/>
            <a:ext cx="3640665" cy="1785104"/>
          </a:xfrm>
          <a:prstGeom prst="rect">
            <a:avLst/>
          </a:prstGeom>
          <a:noFill/>
          <a:ln>
            <a:solidFill>
              <a:srgbClr val="00B050"/>
            </a:solidFill>
          </a:ln>
        </p:spPr>
        <p:txBody>
          <a:bodyPr wrap="square" rtlCol="0">
            <a:spAutoFit/>
          </a:bodyPr>
          <a:lstStyle/>
          <a:p>
            <a:pPr algn="l"/>
            <a:r>
              <a:rPr lang="en-GB" sz="1000" dirty="0">
                <a:latin typeface="Arial" panose="020B0604020202020204" pitchFamily="34" charset="0"/>
                <a:cs typeface="Arial" panose="020B0604020202020204" pitchFamily="34" charset="0"/>
              </a:rPr>
              <a:t>Cottrell (2013) is supported by </a:t>
            </a:r>
            <a:r>
              <a:rPr lang="en-GB" sz="1000" dirty="0" err="1">
                <a:latin typeface="Arial" panose="020B0604020202020204" pitchFamily="34" charset="0"/>
                <a:cs typeface="Arial" panose="020B0604020202020204" pitchFamily="34" charset="0"/>
              </a:rPr>
              <a:t>Pangraphi</a:t>
            </a:r>
            <a:r>
              <a:rPr lang="en-GB" sz="1000" dirty="0">
                <a:latin typeface="Arial" panose="020B0604020202020204" pitchFamily="34" charset="0"/>
                <a:cs typeface="Arial" panose="020B0604020202020204" pitchFamily="34" charset="0"/>
              </a:rPr>
              <a:t> (2022). </a:t>
            </a:r>
            <a:r>
              <a:rPr lang="en-GB" sz="1000" dirty="0" err="1">
                <a:latin typeface="Arial" panose="020B0604020202020204" pitchFamily="34" charset="0"/>
                <a:cs typeface="Arial" panose="020B0604020202020204" pitchFamily="34" charset="0"/>
              </a:rPr>
              <a:t>Pangraphi</a:t>
            </a:r>
            <a:r>
              <a:rPr lang="en-GB" sz="1000" dirty="0">
                <a:latin typeface="Arial" panose="020B0604020202020204" pitchFamily="34" charset="0"/>
                <a:cs typeface="Arial" panose="020B0604020202020204" pitchFamily="34" charset="0"/>
              </a:rPr>
              <a:t> indicates that using a </a:t>
            </a:r>
            <a:r>
              <a:rPr lang="en-GB" sz="1000" dirty="0" err="1">
                <a:latin typeface="Arial" panose="020B0604020202020204" pitchFamily="34" charset="0"/>
                <a:cs typeface="Arial" panose="020B0604020202020204" pitchFamily="34" charset="0"/>
              </a:rPr>
              <a:t>calander</a:t>
            </a:r>
            <a:r>
              <a:rPr lang="en-GB" sz="1000" dirty="0">
                <a:latin typeface="Arial" panose="020B0604020202020204" pitchFamily="34" charset="0"/>
                <a:cs typeface="Arial" panose="020B0604020202020204" pitchFamily="34" charset="0"/>
              </a:rPr>
              <a:t> and checklists can be a valid way to prepare and organise a students individual study time. By staying organised and using a </a:t>
            </a:r>
            <a:r>
              <a:rPr lang="en-GB" sz="1000" dirty="0" err="1">
                <a:latin typeface="Arial" panose="020B0604020202020204" pitchFamily="34" charset="0"/>
                <a:cs typeface="Arial" panose="020B0604020202020204" pitchFamily="34" charset="0"/>
              </a:rPr>
              <a:t>calander</a:t>
            </a:r>
            <a:r>
              <a:rPr lang="en-GB" sz="1000" dirty="0">
                <a:latin typeface="Arial" panose="020B0604020202020204" pitchFamily="34" charset="0"/>
                <a:cs typeface="Arial" panose="020B0604020202020204" pitchFamily="34" charset="0"/>
              </a:rPr>
              <a:t> or checklists students are able to keep track of what tasks must be completed and the deadlines of them tasks. As well as saving a lot of time. To conclude, by keeping a diary or </a:t>
            </a:r>
            <a:r>
              <a:rPr lang="en-GB" sz="1000" dirty="0" err="1">
                <a:latin typeface="Arial" panose="020B0604020202020204" pitchFamily="34" charset="0"/>
                <a:cs typeface="Arial" panose="020B0604020202020204" pitchFamily="34" charset="0"/>
              </a:rPr>
              <a:t>calander</a:t>
            </a:r>
            <a:r>
              <a:rPr lang="en-GB" sz="1000" dirty="0">
                <a:latin typeface="Arial" panose="020B0604020202020204" pitchFamily="34" charset="0"/>
                <a:cs typeface="Arial" panose="020B0604020202020204" pitchFamily="34" charset="0"/>
              </a:rPr>
              <a:t> or checklists over studying for a degree, as a student you will overall become more independent and organised. Which could have a greater influence on their overall grades and positive feedback. </a:t>
            </a:r>
            <a:endParaRPr lang="en-US" sz="1000" dirty="0"/>
          </a:p>
        </p:txBody>
      </p:sp>
      <p:sp>
        <p:nvSpPr>
          <p:cNvPr id="10" name="TextBox 9">
            <a:extLst>
              <a:ext uri="{FF2B5EF4-FFF2-40B4-BE49-F238E27FC236}">
                <a16:creationId xmlns:a16="http://schemas.microsoft.com/office/drawing/2014/main" id="{FF6A804C-FF12-E8EC-CBD6-AD3CB94EE5C3}"/>
              </a:ext>
            </a:extLst>
          </p:cNvPr>
          <p:cNvSpPr txBox="1"/>
          <p:nvPr/>
        </p:nvSpPr>
        <p:spPr>
          <a:xfrm>
            <a:off x="7852609" y="122969"/>
            <a:ext cx="4110564" cy="3323987"/>
          </a:xfrm>
          <a:prstGeom prst="rect">
            <a:avLst/>
          </a:prstGeom>
          <a:noFill/>
          <a:ln>
            <a:solidFill>
              <a:srgbClr val="00B0F0"/>
            </a:solidFill>
          </a:ln>
        </p:spPr>
        <p:txBody>
          <a:bodyPr wrap="square" rtlCol="0">
            <a:spAutoFit/>
          </a:bodyPr>
          <a:lstStyle/>
          <a:p>
            <a:pPr algn="l"/>
            <a:r>
              <a:rPr lang="en-GB" sz="1000" b="1" u="sng" dirty="0">
                <a:solidFill>
                  <a:srgbClr val="00B0F0"/>
                </a:solidFill>
                <a:latin typeface="Arial" panose="020B0604020202020204" pitchFamily="34" charset="0"/>
                <a:cs typeface="Arial" panose="020B0604020202020204" pitchFamily="34" charset="0"/>
              </a:rPr>
              <a:t>Note Taking </a:t>
            </a:r>
          </a:p>
          <a:p>
            <a:pPr algn="l"/>
            <a:r>
              <a:rPr lang="en-GB" sz="1000" dirty="0">
                <a:latin typeface="Arial" panose="020B0604020202020204" pitchFamily="34" charset="0"/>
                <a:cs typeface="Arial" panose="020B0604020202020204" pitchFamily="34" charset="0"/>
              </a:rPr>
              <a:t>Over the course of studying for a degree, as a student you will be expected to become an independent learner. Whilst attending lectures it is vital that you take notes, as it would be impossible to remember all the information given to you. When taking notes a student will write down key words, phrases or paragraphs that will help them when completing their assignment. Each student has a unique way that is best suited to them of taking notes. </a:t>
            </a:r>
          </a:p>
          <a:p>
            <a:pPr algn="l"/>
            <a:r>
              <a:rPr lang="en-GB" sz="1000" dirty="0">
                <a:latin typeface="Arial" panose="020B0604020202020204" pitchFamily="34" charset="0"/>
                <a:cs typeface="Arial" panose="020B0604020202020204" pitchFamily="34" charset="0"/>
              </a:rPr>
              <a:t>Some students tend to write down what they hear in lectures word for word without fully understanding what has been said. However, other students will listen to the lecture and take note of theorists names, key words or points, then once the lecture has finished they would go back to their notes to add more detail. As argued by </a:t>
            </a:r>
            <a:r>
              <a:rPr lang="en-GB" sz="1000" dirty="0" err="1">
                <a:latin typeface="Arial" panose="020B0604020202020204" pitchFamily="34" charset="0"/>
                <a:cs typeface="Arial" panose="020B0604020202020204" pitchFamily="34" charset="0"/>
              </a:rPr>
              <a:t>Blackbourn</a:t>
            </a:r>
            <a:r>
              <a:rPr lang="en-GB" sz="1000" dirty="0">
                <a:latin typeface="Arial" panose="020B0604020202020204" pitchFamily="34" charset="0"/>
                <a:cs typeface="Arial" panose="020B0604020202020204" pitchFamily="34" charset="0"/>
              </a:rPr>
              <a:t> (2021) structured note taking helps students to absorb information and assists a better understanding of that information. Furthermore, </a:t>
            </a:r>
            <a:r>
              <a:rPr lang="en-GB" sz="1000" dirty="0" err="1">
                <a:latin typeface="Arial" panose="020B0604020202020204" pitchFamily="34" charset="0"/>
                <a:cs typeface="Arial" panose="020B0604020202020204" pitchFamily="34" charset="0"/>
              </a:rPr>
              <a:t>Blackbourn</a:t>
            </a:r>
            <a:r>
              <a:rPr lang="en-GB" sz="1000" dirty="0">
                <a:latin typeface="Arial" panose="020B0604020202020204" pitchFamily="34" charset="0"/>
                <a:cs typeface="Arial" panose="020B0604020202020204" pitchFamily="34" charset="0"/>
              </a:rPr>
              <a:t> goes on to state when taking notes students have an opportunity to select, rank and merge new information with their existing knowledge. Note taking has a positive affect when getting to  writing your assignment as you would have already processed the new information allowing you to gain a better understanding of your task. There are varies different ways of making notes this can include: </a:t>
            </a:r>
          </a:p>
        </p:txBody>
      </p:sp>
      <p:sp>
        <p:nvSpPr>
          <p:cNvPr id="5" name="TextBox 4">
            <a:extLst>
              <a:ext uri="{FF2B5EF4-FFF2-40B4-BE49-F238E27FC236}">
                <a16:creationId xmlns:a16="http://schemas.microsoft.com/office/drawing/2014/main" id="{CFCFDC9E-9B6E-7088-92B4-26824F2C1DE4}"/>
              </a:ext>
            </a:extLst>
          </p:cNvPr>
          <p:cNvSpPr txBox="1"/>
          <p:nvPr/>
        </p:nvSpPr>
        <p:spPr>
          <a:xfrm>
            <a:off x="7852609" y="5345906"/>
            <a:ext cx="3889633" cy="1477328"/>
          </a:xfrm>
          <a:prstGeom prst="rect">
            <a:avLst/>
          </a:prstGeom>
          <a:noFill/>
          <a:ln>
            <a:solidFill>
              <a:srgbClr val="C00000"/>
            </a:solidFill>
          </a:ln>
        </p:spPr>
        <p:txBody>
          <a:bodyPr wrap="square" rtlCol="0">
            <a:spAutoFit/>
          </a:bodyPr>
          <a:lstStyle/>
          <a:p>
            <a:pPr algn="l"/>
            <a:r>
              <a:rPr lang="en-GB" sz="1000" dirty="0">
                <a:latin typeface="Arial" panose="020B0604020202020204" pitchFamily="34" charset="0"/>
                <a:cs typeface="Arial" panose="020B0604020202020204" pitchFamily="34" charset="0"/>
              </a:rPr>
              <a:t>To conclude, I think that Time Management, Reflective Learning and Note Taking are all methods that when incorporated to one another can help strengthen a students skills for critical thinking. I believe that all skills can allow a student to progress and organise their studies and work effectively. As suggested by Study Smarter having a suitable plan to follow can offer an increased self awareness, enforces discipline, as well as setting achievable goals. By gaining these skills, it will not only benefit you as a student but after university as an adult. </a:t>
            </a:r>
            <a:endParaRPr lang="en-US" sz="1000" dirty="0">
              <a:latin typeface="Arial" panose="020B0604020202020204" pitchFamily="34" charset="0"/>
              <a:cs typeface="Arial" panose="020B0604020202020204" pitchFamily="34" charset="0"/>
            </a:endParaRPr>
          </a:p>
        </p:txBody>
      </p:sp>
      <p:pic>
        <p:nvPicPr>
          <p:cNvPr id="2" name="Picture 10">
            <a:extLst>
              <a:ext uri="{FF2B5EF4-FFF2-40B4-BE49-F238E27FC236}">
                <a16:creationId xmlns:a16="http://schemas.microsoft.com/office/drawing/2014/main" id="{89224EBE-B8F7-B718-C82C-6B3E2233F9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86539" y="3651354"/>
            <a:ext cx="2954656" cy="1477328"/>
          </a:xfrm>
          <a:prstGeom prst="rect">
            <a:avLst/>
          </a:prstGeom>
        </p:spPr>
      </p:pic>
    </p:spTree>
    <p:extLst>
      <p:ext uri="{BB962C8B-B14F-4D97-AF65-F5344CB8AC3E}">
        <p14:creationId xmlns:p14="http://schemas.microsoft.com/office/powerpoint/2010/main" val="1778793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6BC41C3F-7675-E401-560C-944A592D726A}"/>
              </a:ext>
            </a:extLst>
          </p:cNvPr>
          <p:cNvSpPr>
            <a:spLocks noGrp="1"/>
          </p:cNvSpPr>
          <p:nvPr>
            <p:ph type="body" sz="half" idx="2"/>
          </p:nvPr>
        </p:nvSpPr>
        <p:spPr>
          <a:xfrm>
            <a:off x="211667" y="321733"/>
            <a:ext cx="9334500" cy="3811588"/>
          </a:xfrm>
        </p:spPr>
        <p:txBody>
          <a:bodyPr>
            <a:normAutofit fontScale="85000" lnSpcReduction="10000"/>
          </a:bodyPr>
          <a:lstStyle/>
          <a:p>
            <a:r>
              <a:rPr lang="en-GB" sz="1800" b="1" dirty="0">
                <a:latin typeface="Arial" panose="020B0604020202020204" pitchFamily="34" charset="0"/>
                <a:cs typeface="Arial" panose="020B0604020202020204" pitchFamily="34" charset="0"/>
              </a:rPr>
              <a:t>Reference List </a:t>
            </a:r>
          </a:p>
          <a:p>
            <a:r>
              <a:rPr lang="en-GB" sz="1800" dirty="0" err="1">
                <a:latin typeface="Arial" panose="020B0604020202020204" pitchFamily="34" charset="0"/>
                <a:cs typeface="Arial" panose="020B0604020202020204" pitchFamily="34" charset="0"/>
              </a:rPr>
              <a:t>Blackbourn</a:t>
            </a:r>
            <a:r>
              <a:rPr lang="en-GB" sz="1800" dirty="0">
                <a:latin typeface="Arial" panose="020B0604020202020204" pitchFamily="34" charset="0"/>
                <a:cs typeface="Arial" panose="020B0604020202020204" pitchFamily="34" charset="0"/>
              </a:rPr>
              <a:t>, N (2021) ‘Why is note taking important?’, Nick </a:t>
            </a:r>
            <a:r>
              <a:rPr lang="en-GB" sz="1800" dirty="0" err="1">
                <a:latin typeface="Arial" panose="020B0604020202020204" pitchFamily="34" charset="0"/>
                <a:cs typeface="Arial" panose="020B0604020202020204" pitchFamily="34" charset="0"/>
              </a:rPr>
              <a:t>Blackbourn</a:t>
            </a:r>
            <a:r>
              <a:rPr lang="en-GB" sz="1800" dirty="0">
                <a:latin typeface="Arial" panose="020B0604020202020204" pitchFamily="34" charset="0"/>
                <a:cs typeface="Arial" panose="020B0604020202020204" pitchFamily="34" charset="0"/>
              </a:rPr>
              <a:t> [blog]. 9</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September. Available at: </a:t>
            </a:r>
            <a:r>
              <a:rPr lang="en-GB" sz="1800" dirty="0">
                <a:latin typeface="Arial" panose="020B0604020202020204" pitchFamily="34" charset="0"/>
                <a:cs typeface="Arial" panose="020B0604020202020204" pitchFamily="34" charset="0"/>
                <a:hlinkClick r:id="rId2"/>
              </a:rPr>
              <a:t>https://</a:t>
            </a:r>
            <a:r>
              <a:rPr lang="en-GB" sz="1800" dirty="0" err="1">
                <a:latin typeface="Arial" panose="020B0604020202020204" pitchFamily="34" charset="0"/>
                <a:cs typeface="Arial" panose="020B0604020202020204" pitchFamily="34" charset="0"/>
                <a:hlinkClick r:id="rId2"/>
              </a:rPr>
              <a:t>nickblackbourn.com</a:t>
            </a:r>
            <a:r>
              <a:rPr lang="en-GB" sz="1800" dirty="0">
                <a:latin typeface="Arial" panose="020B0604020202020204" pitchFamily="34" charset="0"/>
                <a:cs typeface="Arial" panose="020B0604020202020204" pitchFamily="34" charset="0"/>
                <a:hlinkClick r:id="rId2"/>
              </a:rPr>
              <a:t>/blog/why-is-note-taking-important/</a:t>
            </a:r>
            <a:r>
              <a:rPr lang="en-GB" sz="1800" dirty="0">
                <a:latin typeface="Arial" panose="020B0604020202020204" pitchFamily="34" charset="0"/>
                <a:cs typeface="Arial" panose="020B0604020202020204" pitchFamily="34" charset="0"/>
              </a:rPr>
              <a:t> (Accessed: 22</a:t>
            </a:r>
            <a:r>
              <a:rPr lang="en-GB" sz="1800" baseline="30000" dirty="0">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 October 2022).  </a:t>
            </a:r>
          </a:p>
          <a:p>
            <a:r>
              <a:rPr lang="en-GB" sz="1800" dirty="0">
                <a:latin typeface="Arial" panose="020B0604020202020204" pitchFamily="34" charset="0"/>
                <a:cs typeface="Arial" panose="020B0604020202020204" pitchFamily="34" charset="0"/>
              </a:rPr>
              <a:t>Cottrell, S (2013, p.187) cited Glaser (1941) </a:t>
            </a:r>
            <a:r>
              <a:rPr lang="en-GB" sz="1800" i="1" dirty="0">
                <a:latin typeface="Arial" panose="020B0604020202020204" pitchFamily="34" charset="0"/>
                <a:cs typeface="Arial" panose="020B0604020202020204" pitchFamily="34" charset="0"/>
              </a:rPr>
              <a:t>The Study Skills Handbook. </a:t>
            </a:r>
            <a:r>
              <a:rPr lang="en-GB" sz="1800" dirty="0">
                <a:latin typeface="Arial" panose="020B0604020202020204" pitchFamily="34" charset="0"/>
                <a:cs typeface="Arial" panose="020B0604020202020204" pitchFamily="34" charset="0"/>
              </a:rPr>
              <a:t>4th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Hampshire: </a:t>
            </a:r>
            <a:r>
              <a:rPr lang="en-GB" sz="1800" dirty="0" err="1">
                <a:latin typeface="Arial" panose="020B0604020202020204" pitchFamily="34" charset="0"/>
                <a:cs typeface="Arial" panose="020B0604020202020204" pitchFamily="34" charset="0"/>
              </a:rPr>
              <a:t>Palgrave</a:t>
            </a:r>
            <a:r>
              <a:rPr lang="en-GB" sz="1800" dirty="0">
                <a:latin typeface="Arial" panose="020B0604020202020204" pitchFamily="34" charset="0"/>
                <a:cs typeface="Arial" panose="020B0604020202020204" pitchFamily="34" charset="0"/>
              </a:rPr>
              <a:t> Macmillan </a:t>
            </a:r>
          </a:p>
          <a:p>
            <a:r>
              <a:rPr lang="en-GB" sz="1800" dirty="0">
                <a:latin typeface="Arial" panose="020B0604020202020204" pitchFamily="34" charset="0"/>
                <a:cs typeface="Arial" panose="020B0604020202020204" pitchFamily="34" charset="0"/>
              </a:rPr>
              <a:t>Cottrell, S (2021) </a:t>
            </a:r>
            <a:r>
              <a:rPr lang="en-GB" sz="1800" i="1" dirty="0">
                <a:latin typeface="Arial" panose="020B0604020202020204" pitchFamily="34" charset="0"/>
                <a:cs typeface="Arial" panose="020B0604020202020204" pitchFamily="34" charset="0"/>
              </a:rPr>
              <a:t>Skills for Success: Personal Development and Employability. </a:t>
            </a:r>
            <a:r>
              <a:rPr lang="en-GB" sz="1800" dirty="0">
                <a:latin typeface="Arial" panose="020B0604020202020204" pitchFamily="34" charset="0"/>
                <a:cs typeface="Arial" panose="020B0604020202020204" pitchFamily="34" charset="0"/>
              </a:rPr>
              <a:t>4th </a:t>
            </a:r>
            <a:r>
              <a:rPr lang="en-GB" sz="1800" dirty="0" err="1">
                <a:latin typeface="Arial" panose="020B0604020202020204" pitchFamily="34" charset="0"/>
                <a:cs typeface="Arial" panose="020B0604020202020204" pitchFamily="34" charset="0"/>
              </a:rPr>
              <a:t>edn</a:t>
            </a:r>
            <a:r>
              <a:rPr lang="en-GB" sz="1800" dirty="0">
                <a:latin typeface="Arial" panose="020B0604020202020204" pitchFamily="34" charset="0"/>
                <a:cs typeface="Arial" panose="020B0604020202020204" pitchFamily="34" charset="0"/>
              </a:rPr>
              <a:t>. London: </a:t>
            </a:r>
            <a:r>
              <a:rPr lang="en-GB" sz="1800" dirty="0" err="1">
                <a:latin typeface="Arial" panose="020B0604020202020204" pitchFamily="34" charset="0"/>
                <a:cs typeface="Arial" panose="020B0604020202020204" pitchFamily="34" charset="0"/>
              </a:rPr>
              <a:t>Palgrave</a:t>
            </a:r>
            <a:r>
              <a:rPr lang="en-GB" sz="1800" dirty="0">
                <a:latin typeface="Arial" panose="020B0604020202020204" pitchFamily="34" charset="0"/>
                <a:cs typeface="Arial" panose="020B0604020202020204" pitchFamily="34" charset="0"/>
              </a:rPr>
              <a:t>. </a:t>
            </a:r>
          </a:p>
          <a:p>
            <a:r>
              <a:rPr lang="en-GB" sz="1800" dirty="0" err="1">
                <a:latin typeface="Arial" panose="020B0604020202020204" pitchFamily="34" charset="0"/>
                <a:cs typeface="Arial" panose="020B0604020202020204" pitchFamily="34" charset="0"/>
              </a:rPr>
              <a:t>Pangraphi</a:t>
            </a:r>
            <a:r>
              <a:rPr lang="en-GB" sz="1800" dirty="0">
                <a:latin typeface="Arial" panose="020B0604020202020204" pitchFamily="34" charset="0"/>
                <a:cs typeface="Arial" panose="020B0604020202020204" pitchFamily="34" charset="0"/>
              </a:rPr>
              <a:t>, S (2022) ‘Importance of Time Management skills for Students’, </a:t>
            </a:r>
            <a:r>
              <a:rPr lang="en-GB" sz="1800" i="1" dirty="0">
                <a:latin typeface="Arial" panose="020B0604020202020204" pitchFamily="34" charset="0"/>
                <a:cs typeface="Arial" panose="020B0604020202020204" pitchFamily="34" charset="0"/>
              </a:rPr>
              <a:t>Higher Education Review. </a:t>
            </a:r>
            <a:r>
              <a:rPr lang="en-GB" sz="1800" dirty="0">
                <a:latin typeface="Arial" panose="020B0604020202020204" pitchFamily="34" charset="0"/>
                <a:cs typeface="Arial" panose="020B0604020202020204" pitchFamily="34" charset="0"/>
              </a:rPr>
              <a:t>Available at: </a:t>
            </a:r>
            <a:r>
              <a:rPr lang="en-GB" sz="1800" dirty="0">
                <a:latin typeface="Arial" panose="020B0604020202020204" pitchFamily="34" charset="0"/>
                <a:cs typeface="Arial" panose="020B0604020202020204" pitchFamily="34" charset="0"/>
                <a:hlinkClick r:id="rId3"/>
              </a:rPr>
              <a:t>https://www.thehighereducationreview.com/news/importance-of-time-management-skills-for-</a:t>
            </a:r>
            <a:r>
              <a:rPr lang="en-GB" sz="1800" dirty="0" err="1">
                <a:latin typeface="Arial" panose="020B0604020202020204" pitchFamily="34" charset="0"/>
                <a:cs typeface="Arial" panose="020B0604020202020204" pitchFamily="34" charset="0"/>
                <a:hlinkClick r:id="rId3"/>
              </a:rPr>
              <a:t>students-nid-1135.html</a:t>
            </a:r>
            <a:r>
              <a:rPr lang="en-GB" sz="1800" dirty="0">
                <a:latin typeface="Arial" panose="020B0604020202020204" pitchFamily="34" charset="0"/>
                <a:cs typeface="Arial" panose="020B0604020202020204" pitchFamily="34" charset="0"/>
              </a:rPr>
              <a:t> (Accessed: 18</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October 2022). </a:t>
            </a:r>
          </a:p>
          <a:p>
            <a:r>
              <a:rPr lang="en-GB" sz="1800" dirty="0">
                <a:latin typeface="Arial" panose="020B0604020202020204" pitchFamily="34" charset="0"/>
                <a:cs typeface="Arial" panose="020B0604020202020204" pitchFamily="34" charset="0"/>
              </a:rPr>
              <a:t>Study Smarter (no date) </a:t>
            </a:r>
            <a:r>
              <a:rPr lang="en-GB" sz="1800" i="1" dirty="0">
                <a:latin typeface="Arial" panose="020B0604020202020204" pitchFamily="34" charset="0"/>
                <a:cs typeface="Arial" panose="020B0604020202020204" pitchFamily="34" charset="0"/>
              </a:rPr>
              <a:t>Learning Plan: A Dream Without A Plan Is Just A Dream</a:t>
            </a:r>
            <a:r>
              <a:rPr lang="en-GB" sz="1800" dirty="0">
                <a:latin typeface="Arial" panose="020B0604020202020204" pitchFamily="34" charset="0"/>
                <a:cs typeface="Arial" panose="020B0604020202020204" pitchFamily="34" charset="0"/>
              </a:rPr>
              <a:t>. Available at: </a:t>
            </a:r>
            <a:r>
              <a:rPr lang="en-GB" sz="1800" dirty="0">
                <a:latin typeface="Arial" panose="020B0604020202020204" pitchFamily="34" charset="0"/>
                <a:cs typeface="Arial" panose="020B0604020202020204" pitchFamily="34" charset="0"/>
                <a:hlinkClick r:id="rId4"/>
              </a:rPr>
              <a:t>https://</a:t>
            </a:r>
            <a:r>
              <a:rPr lang="en-GB" sz="1800" dirty="0" err="1">
                <a:latin typeface="Arial" panose="020B0604020202020204" pitchFamily="34" charset="0"/>
                <a:cs typeface="Arial" panose="020B0604020202020204" pitchFamily="34" charset="0"/>
                <a:hlinkClick r:id="rId4"/>
              </a:rPr>
              <a:t>www.studysmarter.co.uk</a:t>
            </a:r>
            <a:r>
              <a:rPr lang="en-GB" sz="1800" dirty="0">
                <a:latin typeface="Arial" panose="020B0604020202020204" pitchFamily="34" charset="0"/>
                <a:cs typeface="Arial" panose="020B0604020202020204" pitchFamily="34" charset="0"/>
                <a:hlinkClick r:id="rId4"/>
              </a:rPr>
              <a:t>/magazine/learning-plan/</a:t>
            </a:r>
            <a:r>
              <a:rPr lang="en-GB" sz="1800" dirty="0">
                <a:latin typeface="Arial" panose="020B0604020202020204" pitchFamily="34" charset="0"/>
                <a:cs typeface="Arial" panose="020B0604020202020204" pitchFamily="34" charset="0"/>
              </a:rPr>
              <a:t> (Accessed: 23</a:t>
            </a:r>
            <a:r>
              <a:rPr lang="en-GB" sz="1800" baseline="30000" dirty="0">
                <a:latin typeface="Arial" panose="020B0604020202020204" pitchFamily="34" charset="0"/>
                <a:cs typeface="Arial" panose="020B0604020202020204" pitchFamily="34" charset="0"/>
              </a:rPr>
              <a:t>rd</a:t>
            </a:r>
            <a:r>
              <a:rPr lang="en-GB" sz="1800" dirty="0">
                <a:latin typeface="Arial" panose="020B0604020202020204" pitchFamily="34" charset="0"/>
                <a:cs typeface="Arial" panose="020B0604020202020204" pitchFamily="34" charset="0"/>
              </a:rPr>
              <a:t> October 2022). </a:t>
            </a:r>
          </a:p>
          <a:p>
            <a:r>
              <a:rPr lang="en-GB" sz="1800" dirty="0" err="1">
                <a:latin typeface="Arial" panose="020B0604020202020204" pitchFamily="34" charset="0"/>
                <a:cs typeface="Arial" panose="020B0604020202020204" pitchFamily="34" charset="0"/>
              </a:rPr>
              <a:t>YOUTRAIN</a:t>
            </a:r>
            <a:r>
              <a:rPr lang="en-GB" sz="1800" dirty="0">
                <a:latin typeface="Arial" panose="020B0604020202020204" pitchFamily="34" charset="0"/>
                <a:cs typeface="Arial" panose="020B0604020202020204" pitchFamily="34" charset="0"/>
              </a:rPr>
              <a:t>, video project (2019) </a:t>
            </a:r>
            <a:r>
              <a:rPr lang="en-GB" sz="1800" i="1" dirty="0">
                <a:latin typeface="Arial" panose="020B0604020202020204" pitchFamily="34" charset="0"/>
                <a:cs typeface="Arial" panose="020B0604020202020204" pitchFamily="34" charset="0"/>
              </a:rPr>
              <a:t>How to organise reflective learning? 4 different reflective methods </a:t>
            </a:r>
            <a:r>
              <a:rPr lang="en-GB" sz="1800" dirty="0">
                <a:latin typeface="Arial" panose="020B0604020202020204" pitchFamily="34" charset="0"/>
                <a:cs typeface="Arial" panose="020B0604020202020204" pitchFamily="34" charset="0"/>
              </a:rPr>
              <a:t>[video]. Available at: </a:t>
            </a:r>
            <a:r>
              <a:rPr lang="en-GB" sz="1800" dirty="0">
                <a:latin typeface="Arial" panose="020B0604020202020204" pitchFamily="34" charset="0"/>
                <a:cs typeface="Arial" panose="020B0604020202020204" pitchFamily="34" charset="0"/>
                <a:hlinkClick r:id="rId5"/>
              </a:rPr>
              <a:t>https://www.google.com/url?</a:t>
            </a:r>
            <a:r>
              <a:rPr lang="en-GB" sz="1800" dirty="0" err="1">
                <a:latin typeface="Arial" panose="020B0604020202020204" pitchFamily="34" charset="0"/>
                <a:cs typeface="Arial" panose="020B0604020202020204" pitchFamily="34" charset="0"/>
                <a:hlinkClick r:id="rId5"/>
              </a:rPr>
              <a:t>sa</a:t>
            </a:r>
            <a:r>
              <a:rPr lang="en-GB" sz="1800" dirty="0">
                <a:latin typeface="Arial" panose="020B0604020202020204" pitchFamily="34" charset="0"/>
                <a:cs typeface="Arial" panose="020B0604020202020204" pitchFamily="34" charset="0"/>
                <a:hlinkClick r:id="rId5"/>
              </a:rPr>
              <a:t>=t&amp;</a:t>
            </a:r>
            <a:r>
              <a:rPr lang="en-GB" sz="1800" dirty="0" err="1">
                <a:latin typeface="Arial" panose="020B0604020202020204" pitchFamily="34" charset="0"/>
                <a:cs typeface="Arial" panose="020B0604020202020204" pitchFamily="34" charset="0"/>
                <a:hlinkClick r:id="rId5"/>
              </a:rPr>
              <a:t>rct</a:t>
            </a:r>
            <a:r>
              <a:rPr lang="en-GB" sz="1800" dirty="0">
                <a:latin typeface="Arial" panose="020B0604020202020204" pitchFamily="34" charset="0"/>
                <a:cs typeface="Arial" panose="020B0604020202020204" pitchFamily="34" charset="0"/>
                <a:hlinkClick r:id="rId5"/>
              </a:rPr>
              <a:t>=j&amp;q=&amp;</a:t>
            </a:r>
            <a:r>
              <a:rPr lang="en-GB" sz="1800" dirty="0" err="1">
                <a:latin typeface="Arial" panose="020B0604020202020204" pitchFamily="34" charset="0"/>
                <a:cs typeface="Arial" panose="020B0604020202020204" pitchFamily="34" charset="0"/>
                <a:hlinkClick r:id="rId5"/>
              </a:rPr>
              <a:t>esrc</a:t>
            </a:r>
            <a:r>
              <a:rPr lang="en-GB" sz="1800" dirty="0">
                <a:latin typeface="Arial" panose="020B0604020202020204" pitchFamily="34" charset="0"/>
                <a:cs typeface="Arial" panose="020B0604020202020204" pitchFamily="34" charset="0"/>
                <a:hlinkClick r:id="rId5"/>
              </a:rPr>
              <a:t>=s&amp;source=video&amp;cd=&amp;</a:t>
            </a:r>
            <a:r>
              <a:rPr lang="en-GB" sz="1800" dirty="0" err="1">
                <a:latin typeface="Arial" panose="020B0604020202020204" pitchFamily="34" charset="0"/>
                <a:cs typeface="Arial" panose="020B0604020202020204" pitchFamily="34" charset="0"/>
                <a:hlinkClick r:id="rId5"/>
              </a:rPr>
              <a:t>ved</a:t>
            </a:r>
            <a:r>
              <a:rPr lang="en-GB" sz="1800" dirty="0">
                <a:latin typeface="Arial" panose="020B0604020202020204" pitchFamily="34" charset="0"/>
                <a:cs typeface="Arial" panose="020B0604020202020204" pitchFamily="34" charset="0"/>
                <a:hlinkClick r:id="rId5"/>
              </a:rPr>
              <a:t>=2ahUKEwjar7_f9-n6AhVUdcAKHeBaCekQtwJ6BAgJEAI&amp;url=https%3A%2F%</a:t>
            </a:r>
            <a:r>
              <a:rPr lang="en-GB" sz="1800" dirty="0" err="1">
                <a:latin typeface="Arial" panose="020B0604020202020204" pitchFamily="34" charset="0"/>
                <a:cs typeface="Arial" panose="020B0604020202020204" pitchFamily="34" charset="0"/>
                <a:hlinkClick r:id="rId5"/>
              </a:rPr>
              <a:t>2Fwww.youtube.com</a:t>
            </a:r>
            <a:r>
              <a:rPr lang="en-GB" sz="1800" dirty="0">
                <a:latin typeface="Arial" panose="020B0604020202020204" pitchFamily="34" charset="0"/>
                <a:cs typeface="Arial" panose="020B0604020202020204" pitchFamily="34" charset="0"/>
                <a:hlinkClick r:id="rId5"/>
              </a:rPr>
              <a:t>%</a:t>
            </a:r>
            <a:r>
              <a:rPr lang="en-GB" sz="1800" dirty="0" err="1">
                <a:latin typeface="Arial" panose="020B0604020202020204" pitchFamily="34" charset="0"/>
                <a:cs typeface="Arial" panose="020B0604020202020204" pitchFamily="34" charset="0"/>
                <a:hlinkClick r:id="rId5"/>
              </a:rPr>
              <a:t>2Fwatch</a:t>
            </a:r>
            <a:r>
              <a:rPr lang="en-GB" sz="1800" dirty="0">
                <a:latin typeface="Arial" panose="020B0604020202020204" pitchFamily="34" charset="0"/>
                <a:cs typeface="Arial" panose="020B0604020202020204" pitchFamily="34" charset="0"/>
                <a:hlinkClick r:id="rId5"/>
              </a:rPr>
              <a:t>%3Fv%</a:t>
            </a:r>
            <a:r>
              <a:rPr lang="en-GB" sz="1800" dirty="0" err="1">
                <a:latin typeface="Arial" panose="020B0604020202020204" pitchFamily="34" charset="0"/>
                <a:cs typeface="Arial" panose="020B0604020202020204" pitchFamily="34" charset="0"/>
                <a:hlinkClick r:id="rId5"/>
              </a:rPr>
              <a:t>3D30Bmhads4rA</a:t>
            </a:r>
            <a:r>
              <a:rPr lang="en-GB" sz="1800" dirty="0">
                <a:latin typeface="Arial" panose="020B0604020202020204" pitchFamily="34" charset="0"/>
                <a:cs typeface="Arial" panose="020B0604020202020204" pitchFamily="34" charset="0"/>
                <a:hlinkClick r:id="rId5"/>
              </a:rPr>
              <a:t>&amp;</a:t>
            </a:r>
            <a:r>
              <a:rPr lang="en-GB" sz="1800" dirty="0" err="1">
                <a:latin typeface="Arial" panose="020B0604020202020204" pitchFamily="34" charset="0"/>
                <a:cs typeface="Arial" panose="020B0604020202020204" pitchFamily="34" charset="0"/>
                <a:hlinkClick r:id="rId5"/>
              </a:rPr>
              <a:t>usg</a:t>
            </a:r>
            <a:r>
              <a:rPr lang="en-GB" sz="1800" dirty="0">
                <a:latin typeface="Arial" panose="020B0604020202020204" pitchFamily="34" charset="0"/>
                <a:cs typeface="Arial" panose="020B0604020202020204" pitchFamily="34" charset="0"/>
                <a:hlinkClick r:id="rId5"/>
              </a:rPr>
              <a:t>=AOvVaw1ccV-</a:t>
            </a:r>
            <a:r>
              <a:rPr lang="en-GB" sz="1800" dirty="0" err="1">
                <a:latin typeface="Arial" panose="020B0604020202020204" pitchFamily="34" charset="0"/>
                <a:cs typeface="Arial" panose="020B0604020202020204" pitchFamily="34" charset="0"/>
                <a:hlinkClick r:id="rId5"/>
              </a:rPr>
              <a:t>AnXDdaVQqjIz8OJZW</a:t>
            </a:r>
            <a:r>
              <a:rPr lang="en-GB" sz="1800" dirty="0">
                <a:latin typeface="Arial" panose="020B0604020202020204" pitchFamily="34" charset="0"/>
                <a:cs typeface="Arial" panose="020B0604020202020204" pitchFamily="34" charset="0"/>
              </a:rPr>
              <a:t> (Accessed: 18</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October 2022). </a:t>
            </a:r>
          </a:p>
        </p:txBody>
      </p:sp>
    </p:spTree>
    <p:extLst>
      <p:ext uri="{BB962C8B-B14F-4D97-AF65-F5344CB8AC3E}">
        <p14:creationId xmlns:p14="http://schemas.microsoft.com/office/powerpoint/2010/main" val="1808066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The collection of skills and personal traits that influence the development of critical thinking in education.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collection of skills and personal traits that influence the development of critical thinking in education. </dc:title>
  <dc:creator>Charleigh Steel (2200885)</dc:creator>
  <cp:lastModifiedBy>Charleigh Steel (2200885)</cp:lastModifiedBy>
  <cp:revision>8</cp:revision>
  <dcterms:created xsi:type="dcterms:W3CDTF">2022-10-06T18:55:17Z</dcterms:created>
  <dcterms:modified xsi:type="dcterms:W3CDTF">2022-10-24T13:04:46Z</dcterms:modified>
</cp:coreProperties>
</file>