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6" r:id="rId2"/>
    <p:sldId id="316" r:id="rId3"/>
    <p:sldId id="333" r:id="rId4"/>
    <p:sldId id="334" r:id="rId5"/>
    <p:sldId id="335" r:id="rId6"/>
    <p:sldId id="293" r:id="rId7"/>
    <p:sldId id="264" r:id="rId8"/>
    <p:sldId id="267" r:id="rId9"/>
    <p:sldId id="262" r:id="rId10"/>
    <p:sldId id="265" r:id="rId11"/>
    <p:sldId id="305" r:id="rId12"/>
    <p:sldId id="337" r:id="rId13"/>
    <p:sldId id="336" r:id="rId14"/>
    <p:sldId id="309" r:id="rId15"/>
    <p:sldId id="283" r:id="rId16"/>
    <p:sldId id="310" r:id="rId17"/>
    <p:sldId id="311" r:id="rId18"/>
    <p:sldId id="289" r:id="rId19"/>
    <p:sldId id="277" r:id="rId20"/>
    <p:sldId id="317" r:id="rId21"/>
    <p:sldId id="332" r:id="rId22"/>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19" autoAdjust="0"/>
    <p:restoredTop sz="94660"/>
  </p:normalViewPr>
  <p:slideViewPr>
    <p:cSldViewPr>
      <p:cViewPr varScale="1">
        <p:scale>
          <a:sx n="106" d="100"/>
          <a:sy n="106" d="100"/>
        </p:scale>
        <p:origin x="195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06841F-204A-4C23-B7CF-7B114246F2B5}"/>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fontAlgn="auto">
              <a:spcBef>
                <a:spcPts val="0"/>
              </a:spcBef>
              <a:spcAft>
                <a:spcPts val="0"/>
              </a:spcAft>
              <a:defRPr sz="1300">
                <a:latin typeface="+mn-lt"/>
              </a:defRPr>
            </a:lvl1pPr>
          </a:lstStyle>
          <a:p>
            <a:pPr>
              <a:defRPr/>
            </a:pPr>
            <a:endParaRPr lang="en-US"/>
          </a:p>
        </p:txBody>
      </p:sp>
      <p:sp>
        <p:nvSpPr>
          <p:cNvPr id="3" name="Date Placeholder 2">
            <a:extLst>
              <a:ext uri="{FF2B5EF4-FFF2-40B4-BE49-F238E27FC236}">
                <a16:creationId xmlns:a16="http://schemas.microsoft.com/office/drawing/2014/main" id="{8D06AE81-79FF-4D7E-B63F-E483D83CD223}"/>
              </a:ext>
            </a:extLst>
          </p:cNvPr>
          <p:cNvSpPr>
            <a:spLocks noGrp="1"/>
          </p:cNvSpPr>
          <p:nvPr>
            <p:ph type="dt" sz="quarter" idx="1"/>
          </p:nvPr>
        </p:nvSpPr>
        <p:spPr>
          <a:xfrm>
            <a:off x="4021138" y="0"/>
            <a:ext cx="3076575" cy="511175"/>
          </a:xfrm>
          <a:prstGeom prst="rect">
            <a:avLst/>
          </a:prstGeom>
        </p:spPr>
        <p:txBody>
          <a:bodyPr vert="horz" lIns="96661" tIns="48331" rIns="96661" bIns="48331" rtlCol="0"/>
          <a:lstStyle>
            <a:lvl1pPr algn="r" fontAlgn="auto">
              <a:spcBef>
                <a:spcPts val="0"/>
              </a:spcBef>
              <a:spcAft>
                <a:spcPts val="0"/>
              </a:spcAft>
              <a:defRPr sz="1300">
                <a:latin typeface="+mn-lt"/>
              </a:defRPr>
            </a:lvl1pPr>
          </a:lstStyle>
          <a:p>
            <a:pPr>
              <a:defRPr/>
            </a:pPr>
            <a:fld id="{FBFFBFF6-5F9D-4898-BB83-CC70384038AB}" type="datetimeFigureOut">
              <a:rPr lang="en-US"/>
              <a:pPr>
                <a:defRPr/>
              </a:pPr>
              <a:t>2/8/2022</a:t>
            </a:fld>
            <a:endParaRPr lang="en-US"/>
          </a:p>
        </p:txBody>
      </p:sp>
      <p:sp>
        <p:nvSpPr>
          <p:cNvPr id="4" name="Footer Placeholder 3">
            <a:extLst>
              <a:ext uri="{FF2B5EF4-FFF2-40B4-BE49-F238E27FC236}">
                <a16:creationId xmlns:a16="http://schemas.microsoft.com/office/drawing/2014/main" id="{6F4870EE-B934-4010-B8EA-2D02C506B3C3}"/>
              </a:ext>
            </a:extLst>
          </p:cNvPr>
          <p:cNvSpPr>
            <a:spLocks noGrp="1"/>
          </p:cNvSpPr>
          <p:nvPr>
            <p:ph type="ftr" sz="quarter" idx="2"/>
          </p:nvPr>
        </p:nvSpPr>
        <p:spPr>
          <a:xfrm>
            <a:off x="0" y="9721850"/>
            <a:ext cx="3076575" cy="511175"/>
          </a:xfrm>
          <a:prstGeom prst="rect">
            <a:avLst/>
          </a:prstGeom>
        </p:spPr>
        <p:txBody>
          <a:bodyPr vert="horz" lIns="96661" tIns="48331" rIns="96661" bIns="48331" rtlCol="0" anchor="b"/>
          <a:lstStyle>
            <a:lvl1pPr algn="l" fontAlgn="auto">
              <a:spcBef>
                <a:spcPts val="0"/>
              </a:spcBef>
              <a:spcAft>
                <a:spcPts val="0"/>
              </a:spcAft>
              <a:defRPr sz="13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B94CA67-053E-49C9-A909-BEA29001C94F}"/>
              </a:ext>
            </a:extLst>
          </p:cNvPr>
          <p:cNvSpPr>
            <a:spLocks noGrp="1"/>
          </p:cNvSpPr>
          <p:nvPr>
            <p:ph type="sldNum" sz="quarter" idx="3"/>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atin typeface="Calibri" panose="020F0502020204030204" pitchFamily="34" charset="0"/>
              </a:defRPr>
            </a:lvl1pPr>
          </a:lstStyle>
          <a:p>
            <a:fld id="{B9D9293B-79C8-4744-89F3-A0689BF4F2BF}"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BD293A-2F65-4CF6-A729-FA2D3B8B0FB4}"/>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fontAlgn="auto">
              <a:spcBef>
                <a:spcPts val="0"/>
              </a:spcBef>
              <a:spcAft>
                <a:spcPts val="0"/>
              </a:spcAft>
              <a:defRPr sz="1300">
                <a:latin typeface="+mn-lt"/>
              </a:defRPr>
            </a:lvl1pPr>
          </a:lstStyle>
          <a:p>
            <a:pPr>
              <a:defRPr/>
            </a:pPr>
            <a:endParaRPr lang="en-US"/>
          </a:p>
        </p:txBody>
      </p:sp>
      <p:sp>
        <p:nvSpPr>
          <p:cNvPr id="3" name="Date Placeholder 2">
            <a:extLst>
              <a:ext uri="{FF2B5EF4-FFF2-40B4-BE49-F238E27FC236}">
                <a16:creationId xmlns:a16="http://schemas.microsoft.com/office/drawing/2014/main" id="{C71B6BF9-D9CF-4E9D-AFDD-217DB58BA56B}"/>
              </a:ext>
            </a:extLst>
          </p:cNvPr>
          <p:cNvSpPr>
            <a:spLocks noGrp="1"/>
          </p:cNvSpPr>
          <p:nvPr>
            <p:ph type="dt" idx="1"/>
          </p:nvPr>
        </p:nvSpPr>
        <p:spPr>
          <a:xfrm>
            <a:off x="4021138" y="0"/>
            <a:ext cx="3076575" cy="511175"/>
          </a:xfrm>
          <a:prstGeom prst="rect">
            <a:avLst/>
          </a:prstGeom>
        </p:spPr>
        <p:txBody>
          <a:bodyPr vert="horz" lIns="96661" tIns="48331" rIns="96661" bIns="48331" rtlCol="0"/>
          <a:lstStyle>
            <a:lvl1pPr algn="r" fontAlgn="auto">
              <a:spcBef>
                <a:spcPts val="0"/>
              </a:spcBef>
              <a:spcAft>
                <a:spcPts val="0"/>
              </a:spcAft>
              <a:defRPr sz="1300">
                <a:latin typeface="+mn-lt"/>
              </a:defRPr>
            </a:lvl1pPr>
          </a:lstStyle>
          <a:p>
            <a:pPr>
              <a:defRPr/>
            </a:pPr>
            <a:fld id="{AD263277-DC7C-4DB0-868B-B35E18B9D36B}" type="datetimeFigureOut">
              <a:rPr lang="en-US"/>
              <a:pPr>
                <a:defRPr/>
              </a:pPr>
              <a:t>2/8/2022</a:t>
            </a:fld>
            <a:endParaRPr lang="en-US"/>
          </a:p>
        </p:txBody>
      </p:sp>
      <p:sp>
        <p:nvSpPr>
          <p:cNvPr id="4" name="Slide Image Placeholder 3">
            <a:extLst>
              <a:ext uri="{FF2B5EF4-FFF2-40B4-BE49-F238E27FC236}">
                <a16:creationId xmlns:a16="http://schemas.microsoft.com/office/drawing/2014/main" id="{1BC672E0-804F-40E8-A46B-FD24859BE1FC}"/>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a:extLst>
              <a:ext uri="{FF2B5EF4-FFF2-40B4-BE49-F238E27FC236}">
                <a16:creationId xmlns:a16="http://schemas.microsoft.com/office/drawing/2014/main" id="{98AA23D4-9452-4B14-A3BD-C9C6D1819A77}"/>
              </a:ext>
            </a:extLst>
          </p:cNvPr>
          <p:cNvSpPr>
            <a:spLocks noGrp="1"/>
          </p:cNvSpPr>
          <p:nvPr>
            <p:ph type="body" sz="quarter" idx="3"/>
          </p:nvPr>
        </p:nvSpPr>
        <p:spPr>
          <a:xfrm>
            <a:off x="709613" y="4862513"/>
            <a:ext cx="5680075" cy="4603750"/>
          </a:xfrm>
          <a:prstGeom prst="rect">
            <a:avLst/>
          </a:prstGeom>
        </p:spPr>
        <p:txBody>
          <a:bodyPr vert="horz" lIns="96661" tIns="48331" rIns="96661" bIns="483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34679E0F-F542-47AB-A172-DF29B13100E1}"/>
              </a:ext>
            </a:extLst>
          </p:cNvPr>
          <p:cNvSpPr>
            <a:spLocks noGrp="1"/>
          </p:cNvSpPr>
          <p:nvPr>
            <p:ph type="ftr" sz="quarter" idx="4"/>
          </p:nvPr>
        </p:nvSpPr>
        <p:spPr>
          <a:xfrm>
            <a:off x="0" y="9721850"/>
            <a:ext cx="3076575" cy="511175"/>
          </a:xfrm>
          <a:prstGeom prst="rect">
            <a:avLst/>
          </a:prstGeom>
        </p:spPr>
        <p:txBody>
          <a:bodyPr vert="horz" lIns="96661" tIns="48331" rIns="96661" bIns="48331" rtlCol="0" anchor="b"/>
          <a:lstStyle>
            <a:lvl1pPr algn="l" fontAlgn="auto">
              <a:spcBef>
                <a:spcPts val="0"/>
              </a:spcBef>
              <a:spcAft>
                <a:spcPts val="0"/>
              </a:spcAft>
              <a:defRPr sz="1300">
                <a:latin typeface="+mn-lt"/>
              </a:defRPr>
            </a:lvl1pPr>
          </a:lstStyle>
          <a:p>
            <a:pPr>
              <a:defRPr/>
            </a:pPr>
            <a:endParaRPr lang="en-US"/>
          </a:p>
        </p:txBody>
      </p:sp>
      <p:sp>
        <p:nvSpPr>
          <p:cNvPr id="7" name="Slide Number Placeholder 6">
            <a:extLst>
              <a:ext uri="{FF2B5EF4-FFF2-40B4-BE49-F238E27FC236}">
                <a16:creationId xmlns:a16="http://schemas.microsoft.com/office/drawing/2014/main" id="{7BAF7C93-731D-4B8D-BB60-3AAF76F32ED0}"/>
              </a:ext>
            </a:extLst>
          </p:cNvPr>
          <p:cNvSpPr>
            <a:spLocks noGrp="1"/>
          </p:cNvSpPr>
          <p:nvPr>
            <p:ph type="sldNum" sz="quarter" idx="5"/>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atin typeface="Calibri" panose="020F0502020204030204" pitchFamily="34" charset="0"/>
              </a:defRPr>
            </a:lvl1pPr>
          </a:lstStyle>
          <a:p>
            <a:fld id="{75B13905-DE51-4E82-9234-2589B3056C7A}"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E747915C-88A1-4E2B-A827-078F8294D0B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0F076D-BE89-4D9B-B36F-145164F8D8E6}" type="slidenum">
              <a:rPr lang="en-US" altLang="en-US"/>
              <a:pPr eaLnBrk="1" hangingPunct="1"/>
              <a:t>15</a:t>
            </a:fld>
            <a:endParaRPr lang="en-US" altLang="en-US"/>
          </a:p>
        </p:txBody>
      </p:sp>
      <p:sp>
        <p:nvSpPr>
          <p:cNvPr id="25603" name="Rectangle 2">
            <a:extLst>
              <a:ext uri="{FF2B5EF4-FFF2-40B4-BE49-F238E27FC236}">
                <a16:creationId xmlns:a16="http://schemas.microsoft.com/office/drawing/2014/main" id="{B6716C1C-5AAD-48B3-BDA8-4CFDD33CE6ED}"/>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921958B8-C6CE-4A72-A23D-1AE14E86D2F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B16ABE6D-B971-49F6-BB72-4B548DCEA4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CE1AAF-860D-49A6-97E7-104DEFE22B16}" type="slidenum">
              <a:rPr lang="en-US" altLang="en-US"/>
              <a:pPr eaLnBrk="1" hangingPunct="1"/>
              <a:t>16</a:t>
            </a:fld>
            <a:endParaRPr lang="en-US" altLang="en-US"/>
          </a:p>
        </p:txBody>
      </p:sp>
      <p:sp>
        <p:nvSpPr>
          <p:cNvPr id="26627" name="Rectangle 2">
            <a:extLst>
              <a:ext uri="{FF2B5EF4-FFF2-40B4-BE49-F238E27FC236}">
                <a16:creationId xmlns:a16="http://schemas.microsoft.com/office/drawing/2014/main" id="{CCC2B812-8F41-4E1D-8819-5FF35997461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028B21B0-7E84-4243-B9BC-A1FF16BA9C9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46025DF2-6ECE-4620-ADBB-09D636270D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C30B757-0E9C-42FC-A978-7F4E8E21339C}" type="slidenum">
              <a:rPr lang="en-US" altLang="en-US"/>
              <a:pPr eaLnBrk="1" hangingPunct="1"/>
              <a:t>17</a:t>
            </a:fld>
            <a:endParaRPr lang="en-US" altLang="en-US"/>
          </a:p>
        </p:txBody>
      </p:sp>
      <p:sp>
        <p:nvSpPr>
          <p:cNvPr id="27651" name="Rectangle 2">
            <a:extLst>
              <a:ext uri="{FF2B5EF4-FFF2-40B4-BE49-F238E27FC236}">
                <a16:creationId xmlns:a16="http://schemas.microsoft.com/office/drawing/2014/main" id="{533B9756-1176-4A88-B955-D1E9DD4CE42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0D480F32-3C5F-4F69-A49A-872138785F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9D55B4F-9902-4DE5-8D8F-55B7B86046B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3F8AFA2-EE41-4F87-8DC7-BFA7302FF194}" type="slidenum">
              <a:rPr lang="en-US" altLang="en-US"/>
              <a:pPr eaLnBrk="1" hangingPunct="1"/>
              <a:t>18</a:t>
            </a:fld>
            <a:endParaRPr lang="en-US" altLang="en-US"/>
          </a:p>
        </p:txBody>
      </p:sp>
      <p:sp>
        <p:nvSpPr>
          <p:cNvPr id="28675" name="Rectangle 2">
            <a:extLst>
              <a:ext uri="{FF2B5EF4-FFF2-40B4-BE49-F238E27FC236}">
                <a16:creationId xmlns:a16="http://schemas.microsoft.com/office/drawing/2014/main" id="{127755A7-3B1C-4052-8FC7-5D6AC4F5F212}"/>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a:extLst>
              <a:ext uri="{FF2B5EF4-FFF2-40B4-BE49-F238E27FC236}">
                <a16:creationId xmlns:a16="http://schemas.microsoft.com/office/drawing/2014/main" id="{7CE0B223-A060-4605-A6A7-6C08BDD79B0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F2645426-3567-4BE2-A80F-1C549EB06C54}"/>
              </a:ext>
            </a:extLst>
          </p:cNvPr>
          <p:cNvSpPr>
            <a:spLocks noGrp="1"/>
          </p:cNvSpPr>
          <p:nvPr>
            <p:ph type="dt" sz="half" idx="10"/>
          </p:nvPr>
        </p:nvSpPr>
        <p:spPr/>
        <p:txBody>
          <a:bodyPr/>
          <a:lstStyle>
            <a:lvl1pPr>
              <a:defRPr/>
            </a:lvl1pPr>
          </a:lstStyle>
          <a:p>
            <a:pPr>
              <a:defRPr/>
            </a:pPr>
            <a:fld id="{51D6160E-E6E7-46D0-9B8B-860AD2FA57D7}" type="datetimeFigureOut">
              <a:rPr lang="en-US"/>
              <a:pPr>
                <a:defRPr/>
              </a:pPr>
              <a:t>2/8/2022</a:t>
            </a:fld>
            <a:endParaRPr lang="en-US"/>
          </a:p>
        </p:txBody>
      </p:sp>
      <p:sp>
        <p:nvSpPr>
          <p:cNvPr id="5" name="Footer Placeholder 4">
            <a:extLst>
              <a:ext uri="{FF2B5EF4-FFF2-40B4-BE49-F238E27FC236}">
                <a16:creationId xmlns:a16="http://schemas.microsoft.com/office/drawing/2014/main" id="{241FFCC5-F661-4F17-8891-EB67F4976B9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390072E-57AA-41E4-9D94-D3D3D3446A14}"/>
              </a:ext>
            </a:extLst>
          </p:cNvPr>
          <p:cNvSpPr>
            <a:spLocks noGrp="1"/>
          </p:cNvSpPr>
          <p:nvPr>
            <p:ph type="sldNum" sz="quarter" idx="12"/>
          </p:nvPr>
        </p:nvSpPr>
        <p:spPr/>
        <p:txBody>
          <a:bodyPr/>
          <a:lstStyle>
            <a:lvl1pPr>
              <a:defRPr/>
            </a:lvl1pPr>
          </a:lstStyle>
          <a:p>
            <a:fld id="{5F1C52FB-C3F0-4177-8293-B4B3B67A66CF}" type="slidenum">
              <a:rPr lang="en-US" altLang="en-US"/>
              <a:pPr/>
              <a:t>‹#›</a:t>
            </a:fld>
            <a:endParaRPr lang="en-US" altLang="en-US"/>
          </a:p>
        </p:txBody>
      </p:sp>
    </p:spTree>
    <p:extLst>
      <p:ext uri="{BB962C8B-B14F-4D97-AF65-F5344CB8AC3E}">
        <p14:creationId xmlns:p14="http://schemas.microsoft.com/office/powerpoint/2010/main" val="2250125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A0AB40-A5FC-4A83-AD56-9F9449024790}"/>
              </a:ext>
            </a:extLst>
          </p:cNvPr>
          <p:cNvSpPr>
            <a:spLocks noGrp="1"/>
          </p:cNvSpPr>
          <p:nvPr>
            <p:ph type="dt" sz="half" idx="10"/>
          </p:nvPr>
        </p:nvSpPr>
        <p:spPr/>
        <p:txBody>
          <a:bodyPr/>
          <a:lstStyle>
            <a:lvl1pPr>
              <a:defRPr/>
            </a:lvl1pPr>
          </a:lstStyle>
          <a:p>
            <a:pPr>
              <a:defRPr/>
            </a:pPr>
            <a:fld id="{7C5C405E-C25F-4ADE-959A-072FFA89DA54}" type="datetimeFigureOut">
              <a:rPr lang="en-US"/>
              <a:pPr>
                <a:defRPr/>
              </a:pPr>
              <a:t>2/8/2022</a:t>
            </a:fld>
            <a:endParaRPr lang="en-US"/>
          </a:p>
        </p:txBody>
      </p:sp>
      <p:sp>
        <p:nvSpPr>
          <p:cNvPr id="5" name="Footer Placeholder 4">
            <a:extLst>
              <a:ext uri="{FF2B5EF4-FFF2-40B4-BE49-F238E27FC236}">
                <a16:creationId xmlns:a16="http://schemas.microsoft.com/office/drawing/2014/main" id="{CD5A9F8D-8948-4F04-A077-F598E486C80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E3F2F3-F981-411E-8FA3-E9842C7DB034}"/>
              </a:ext>
            </a:extLst>
          </p:cNvPr>
          <p:cNvSpPr>
            <a:spLocks noGrp="1"/>
          </p:cNvSpPr>
          <p:nvPr>
            <p:ph type="sldNum" sz="quarter" idx="12"/>
          </p:nvPr>
        </p:nvSpPr>
        <p:spPr/>
        <p:txBody>
          <a:bodyPr/>
          <a:lstStyle>
            <a:lvl1pPr>
              <a:defRPr/>
            </a:lvl1pPr>
          </a:lstStyle>
          <a:p>
            <a:fld id="{0A922A3C-D04E-4A4D-A166-E2AEE6F1CF38}" type="slidenum">
              <a:rPr lang="en-US" altLang="en-US"/>
              <a:pPr/>
              <a:t>‹#›</a:t>
            </a:fld>
            <a:endParaRPr lang="en-US" altLang="en-US"/>
          </a:p>
        </p:txBody>
      </p:sp>
    </p:spTree>
    <p:extLst>
      <p:ext uri="{BB962C8B-B14F-4D97-AF65-F5344CB8AC3E}">
        <p14:creationId xmlns:p14="http://schemas.microsoft.com/office/powerpoint/2010/main" val="186906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F83B4E-8C06-4C23-BA21-4DAD51AC2E93}"/>
              </a:ext>
            </a:extLst>
          </p:cNvPr>
          <p:cNvSpPr>
            <a:spLocks noGrp="1"/>
          </p:cNvSpPr>
          <p:nvPr>
            <p:ph type="dt" sz="half" idx="10"/>
          </p:nvPr>
        </p:nvSpPr>
        <p:spPr/>
        <p:txBody>
          <a:bodyPr/>
          <a:lstStyle>
            <a:lvl1pPr>
              <a:defRPr/>
            </a:lvl1pPr>
          </a:lstStyle>
          <a:p>
            <a:pPr>
              <a:defRPr/>
            </a:pPr>
            <a:fld id="{002C818A-B279-414F-B8FB-226586B415E3}" type="datetimeFigureOut">
              <a:rPr lang="en-US"/>
              <a:pPr>
                <a:defRPr/>
              </a:pPr>
              <a:t>2/8/2022</a:t>
            </a:fld>
            <a:endParaRPr lang="en-US"/>
          </a:p>
        </p:txBody>
      </p:sp>
      <p:sp>
        <p:nvSpPr>
          <p:cNvPr id="5" name="Footer Placeholder 4">
            <a:extLst>
              <a:ext uri="{FF2B5EF4-FFF2-40B4-BE49-F238E27FC236}">
                <a16:creationId xmlns:a16="http://schemas.microsoft.com/office/drawing/2014/main" id="{8812D138-879F-4E97-8ED8-92BC35A685E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046D636-1A59-447F-BCB8-D1413D8C084F}"/>
              </a:ext>
            </a:extLst>
          </p:cNvPr>
          <p:cNvSpPr>
            <a:spLocks noGrp="1"/>
          </p:cNvSpPr>
          <p:nvPr>
            <p:ph type="sldNum" sz="quarter" idx="12"/>
          </p:nvPr>
        </p:nvSpPr>
        <p:spPr/>
        <p:txBody>
          <a:bodyPr/>
          <a:lstStyle>
            <a:lvl1pPr>
              <a:defRPr/>
            </a:lvl1pPr>
          </a:lstStyle>
          <a:p>
            <a:fld id="{754E3A72-1F31-474A-9615-2C900AE45335}" type="slidenum">
              <a:rPr lang="en-US" altLang="en-US"/>
              <a:pPr/>
              <a:t>‹#›</a:t>
            </a:fld>
            <a:endParaRPr lang="en-US" altLang="en-US"/>
          </a:p>
        </p:txBody>
      </p:sp>
    </p:spTree>
    <p:extLst>
      <p:ext uri="{BB962C8B-B14F-4D97-AF65-F5344CB8AC3E}">
        <p14:creationId xmlns:p14="http://schemas.microsoft.com/office/powerpoint/2010/main" val="4261006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49E51C1-D894-464A-8FBC-62D8DDA4B9D1}"/>
              </a:ext>
            </a:extLst>
          </p:cNvPr>
          <p:cNvSpPr>
            <a:spLocks noGrp="1"/>
          </p:cNvSpPr>
          <p:nvPr>
            <p:ph type="dt" sz="half" idx="10"/>
          </p:nvPr>
        </p:nvSpPr>
        <p:spPr/>
        <p:txBody>
          <a:bodyPr/>
          <a:lstStyle>
            <a:lvl1pPr>
              <a:defRPr/>
            </a:lvl1pPr>
          </a:lstStyle>
          <a:p>
            <a:pPr>
              <a:defRPr/>
            </a:pPr>
            <a:fld id="{54554553-68E5-4032-A534-87E1C60B6596}" type="datetimeFigureOut">
              <a:rPr lang="en-US"/>
              <a:pPr>
                <a:defRPr/>
              </a:pPr>
              <a:t>2/8/2022</a:t>
            </a:fld>
            <a:endParaRPr lang="en-US"/>
          </a:p>
        </p:txBody>
      </p:sp>
      <p:sp>
        <p:nvSpPr>
          <p:cNvPr id="6" name="Footer Placeholder 4">
            <a:extLst>
              <a:ext uri="{FF2B5EF4-FFF2-40B4-BE49-F238E27FC236}">
                <a16:creationId xmlns:a16="http://schemas.microsoft.com/office/drawing/2014/main" id="{AF81B38D-2FB3-403F-BA0F-FFD6F8C5300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76FAB04-8613-40EA-AF09-C9EBBA7D471B}"/>
              </a:ext>
            </a:extLst>
          </p:cNvPr>
          <p:cNvSpPr>
            <a:spLocks noGrp="1"/>
          </p:cNvSpPr>
          <p:nvPr>
            <p:ph type="sldNum" sz="quarter" idx="12"/>
          </p:nvPr>
        </p:nvSpPr>
        <p:spPr/>
        <p:txBody>
          <a:bodyPr/>
          <a:lstStyle>
            <a:lvl1pPr>
              <a:defRPr/>
            </a:lvl1pPr>
          </a:lstStyle>
          <a:p>
            <a:fld id="{62FF2C14-0B41-4D43-BF65-6C03F53C4B1C}" type="slidenum">
              <a:rPr lang="en-US" altLang="en-US"/>
              <a:pPr/>
              <a:t>‹#›</a:t>
            </a:fld>
            <a:endParaRPr lang="en-US" altLang="en-US"/>
          </a:p>
        </p:txBody>
      </p:sp>
    </p:spTree>
    <p:extLst>
      <p:ext uri="{BB962C8B-B14F-4D97-AF65-F5344CB8AC3E}">
        <p14:creationId xmlns:p14="http://schemas.microsoft.com/office/powerpoint/2010/main" val="4051797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BCD3CC1A-2AEF-482D-999C-18FE4BE5AD66}"/>
              </a:ext>
            </a:extLst>
          </p:cNvPr>
          <p:cNvSpPr>
            <a:spLocks noGrp="1"/>
          </p:cNvSpPr>
          <p:nvPr>
            <p:ph type="dt" sz="half" idx="10"/>
          </p:nvPr>
        </p:nvSpPr>
        <p:spPr/>
        <p:txBody>
          <a:bodyPr/>
          <a:lstStyle>
            <a:lvl1pPr>
              <a:defRPr/>
            </a:lvl1pPr>
          </a:lstStyle>
          <a:p>
            <a:pPr>
              <a:defRPr/>
            </a:pPr>
            <a:fld id="{9A7E8A2C-B43A-4FC3-B33F-A21A64B9A282}" type="datetimeFigureOut">
              <a:rPr lang="en-US"/>
              <a:pPr>
                <a:defRPr/>
              </a:pPr>
              <a:t>2/8/2022</a:t>
            </a:fld>
            <a:endParaRPr lang="en-US"/>
          </a:p>
        </p:txBody>
      </p:sp>
      <p:sp>
        <p:nvSpPr>
          <p:cNvPr id="8" name="Footer Placeholder 4">
            <a:extLst>
              <a:ext uri="{FF2B5EF4-FFF2-40B4-BE49-F238E27FC236}">
                <a16:creationId xmlns:a16="http://schemas.microsoft.com/office/drawing/2014/main" id="{34A040F3-F68C-474D-8A34-3DC2C386D155}"/>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89AE4E65-92B0-43A2-882B-8F8F70993BEE}"/>
              </a:ext>
            </a:extLst>
          </p:cNvPr>
          <p:cNvSpPr>
            <a:spLocks noGrp="1"/>
          </p:cNvSpPr>
          <p:nvPr>
            <p:ph type="sldNum" sz="quarter" idx="12"/>
          </p:nvPr>
        </p:nvSpPr>
        <p:spPr/>
        <p:txBody>
          <a:bodyPr/>
          <a:lstStyle>
            <a:lvl1pPr>
              <a:defRPr/>
            </a:lvl1pPr>
          </a:lstStyle>
          <a:p>
            <a:fld id="{3DC0FADC-BA10-47EF-8DF1-68CF7E703A73}" type="slidenum">
              <a:rPr lang="en-US" altLang="en-US"/>
              <a:pPr/>
              <a:t>‹#›</a:t>
            </a:fld>
            <a:endParaRPr lang="en-US" altLang="en-US"/>
          </a:p>
        </p:txBody>
      </p:sp>
    </p:spTree>
    <p:extLst>
      <p:ext uri="{BB962C8B-B14F-4D97-AF65-F5344CB8AC3E}">
        <p14:creationId xmlns:p14="http://schemas.microsoft.com/office/powerpoint/2010/main" val="2631194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B643647B-1B30-4A7D-8856-3C5BFFF1F28B}"/>
              </a:ext>
            </a:extLst>
          </p:cNvPr>
          <p:cNvSpPr>
            <a:spLocks noGrp="1"/>
          </p:cNvSpPr>
          <p:nvPr>
            <p:ph type="dt" sz="half" idx="10"/>
          </p:nvPr>
        </p:nvSpPr>
        <p:spPr/>
        <p:txBody>
          <a:bodyPr/>
          <a:lstStyle>
            <a:lvl1pPr>
              <a:defRPr/>
            </a:lvl1pPr>
          </a:lstStyle>
          <a:p>
            <a:pPr>
              <a:defRPr/>
            </a:pPr>
            <a:fld id="{65E1A76D-56AC-49D0-8953-DBBA2067D0D3}" type="datetimeFigureOut">
              <a:rPr lang="en-US"/>
              <a:pPr>
                <a:defRPr/>
              </a:pPr>
              <a:t>2/8/2022</a:t>
            </a:fld>
            <a:endParaRPr lang="en-US"/>
          </a:p>
        </p:txBody>
      </p:sp>
      <p:sp>
        <p:nvSpPr>
          <p:cNvPr id="4" name="Footer Placeholder 4">
            <a:extLst>
              <a:ext uri="{FF2B5EF4-FFF2-40B4-BE49-F238E27FC236}">
                <a16:creationId xmlns:a16="http://schemas.microsoft.com/office/drawing/2014/main" id="{FA2D4E36-301A-456F-B1E3-34B1C31B15F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C7AD91FA-C51F-4B67-9766-9F28BAEC06CA}"/>
              </a:ext>
            </a:extLst>
          </p:cNvPr>
          <p:cNvSpPr>
            <a:spLocks noGrp="1"/>
          </p:cNvSpPr>
          <p:nvPr>
            <p:ph type="sldNum" sz="quarter" idx="12"/>
          </p:nvPr>
        </p:nvSpPr>
        <p:spPr/>
        <p:txBody>
          <a:bodyPr/>
          <a:lstStyle>
            <a:lvl1pPr>
              <a:defRPr/>
            </a:lvl1pPr>
          </a:lstStyle>
          <a:p>
            <a:fld id="{763985E2-34C2-48F5-96F7-B239D6C4BEB1}" type="slidenum">
              <a:rPr lang="en-US" altLang="en-US"/>
              <a:pPr/>
              <a:t>‹#›</a:t>
            </a:fld>
            <a:endParaRPr lang="en-US" altLang="en-US"/>
          </a:p>
        </p:txBody>
      </p:sp>
    </p:spTree>
    <p:extLst>
      <p:ext uri="{BB962C8B-B14F-4D97-AF65-F5344CB8AC3E}">
        <p14:creationId xmlns:p14="http://schemas.microsoft.com/office/powerpoint/2010/main" val="102976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54BBF01-8437-4481-88D4-ADC221C5BEF1}"/>
              </a:ext>
            </a:extLst>
          </p:cNvPr>
          <p:cNvSpPr>
            <a:spLocks noGrp="1"/>
          </p:cNvSpPr>
          <p:nvPr>
            <p:ph type="dt" sz="half" idx="10"/>
          </p:nvPr>
        </p:nvSpPr>
        <p:spPr/>
        <p:txBody>
          <a:bodyPr/>
          <a:lstStyle>
            <a:lvl1pPr>
              <a:defRPr/>
            </a:lvl1pPr>
          </a:lstStyle>
          <a:p>
            <a:pPr>
              <a:defRPr/>
            </a:pPr>
            <a:fld id="{0C1792DC-F519-48C8-951B-D95247CE7AC3}" type="datetimeFigureOut">
              <a:rPr lang="en-US"/>
              <a:pPr>
                <a:defRPr/>
              </a:pPr>
              <a:t>2/8/2022</a:t>
            </a:fld>
            <a:endParaRPr lang="en-US"/>
          </a:p>
        </p:txBody>
      </p:sp>
      <p:sp>
        <p:nvSpPr>
          <p:cNvPr id="3" name="Footer Placeholder 4">
            <a:extLst>
              <a:ext uri="{FF2B5EF4-FFF2-40B4-BE49-F238E27FC236}">
                <a16:creationId xmlns:a16="http://schemas.microsoft.com/office/drawing/2014/main" id="{F586F2E8-2AA7-4DDC-A251-85DCEB3735C6}"/>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52F914F-BBD0-4A61-9190-DC620D4D1D34}"/>
              </a:ext>
            </a:extLst>
          </p:cNvPr>
          <p:cNvSpPr>
            <a:spLocks noGrp="1"/>
          </p:cNvSpPr>
          <p:nvPr>
            <p:ph type="sldNum" sz="quarter" idx="12"/>
          </p:nvPr>
        </p:nvSpPr>
        <p:spPr/>
        <p:txBody>
          <a:bodyPr/>
          <a:lstStyle>
            <a:lvl1pPr>
              <a:defRPr/>
            </a:lvl1pPr>
          </a:lstStyle>
          <a:p>
            <a:fld id="{6CAC59E8-6257-4BBE-B07E-0622B8BB9F4D}" type="slidenum">
              <a:rPr lang="en-US" altLang="en-US"/>
              <a:pPr/>
              <a:t>‹#›</a:t>
            </a:fld>
            <a:endParaRPr lang="en-US" altLang="en-US"/>
          </a:p>
        </p:txBody>
      </p:sp>
    </p:spTree>
    <p:extLst>
      <p:ext uri="{BB962C8B-B14F-4D97-AF65-F5344CB8AC3E}">
        <p14:creationId xmlns:p14="http://schemas.microsoft.com/office/powerpoint/2010/main" val="562147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B9FBFD5-44DD-4150-B510-CE43F8D022E9}"/>
              </a:ext>
            </a:extLst>
          </p:cNvPr>
          <p:cNvSpPr>
            <a:spLocks noGrp="1"/>
          </p:cNvSpPr>
          <p:nvPr>
            <p:ph type="dt" sz="half" idx="10"/>
          </p:nvPr>
        </p:nvSpPr>
        <p:spPr/>
        <p:txBody>
          <a:bodyPr/>
          <a:lstStyle>
            <a:lvl1pPr>
              <a:defRPr/>
            </a:lvl1pPr>
          </a:lstStyle>
          <a:p>
            <a:pPr>
              <a:defRPr/>
            </a:pPr>
            <a:fld id="{B1578B46-4C46-45BF-949B-3719CBA34AE4}" type="datetimeFigureOut">
              <a:rPr lang="en-US"/>
              <a:pPr>
                <a:defRPr/>
              </a:pPr>
              <a:t>2/8/2022</a:t>
            </a:fld>
            <a:endParaRPr lang="en-US"/>
          </a:p>
        </p:txBody>
      </p:sp>
      <p:sp>
        <p:nvSpPr>
          <p:cNvPr id="6" name="Footer Placeholder 4">
            <a:extLst>
              <a:ext uri="{FF2B5EF4-FFF2-40B4-BE49-F238E27FC236}">
                <a16:creationId xmlns:a16="http://schemas.microsoft.com/office/drawing/2014/main" id="{7F23A554-6B2F-48C1-B8BD-5F5032911F7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C3A5450-DAC3-4875-8606-FDEC7F514D9A}"/>
              </a:ext>
            </a:extLst>
          </p:cNvPr>
          <p:cNvSpPr>
            <a:spLocks noGrp="1"/>
          </p:cNvSpPr>
          <p:nvPr>
            <p:ph type="sldNum" sz="quarter" idx="12"/>
          </p:nvPr>
        </p:nvSpPr>
        <p:spPr/>
        <p:txBody>
          <a:bodyPr/>
          <a:lstStyle>
            <a:lvl1pPr>
              <a:defRPr/>
            </a:lvl1pPr>
          </a:lstStyle>
          <a:p>
            <a:fld id="{BB593011-57F8-4CF6-8BFE-D825DF6EF7F6}" type="slidenum">
              <a:rPr lang="en-US" altLang="en-US"/>
              <a:pPr/>
              <a:t>‹#›</a:t>
            </a:fld>
            <a:endParaRPr lang="en-US" altLang="en-US"/>
          </a:p>
        </p:txBody>
      </p:sp>
    </p:spTree>
    <p:extLst>
      <p:ext uri="{BB962C8B-B14F-4D97-AF65-F5344CB8AC3E}">
        <p14:creationId xmlns:p14="http://schemas.microsoft.com/office/powerpoint/2010/main" val="30452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9B60C63-5D93-4B29-909A-9EA87DA6408A}"/>
              </a:ext>
            </a:extLst>
          </p:cNvPr>
          <p:cNvSpPr>
            <a:spLocks noGrp="1"/>
          </p:cNvSpPr>
          <p:nvPr>
            <p:ph type="dt" sz="half" idx="10"/>
          </p:nvPr>
        </p:nvSpPr>
        <p:spPr/>
        <p:txBody>
          <a:bodyPr/>
          <a:lstStyle>
            <a:lvl1pPr>
              <a:defRPr/>
            </a:lvl1pPr>
          </a:lstStyle>
          <a:p>
            <a:pPr>
              <a:defRPr/>
            </a:pPr>
            <a:fld id="{8165C872-109E-4CAD-8CD4-E2B29EEA8759}" type="datetimeFigureOut">
              <a:rPr lang="en-US"/>
              <a:pPr>
                <a:defRPr/>
              </a:pPr>
              <a:t>2/8/2022</a:t>
            </a:fld>
            <a:endParaRPr lang="en-US"/>
          </a:p>
        </p:txBody>
      </p:sp>
      <p:sp>
        <p:nvSpPr>
          <p:cNvPr id="6" name="Footer Placeholder 4">
            <a:extLst>
              <a:ext uri="{FF2B5EF4-FFF2-40B4-BE49-F238E27FC236}">
                <a16:creationId xmlns:a16="http://schemas.microsoft.com/office/drawing/2014/main" id="{A3BB2F7C-366C-4C8D-BCC0-3996EC8BDCD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77D8A4E2-19ED-424B-8E30-39E5DA025588}"/>
              </a:ext>
            </a:extLst>
          </p:cNvPr>
          <p:cNvSpPr>
            <a:spLocks noGrp="1"/>
          </p:cNvSpPr>
          <p:nvPr>
            <p:ph type="sldNum" sz="quarter" idx="12"/>
          </p:nvPr>
        </p:nvSpPr>
        <p:spPr/>
        <p:txBody>
          <a:bodyPr/>
          <a:lstStyle>
            <a:lvl1pPr>
              <a:defRPr/>
            </a:lvl1pPr>
          </a:lstStyle>
          <a:p>
            <a:fld id="{9E73CADE-A5FA-4C06-8F7F-F11531429F2F}" type="slidenum">
              <a:rPr lang="en-US" altLang="en-US"/>
              <a:pPr/>
              <a:t>‹#›</a:t>
            </a:fld>
            <a:endParaRPr lang="en-US" altLang="en-US"/>
          </a:p>
        </p:txBody>
      </p:sp>
    </p:spTree>
    <p:extLst>
      <p:ext uri="{BB962C8B-B14F-4D97-AF65-F5344CB8AC3E}">
        <p14:creationId xmlns:p14="http://schemas.microsoft.com/office/powerpoint/2010/main" val="275951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7F0CE1-B507-47F7-8B36-F69D0A5F4829}"/>
              </a:ext>
            </a:extLst>
          </p:cNvPr>
          <p:cNvSpPr>
            <a:spLocks noGrp="1"/>
          </p:cNvSpPr>
          <p:nvPr>
            <p:ph type="dt" sz="half" idx="10"/>
          </p:nvPr>
        </p:nvSpPr>
        <p:spPr/>
        <p:txBody>
          <a:bodyPr/>
          <a:lstStyle>
            <a:lvl1pPr>
              <a:defRPr/>
            </a:lvl1pPr>
          </a:lstStyle>
          <a:p>
            <a:pPr>
              <a:defRPr/>
            </a:pPr>
            <a:fld id="{881C7E3E-6582-4C0E-85CD-D29B7EB2EABC}" type="datetimeFigureOut">
              <a:rPr lang="en-US"/>
              <a:pPr>
                <a:defRPr/>
              </a:pPr>
              <a:t>2/8/2022</a:t>
            </a:fld>
            <a:endParaRPr lang="en-US"/>
          </a:p>
        </p:txBody>
      </p:sp>
      <p:sp>
        <p:nvSpPr>
          <p:cNvPr id="5" name="Footer Placeholder 4">
            <a:extLst>
              <a:ext uri="{FF2B5EF4-FFF2-40B4-BE49-F238E27FC236}">
                <a16:creationId xmlns:a16="http://schemas.microsoft.com/office/drawing/2014/main" id="{E8B8199B-FA98-411C-9EF9-92AED57BBF9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C4345E2-7E66-4B8E-8CAF-4B7E631C72BD}"/>
              </a:ext>
            </a:extLst>
          </p:cNvPr>
          <p:cNvSpPr>
            <a:spLocks noGrp="1"/>
          </p:cNvSpPr>
          <p:nvPr>
            <p:ph type="sldNum" sz="quarter" idx="12"/>
          </p:nvPr>
        </p:nvSpPr>
        <p:spPr/>
        <p:txBody>
          <a:bodyPr/>
          <a:lstStyle>
            <a:lvl1pPr>
              <a:defRPr/>
            </a:lvl1pPr>
          </a:lstStyle>
          <a:p>
            <a:fld id="{297A2161-7268-4FBC-AB49-B2DF0FF1D07F}" type="slidenum">
              <a:rPr lang="en-US" altLang="en-US"/>
              <a:pPr/>
              <a:t>‹#›</a:t>
            </a:fld>
            <a:endParaRPr lang="en-US" altLang="en-US"/>
          </a:p>
        </p:txBody>
      </p:sp>
    </p:spTree>
    <p:extLst>
      <p:ext uri="{BB962C8B-B14F-4D97-AF65-F5344CB8AC3E}">
        <p14:creationId xmlns:p14="http://schemas.microsoft.com/office/powerpoint/2010/main" val="1637107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58D3B1-7898-4619-A081-9DF2DF00394A}"/>
              </a:ext>
            </a:extLst>
          </p:cNvPr>
          <p:cNvSpPr>
            <a:spLocks noGrp="1"/>
          </p:cNvSpPr>
          <p:nvPr>
            <p:ph type="dt" sz="half" idx="10"/>
          </p:nvPr>
        </p:nvSpPr>
        <p:spPr/>
        <p:txBody>
          <a:bodyPr/>
          <a:lstStyle>
            <a:lvl1pPr>
              <a:defRPr/>
            </a:lvl1pPr>
          </a:lstStyle>
          <a:p>
            <a:pPr>
              <a:defRPr/>
            </a:pPr>
            <a:fld id="{B56286AC-B42F-4123-A81A-5B302E36B1EA}" type="datetimeFigureOut">
              <a:rPr lang="en-US"/>
              <a:pPr>
                <a:defRPr/>
              </a:pPr>
              <a:t>2/8/2022</a:t>
            </a:fld>
            <a:endParaRPr lang="en-US"/>
          </a:p>
        </p:txBody>
      </p:sp>
      <p:sp>
        <p:nvSpPr>
          <p:cNvPr id="5" name="Footer Placeholder 4">
            <a:extLst>
              <a:ext uri="{FF2B5EF4-FFF2-40B4-BE49-F238E27FC236}">
                <a16:creationId xmlns:a16="http://schemas.microsoft.com/office/drawing/2014/main" id="{8B21CCBA-469A-49A1-8609-FEF643005B2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6E96A52-8168-40B3-8923-39471FAFCC2A}"/>
              </a:ext>
            </a:extLst>
          </p:cNvPr>
          <p:cNvSpPr>
            <a:spLocks noGrp="1"/>
          </p:cNvSpPr>
          <p:nvPr>
            <p:ph type="sldNum" sz="quarter" idx="12"/>
          </p:nvPr>
        </p:nvSpPr>
        <p:spPr/>
        <p:txBody>
          <a:bodyPr/>
          <a:lstStyle>
            <a:lvl1pPr>
              <a:defRPr/>
            </a:lvl1pPr>
          </a:lstStyle>
          <a:p>
            <a:fld id="{F70374AD-9F59-4F86-8906-C5C8F3D8936C}" type="slidenum">
              <a:rPr lang="en-US" altLang="en-US"/>
              <a:pPr/>
              <a:t>‹#›</a:t>
            </a:fld>
            <a:endParaRPr lang="en-US" altLang="en-US"/>
          </a:p>
        </p:txBody>
      </p:sp>
    </p:spTree>
    <p:extLst>
      <p:ext uri="{BB962C8B-B14F-4D97-AF65-F5344CB8AC3E}">
        <p14:creationId xmlns:p14="http://schemas.microsoft.com/office/powerpoint/2010/main" val="2114109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CA3342-6027-410C-B4E2-51314AFDE9C1}"/>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1311C915-C130-468F-A43D-6B44AB6AF9FC}"/>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302F4F4E-57A2-48C3-889D-A881E40966D6}"/>
              </a:ext>
            </a:extLst>
          </p:cNvPr>
          <p:cNvSpPr>
            <a:spLocks noGrp="1" noChangeArrowheads="1"/>
          </p:cNvSpPr>
          <p:nvPr>
            <p:ph type="sldNum" sz="quarter" idx="12"/>
          </p:nvPr>
        </p:nvSpPr>
        <p:spPr/>
        <p:txBody>
          <a:bodyPr/>
          <a:lstStyle>
            <a:lvl1pPr>
              <a:defRPr/>
            </a:lvl1pPr>
          </a:lstStyle>
          <a:p>
            <a:fld id="{A2A46B6A-07B7-4714-8E27-B1E25FFF8CB5}" type="slidenum">
              <a:rPr lang="en-US" altLang="en-US"/>
              <a:pPr/>
              <a:t>‹#›</a:t>
            </a:fld>
            <a:endParaRPr lang="en-US" altLang="en-US"/>
          </a:p>
        </p:txBody>
      </p:sp>
    </p:spTree>
    <p:extLst>
      <p:ext uri="{BB962C8B-B14F-4D97-AF65-F5344CB8AC3E}">
        <p14:creationId xmlns:p14="http://schemas.microsoft.com/office/powerpoint/2010/main" val="127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FC81B10-A288-4EA2-B022-DDFB3CFEE1A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ED0EBBBE-F58A-4DCE-976A-B43C05E4A6F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A648C3A-B865-4949-B795-AA16ACEDD68B}"/>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124925FB-A7FC-4226-AE7D-7E32BED0B7EA}" type="datetimeFigureOut">
              <a:rPr lang="en-US"/>
              <a:pPr>
                <a:defRPr/>
              </a:pPr>
              <a:t>2/8/2022</a:t>
            </a:fld>
            <a:endParaRPr lang="en-US"/>
          </a:p>
        </p:txBody>
      </p:sp>
      <p:sp>
        <p:nvSpPr>
          <p:cNvPr id="5" name="Footer Placeholder 4">
            <a:extLst>
              <a:ext uri="{FF2B5EF4-FFF2-40B4-BE49-F238E27FC236}">
                <a16:creationId xmlns:a16="http://schemas.microsoft.com/office/drawing/2014/main" id="{65859FCB-BE92-4ABA-989F-D5519479C6F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4E73F584-1A48-4EF5-968A-3F405D1473D3}"/>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A425FC9C-351E-40AA-829B-89F69D13F310}"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jpeg"/><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CC4041D8-6C8A-4B75-88CE-5AA1E382F33A}"/>
              </a:ext>
            </a:extLst>
          </p:cNvPr>
          <p:cNvSpPr>
            <a:spLocks noGrp="1"/>
          </p:cNvSpPr>
          <p:nvPr>
            <p:ph type="ctrTitle"/>
          </p:nvPr>
        </p:nvSpPr>
        <p:spPr/>
        <p:txBody>
          <a:bodyPr/>
          <a:lstStyle/>
          <a:p>
            <a:pPr eaLnBrk="1" hangingPunct="1"/>
            <a:r>
              <a:rPr lang="en-GB" altLang="en-US">
                <a:latin typeface="Cambria" panose="02040503050406030204" pitchFamily="18" charset="0"/>
              </a:rPr>
              <a:t>Nick Campion</a:t>
            </a:r>
            <a:endParaRPr lang="en-US" altLang="en-US">
              <a:latin typeface="Cambria" panose="02040503050406030204" pitchFamily="18" charset="0"/>
            </a:endParaRPr>
          </a:p>
        </p:txBody>
      </p:sp>
      <p:sp>
        <p:nvSpPr>
          <p:cNvPr id="3" name="Subtitle 2">
            <a:extLst>
              <a:ext uri="{FF2B5EF4-FFF2-40B4-BE49-F238E27FC236}">
                <a16:creationId xmlns:a16="http://schemas.microsoft.com/office/drawing/2014/main" id="{17C06AAD-3599-4B38-96A0-FFA923D7D0D5}"/>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rPr>
              <a:t>History of Astrology</a:t>
            </a:r>
          </a:p>
          <a:p>
            <a:pPr eaLnBrk="1" fontAlgn="auto" hangingPunct="1">
              <a:spcAft>
                <a:spcPts val="0"/>
              </a:spcAft>
              <a:defRPr/>
            </a:pPr>
            <a:r>
              <a:rPr lang="en-GB" dirty="0">
                <a:latin typeface="Cambria" pitchFamily="18" charset="0"/>
              </a:rPr>
              <a:t>Astrology in the 18</a:t>
            </a:r>
            <a:r>
              <a:rPr lang="en-GB" baseline="30000" dirty="0">
                <a:latin typeface="Cambria" pitchFamily="18" charset="0"/>
              </a:rPr>
              <a:t>th</a:t>
            </a:r>
            <a:r>
              <a:rPr lang="en-GB" dirty="0">
                <a:latin typeface="Cambria" pitchFamily="18" charset="0"/>
              </a:rPr>
              <a:t>-19</a:t>
            </a:r>
            <a:r>
              <a:rPr lang="en-GB" baseline="30000" dirty="0">
                <a:latin typeface="Cambria" pitchFamily="18" charset="0"/>
              </a:rPr>
              <a:t>th</a:t>
            </a:r>
            <a:r>
              <a:rPr lang="en-GB" dirty="0">
                <a:latin typeface="Cambria" pitchFamily="18" charset="0"/>
              </a:rPr>
              <a:t> centuries</a:t>
            </a:r>
          </a:p>
          <a:p>
            <a:pPr eaLnBrk="1" fontAlgn="auto" hangingPunct="1">
              <a:spcAft>
                <a:spcPts val="0"/>
              </a:spcAft>
              <a:defRPr/>
            </a:pPr>
            <a:r>
              <a:rPr lang="en-GB" dirty="0">
                <a:latin typeface="Cambria" pitchFamily="18" charset="0"/>
              </a:rPr>
              <a:t>(and revisiting the 17</a:t>
            </a:r>
            <a:r>
              <a:rPr lang="en-GB" baseline="30000" dirty="0">
                <a:latin typeface="Cambria" pitchFamily="18" charset="0"/>
              </a:rPr>
              <a:t>th</a:t>
            </a:r>
            <a:r>
              <a:rPr lang="en-GB" dirty="0">
                <a:latin typeface="Cambria" pitchFamily="18" charset="0"/>
              </a:rPr>
              <a:t> c)</a:t>
            </a:r>
            <a:endParaRPr lang="en-US" dirty="0">
              <a:latin typeface="Cambria" pitchFamily="18" charset="0"/>
            </a:endParaRPr>
          </a:p>
        </p:txBody>
      </p:sp>
      <p:pic>
        <p:nvPicPr>
          <p:cNvPr id="3076" name="Picture 4" descr="TheSophiaCentre.jpg">
            <a:extLst>
              <a:ext uri="{FF2B5EF4-FFF2-40B4-BE49-F238E27FC236}">
                <a16:creationId xmlns:a16="http://schemas.microsoft.com/office/drawing/2014/main" id="{FBC13B62-698A-4CB3-AF0C-94A75BDD25D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476250"/>
            <a:ext cx="5400675" cy="104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A117A6E-DB9B-4CC0-BCB5-D216922AFA80}"/>
              </a:ext>
            </a:extLst>
          </p:cNvPr>
          <p:cNvSpPr>
            <a:spLocks noGrp="1"/>
          </p:cNvSpPr>
          <p:nvPr>
            <p:ph type="title"/>
          </p:nvPr>
        </p:nvSpPr>
        <p:spPr/>
        <p:txBody>
          <a:bodyPr/>
          <a:lstStyle/>
          <a:p>
            <a:br>
              <a:rPr lang="en-GB" altLang="en-US"/>
            </a:br>
            <a:r>
              <a:rPr lang="en-GB" altLang="en-US">
                <a:latin typeface="Cambria" panose="02040503050406030204" pitchFamily="18" charset="0"/>
                <a:ea typeface="Cambria" panose="02040503050406030204" pitchFamily="18" charset="0"/>
                <a:cs typeface="Cambria" panose="02040503050406030204" pitchFamily="18" charset="0"/>
              </a:rPr>
              <a:t>Western astrology in the 18</a:t>
            </a:r>
            <a:r>
              <a:rPr lang="en-GB" altLang="en-US" baseline="30000">
                <a:latin typeface="Cambria" panose="02040503050406030204" pitchFamily="18" charset="0"/>
                <a:ea typeface="Cambria" panose="02040503050406030204" pitchFamily="18" charset="0"/>
                <a:cs typeface="Cambria" panose="02040503050406030204" pitchFamily="18" charset="0"/>
              </a:rPr>
              <a:t>th</a:t>
            </a:r>
            <a:r>
              <a:rPr lang="en-GB" altLang="en-US">
                <a:latin typeface="Cambria" panose="02040503050406030204" pitchFamily="18" charset="0"/>
                <a:ea typeface="Cambria" panose="02040503050406030204" pitchFamily="18" charset="0"/>
                <a:cs typeface="Cambria" panose="02040503050406030204" pitchFamily="18" charset="0"/>
              </a:rPr>
              <a:t>-19</a:t>
            </a:r>
            <a:r>
              <a:rPr lang="en-GB" altLang="en-US" baseline="30000">
                <a:latin typeface="Cambria" panose="02040503050406030204" pitchFamily="18" charset="0"/>
                <a:ea typeface="Cambria" panose="02040503050406030204" pitchFamily="18" charset="0"/>
                <a:cs typeface="Cambria" panose="02040503050406030204" pitchFamily="18" charset="0"/>
              </a:rPr>
              <a:t>th</a:t>
            </a:r>
            <a:r>
              <a:rPr lang="en-GB" altLang="en-US">
                <a:latin typeface="Cambria" panose="02040503050406030204" pitchFamily="18" charset="0"/>
                <a:ea typeface="Cambria" panose="02040503050406030204" pitchFamily="18" charset="0"/>
                <a:cs typeface="Cambria" panose="02040503050406030204" pitchFamily="18" charset="0"/>
              </a:rPr>
              <a:t> centuries</a:t>
            </a:r>
            <a:br>
              <a:rPr lang="en-US" altLang="en-US">
                <a:latin typeface="Cambria" panose="02040503050406030204" pitchFamily="18" charset="0"/>
              </a:rPr>
            </a:br>
            <a:endParaRPr lang="en-GB" altLang="en-US">
              <a:latin typeface="Cambria" panose="02040503050406030204" pitchFamily="18" charset="0"/>
            </a:endParaRPr>
          </a:p>
        </p:txBody>
      </p:sp>
      <p:sp>
        <p:nvSpPr>
          <p:cNvPr id="4099" name="Content Placeholder 2">
            <a:extLst>
              <a:ext uri="{FF2B5EF4-FFF2-40B4-BE49-F238E27FC236}">
                <a16:creationId xmlns:a16="http://schemas.microsoft.com/office/drawing/2014/main" id="{8BE4CD60-B2BE-4EEA-9DA5-054DF1D322B6}"/>
              </a:ext>
            </a:extLst>
          </p:cNvPr>
          <p:cNvSpPr>
            <a:spLocks noGrp="1"/>
          </p:cNvSpPr>
          <p:nvPr>
            <p:ph idx="1"/>
          </p:nvPr>
        </p:nvSpPr>
        <p:spPr/>
        <p:txBody>
          <a:bodyPr/>
          <a:lstStyle/>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Context: </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1660-1700</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To follow Curry’s model:</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‘High’ astrology lost intellectual credibility (at least in public – was a philosophical astrology preserved in freemasonry)</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‘Middling’ astrology (the casting of horoscopes) almost died out</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‘Low’ astrology continued to flourish in almanacs through the 18</a:t>
            </a:r>
            <a:r>
              <a:rPr lang="en-GB" altLang="en-US" sz="2000" baseline="30000">
                <a:latin typeface="Cambria" panose="02040503050406030204" pitchFamily="18" charset="0"/>
                <a:ea typeface="Cambria" panose="02040503050406030204" pitchFamily="18" charset="0"/>
                <a:cs typeface="Cambria" panose="02040503050406030204" pitchFamily="18" charset="0"/>
              </a:rPr>
              <a:t>th</a:t>
            </a:r>
            <a:r>
              <a:rPr lang="en-GB" altLang="en-US" sz="2000">
                <a:latin typeface="Cambria" panose="02040503050406030204" pitchFamily="18" charset="0"/>
                <a:ea typeface="Cambria" panose="02040503050406030204" pitchFamily="18" charset="0"/>
                <a:cs typeface="Cambria" panose="02040503050406030204" pitchFamily="18" charset="0"/>
              </a:rPr>
              <a:t> century</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Natural influences: belief that the Moon causes lunacy continued through the 18</a:t>
            </a:r>
            <a:r>
              <a:rPr lang="en-GB" altLang="en-US" sz="2000" baseline="30000">
                <a:latin typeface="Cambria" panose="02040503050406030204" pitchFamily="18" charset="0"/>
                <a:ea typeface="Cambria" panose="02040503050406030204" pitchFamily="18" charset="0"/>
                <a:cs typeface="Cambria" panose="02040503050406030204" pitchFamily="18" charset="0"/>
              </a:rPr>
              <a:t>th</a:t>
            </a:r>
            <a:r>
              <a:rPr lang="en-GB" altLang="en-US" sz="2000">
                <a:latin typeface="Cambria" panose="02040503050406030204" pitchFamily="18" charset="0"/>
                <a:ea typeface="Cambria" panose="02040503050406030204" pitchFamily="18" charset="0"/>
                <a:cs typeface="Cambria" panose="02040503050406030204" pitchFamily="18" charset="0"/>
              </a:rPr>
              <a:t> century</a:t>
            </a:r>
          </a:p>
          <a:p>
            <a:pPr eaLnBrk="1" hangingPunct="1">
              <a:buFont typeface="Arial" panose="020B0604020202020204" pitchFamily="34" charset="0"/>
              <a:buNone/>
            </a:pPr>
            <a:endParaRPr lang="en-GB" altLang="en-US" sz="2000">
              <a:latin typeface="Cambria" panose="02040503050406030204" pitchFamily="18" charset="0"/>
              <a:ea typeface="Cambria" panose="02040503050406030204" pitchFamily="18" charset="0"/>
              <a:cs typeface="Cambria" panose="02040503050406030204" pitchFamily="18" charset="0"/>
            </a:endParaRPr>
          </a:p>
        </p:txBody>
      </p:sp>
      <p:pic>
        <p:nvPicPr>
          <p:cNvPr id="4100" name="Picture 4" descr="TheSophiaCentre.jpg">
            <a:extLst>
              <a:ext uri="{FF2B5EF4-FFF2-40B4-BE49-F238E27FC236}">
                <a16:creationId xmlns:a16="http://schemas.microsoft.com/office/drawing/2014/main" id="{90514D44-111D-4679-B483-A01041D81A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27538" y="5578475"/>
            <a:ext cx="4716462"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68BD48A-64EB-4807-A94E-FBCB38CC7D68}"/>
              </a:ext>
            </a:extLst>
          </p:cNvPr>
          <p:cNvSpPr>
            <a:spLocks noGrp="1"/>
          </p:cNvSpPr>
          <p:nvPr>
            <p:ph type="title"/>
          </p:nvPr>
        </p:nvSpPr>
        <p:spPr/>
        <p:txBody>
          <a:bodyPr/>
          <a:lstStyle/>
          <a:p>
            <a:br>
              <a:rPr lang="en-GB" altLang="en-US">
                <a:latin typeface="Cambria" panose="02040503050406030204" pitchFamily="18" charset="0"/>
                <a:ea typeface="Cambria" panose="02040503050406030204" pitchFamily="18" charset="0"/>
                <a:cs typeface="Cambria" panose="02040503050406030204" pitchFamily="18" charset="0"/>
              </a:rPr>
            </a:br>
            <a:r>
              <a:rPr lang="en-GB" altLang="en-US">
                <a:latin typeface="Cambria" panose="02040503050406030204" pitchFamily="18" charset="0"/>
                <a:ea typeface="Cambria" panose="02040503050406030204" pitchFamily="18" charset="0"/>
                <a:cs typeface="Cambria" panose="02040503050406030204" pitchFamily="18" charset="0"/>
              </a:rPr>
              <a:t>Philosophical Contexts: 18</a:t>
            </a:r>
            <a:r>
              <a:rPr lang="en-GB" altLang="en-US" baseline="30000">
                <a:latin typeface="Cambria" panose="02040503050406030204" pitchFamily="18" charset="0"/>
                <a:ea typeface="Cambria" panose="02040503050406030204" pitchFamily="18" charset="0"/>
                <a:cs typeface="Cambria" panose="02040503050406030204" pitchFamily="18" charset="0"/>
              </a:rPr>
              <a:t>th</a:t>
            </a:r>
            <a:r>
              <a:rPr lang="en-GB" altLang="en-US">
                <a:latin typeface="Cambria" panose="02040503050406030204" pitchFamily="18" charset="0"/>
                <a:ea typeface="Cambria" panose="02040503050406030204" pitchFamily="18" charset="0"/>
                <a:cs typeface="Cambria" panose="02040503050406030204" pitchFamily="18" charset="0"/>
              </a:rPr>
              <a:t> century:</a:t>
            </a:r>
            <a:br>
              <a:rPr lang="en-GB" altLang="en-US">
                <a:latin typeface="Cambria" panose="02040503050406030204" pitchFamily="18" charset="0"/>
                <a:ea typeface="Cambria" panose="02040503050406030204" pitchFamily="18" charset="0"/>
                <a:cs typeface="Cambria" panose="02040503050406030204" pitchFamily="18" charset="0"/>
              </a:rPr>
            </a:br>
            <a:endParaRPr lang="en-GB" altLang="en-US"/>
          </a:p>
        </p:txBody>
      </p:sp>
      <p:sp>
        <p:nvSpPr>
          <p:cNvPr id="5123" name="Content Placeholder 2">
            <a:extLst>
              <a:ext uri="{FF2B5EF4-FFF2-40B4-BE49-F238E27FC236}">
                <a16:creationId xmlns:a16="http://schemas.microsoft.com/office/drawing/2014/main" id="{679C59B0-6E5C-4B2E-B27E-BD60083DEEFD}"/>
              </a:ext>
            </a:extLst>
          </p:cNvPr>
          <p:cNvSpPr>
            <a:spLocks noGrp="1"/>
          </p:cNvSpPr>
          <p:nvPr>
            <p:ph idx="1"/>
          </p:nvPr>
        </p:nvSpPr>
        <p:spPr>
          <a:xfrm>
            <a:off x="468313" y="1557338"/>
            <a:ext cx="8229600" cy="4525962"/>
          </a:xfrm>
        </p:spPr>
        <p:txBody>
          <a:bodyPr/>
          <a:lstStyle/>
          <a:p>
            <a:pPr eaLnBrk="1" hangingPunct="1">
              <a:buFont typeface="Arial" panose="020B0604020202020204" pitchFamily="34" charset="0"/>
              <a:buNone/>
            </a:pPr>
            <a:r>
              <a:rPr lang="en-GB" altLang="en-US" sz="2000" b="1">
                <a:latin typeface="Cambria" panose="02040503050406030204" pitchFamily="18" charset="0"/>
                <a:ea typeface="Cambria" panose="02040503050406030204" pitchFamily="18" charset="0"/>
                <a:cs typeface="Cambria" panose="02040503050406030204" pitchFamily="18" charset="0"/>
              </a:rPr>
              <a:t>Enlightenment?</a:t>
            </a:r>
            <a:r>
              <a:rPr lang="en-GB" altLang="en-US" sz="2000">
                <a:latin typeface="Cambria" panose="02040503050406030204" pitchFamily="18" charset="0"/>
                <a:ea typeface="Cambria" panose="02040503050406030204" pitchFamily="18" charset="0"/>
                <a:cs typeface="Cambria" panose="02040503050406030204" pitchFamily="18" charset="0"/>
              </a:rPr>
              <a:t> Values education and transcending nature. Usually identified with philosophers and scientists. Voltaire 1694-1778.</a:t>
            </a:r>
          </a:p>
          <a:p>
            <a:pPr eaLnBrk="1" hangingPunct="1">
              <a:buFont typeface="Arial" panose="020B0604020202020204" pitchFamily="34" charset="0"/>
              <a:buNone/>
            </a:pPr>
            <a:r>
              <a:rPr lang="en-GB" altLang="en-US" sz="2000" b="1">
                <a:latin typeface="Cambria" panose="02040503050406030204" pitchFamily="18" charset="0"/>
                <a:ea typeface="Cambria" panose="02040503050406030204" pitchFamily="18" charset="0"/>
                <a:cs typeface="Cambria" panose="02040503050406030204" pitchFamily="18" charset="0"/>
              </a:rPr>
              <a:t>Romanticism? </a:t>
            </a:r>
            <a:r>
              <a:rPr lang="en-GB" altLang="en-US" sz="2000">
                <a:latin typeface="Cambria" panose="02040503050406030204" pitchFamily="18" charset="0"/>
                <a:ea typeface="Cambria" panose="02040503050406030204" pitchFamily="18" charset="0"/>
                <a:cs typeface="Cambria" panose="02040503050406030204" pitchFamily="18" charset="0"/>
              </a:rPr>
              <a:t>Values the human being as natural and spiritual. Usually identified with poets and painters. Jean-Jacques Rousseau 1712-78.</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Can Enlightenment and Romantic values co-exist</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(Are they easily distinguished?)</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Campion: Both can lead to  forms of astrology (by the end of the 16</a:t>
            </a:r>
            <a:r>
              <a:rPr lang="en-GB" altLang="en-US" sz="2000" baseline="30000">
                <a:latin typeface="Cambria" panose="02040503050406030204" pitchFamily="18" charset="0"/>
                <a:ea typeface="Cambria" panose="02040503050406030204" pitchFamily="18" charset="0"/>
                <a:cs typeface="Cambria" panose="02040503050406030204" pitchFamily="18" charset="0"/>
              </a:rPr>
              <a:t>th</a:t>
            </a:r>
            <a:r>
              <a:rPr lang="en-GB" altLang="en-US" sz="2000">
                <a:latin typeface="Cambria" panose="02040503050406030204" pitchFamily="18" charset="0"/>
                <a:ea typeface="Cambria" panose="02040503050406030204" pitchFamily="18" charset="0"/>
                <a:cs typeface="Cambria" panose="02040503050406030204" pitchFamily="18" charset="0"/>
              </a:rPr>
              <a:t> century)</a:t>
            </a:r>
          </a:p>
          <a:p>
            <a:pPr eaLnBrk="1" hangingPunct="1">
              <a:buFont typeface="Arial" panose="020B0604020202020204" pitchFamily="34" charset="0"/>
              <a:buNone/>
            </a:pPr>
            <a:r>
              <a:rPr lang="en-US" altLang="en-US" sz="2000" b="1">
                <a:latin typeface="Cambria" panose="02040503050406030204" pitchFamily="18" charset="0"/>
                <a:ea typeface="Cambria" panose="02040503050406030204" pitchFamily="18" charset="0"/>
                <a:cs typeface="Cambria" panose="02040503050406030204" pitchFamily="18" charset="0"/>
              </a:rPr>
              <a:t>Enlightenment astrology </a:t>
            </a:r>
            <a:r>
              <a:rPr lang="en-US" altLang="en-US" sz="2000">
                <a:latin typeface="Cambria" panose="02040503050406030204" pitchFamily="18" charset="0"/>
                <a:ea typeface="Cambria" panose="02040503050406030204" pitchFamily="18" charset="0"/>
                <a:cs typeface="Cambria" panose="02040503050406030204" pitchFamily="18" charset="0"/>
              </a:rPr>
              <a:t>= technical, rule-bound, seeks objective truth</a:t>
            </a:r>
          </a:p>
          <a:p>
            <a:pPr eaLnBrk="1" hangingPunct="1">
              <a:buFont typeface="Arial" panose="020B0604020202020204" pitchFamily="34" charset="0"/>
              <a:buNone/>
            </a:pPr>
            <a:r>
              <a:rPr lang="en-US" altLang="en-US" sz="2000" b="1">
                <a:latin typeface="Cambria" panose="02040503050406030204" pitchFamily="18" charset="0"/>
                <a:ea typeface="Cambria" panose="02040503050406030204" pitchFamily="18" charset="0"/>
                <a:cs typeface="Cambria" panose="02040503050406030204" pitchFamily="18" charset="0"/>
              </a:rPr>
              <a:t>Romantic astrology </a:t>
            </a:r>
            <a:r>
              <a:rPr lang="en-US" altLang="en-US" sz="2000">
                <a:latin typeface="Cambria" panose="02040503050406030204" pitchFamily="18" charset="0"/>
                <a:ea typeface="Cambria" panose="02040503050406030204" pitchFamily="18" charset="0"/>
                <a:cs typeface="Cambria" panose="02040503050406030204" pitchFamily="18" charset="0"/>
              </a:rPr>
              <a:t>= concerned with self-knowledge, experiencing the cosmos</a:t>
            </a:r>
          </a:p>
        </p:txBody>
      </p:sp>
      <p:pic>
        <p:nvPicPr>
          <p:cNvPr id="5124" name="Picture 3" descr="voltaire.jpg">
            <a:extLst>
              <a:ext uri="{FF2B5EF4-FFF2-40B4-BE49-F238E27FC236}">
                <a16:creationId xmlns:a16="http://schemas.microsoft.com/office/drawing/2014/main" id="{D9852DBA-CBFB-43F2-BCBF-3628FE9580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01013" y="620713"/>
            <a:ext cx="917575" cy="108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4" descr="Rousseau.jpg">
            <a:extLst>
              <a:ext uri="{FF2B5EF4-FFF2-40B4-BE49-F238E27FC236}">
                <a16:creationId xmlns:a16="http://schemas.microsoft.com/office/drawing/2014/main" id="{C1E8494E-D8AF-4153-B645-91B6EED31C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9750" y="5445125"/>
            <a:ext cx="984250" cy="1252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DD5EA18-2304-4124-B3C4-1D6B5F091E92}"/>
              </a:ext>
            </a:extLst>
          </p:cNvPr>
          <p:cNvSpPr>
            <a:spLocks noGrp="1"/>
          </p:cNvSpPr>
          <p:nvPr>
            <p:ph type="title"/>
          </p:nvPr>
        </p:nvSpPr>
        <p:spPr/>
        <p:txBody>
          <a:bodyPr/>
          <a:lstStyle/>
          <a:p>
            <a:pPr eaLnBrk="1" hangingPunct="1"/>
            <a:r>
              <a:rPr lang="en-GB" altLang="en-US">
                <a:latin typeface="Cambria" panose="02040503050406030204" pitchFamily="18" charset="0"/>
              </a:rPr>
              <a:t>Contexts: an example</a:t>
            </a:r>
            <a:endParaRPr lang="en-US" altLang="en-US">
              <a:latin typeface="Cambria" panose="02040503050406030204" pitchFamily="18" charset="0"/>
            </a:endParaRPr>
          </a:p>
        </p:txBody>
      </p:sp>
      <p:sp>
        <p:nvSpPr>
          <p:cNvPr id="6147" name="Content Placeholder 4">
            <a:extLst>
              <a:ext uri="{FF2B5EF4-FFF2-40B4-BE49-F238E27FC236}">
                <a16:creationId xmlns:a16="http://schemas.microsoft.com/office/drawing/2014/main" id="{B328B3D3-8A03-429E-9DA5-6E8A5F43D516}"/>
              </a:ext>
            </a:extLst>
          </p:cNvPr>
          <p:cNvSpPr>
            <a:spLocks noGrp="1"/>
          </p:cNvSpPr>
          <p:nvPr>
            <p:ph idx="1"/>
          </p:nvPr>
        </p:nvSpPr>
        <p:spPr/>
        <p:txBody>
          <a:bodyPr/>
          <a:lstStyle/>
          <a:p>
            <a:pPr>
              <a:buFont typeface="Arial" panose="020B0604020202020204" pitchFamily="34" charset="0"/>
              <a:buNone/>
            </a:pPr>
            <a:r>
              <a:rPr lang="en-GB" altLang="en-US" sz="1800">
                <a:latin typeface="Cambria" panose="02040503050406030204" pitchFamily="18" charset="0"/>
              </a:rPr>
              <a:t>‘</a:t>
            </a:r>
            <a:r>
              <a:rPr lang="en-GB" altLang="en-US" sz="1800" b="1">
                <a:latin typeface="Cambria" panose="02040503050406030204" pitchFamily="18" charset="0"/>
              </a:rPr>
              <a:t>The notion that there exists a celestial, crystalline sphere</a:t>
            </a:r>
            <a:r>
              <a:rPr lang="en-GB" altLang="en-US" sz="1800">
                <a:latin typeface="Cambria" panose="02040503050406030204" pitchFamily="18" charset="0"/>
              </a:rPr>
              <a:t>, unaffected by the old world of change and appearance, in which mathematical truths and moral or aesthetic values form a perfect harmony, guaranteed by indestructible logical links</a:t>
            </a:r>
            <a:r>
              <a:rPr lang="en-GB" altLang="en-US" sz="1800" b="1">
                <a:latin typeface="Cambria" panose="02040503050406030204" pitchFamily="18" charset="0"/>
              </a:rPr>
              <a:t>, is now abandoned</a:t>
            </a:r>
            <a:r>
              <a:rPr lang="en-GB" altLang="en-US" sz="1800">
                <a:latin typeface="Cambria" panose="02040503050406030204" pitchFamily="18" charset="0"/>
              </a:rPr>
              <a:t>, or at best ignored. </a:t>
            </a:r>
            <a:r>
              <a:rPr lang="en-GB" altLang="en-US" sz="1800" b="1">
                <a:latin typeface="Cambria" panose="02040503050406030204" pitchFamily="18" charset="0"/>
              </a:rPr>
              <a:t>That is at the heart of the romantic movements, t</a:t>
            </a:r>
            <a:r>
              <a:rPr lang="en-GB" altLang="en-US" sz="1800">
                <a:latin typeface="Cambria" panose="02040503050406030204" pitchFamily="18" charset="0"/>
              </a:rPr>
              <a:t>he extreme expression of which is the self-assertion of the individual creative possibility as the marker of its own universe; we are in the world of rebels, against convention, of the free artists, </a:t>
            </a:r>
            <a:r>
              <a:rPr lang="en-GB" altLang="en-US" sz="1800" b="1">
                <a:latin typeface="Cambria" panose="02040503050406030204" pitchFamily="18" charset="0"/>
              </a:rPr>
              <a:t>the Satanic outlaws, the Byronic outcasts, the “pale and fevered generation” celebrated by German and French romantic writers of the early nineteenth century, the stormy Promethean heroes who reject the laws of their society, determined to achieve self-realisation and free self-expression against whatever odds’.</a:t>
            </a:r>
          </a:p>
          <a:p>
            <a:pPr>
              <a:buFont typeface="Arial" panose="020B0604020202020204" pitchFamily="34" charset="0"/>
              <a:buNone/>
            </a:pPr>
            <a:endParaRPr lang="en-GB" altLang="en-US" sz="1200">
              <a:latin typeface="Cambria" panose="02040503050406030204" pitchFamily="18" charset="0"/>
            </a:endParaRPr>
          </a:p>
          <a:p>
            <a:pPr>
              <a:buFont typeface="Arial" panose="020B0604020202020204" pitchFamily="34" charset="0"/>
              <a:buNone/>
            </a:pPr>
            <a:r>
              <a:rPr lang="en-GB" altLang="en-US" sz="1600">
                <a:latin typeface="Cambria" panose="02040503050406030204" pitchFamily="18" charset="0"/>
              </a:rPr>
              <a:t>Berlin, Isaiah, </a:t>
            </a:r>
            <a:r>
              <a:rPr lang="en-GB" altLang="en-US" sz="1600" i="1">
                <a:latin typeface="Cambria" panose="02040503050406030204" pitchFamily="18" charset="0"/>
              </a:rPr>
              <a:t>The  Crooked Timber of Humanity: Chapters in the History of Ideas</a:t>
            </a:r>
            <a:r>
              <a:rPr lang="en-GB" altLang="en-US" sz="1600">
                <a:latin typeface="Cambria" panose="02040503050406030204" pitchFamily="18" charset="0"/>
              </a:rPr>
              <a:t>, New York: Random House, 1991 [1959], p. 43.</a:t>
            </a:r>
          </a:p>
          <a:p>
            <a:r>
              <a:rPr lang="en-GB" altLang="en-US"/>
              <a:t> </a:t>
            </a:r>
          </a:p>
          <a:p>
            <a:endParaRPr lang="en-GB" altLang="en-US"/>
          </a:p>
        </p:txBody>
      </p:sp>
      <p:pic>
        <p:nvPicPr>
          <p:cNvPr id="6148" name="Picture 5" descr="Isaiah Berlin.jpg">
            <a:extLst>
              <a:ext uri="{FF2B5EF4-FFF2-40B4-BE49-F238E27FC236}">
                <a16:creationId xmlns:a16="http://schemas.microsoft.com/office/drawing/2014/main" id="{7A362BC9-E413-4833-BC25-E4DC2ADAC9C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10525" y="0"/>
            <a:ext cx="1133475"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4" descr="TheSophiaCentre.jpg">
            <a:extLst>
              <a:ext uri="{FF2B5EF4-FFF2-40B4-BE49-F238E27FC236}">
                <a16:creationId xmlns:a16="http://schemas.microsoft.com/office/drawing/2014/main" id="{37B85DD3-B06B-4616-B7A6-CD09F08912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6053138"/>
            <a:ext cx="338455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a:extLst>
              <a:ext uri="{FF2B5EF4-FFF2-40B4-BE49-F238E27FC236}">
                <a16:creationId xmlns:a16="http://schemas.microsoft.com/office/drawing/2014/main" id="{B7CE9DB8-7800-43AC-8C57-B39F7BDDB294}"/>
              </a:ext>
            </a:extLst>
          </p:cNvPr>
          <p:cNvSpPr>
            <a:spLocks noGrp="1"/>
          </p:cNvSpPr>
          <p:nvPr>
            <p:ph type="title"/>
          </p:nvPr>
        </p:nvSpPr>
        <p:spPr/>
        <p:txBody>
          <a:bodyPr/>
          <a:lstStyle/>
          <a:p>
            <a:r>
              <a:rPr lang="en-GB" altLang="en-US">
                <a:latin typeface="Cambria" panose="02040503050406030204" pitchFamily="18" charset="0"/>
              </a:rPr>
              <a:t>Context: ROMANTICISM</a:t>
            </a:r>
          </a:p>
        </p:txBody>
      </p:sp>
      <p:sp>
        <p:nvSpPr>
          <p:cNvPr id="7171" name="Content Placeholder 5">
            <a:extLst>
              <a:ext uri="{FF2B5EF4-FFF2-40B4-BE49-F238E27FC236}">
                <a16:creationId xmlns:a16="http://schemas.microsoft.com/office/drawing/2014/main" id="{C3E9CA39-FE61-4AC5-B7CA-C0837A515267}"/>
              </a:ext>
            </a:extLst>
          </p:cNvPr>
          <p:cNvSpPr>
            <a:spLocks noGrp="1"/>
          </p:cNvSpPr>
          <p:nvPr>
            <p:ph idx="1"/>
          </p:nvPr>
        </p:nvSpPr>
        <p:spPr/>
        <p:txBody>
          <a:bodyPr/>
          <a:lstStyle/>
          <a:p>
            <a:pPr>
              <a:buFont typeface="Arial" panose="020B0604020202020204" pitchFamily="34" charset="0"/>
              <a:buNone/>
            </a:pPr>
            <a:r>
              <a:rPr lang="en-GB" altLang="en-US" sz="1800">
                <a:latin typeface="Cambria" panose="02040503050406030204" pitchFamily="18" charset="0"/>
              </a:rPr>
              <a:t>‘Not so those who are influenced by the new romantic doctrine. </a:t>
            </a:r>
            <a:r>
              <a:rPr lang="en-GB" altLang="en-US" sz="1800" b="1">
                <a:latin typeface="Cambria" panose="02040503050406030204" pitchFamily="18" charset="0"/>
              </a:rPr>
              <a:t>The painter creates, he does not copy. He does not imitate; he does not follow rules; he makes them</a:t>
            </a:r>
            <a:r>
              <a:rPr lang="en-GB" altLang="en-US" sz="1800">
                <a:latin typeface="Cambria" panose="02040503050406030204" pitchFamily="18" charset="0"/>
              </a:rPr>
              <a:t>. Values are not discovered, they are created; not found, but </a:t>
            </a:r>
            <a:r>
              <a:rPr lang="en-GB" altLang="en-US" sz="1800" b="1">
                <a:latin typeface="Cambria" panose="02040503050406030204" pitchFamily="18" charset="0"/>
              </a:rPr>
              <a:t>made by an act of imaginative</a:t>
            </a:r>
            <a:r>
              <a:rPr lang="en-GB" altLang="en-US" sz="1800">
                <a:latin typeface="Cambria" panose="02040503050406030204" pitchFamily="18" charset="0"/>
              </a:rPr>
              <a:t>, creative will, as works of art, as policies, plans, patterns of life are created. By whose imagination, whose will? Fichte speaks of the self, the ego; as a rule he indentifies it with a transcendent, infinite, world-spirit of which the human individual is a mere spatio-temporal, mortal expression, a finite centre which derives its reality from the spirit, to perfect union with which it seeks to attain. Others identified this self with some other </a:t>
            </a:r>
            <a:r>
              <a:rPr lang="en-GB" altLang="en-US" sz="1800" b="1">
                <a:latin typeface="Cambria" panose="02040503050406030204" pitchFamily="18" charset="0"/>
              </a:rPr>
              <a:t>superpersonal spirit or force </a:t>
            </a:r>
            <a:r>
              <a:rPr lang="en-GB" altLang="en-US" sz="1800">
                <a:latin typeface="Cambria" panose="02040503050406030204" pitchFamily="18" charset="0"/>
              </a:rPr>
              <a:t>– the nation, the true self in which the individual is only an element’.  </a:t>
            </a:r>
          </a:p>
          <a:p>
            <a:pPr>
              <a:buFont typeface="Arial" panose="020B0604020202020204" pitchFamily="34" charset="0"/>
              <a:buNone/>
            </a:pPr>
            <a:r>
              <a:rPr lang="en-GB" altLang="en-US" sz="1800">
                <a:latin typeface="Cambria" panose="02040503050406030204" pitchFamily="18" charset="0"/>
              </a:rPr>
              <a:t>Berlin went on to list other such forces- the people (Rousseau), the state (Hegel), the Zeitgeist, or a social class (Marx).</a:t>
            </a:r>
          </a:p>
          <a:p>
            <a:pPr>
              <a:buFont typeface="Arial" panose="020B0604020202020204" pitchFamily="34" charset="0"/>
              <a:buNone/>
            </a:pPr>
            <a:r>
              <a:rPr lang="en-GB" altLang="en-US" sz="1800">
                <a:latin typeface="Cambria" panose="02040503050406030204" pitchFamily="18" charset="0"/>
              </a:rPr>
              <a:t>Berlin, Isaiah, </a:t>
            </a:r>
            <a:r>
              <a:rPr lang="en-GB" altLang="en-US" sz="1800" i="1">
                <a:latin typeface="Cambria" panose="02040503050406030204" pitchFamily="18" charset="0"/>
              </a:rPr>
              <a:t>The  Crooked Timber of Humanity: Chapters in the History of Ideas</a:t>
            </a:r>
            <a:r>
              <a:rPr lang="en-GB" altLang="en-US" sz="1800">
                <a:latin typeface="Cambria" panose="02040503050406030204" pitchFamily="18" charset="0"/>
              </a:rPr>
              <a:t>, New York: Random House, 1991 [1959], p. 42.</a:t>
            </a:r>
          </a:p>
          <a:p>
            <a:pPr>
              <a:buFont typeface="Arial" panose="020B0604020202020204" pitchFamily="34" charset="0"/>
              <a:buNone/>
            </a:pPr>
            <a:r>
              <a:rPr lang="en-GB" altLang="en-US" sz="1800" b="1">
                <a:latin typeface="Cambria" panose="02040503050406030204" pitchFamily="18" charset="0"/>
              </a:rPr>
              <a:t>Question: is there a Romantic astrology?</a:t>
            </a:r>
          </a:p>
          <a:p>
            <a:pPr>
              <a:buFont typeface="Arial" panose="020B0604020202020204" pitchFamily="34" charset="0"/>
              <a:buNone/>
            </a:pPr>
            <a:r>
              <a:rPr lang="en-GB" altLang="en-US">
                <a:latin typeface="Cambria" panose="02040503050406030204" pitchFamily="18" charset="0"/>
              </a:rPr>
              <a:t> </a:t>
            </a:r>
          </a:p>
          <a:p>
            <a:r>
              <a:rPr lang="en-GB" altLang="en-US"/>
              <a:t> </a:t>
            </a:r>
          </a:p>
          <a:p>
            <a:endParaRPr lang="en-GB" altLang="en-US"/>
          </a:p>
        </p:txBody>
      </p:sp>
      <p:pic>
        <p:nvPicPr>
          <p:cNvPr id="7172" name="Picture 5" descr="Isaiah Berlin.jpg">
            <a:extLst>
              <a:ext uri="{FF2B5EF4-FFF2-40B4-BE49-F238E27FC236}">
                <a16:creationId xmlns:a16="http://schemas.microsoft.com/office/drawing/2014/main" id="{E14224B8-8772-4F8A-98EC-EA172577D60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10525" y="0"/>
            <a:ext cx="1133475"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AA681D0-243C-480B-90F3-302552CC9F6C}"/>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Astronomy: Isaac Newton 1642/3-1726/7</a:t>
            </a:r>
            <a:endParaRPr lang="en-US" dirty="0">
              <a:latin typeface="Cambria" pitchFamily="18" charset="0"/>
            </a:endParaRPr>
          </a:p>
        </p:txBody>
      </p:sp>
      <p:sp>
        <p:nvSpPr>
          <p:cNvPr id="8195" name="Rectangle 3">
            <a:extLst>
              <a:ext uri="{FF2B5EF4-FFF2-40B4-BE49-F238E27FC236}">
                <a16:creationId xmlns:a16="http://schemas.microsoft.com/office/drawing/2014/main" id="{A178E392-7C5B-4CC3-8030-84E80BF260F4}"/>
              </a:ext>
            </a:extLst>
          </p:cNvPr>
          <p:cNvSpPr>
            <a:spLocks noGrp="1" noChangeArrowheads="1"/>
          </p:cNvSpPr>
          <p:nvPr>
            <p:ph type="body" sz="half" idx="1"/>
          </p:nvPr>
        </p:nvSpPr>
        <p:spPr/>
        <p:txBody>
          <a:bodyPr/>
          <a:lstStyle/>
          <a:p>
            <a:pPr eaLnBrk="1" hangingPunct="1">
              <a:buFont typeface="Arial" panose="020B0604020202020204" pitchFamily="34" charset="0"/>
              <a:buNone/>
            </a:pPr>
            <a:r>
              <a:rPr lang="fr-FR" altLang="en-US">
                <a:latin typeface="Cambria" panose="02040503050406030204" pitchFamily="18" charset="0"/>
              </a:rPr>
              <a:t>1687 </a:t>
            </a:r>
            <a:r>
              <a:rPr lang="fr-FR" altLang="en-US" i="1">
                <a:latin typeface="Cambria" panose="02040503050406030204" pitchFamily="18" charset="0"/>
              </a:rPr>
              <a:t>Principia</a:t>
            </a:r>
          </a:p>
          <a:p>
            <a:pPr eaLnBrk="1" hangingPunct="1">
              <a:buFont typeface="Arial" panose="020B0604020202020204" pitchFamily="34" charset="0"/>
              <a:buNone/>
            </a:pPr>
            <a:r>
              <a:rPr lang="fr-FR" altLang="en-US" sz="2000">
                <a:latin typeface="Cambria" panose="02040503050406030204" pitchFamily="18" charset="0"/>
              </a:rPr>
              <a:t>Theory of gravity established the notion of a single physical law governing the entire universe</a:t>
            </a:r>
          </a:p>
          <a:p>
            <a:pPr eaLnBrk="1" hangingPunct="1">
              <a:buFont typeface="Arial" panose="020B0604020202020204" pitchFamily="34" charset="0"/>
              <a:buNone/>
            </a:pPr>
            <a:r>
              <a:rPr lang="fr-FR" altLang="en-US" sz="2000">
                <a:latin typeface="Cambria" panose="02040503050406030204" pitchFamily="18" charset="0"/>
              </a:rPr>
              <a:t>Newtonian theory not necessarily difficult for astrology (although Newton had no interest in it)</a:t>
            </a:r>
          </a:p>
          <a:p>
            <a:pPr eaLnBrk="1" hangingPunct="1">
              <a:buFont typeface="Arial" panose="020B0604020202020204" pitchFamily="34" charset="0"/>
              <a:buNone/>
            </a:pPr>
            <a:r>
              <a:rPr lang="fr-FR" altLang="en-US" sz="2000">
                <a:latin typeface="Cambria" panose="02040503050406030204" pitchFamily="18" charset="0"/>
              </a:rPr>
              <a:t>There were Newtonian astrologers in the 18th century.</a:t>
            </a:r>
          </a:p>
          <a:p>
            <a:pPr eaLnBrk="1" hangingPunct="1">
              <a:buFont typeface="Arial" panose="020B0604020202020204" pitchFamily="34" charset="0"/>
              <a:buNone/>
            </a:pPr>
            <a:r>
              <a:rPr lang="fr-FR" altLang="en-US" sz="2000" b="1">
                <a:latin typeface="Cambria" panose="02040503050406030204" pitchFamily="18" charset="0"/>
              </a:rPr>
              <a:t>Newtonianism</a:t>
            </a:r>
            <a:r>
              <a:rPr lang="fr-FR" altLang="en-US" sz="2000">
                <a:latin typeface="Cambria" panose="02040503050406030204" pitchFamily="18" charset="0"/>
              </a:rPr>
              <a:t> = the ideology of Newton’s followers in the 18th and 19th c., became materialist, atheist and, sometimes, determinist.</a:t>
            </a:r>
          </a:p>
        </p:txBody>
      </p:sp>
      <p:sp>
        <p:nvSpPr>
          <p:cNvPr id="8196" name="Rectangle 4">
            <a:extLst>
              <a:ext uri="{FF2B5EF4-FFF2-40B4-BE49-F238E27FC236}">
                <a16:creationId xmlns:a16="http://schemas.microsoft.com/office/drawing/2014/main" id="{03BCD3A3-D9EB-43E8-8A6A-DA6E79073A96}"/>
              </a:ext>
            </a:extLst>
          </p:cNvPr>
          <p:cNvSpPr>
            <a:spLocks noGrp="1" noChangeArrowheads="1"/>
          </p:cNvSpPr>
          <p:nvPr>
            <p:ph type="body" sz="half" idx="2"/>
          </p:nvPr>
        </p:nvSpPr>
        <p:spPr/>
        <p:txBody>
          <a:bodyPr/>
          <a:lstStyle/>
          <a:p>
            <a:pPr eaLnBrk="1" hangingPunct="1"/>
            <a:endParaRPr lang="en-US" altLang="en-US"/>
          </a:p>
        </p:txBody>
      </p:sp>
      <p:pic>
        <p:nvPicPr>
          <p:cNvPr id="8197" name="Picture 6" descr="IsaacNewton-1689.jpeg">
            <a:extLst>
              <a:ext uri="{FF2B5EF4-FFF2-40B4-BE49-F238E27FC236}">
                <a16:creationId xmlns:a16="http://schemas.microsoft.com/office/drawing/2014/main" id="{B8BBF185-2CFC-4DEA-95A3-14FC4563F91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29188" y="1482725"/>
            <a:ext cx="3286125" cy="451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E7A31CF-6F5A-462B-A707-54A7D23EA38C}"/>
              </a:ext>
            </a:extLst>
          </p:cNvPr>
          <p:cNvSpPr>
            <a:spLocks noGrp="1"/>
          </p:cNvSpPr>
          <p:nvPr>
            <p:ph type="title"/>
          </p:nvPr>
        </p:nvSpPr>
        <p:spPr/>
        <p:txBody>
          <a:bodyPr/>
          <a:lstStyle/>
          <a:p>
            <a:pPr eaLnBrk="1" hangingPunct="1"/>
            <a:r>
              <a:rPr lang="en-GB" altLang="en-US">
                <a:latin typeface="Cambria" panose="02040503050406030204" pitchFamily="18" charset="0"/>
              </a:rPr>
              <a:t>Newtonian Astrology and Newtonianism</a:t>
            </a:r>
            <a:endParaRPr lang="en-US" altLang="en-US">
              <a:latin typeface="Cambria" panose="02040503050406030204" pitchFamily="18" charset="0"/>
            </a:endParaRPr>
          </a:p>
        </p:txBody>
      </p:sp>
      <p:sp>
        <p:nvSpPr>
          <p:cNvPr id="3" name="Content Placeholder 2">
            <a:extLst>
              <a:ext uri="{FF2B5EF4-FFF2-40B4-BE49-F238E27FC236}">
                <a16:creationId xmlns:a16="http://schemas.microsoft.com/office/drawing/2014/main" id="{091D83D2-1305-48F0-9D53-A6C690244907}"/>
              </a:ext>
            </a:extLst>
          </p:cNvPr>
          <p:cNvSpPr>
            <a:spLocks noGrp="1"/>
          </p:cNvSpPr>
          <p:nvPr>
            <p:ph sz="half" idx="1"/>
          </p:nvPr>
        </p:nvSpPr>
        <p:spPr/>
        <p:txBody>
          <a:bodyPr rtlCol="0">
            <a:normAutofit fontScale="55000" lnSpcReduction="20000"/>
          </a:bodyPr>
          <a:lstStyle/>
          <a:p>
            <a:pPr eaLnBrk="1" fontAlgn="auto" hangingPunct="1">
              <a:spcAft>
                <a:spcPts val="0"/>
              </a:spcAft>
              <a:defRPr/>
            </a:pPr>
            <a:endParaRPr lang="en-GB" dirty="0"/>
          </a:p>
          <a:p>
            <a:pPr eaLnBrk="1" fontAlgn="auto" hangingPunct="1">
              <a:spcAft>
                <a:spcPts val="0"/>
              </a:spcAft>
              <a:buFont typeface="Arial" charset="0"/>
              <a:buNone/>
              <a:defRPr/>
            </a:pPr>
            <a:r>
              <a:rPr lang="en-GB" dirty="0">
                <a:latin typeface="Cambria" pitchFamily="18" charset="0"/>
                <a:ea typeface="Cambria" pitchFamily="18" charset="0"/>
              </a:rPr>
              <a:t>Richard Mead (1673-1754), </a:t>
            </a:r>
            <a:endParaRPr lang="en-US" dirty="0">
              <a:latin typeface="Cambria" pitchFamily="18" charset="0"/>
              <a:ea typeface="Cambria" pitchFamily="18" charset="0"/>
            </a:endParaRPr>
          </a:p>
          <a:p>
            <a:pPr eaLnBrk="1" fontAlgn="auto" hangingPunct="1">
              <a:spcAft>
                <a:spcPts val="0"/>
              </a:spcAft>
              <a:buFont typeface="Arial" charset="0"/>
              <a:buNone/>
              <a:defRPr/>
            </a:pPr>
            <a:r>
              <a:rPr lang="en-GB" dirty="0">
                <a:latin typeface="Cambria" pitchFamily="18" charset="0"/>
                <a:ea typeface="Cambria" pitchFamily="18" charset="0"/>
              </a:rPr>
              <a:t>vice President of the Royal Society in 1717</a:t>
            </a:r>
            <a:endParaRPr lang="en-US" dirty="0">
              <a:latin typeface="Cambria" pitchFamily="18" charset="0"/>
              <a:ea typeface="Cambria" pitchFamily="18" charset="0"/>
            </a:endParaRPr>
          </a:p>
          <a:p>
            <a:pPr eaLnBrk="1" fontAlgn="auto" hangingPunct="1">
              <a:spcAft>
                <a:spcPts val="0"/>
              </a:spcAft>
              <a:buFont typeface="Arial" charset="0"/>
              <a:buNone/>
              <a:defRPr/>
            </a:pPr>
            <a:r>
              <a:rPr lang="en-GB" dirty="0">
                <a:latin typeface="Cambria" pitchFamily="18" charset="0"/>
                <a:ea typeface="Cambria" pitchFamily="18" charset="0"/>
              </a:rPr>
              <a:t>one of the most eminent physicians in London; his patients included Newton himself, </a:t>
            </a:r>
            <a:endParaRPr lang="en-US" dirty="0">
              <a:latin typeface="Cambria" pitchFamily="18" charset="0"/>
              <a:ea typeface="Cambria" pitchFamily="18" charset="0"/>
            </a:endParaRPr>
          </a:p>
          <a:p>
            <a:pPr eaLnBrk="1" fontAlgn="auto" hangingPunct="1">
              <a:spcAft>
                <a:spcPts val="0"/>
              </a:spcAft>
              <a:buFont typeface="Arial" charset="0"/>
              <a:buNone/>
              <a:defRPr/>
            </a:pPr>
            <a:r>
              <a:rPr lang="en-GB" dirty="0">
                <a:latin typeface="Cambria" pitchFamily="18" charset="0"/>
                <a:ea typeface="Cambria" pitchFamily="18" charset="0"/>
              </a:rPr>
              <a:t>text on solar and lunar influences, </a:t>
            </a:r>
            <a:r>
              <a:rPr lang="en-GB" i="1" dirty="0">
                <a:latin typeface="Cambria" pitchFamily="18" charset="0"/>
                <a:ea typeface="Cambria" pitchFamily="18" charset="0"/>
              </a:rPr>
              <a:t>De </a:t>
            </a:r>
            <a:r>
              <a:rPr lang="en-GB" i="1" dirty="0" err="1">
                <a:latin typeface="Cambria" pitchFamily="18" charset="0"/>
                <a:ea typeface="Cambria" pitchFamily="18" charset="0"/>
              </a:rPr>
              <a:t>Imperio</a:t>
            </a:r>
            <a:r>
              <a:rPr lang="en-GB" i="1" dirty="0">
                <a:latin typeface="Cambria" pitchFamily="18" charset="0"/>
                <a:ea typeface="Cambria" pitchFamily="18" charset="0"/>
              </a:rPr>
              <a:t> Solis ac </a:t>
            </a:r>
            <a:r>
              <a:rPr lang="en-GB" i="1" dirty="0" err="1">
                <a:latin typeface="Cambria" pitchFamily="18" charset="0"/>
                <a:ea typeface="Cambria" pitchFamily="18" charset="0"/>
              </a:rPr>
              <a:t>Lunae</a:t>
            </a:r>
            <a:r>
              <a:rPr lang="en-GB" i="1" dirty="0">
                <a:latin typeface="Cambria" pitchFamily="18" charset="0"/>
                <a:ea typeface="Cambria" pitchFamily="18" charset="0"/>
              </a:rPr>
              <a:t> in Corpora Humana, et </a:t>
            </a:r>
            <a:r>
              <a:rPr lang="en-GB" i="1" dirty="0" err="1">
                <a:latin typeface="Cambria" pitchFamily="18" charset="0"/>
                <a:ea typeface="Cambria" pitchFamily="18" charset="0"/>
              </a:rPr>
              <a:t>Morbis</a:t>
            </a:r>
            <a:r>
              <a:rPr lang="en-GB" i="1" dirty="0">
                <a:latin typeface="Cambria" pitchFamily="18" charset="0"/>
                <a:ea typeface="Cambria" pitchFamily="18" charset="0"/>
              </a:rPr>
              <a:t> </a:t>
            </a:r>
            <a:r>
              <a:rPr lang="en-GB" i="1" dirty="0" err="1">
                <a:latin typeface="Cambria" pitchFamily="18" charset="0"/>
                <a:ea typeface="Cambria" pitchFamily="18" charset="0"/>
              </a:rPr>
              <a:t>inde</a:t>
            </a:r>
            <a:r>
              <a:rPr lang="en-GB" i="1" dirty="0">
                <a:latin typeface="Cambria" pitchFamily="18" charset="0"/>
                <a:ea typeface="Cambria" pitchFamily="18" charset="0"/>
              </a:rPr>
              <a:t> </a:t>
            </a:r>
            <a:r>
              <a:rPr lang="en-GB" i="1" dirty="0" err="1">
                <a:latin typeface="Cambria" pitchFamily="18" charset="0"/>
                <a:ea typeface="Cambria" pitchFamily="18" charset="0"/>
              </a:rPr>
              <a:t>Oriundis</a:t>
            </a:r>
            <a:endParaRPr lang="en-US" dirty="0">
              <a:latin typeface="Cambria" pitchFamily="18" charset="0"/>
              <a:ea typeface="Cambria" pitchFamily="18" charset="0"/>
            </a:endParaRPr>
          </a:p>
          <a:p>
            <a:pPr eaLnBrk="1" fontAlgn="auto" hangingPunct="1">
              <a:spcAft>
                <a:spcPts val="0"/>
              </a:spcAft>
              <a:buFont typeface="Arial" charset="0"/>
              <a:buNone/>
              <a:defRPr/>
            </a:pPr>
            <a:r>
              <a:rPr lang="en-GB" dirty="0">
                <a:latin typeface="Cambria" pitchFamily="18" charset="0"/>
                <a:ea typeface="Cambria" pitchFamily="18" charset="0"/>
              </a:rPr>
              <a:t>appeared in 1704 and was republished in 1710 and 1746; English translations were issued in 1708, 1712 and 1748, </a:t>
            </a:r>
            <a:endParaRPr lang="en-US" dirty="0">
              <a:latin typeface="Cambria" pitchFamily="18" charset="0"/>
              <a:ea typeface="Cambria" pitchFamily="18" charset="0"/>
            </a:endParaRPr>
          </a:p>
          <a:p>
            <a:pPr eaLnBrk="1" fontAlgn="auto" hangingPunct="1">
              <a:spcAft>
                <a:spcPts val="0"/>
              </a:spcAft>
              <a:buFont typeface="Arial" charset="0"/>
              <a:buNone/>
              <a:defRPr/>
            </a:pPr>
            <a:r>
              <a:rPr lang="en-GB" dirty="0">
                <a:latin typeface="Cambria" pitchFamily="18" charset="0"/>
                <a:ea typeface="Cambria" pitchFamily="18" charset="0"/>
              </a:rPr>
              <a:t>in 1771, the </a:t>
            </a:r>
            <a:r>
              <a:rPr lang="en-GB" i="1" dirty="0">
                <a:latin typeface="Cambria" pitchFamily="18" charset="0"/>
                <a:ea typeface="Cambria" pitchFamily="18" charset="0"/>
              </a:rPr>
              <a:t>Encyclopaedia Britannica</a:t>
            </a:r>
            <a:r>
              <a:rPr lang="en-GB" dirty="0">
                <a:latin typeface="Cambria" pitchFamily="18" charset="0"/>
                <a:ea typeface="Cambria" pitchFamily="18" charset="0"/>
              </a:rPr>
              <a:t>, used Mead as an authority for the claim that epileptic fits tend to happen when the Moon is New, Full or at its quarter phases.</a:t>
            </a:r>
            <a:endParaRPr lang="en-US" dirty="0">
              <a:latin typeface="Cambria" pitchFamily="18" charset="0"/>
              <a:ea typeface="Cambria" pitchFamily="18" charset="0"/>
            </a:endParaRPr>
          </a:p>
        </p:txBody>
      </p:sp>
      <p:sp>
        <p:nvSpPr>
          <p:cNvPr id="9220" name="Content Placeholder 5">
            <a:extLst>
              <a:ext uri="{FF2B5EF4-FFF2-40B4-BE49-F238E27FC236}">
                <a16:creationId xmlns:a16="http://schemas.microsoft.com/office/drawing/2014/main" id="{293D5FC9-3B71-462E-A28E-8F54590ACFD1}"/>
              </a:ext>
            </a:extLst>
          </p:cNvPr>
          <p:cNvSpPr>
            <a:spLocks noGrp="1"/>
          </p:cNvSpPr>
          <p:nvPr>
            <p:ph sz="half" idx="2"/>
          </p:nvPr>
        </p:nvSpPr>
        <p:spPr/>
        <p:txBody>
          <a:bodyPr/>
          <a:lstStyle/>
          <a:p>
            <a:pPr eaLnBrk="1" hangingPunct="1">
              <a:buFont typeface="Arial" panose="020B0604020202020204" pitchFamily="34" charset="0"/>
              <a:buNone/>
            </a:pPr>
            <a:r>
              <a:rPr lang="en-GB" altLang="en-US" sz="1600">
                <a:latin typeface="Cambria" panose="02040503050406030204" pitchFamily="18" charset="0"/>
              </a:rPr>
              <a:t>Newton – universe regulated by single  mathematical law + God</a:t>
            </a:r>
          </a:p>
          <a:p>
            <a:pPr eaLnBrk="1" hangingPunct="1">
              <a:buFont typeface="Arial" panose="020B0604020202020204" pitchFamily="34" charset="0"/>
              <a:buNone/>
            </a:pPr>
            <a:r>
              <a:rPr lang="en-GB" altLang="en-US" sz="1600">
                <a:latin typeface="Cambria" panose="02040503050406030204" pitchFamily="18" charset="0"/>
              </a:rPr>
              <a:t> </a:t>
            </a:r>
            <a:endParaRPr lang="en-US" altLang="en-US" sz="1600">
              <a:latin typeface="Cambria" panose="02040503050406030204" pitchFamily="18" charset="0"/>
            </a:endParaRPr>
          </a:p>
          <a:p>
            <a:pPr eaLnBrk="1" hangingPunct="1">
              <a:buFont typeface="Arial" panose="020B0604020202020204" pitchFamily="34" charset="0"/>
              <a:buNone/>
            </a:pPr>
            <a:r>
              <a:rPr lang="en-GB" altLang="en-US" sz="1600" i="1">
                <a:latin typeface="Cambria" panose="02040503050406030204" pitchFamily="18" charset="0"/>
              </a:rPr>
              <a:t>Let Newton, Pure Intelligence, whom God</a:t>
            </a:r>
            <a:endParaRPr lang="en-US" altLang="en-US" sz="1600" i="1">
              <a:latin typeface="Cambria" panose="02040503050406030204" pitchFamily="18" charset="0"/>
            </a:endParaRPr>
          </a:p>
          <a:p>
            <a:pPr eaLnBrk="1" hangingPunct="1">
              <a:buFont typeface="Arial" panose="020B0604020202020204" pitchFamily="34" charset="0"/>
              <a:buNone/>
            </a:pPr>
            <a:r>
              <a:rPr lang="en-GB" altLang="en-US" sz="1600" i="1">
                <a:latin typeface="Cambria" panose="02040503050406030204" pitchFamily="18" charset="0"/>
              </a:rPr>
              <a:t>To mortals lent to trace His boundless works</a:t>
            </a:r>
            <a:endParaRPr lang="en-US" altLang="en-US" sz="1600" i="1">
              <a:latin typeface="Cambria" panose="02040503050406030204" pitchFamily="18" charset="0"/>
            </a:endParaRPr>
          </a:p>
          <a:p>
            <a:pPr eaLnBrk="1" hangingPunct="1">
              <a:buFont typeface="Arial" panose="020B0604020202020204" pitchFamily="34" charset="0"/>
              <a:buNone/>
            </a:pPr>
            <a:r>
              <a:rPr lang="en-GB" altLang="en-US" sz="1600" i="1">
                <a:latin typeface="Cambria" panose="02040503050406030204" pitchFamily="18" charset="0"/>
              </a:rPr>
              <a:t>From laws sublimely simple, speak thy fame</a:t>
            </a:r>
            <a:endParaRPr lang="en-US" altLang="en-US" sz="1600" i="1">
              <a:latin typeface="Cambria" panose="02040503050406030204" pitchFamily="18" charset="0"/>
            </a:endParaRPr>
          </a:p>
          <a:p>
            <a:pPr eaLnBrk="1" hangingPunct="1">
              <a:buFont typeface="Arial" panose="020B0604020202020204" pitchFamily="34" charset="0"/>
              <a:buNone/>
            </a:pPr>
            <a:r>
              <a:rPr lang="en-GB" altLang="en-US" sz="1600" i="1">
                <a:latin typeface="Cambria" panose="02040503050406030204" pitchFamily="18" charset="0"/>
              </a:rPr>
              <a:t>In all philosophy.</a:t>
            </a:r>
            <a:endParaRPr lang="en-US" altLang="en-US" sz="1600" i="1">
              <a:latin typeface="Cambria" panose="02040503050406030204" pitchFamily="18" charset="0"/>
            </a:endParaRPr>
          </a:p>
          <a:p>
            <a:pPr eaLnBrk="1" hangingPunct="1">
              <a:buFont typeface="Arial" panose="020B0604020202020204" pitchFamily="34" charset="0"/>
              <a:buNone/>
            </a:pPr>
            <a:r>
              <a:rPr lang="en-GB" altLang="en-US" sz="1600">
                <a:latin typeface="Cambria" panose="02040503050406030204" pitchFamily="18" charset="0"/>
              </a:rPr>
              <a:t>Thomson, James, ‘Summer’, II.1545-8 [1744], cited in Porter, Roy, </a:t>
            </a:r>
            <a:r>
              <a:rPr lang="en-GB" altLang="en-US" sz="1600" i="1">
                <a:latin typeface="Cambria" panose="02040503050406030204" pitchFamily="18" charset="0"/>
              </a:rPr>
              <a:t>Enlightenment: Britain and the Creation of the Modern World</a:t>
            </a:r>
            <a:r>
              <a:rPr lang="en-GB" altLang="en-US" sz="1600">
                <a:latin typeface="Cambria" panose="02040503050406030204" pitchFamily="18" charset="0"/>
              </a:rPr>
              <a:t>, London: Penguin 2000, p. 135.</a:t>
            </a:r>
          </a:p>
          <a:p>
            <a:pPr eaLnBrk="1" hangingPunct="1">
              <a:buFont typeface="Arial" panose="020B0604020202020204" pitchFamily="34" charset="0"/>
              <a:buNone/>
            </a:pPr>
            <a:endParaRPr lang="en-US" altLang="en-US" sz="1600">
              <a:latin typeface="Cambria" panose="02040503050406030204" pitchFamily="18" charset="0"/>
            </a:endParaRPr>
          </a:p>
          <a:p>
            <a:pPr eaLnBrk="1" hangingPunct="1">
              <a:buFont typeface="Arial" panose="020B0604020202020204" pitchFamily="34" charset="0"/>
              <a:buNone/>
            </a:pPr>
            <a:r>
              <a:rPr lang="en-GB" altLang="en-US" sz="1600">
                <a:latin typeface="Cambria" panose="02040503050406030204" pitchFamily="18" charset="0"/>
              </a:rPr>
              <a:t> Pierre-Simon Laplace (1749-1827):  universe regulated by single  mathematical law without God</a:t>
            </a:r>
          </a:p>
          <a:p>
            <a:endParaRPr lang="en-GB" altLang="en-US"/>
          </a:p>
        </p:txBody>
      </p:sp>
      <p:pic>
        <p:nvPicPr>
          <p:cNvPr id="9221" name="Picture 4" descr="TheSophiaCentre.jpg">
            <a:extLst>
              <a:ext uri="{FF2B5EF4-FFF2-40B4-BE49-F238E27FC236}">
                <a16:creationId xmlns:a16="http://schemas.microsoft.com/office/drawing/2014/main" id="{ED46AF9D-7D8D-49EC-A7AA-629C0D55DD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19700" y="6021388"/>
            <a:ext cx="3455988"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6" descr="Pierre Laplace.jpg">
            <a:extLst>
              <a:ext uri="{FF2B5EF4-FFF2-40B4-BE49-F238E27FC236}">
                <a16:creationId xmlns:a16="http://schemas.microsoft.com/office/drawing/2014/main" id="{78150527-7A2A-461B-9BA0-47E9CE5AC7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92500" y="5013325"/>
            <a:ext cx="1008063" cy="145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7" descr="Richard-Mead.jpg">
            <a:extLst>
              <a:ext uri="{FF2B5EF4-FFF2-40B4-BE49-F238E27FC236}">
                <a16:creationId xmlns:a16="http://schemas.microsoft.com/office/drawing/2014/main" id="{6725A6B7-8AD5-4386-AE8B-DEFCE85FA85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4213" y="5013325"/>
            <a:ext cx="1128712"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A8B7E11-CCAB-4426-913F-D888877EDD8C}"/>
              </a:ext>
            </a:extLst>
          </p:cNvPr>
          <p:cNvSpPr>
            <a:spLocks noGrp="1"/>
          </p:cNvSpPr>
          <p:nvPr>
            <p:ph type="title"/>
          </p:nvPr>
        </p:nvSpPr>
        <p:spPr/>
        <p:txBody>
          <a:bodyPr/>
          <a:lstStyle/>
          <a:p>
            <a:pPr eaLnBrk="1" hangingPunct="1"/>
            <a:r>
              <a:rPr lang="en-GB" altLang="en-US" sz="2000">
                <a:latin typeface="Cambria" panose="02040503050406030204" pitchFamily="18" charset="0"/>
              </a:rPr>
              <a:t>Newtonian Astrology: Franz Mesmer (1734-1815)</a:t>
            </a:r>
            <a:br>
              <a:rPr lang="en-GB" altLang="en-US" sz="2000">
                <a:latin typeface="Cambria" panose="02040503050406030204" pitchFamily="18" charset="0"/>
              </a:rPr>
            </a:br>
            <a:r>
              <a:rPr lang="en-US" altLang="en-US" sz="2000">
                <a:latin typeface="Cambria" panose="02040503050406030204" pitchFamily="18" charset="0"/>
              </a:rPr>
              <a:t> Right: </a:t>
            </a:r>
            <a:r>
              <a:rPr lang="en-US" altLang="en-US" sz="1400">
                <a:latin typeface="Cambria" panose="02040503050406030204" pitchFamily="18" charset="0"/>
              </a:rPr>
              <a:t>Anonymous French cartoon, </a:t>
            </a:r>
            <a:r>
              <a:rPr lang="en-US" altLang="en-US" sz="1400" i="1">
                <a:latin typeface="Cambria" panose="02040503050406030204" pitchFamily="18" charset="0"/>
              </a:rPr>
              <a:t>Mr. Mesmer's tub</a:t>
            </a:r>
            <a:r>
              <a:rPr lang="en-US" altLang="en-US" sz="1400">
                <a:latin typeface="Cambria" panose="02040503050406030204" pitchFamily="18" charset="0"/>
              </a:rPr>
              <a:t>, 1780s. Courtesy Wellcome Library, London.</a:t>
            </a:r>
          </a:p>
        </p:txBody>
      </p:sp>
      <p:sp>
        <p:nvSpPr>
          <p:cNvPr id="10243" name="Content Placeholder 2">
            <a:extLst>
              <a:ext uri="{FF2B5EF4-FFF2-40B4-BE49-F238E27FC236}">
                <a16:creationId xmlns:a16="http://schemas.microsoft.com/office/drawing/2014/main" id="{820429A9-7228-41A3-8623-80D3B6198FB8}"/>
              </a:ext>
            </a:extLst>
          </p:cNvPr>
          <p:cNvSpPr>
            <a:spLocks noGrp="1"/>
          </p:cNvSpPr>
          <p:nvPr>
            <p:ph idx="1"/>
          </p:nvPr>
        </p:nvSpPr>
        <p:spPr/>
        <p:txBody>
          <a:bodyPr/>
          <a:lstStyle/>
          <a:p>
            <a:pPr eaLnBrk="1" hangingPunct="1"/>
            <a:r>
              <a:rPr lang="en-GB" altLang="en-US" i="1">
                <a:latin typeface="Cambria" panose="02040503050406030204" pitchFamily="18" charset="0"/>
              </a:rPr>
              <a:t>De planetarum influxu in corpus humanum</a:t>
            </a:r>
            <a:r>
              <a:rPr lang="en-GB" altLang="en-US">
                <a:latin typeface="Cambria" panose="02040503050406030204" pitchFamily="18" charset="0"/>
              </a:rPr>
              <a:t> (</a:t>
            </a:r>
            <a:r>
              <a:rPr lang="en-GB" altLang="en-US" i="1">
                <a:latin typeface="Cambria" panose="02040503050406030204" pitchFamily="18" charset="0"/>
              </a:rPr>
              <a:t>Concerning the Influence of the Planets</a:t>
            </a:r>
            <a:r>
              <a:rPr lang="en-GB" altLang="en-US">
                <a:latin typeface="Cambria" panose="02040503050406030204" pitchFamily="18" charset="0"/>
              </a:rPr>
              <a:t>) published at Vienna in 1766.</a:t>
            </a:r>
          </a:p>
          <a:p>
            <a:pPr eaLnBrk="1" hangingPunct="1"/>
            <a:endParaRPr lang="en-US" altLang="en-US"/>
          </a:p>
        </p:txBody>
      </p:sp>
      <p:pic>
        <p:nvPicPr>
          <p:cNvPr id="10244" name="Content Placeholder 3" descr="Mesmer.gif">
            <a:extLst>
              <a:ext uri="{FF2B5EF4-FFF2-40B4-BE49-F238E27FC236}">
                <a16:creationId xmlns:a16="http://schemas.microsoft.com/office/drawing/2014/main" id="{8B9C39E1-F773-4993-ABE2-A82771F7C4D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3357563"/>
            <a:ext cx="2236788"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Content Placeholder 3" descr="Mesmerism 2.jpeg">
            <a:extLst>
              <a:ext uri="{FF2B5EF4-FFF2-40B4-BE49-F238E27FC236}">
                <a16:creationId xmlns:a16="http://schemas.microsoft.com/office/drawing/2014/main" id="{ECED9106-FF2B-4399-8388-2D549790E9A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3284538"/>
            <a:ext cx="370205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7462B5F-E8E9-46C7-B460-1B42B3CA14A0}"/>
              </a:ext>
            </a:extLst>
          </p:cNvPr>
          <p:cNvSpPr>
            <a:spLocks noGrp="1"/>
          </p:cNvSpPr>
          <p:nvPr>
            <p:ph type="title"/>
          </p:nvPr>
        </p:nvSpPr>
        <p:spPr/>
        <p:txBody>
          <a:bodyPr/>
          <a:lstStyle/>
          <a:p>
            <a:pPr eaLnBrk="1" hangingPunct="1"/>
            <a:r>
              <a:rPr lang="en-GB" altLang="en-US" sz="3600">
                <a:latin typeface="Cambria" panose="02040503050406030204" pitchFamily="18" charset="0"/>
              </a:rPr>
              <a:t>Knowledge of astrology in the mid-18</a:t>
            </a:r>
            <a:r>
              <a:rPr lang="en-GB" altLang="en-US" sz="3600" baseline="30000">
                <a:latin typeface="Cambria" panose="02040503050406030204" pitchFamily="18" charset="0"/>
              </a:rPr>
              <a:t>th</a:t>
            </a:r>
            <a:r>
              <a:rPr lang="en-GB" altLang="en-US" sz="3600">
                <a:latin typeface="Cambria" panose="02040503050406030204" pitchFamily="18" charset="0"/>
              </a:rPr>
              <a:t> c</a:t>
            </a:r>
            <a:endParaRPr lang="en-US" altLang="en-US" sz="3600">
              <a:latin typeface="Cambria" panose="02040503050406030204" pitchFamily="18" charset="0"/>
            </a:endParaRPr>
          </a:p>
        </p:txBody>
      </p:sp>
      <p:sp>
        <p:nvSpPr>
          <p:cNvPr id="3" name="Content Placeholder 2">
            <a:extLst>
              <a:ext uri="{FF2B5EF4-FFF2-40B4-BE49-F238E27FC236}">
                <a16:creationId xmlns:a16="http://schemas.microsoft.com/office/drawing/2014/main" id="{26776CDD-EFEF-4211-9CCB-D3AF130BDF0B}"/>
              </a:ext>
            </a:extLst>
          </p:cNvPr>
          <p:cNvSpPr>
            <a:spLocks noGrp="1"/>
          </p:cNvSpPr>
          <p:nvPr>
            <p:ph sz="half" idx="1"/>
          </p:nvPr>
        </p:nvSpPr>
        <p:spPr/>
        <p:txBody>
          <a:bodyPr rtlCol="0">
            <a:normAutofit fontScale="70000" lnSpcReduction="20000"/>
          </a:bodyPr>
          <a:lstStyle/>
          <a:p>
            <a:pPr eaLnBrk="1" fontAlgn="auto" hangingPunct="1">
              <a:spcAft>
                <a:spcPts val="0"/>
              </a:spcAft>
              <a:buFont typeface="Arial" charset="0"/>
              <a:buNone/>
              <a:defRPr/>
            </a:pPr>
            <a:r>
              <a:rPr lang="en-GB" dirty="0">
                <a:latin typeface="Cambria" pitchFamily="18" charset="0"/>
              </a:rPr>
              <a:t>Laurence Sterne (1713-68)</a:t>
            </a:r>
          </a:p>
          <a:p>
            <a:pPr eaLnBrk="1" fontAlgn="auto" hangingPunct="1">
              <a:spcAft>
                <a:spcPts val="0"/>
              </a:spcAft>
              <a:buFont typeface="Arial" charset="0"/>
              <a:buNone/>
              <a:defRPr/>
            </a:pPr>
            <a:r>
              <a:rPr lang="en-GB" i="1" dirty="0">
                <a:latin typeface="Cambria" pitchFamily="18" charset="0"/>
              </a:rPr>
              <a:t>Confusion! cried my father (getting up upon his legs a second time) – not one single thing has gone right this day! Had I faith in astrology, brother (which, by the by, my father had), I would have sworn some retrograde planet was hanging over this unfortunate house of mine, and turning every individual thing out if its place.</a:t>
            </a:r>
            <a:endParaRPr lang="en-US" i="1" dirty="0">
              <a:latin typeface="Cambria" pitchFamily="18" charset="0"/>
            </a:endParaRPr>
          </a:p>
          <a:p>
            <a:pPr eaLnBrk="1" fontAlgn="auto" hangingPunct="1">
              <a:spcAft>
                <a:spcPts val="0"/>
              </a:spcAft>
              <a:buFont typeface="Arial" charset="0"/>
              <a:buNone/>
              <a:defRPr/>
            </a:pPr>
            <a:r>
              <a:rPr lang="en-GB" dirty="0">
                <a:latin typeface="Cambria" pitchFamily="18" charset="0"/>
              </a:rPr>
              <a:t>Sterne, Laurence, </a:t>
            </a:r>
            <a:r>
              <a:rPr lang="en-GB" i="1" dirty="0" err="1">
                <a:latin typeface="Cambria" pitchFamily="18" charset="0"/>
              </a:rPr>
              <a:t>Tristram</a:t>
            </a:r>
            <a:r>
              <a:rPr lang="en-GB" i="1" dirty="0">
                <a:latin typeface="Cambria" pitchFamily="18" charset="0"/>
              </a:rPr>
              <a:t> </a:t>
            </a:r>
            <a:r>
              <a:rPr lang="en-GB" i="1" dirty="0" err="1">
                <a:latin typeface="Cambria" pitchFamily="18" charset="0"/>
              </a:rPr>
              <a:t>Shandy</a:t>
            </a:r>
            <a:r>
              <a:rPr lang="en-GB" dirty="0">
                <a:latin typeface="Cambria" pitchFamily="18" charset="0"/>
              </a:rPr>
              <a:t>, Ware: Wordsworth Editions, 1996, p. 141.</a:t>
            </a:r>
            <a:endParaRPr lang="en-US" dirty="0">
              <a:latin typeface="Cambria" pitchFamily="18" charset="0"/>
            </a:endParaRPr>
          </a:p>
          <a:p>
            <a:pPr eaLnBrk="1" fontAlgn="auto" hangingPunct="1">
              <a:spcAft>
                <a:spcPts val="0"/>
              </a:spcAft>
              <a:buFont typeface="Arial" charset="0"/>
              <a:buNone/>
              <a:defRPr/>
            </a:pPr>
            <a:r>
              <a:rPr lang="en-GB" dirty="0">
                <a:latin typeface="Cambria" pitchFamily="18" charset="0"/>
              </a:rPr>
              <a:t> </a:t>
            </a:r>
            <a:endParaRPr lang="en-US" dirty="0">
              <a:latin typeface="Cambria" pitchFamily="18" charset="0"/>
            </a:endParaRPr>
          </a:p>
          <a:p>
            <a:pPr eaLnBrk="1" fontAlgn="auto" hangingPunct="1">
              <a:spcAft>
                <a:spcPts val="0"/>
              </a:spcAft>
              <a:defRPr/>
            </a:pPr>
            <a:endParaRPr lang="en-US" dirty="0"/>
          </a:p>
        </p:txBody>
      </p:sp>
      <p:sp>
        <p:nvSpPr>
          <p:cNvPr id="11268" name="Content Placeholder 4">
            <a:extLst>
              <a:ext uri="{FF2B5EF4-FFF2-40B4-BE49-F238E27FC236}">
                <a16:creationId xmlns:a16="http://schemas.microsoft.com/office/drawing/2014/main" id="{6E773F46-FE9D-4173-9A47-283F215E7B66}"/>
              </a:ext>
            </a:extLst>
          </p:cNvPr>
          <p:cNvSpPr>
            <a:spLocks noGrp="1"/>
          </p:cNvSpPr>
          <p:nvPr>
            <p:ph sz="half" idx="2"/>
          </p:nvPr>
        </p:nvSpPr>
        <p:spPr/>
        <p:txBody>
          <a:bodyPr/>
          <a:lstStyle/>
          <a:p>
            <a:r>
              <a:rPr lang="en-GB" altLang="en-US" sz="1400">
                <a:latin typeface="Cambria" panose="02040503050406030204" pitchFamily="18" charset="0"/>
              </a:rPr>
              <a:t>Johann Wolfgang von Goethe (1749-1832),</a:t>
            </a:r>
          </a:p>
          <a:p>
            <a:r>
              <a:rPr lang="en-GB" altLang="en-US" sz="1400" i="1">
                <a:latin typeface="Cambria" panose="02040503050406030204" pitchFamily="18" charset="0"/>
              </a:rPr>
              <a:t>On the 28th of August, 1749, at mid-day, as the clock struck twelve, I came into the world, at Frankfort-on-the-Main. My horoscope was propitious: the sun stood in the sign of the Virgin, and had culminated for the day; Jupiter and Venus looked on him with a friendly eye, and Mercury not adversely; while Saturn and Mars kept themselves indifferent; the moon alone, just full, exerted the power of her reflection all the more, as she had then reached her planetary hour. She opposed herself, therefore, to my birth, which could not be accomplished until this hour was passed.</a:t>
            </a:r>
          </a:p>
          <a:p>
            <a:r>
              <a:rPr lang="en-GB" altLang="en-US" sz="1400">
                <a:latin typeface="Cambria" panose="02040503050406030204" pitchFamily="18" charset="0"/>
              </a:rPr>
              <a:t> </a:t>
            </a:r>
          </a:p>
          <a:p>
            <a:r>
              <a:rPr lang="de-DE" altLang="en-US" sz="1400">
                <a:latin typeface="Cambria" panose="02040503050406030204" pitchFamily="18" charset="0"/>
              </a:rPr>
              <a:t>Goethe, Johann Wolfgang von, </a:t>
            </a:r>
            <a:r>
              <a:rPr lang="de-DE" altLang="en-US" sz="1400" i="1">
                <a:latin typeface="Cambria" panose="02040503050406030204" pitchFamily="18" charset="0"/>
              </a:rPr>
              <a:t>Autobiography</a:t>
            </a:r>
            <a:r>
              <a:rPr lang="de-DE" altLang="en-US" sz="1400">
                <a:latin typeface="Cambria" panose="02040503050406030204" pitchFamily="18" charset="0"/>
              </a:rPr>
              <a:t>, trans. </a:t>
            </a:r>
            <a:r>
              <a:rPr lang="en-GB" altLang="en-US" sz="1400">
                <a:latin typeface="Cambria" panose="02040503050406030204" pitchFamily="18" charset="0"/>
              </a:rPr>
              <a:t>John Oxenford, The Project Gutenberg EBook of Autobiography, by Johann Wolfgang von Goethe, Part the first, First book.</a:t>
            </a:r>
          </a:p>
          <a:p>
            <a:r>
              <a:rPr lang="en-GB" altLang="en-US" sz="1400">
                <a:latin typeface="Cambria" panose="02040503050406030204" pitchFamily="18" charset="0"/>
              </a:rPr>
              <a:t>http://www.gutenberg.net/dirs/etext04/8tbgt10.txt</a:t>
            </a:r>
          </a:p>
          <a:p>
            <a:r>
              <a:rPr lang="en-GB" altLang="en-US"/>
              <a:t> </a:t>
            </a:r>
          </a:p>
          <a:p>
            <a:endParaRPr lang="en-GB" altLang="en-US"/>
          </a:p>
        </p:txBody>
      </p:sp>
      <p:pic>
        <p:nvPicPr>
          <p:cNvPr id="11269" name="Picture 5" descr="Laurence Sterne.jpg">
            <a:extLst>
              <a:ext uri="{FF2B5EF4-FFF2-40B4-BE49-F238E27FC236}">
                <a16:creationId xmlns:a16="http://schemas.microsoft.com/office/drawing/2014/main" id="{EFE3D514-FB94-4979-B561-D50EB4F9A4F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68538" y="5516563"/>
            <a:ext cx="1009650" cy="112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johann-wolfgang-von-goethe-lovers-2527.jpg">
            <a:extLst>
              <a:ext uri="{FF2B5EF4-FFF2-40B4-BE49-F238E27FC236}">
                <a16:creationId xmlns:a16="http://schemas.microsoft.com/office/drawing/2014/main" id="{DAD62C78-5728-489C-97AE-2BAF748F24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71938" y="5500688"/>
            <a:ext cx="860425"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1B2361F-D99D-4581-A5B7-B80102CF1183}"/>
              </a:ext>
            </a:extLst>
          </p:cNvPr>
          <p:cNvSpPr>
            <a:spLocks noGrp="1"/>
          </p:cNvSpPr>
          <p:nvPr>
            <p:ph type="title"/>
          </p:nvPr>
        </p:nvSpPr>
        <p:spPr/>
        <p:txBody>
          <a:bodyPr/>
          <a:lstStyle/>
          <a:p>
            <a:pPr eaLnBrk="1" hangingPunct="1"/>
            <a:r>
              <a:rPr lang="en-GB" altLang="en-US" sz="2400">
                <a:latin typeface="Cambria" panose="02040503050406030204" pitchFamily="18" charset="0"/>
                <a:ea typeface="Cambria" panose="02040503050406030204" pitchFamily="18" charset="0"/>
                <a:cs typeface="Cambria" panose="02040503050406030204" pitchFamily="18" charset="0"/>
              </a:rPr>
              <a:t>Mixed Messages: Hegel (1770-1831)</a:t>
            </a:r>
            <a:br>
              <a:rPr lang="en-GB" altLang="en-US" sz="2400">
                <a:latin typeface="Cambria" panose="02040503050406030204" pitchFamily="18" charset="0"/>
                <a:ea typeface="Cambria" panose="02040503050406030204" pitchFamily="18" charset="0"/>
                <a:cs typeface="Cambria" panose="02040503050406030204" pitchFamily="18" charset="0"/>
              </a:rPr>
            </a:br>
            <a:r>
              <a:rPr lang="en-GB" altLang="en-US" sz="2400">
                <a:latin typeface="Cambria" panose="02040503050406030204" pitchFamily="18" charset="0"/>
                <a:ea typeface="Cambria" panose="02040503050406030204" pitchFamily="18" charset="0"/>
                <a:cs typeface="Cambria" panose="02040503050406030204" pitchFamily="18" charset="0"/>
              </a:rPr>
              <a:t>(see Aquinas): the distinction between ‘natural’ and ‘judicial’ astrology</a:t>
            </a:r>
            <a:endParaRPr lang="en-US" altLang="en-US" sz="2400">
              <a:latin typeface="Cambria" panose="02040503050406030204" pitchFamily="18" charset="0"/>
              <a:ea typeface="Cambria" panose="02040503050406030204" pitchFamily="18" charset="0"/>
              <a:cs typeface="Cambria" panose="02040503050406030204" pitchFamily="18" charset="0"/>
            </a:endParaRPr>
          </a:p>
        </p:txBody>
      </p:sp>
      <p:sp>
        <p:nvSpPr>
          <p:cNvPr id="3" name="Content Placeholder 2">
            <a:extLst>
              <a:ext uri="{FF2B5EF4-FFF2-40B4-BE49-F238E27FC236}">
                <a16:creationId xmlns:a16="http://schemas.microsoft.com/office/drawing/2014/main" id="{1CA9A840-E4FD-493A-B899-8C40C0AFF746}"/>
              </a:ext>
            </a:extLst>
          </p:cNvPr>
          <p:cNvSpPr>
            <a:spLocks noGrp="1"/>
          </p:cNvSpPr>
          <p:nvPr>
            <p:ph idx="1"/>
          </p:nvPr>
        </p:nvSpPr>
        <p:spPr/>
        <p:txBody>
          <a:bodyPr rtlCol="0">
            <a:normAutofit fontScale="70000" lnSpcReduction="20000"/>
          </a:bodyPr>
          <a:lstStyle/>
          <a:p>
            <a:pPr eaLnBrk="1" fontAlgn="auto" hangingPunct="1">
              <a:spcAft>
                <a:spcPts val="0"/>
              </a:spcAft>
              <a:buFont typeface="Arial" charset="0"/>
              <a:buNone/>
              <a:defRPr/>
            </a:pPr>
            <a:r>
              <a:rPr lang="en-GB" i="1" dirty="0">
                <a:latin typeface="Cambria" pitchFamily="18" charset="0"/>
              </a:rPr>
              <a:t>although the Moon has only a ‘limited influence on the physical nature of man’, its influence on lunatics is apparent because they are subject to nature and incapable of exercising their reason.</a:t>
            </a:r>
            <a:endParaRPr lang="en-US" i="1" dirty="0">
              <a:latin typeface="Cambria" pitchFamily="18" charset="0"/>
            </a:endParaRPr>
          </a:p>
          <a:p>
            <a:pPr eaLnBrk="1" fontAlgn="auto" hangingPunct="1">
              <a:spcAft>
                <a:spcPts val="0"/>
              </a:spcAft>
              <a:buFont typeface="Arial" charset="0"/>
              <a:buNone/>
              <a:defRPr/>
            </a:pPr>
            <a:r>
              <a:rPr lang="en-GB" dirty="0">
                <a:latin typeface="Cambria" pitchFamily="18" charset="0"/>
              </a:rPr>
              <a:t> Hegel, G.W.F., </a:t>
            </a:r>
            <a:r>
              <a:rPr lang="en-GB" i="1" dirty="0">
                <a:latin typeface="Cambria" pitchFamily="18" charset="0"/>
              </a:rPr>
              <a:t>Hegel's Philosophy of Mind</a:t>
            </a:r>
            <a:r>
              <a:rPr lang="en-GB" dirty="0">
                <a:latin typeface="Cambria" pitchFamily="18" charset="0"/>
              </a:rPr>
              <a:t>, trans. William Wallace, Oxford: Oxford University Press, 1971, p. 39.</a:t>
            </a:r>
            <a:endParaRPr lang="en-US" dirty="0">
              <a:latin typeface="Cambria" pitchFamily="18" charset="0"/>
            </a:endParaRPr>
          </a:p>
          <a:p>
            <a:pPr eaLnBrk="1" fontAlgn="auto" hangingPunct="1">
              <a:spcAft>
                <a:spcPts val="0"/>
              </a:spcAft>
              <a:buFont typeface="Arial" charset="0"/>
              <a:buNone/>
              <a:defRPr/>
            </a:pPr>
            <a:endParaRPr lang="en-US" dirty="0">
              <a:latin typeface="Cambria" pitchFamily="18" charset="0"/>
            </a:endParaRPr>
          </a:p>
          <a:p>
            <a:pPr eaLnBrk="1" fontAlgn="auto" hangingPunct="1">
              <a:spcAft>
                <a:spcPts val="0"/>
              </a:spcAft>
              <a:buFont typeface="Arial" charset="0"/>
              <a:buNone/>
              <a:defRPr/>
            </a:pPr>
            <a:r>
              <a:rPr lang="en-GB" dirty="0">
                <a:latin typeface="Cambria" pitchFamily="18" charset="0"/>
              </a:rPr>
              <a:t> </a:t>
            </a:r>
            <a:r>
              <a:rPr lang="en-GB" i="1" dirty="0">
                <a:latin typeface="Cambria" pitchFamily="18" charset="0"/>
              </a:rPr>
              <a:t>The Church itself has therefore rightly rejected as superstitious and unethical the belief in a power exerted over the human spirit by these terrestrial and cosmic relationships. Man should regard himself as free from such relationships of Nature; but in that superstition he regards himself as a creature of Nature.</a:t>
            </a:r>
            <a:endParaRPr lang="en-US" i="1" dirty="0">
              <a:latin typeface="Cambria" pitchFamily="18" charset="0"/>
            </a:endParaRPr>
          </a:p>
          <a:p>
            <a:pPr eaLnBrk="1" fontAlgn="auto" hangingPunct="1">
              <a:spcAft>
                <a:spcPts val="0"/>
              </a:spcAft>
              <a:buFont typeface="Arial" charset="0"/>
              <a:buNone/>
              <a:defRPr/>
            </a:pPr>
            <a:r>
              <a:rPr lang="en-GB" dirty="0">
                <a:latin typeface="Cambria" pitchFamily="18" charset="0"/>
              </a:rPr>
              <a:t>Hegel, G.W.F., </a:t>
            </a:r>
            <a:r>
              <a:rPr lang="en-GB" i="1" dirty="0">
                <a:latin typeface="Cambria" pitchFamily="18" charset="0"/>
              </a:rPr>
              <a:t>Hegel's Philosophy of Mind</a:t>
            </a:r>
            <a:r>
              <a:rPr lang="en-GB" dirty="0">
                <a:latin typeface="Cambria" pitchFamily="18" charset="0"/>
              </a:rPr>
              <a:t>, trans. William Wallace, Oxford: Oxford University Press, 1971, p. 38.</a:t>
            </a:r>
            <a:endParaRPr lang="en-US" dirty="0">
              <a:latin typeface="Cambria" pitchFamily="18" charset="0"/>
            </a:endParaRPr>
          </a:p>
          <a:p>
            <a:pPr eaLnBrk="1" fontAlgn="auto" hangingPunct="1">
              <a:spcAft>
                <a:spcPts val="0"/>
              </a:spcAft>
              <a:defRPr/>
            </a:pPr>
            <a:r>
              <a:rPr lang="en-GB" dirty="0"/>
              <a:t> </a:t>
            </a:r>
            <a:endParaRPr lang="en-US" dirty="0"/>
          </a:p>
          <a:p>
            <a:pPr eaLnBrk="1" fontAlgn="auto" hangingPunct="1">
              <a:spcAft>
                <a:spcPts val="0"/>
              </a:spcAft>
              <a:defRPr/>
            </a:pPr>
            <a:endParaRPr lang="en-US" dirty="0"/>
          </a:p>
        </p:txBody>
      </p:sp>
      <p:pic>
        <p:nvPicPr>
          <p:cNvPr id="12292" name="Picture 2">
            <a:extLst>
              <a:ext uri="{FF2B5EF4-FFF2-40B4-BE49-F238E27FC236}">
                <a16:creationId xmlns:a16="http://schemas.microsoft.com/office/drawing/2014/main" id="{EE46E23F-E55D-444A-B468-B747874D8E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6143625"/>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4" descr="Hegel_portrait_by_Schlesinger_1831.jpg">
            <a:extLst>
              <a:ext uri="{FF2B5EF4-FFF2-40B4-BE49-F238E27FC236}">
                <a16:creationId xmlns:a16="http://schemas.microsoft.com/office/drawing/2014/main" id="{068302B2-A396-4995-9383-FEA52FADD40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70850" y="5500688"/>
            <a:ext cx="1073150" cy="135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270D30A-AAC5-4DC4-A8E8-C9B8B06F789D}"/>
              </a:ext>
            </a:extLst>
          </p:cNvPr>
          <p:cNvSpPr>
            <a:spLocks noGrp="1"/>
          </p:cNvSpPr>
          <p:nvPr>
            <p:ph type="title"/>
          </p:nvPr>
        </p:nvSpPr>
        <p:spPr>
          <a:xfrm>
            <a:off x="395288" y="333375"/>
            <a:ext cx="8229600" cy="1143000"/>
          </a:xfrm>
        </p:spPr>
        <p:txBody>
          <a:bodyPr/>
          <a:lstStyle/>
          <a:p>
            <a:pPr eaLnBrk="1" hangingPunct="1"/>
            <a:r>
              <a:rPr lang="en-GB" altLang="en-US">
                <a:latin typeface="Cambria" panose="02040503050406030204" pitchFamily="18" charset="0"/>
              </a:rPr>
              <a:t>Varieties of astrology in the late 18</a:t>
            </a:r>
            <a:r>
              <a:rPr lang="en-GB" altLang="en-US" baseline="30000">
                <a:latin typeface="Cambria" panose="02040503050406030204" pitchFamily="18" charset="0"/>
              </a:rPr>
              <a:t>th</a:t>
            </a:r>
            <a:r>
              <a:rPr lang="en-GB" altLang="en-US">
                <a:latin typeface="Cambria" panose="02040503050406030204" pitchFamily="18" charset="0"/>
              </a:rPr>
              <a:t> early 19</a:t>
            </a:r>
            <a:r>
              <a:rPr lang="en-GB" altLang="en-US" baseline="30000">
                <a:latin typeface="Cambria" panose="02040503050406030204" pitchFamily="18" charset="0"/>
              </a:rPr>
              <a:t>th</a:t>
            </a:r>
            <a:r>
              <a:rPr lang="en-GB" altLang="en-US">
                <a:latin typeface="Cambria" panose="02040503050406030204" pitchFamily="18" charset="0"/>
              </a:rPr>
              <a:t> centuries</a:t>
            </a:r>
            <a:endParaRPr lang="en-US" altLang="en-US">
              <a:latin typeface="Cambria" panose="02040503050406030204" pitchFamily="18" charset="0"/>
            </a:endParaRPr>
          </a:p>
        </p:txBody>
      </p:sp>
      <p:sp>
        <p:nvSpPr>
          <p:cNvPr id="13315" name="Content Placeholder 2">
            <a:extLst>
              <a:ext uri="{FF2B5EF4-FFF2-40B4-BE49-F238E27FC236}">
                <a16:creationId xmlns:a16="http://schemas.microsoft.com/office/drawing/2014/main" id="{115D7907-E56D-4104-95A6-EE35CEC202FD}"/>
              </a:ext>
            </a:extLst>
          </p:cNvPr>
          <p:cNvSpPr>
            <a:spLocks noGrp="1"/>
          </p:cNvSpPr>
          <p:nvPr>
            <p:ph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Scientism – Newtonianism – astrology as influences/result of natural law</a:t>
            </a:r>
          </a:p>
          <a:p>
            <a:pPr eaLnBrk="1" hangingPunct="1">
              <a:buFont typeface="Arial" panose="020B0604020202020204" pitchFamily="34" charset="0"/>
              <a:buNone/>
            </a:pPr>
            <a:r>
              <a:rPr lang="en-GB" altLang="en-US" sz="2000">
                <a:latin typeface="Cambria" panose="02040503050406030204" pitchFamily="18" charset="0"/>
              </a:rPr>
              <a:t>Esoteric – Masonry</a:t>
            </a:r>
          </a:p>
          <a:p>
            <a:pPr eaLnBrk="1" hangingPunct="1">
              <a:buFont typeface="Arial" panose="020B0604020202020204" pitchFamily="34" charset="0"/>
              <a:buNone/>
            </a:pPr>
            <a:r>
              <a:rPr lang="en-GB" altLang="en-US" sz="2000">
                <a:latin typeface="Cambria" panose="02040503050406030204" pitchFamily="18" charset="0"/>
              </a:rPr>
              <a:t>+++</a:t>
            </a:r>
          </a:p>
          <a:p>
            <a:pPr eaLnBrk="1" hangingPunct="1">
              <a:buFont typeface="Arial" panose="020B0604020202020204" pitchFamily="34" charset="0"/>
              <a:buNone/>
            </a:pPr>
            <a:r>
              <a:rPr lang="en-GB" altLang="en-US" sz="2000">
                <a:latin typeface="Cambria" panose="02040503050406030204" pitchFamily="18" charset="0"/>
              </a:rPr>
              <a:t>Syncretic – Ebenezer Sibley 1755-1791, </a:t>
            </a:r>
            <a:r>
              <a:rPr lang="en-GB" altLang="en-US" sz="2000" i="1"/>
              <a:t>New and Complete Illustration of the Celestial Science of Astrology</a:t>
            </a:r>
            <a:r>
              <a:rPr lang="en-GB" altLang="en-US" sz="2000"/>
              <a:t> in four volumes, 1784 - .</a:t>
            </a:r>
            <a:endParaRPr lang="en-GB" altLang="en-US" sz="2000">
              <a:latin typeface="Cambria" panose="02040503050406030204" pitchFamily="18" charset="0"/>
            </a:endParaRPr>
          </a:p>
          <a:p>
            <a:pPr eaLnBrk="1" hangingPunct="1">
              <a:buFont typeface="Arial" panose="020B0604020202020204" pitchFamily="34" charset="0"/>
              <a:buNone/>
            </a:pPr>
            <a:r>
              <a:rPr lang="en-GB" altLang="en-US" sz="2000">
                <a:latin typeface="Cambria" panose="02040503050406030204" pitchFamily="18" charset="0"/>
              </a:rPr>
              <a:t>Modernism – John Worsdale </a:t>
            </a:r>
          </a:p>
          <a:p>
            <a:pPr eaLnBrk="1" hangingPunct="1">
              <a:buFont typeface="Arial" panose="020B0604020202020204" pitchFamily="34" charset="0"/>
              <a:buNone/>
            </a:pPr>
            <a:r>
              <a:rPr lang="en-GB" altLang="en-US" sz="2000">
                <a:latin typeface="Cambria" panose="02040503050406030204" pitchFamily="18" charset="0"/>
              </a:rPr>
              <a:t>Popular/ elite?</a:t>
            </a:r>
          </a:p>
          <a:p>
            <a:pPr eaLnBrk="1" hangingPunct="1">
              <a:buFont typeface="Arial" panose="020B0604020202020204" pitchFamily="34" charset="0"/>
              <a:buNone/>
            </a:pPr>
            <a:r>
              <a:rPr lang="en-GB" altLang="en-US" sz="2000">
                <a:latin typeface="Cambria" panose="02040503050406030204" pitchFamily="18" charset="0"/>
              </a:rPr>
              <a:t>Indian astrology: direct trading links between Europe and India opened in the 16</a:t>
            </a:r>
            <a:r>
              <a:rPr lang="en-GB" altLang="en-US" sz="2000" baseline="30000">
                <a:latin typeface="Cambria" panose="02040503050406030204" pitchFamily="18" charset="0"/>
              </a:rPr>
              <a:t>th</a:t>
            </a:r>
            <a:r>
              <a:rPr lang="en-GB" altLang="en-US" sz="2000">
                <a:latin typeface="Cambria" panose="02040503050406030204" pitchFamily="18" charset="0"/>
              </a:rPr>
              <a:t> century, and the adoption of Indian fashions in Europe becomes widespread amongst the wealthy in the 18</a:t>
            </a:r>
            <a:r>
              <a:rPr lang="en-GB" altLang="en-US" sz="2000" baseline="30000">
                <a:latin typeface="Cambria" panose="02040503050406030204" pitchFamily="18" charset="0"/>
              </a:rPr>
              <a:t>th</a:t>
            </a:r>
            <a:r>
              <a:rPr lang="en-GB" altLang="en-US" sz="2000">
                <a:latin typeface="Cambria" panose="02040503050406030204" pitchFamily="18" charset="0"/>
              </a:rPr>
              <a:t> century. There is evidence of interest in Indian astrology amongst British astrologers in the early19th century.  However, there is so far no research on how Indian astrology was received and understood in Europe at this time, nor in the use of astrology in India (= dissertation topics???)</a:t>
            </a:r>
            <a:endParaRPr lang="en-US" altLang="en-US" sz="2000">
              <a:latin typeface="Cambria" panose="02040503050406030204" pitchFamily="18" charset="0"/>
            </a:endParaRPr>
          </a:p>
          <a:p>
            <a:pPr eaLnBrk="1" hangingPunct="1"/>
            <a:endParaRPr lang="en-US" altLang="en-US"/>
          </a:p>
        </p:txBody>
      </p:sp>
      <p:pic>
        <p:nvPicPr>
          <p:cNvPr id="13316" name="Picture 3" descr="Ebenezer Sibley.jpg">
            <a:extLst>
              <a:ext uri="{FF2B5EF4-FFF2-40B4-BE49-F238E27FC236}">
                <a16:creationId xmlns:a16="http://schemas.microsoft.com/office/drawing/2014/main" id="{2876156D-304B-4666-A8C8-4E145CAB85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16913" y="2133600"/>
            <a:ext cx="7112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29924C0-0155-4EB3-93F6-FD0F696E911D}"/>
              </a:ext>
            </a:extLst>
          </p:cNvPr>
          <p:cNvSpPr>
            <a:spLocks noGrp="1"/>
          </p:cNvSpPr>
          <p:nvPr>
            <p:ph type="title"/>
          </p:nvPr>
        </p:nvSpPr>
        <p:spPr/>
        <p:txBody>
          <a:bodyPr/>
          <a:lstStyle/>
          <a:p>
            <a:pPr eaLnBrk="1" hangingPunct="1"/>
            <a:r>
              <a:rPr lang="en-GB" altLang="en-US" sz="2800">
                <a:latin typeface="Cambria" panose="02040503050406030204" pitchFamily="18" charset="0"/>
                <a:ea typeface="Cambria" panose="02040503050406030204" pitchFamily="18" charset="0"/>
                <a:cs typeface="Cambria" panose="02040503050406030204" pitchFamily="18" charset="0"/>
              </a:rPr>
              <a:t>Ebenezer Sibly (1751-1799/1800). </a:t>
            </a:r>
            <a:endParaRPr lang="en-US" altLang="en-US" sz="2800">
              <a:latin typeface="Cambria" panose="02040503050406030204" pitchFamily="18" charset="0"/>
              <a:ea typeface="Cambria" panose="02040503050406030204" pitchFamily="18" charset="0"/>
              <a:cs typeface="Cambria" panose="02040503050406030204" pitchFamily="18" charset="0"/>
            </a:endParaRPr>
          </a:p>
        </p:txBody>
      </p:sp>
      <p:sp>
        <p:nvSpPr>
          <p:cNvPr id="3" name="Content Placeholder 2">
            <a:extLst>
              <a:ext uri="{FF2B5EF4-FFF2-40B4-BE49-F238E27FC236}">
                <a16:creationId xmlns:a16="http://schemas.microsoft.com/office/drawing/2014/main" id="{88FB930F-CA4A-422C-8D36-D0619D4B0386}"/>
              </a:ext>
            </a:extLst>
          </p:cNvPr>
          <p:cNvSpPr>
            <a:spLocks noGrp="1"/>
          </p:cNvSpPr>
          <p:nvPr>
            <p:ph idx="1"/>
          </p:nvPr>
        </p:nvSpPr>
        <p:spPr/>
        <p:txBody>
          <a:bodyPr rtlCol="0">
            <a:normAutofit fontScale="55000" lnSpcReduction="20000"/>
          </a:bodyPr>
          <a:lstStyle/>
          <a:p>
            <a:pPr eaLnBrk="1" fontAlgn="auto" hangingPunct="1">
              <a:spcAft>
                <a:spcPts val="0"/>
              </a:spcAft>
              <a:buFont typeface="Arial" charset="0"/>
              <a:buNone/>
              <a:defRPr/>
            </a:pPr>
            <a:r>
              <a:rPr lang="en-GB" sz="2800" i="1" dirty="0">
                <a:latin typeface="Cambria" pitchFamily="18" charset="0"/>
                <a:ea typeface="Cambria" pitchFamily="18" charset="0"/>
              </a:rPr>
              <a:t>A New and Complete Illustration of the Celestial Science of Astrology</a:t>
            </a:r>
            <a:r>
              <a:rPr lang="en-GB" sz="2800" dirty="0">
                <a:latin typeface="Cambria" pitchFamily="18" charset="0"/>
                <a:ea typeface="Cambria" pitchFamily="18" charset="0"/>
              </a:rPr>
              <a:t>, issued in four parts between 1784 and 8 by the Freemason, Ebenezer </a:t>
            </a:r>
            <a:r>
              <a:rPr lang="en-GB" sz="2800" dirty="0" err="1">
                <a:latin typeface="Cambria" pitchFamily="18" charset="0"/>
                <a:ea typeface="Cambria" pitchFamily="18" charset="0"/>
              </a:rPr>
              <a:t>Sibly</a:t>
            </a:r>
            <a:r>
              <a:rPr lang="en-GB" sz="2800" dirty="0">
                <a:latin typeface="Cambria" pitchFamily="18" charset="0"/>
                <a:ea typeface="Cambria" pitchFamily="18" charset="0"/>
              </a:rPr>
              <a:t> (1751-1799/1800).</a:t>
            </a:r>
          </a:p>
          <a:p>
            <a:pPr eaLnBrk="1" fontAlgn="auto" hangingPunct="1">
              <a:spcAft>
                <a:spcPts val="0"/>
              </a:spcAft>
              <a:buFont typeface="Arial" charset="0"/>
              <a:buNone/>
              <a:defRPr/>
            </a:pPr>
            <a:r>
              <a:rPr lang="en-GB" sz="2800" dirty="0">
                <a:latin typeface="Cambria" pitchFamily="18" charset="0"/>
                <a:ea typeface="Cambria" pitchFamily="18" charset="0"/>
              </a:rPr>
              <a:t>(the first astrological text book to be published since the 17</a:t>
            </a:r>
            <a:r>
              <a:rPr lang="en-GB" sz="2800" baseline="30000" dirty="0">
                <a:latin typeface="Cambria" pitchFamily="18" charset="0"/>
                <a:ea typeface="Cambria" pitchFamily="18" charset="0"/>
              </a:rPr>
              <a:t>th</a:t>
            </a:r>
            <a:r>
              <a:rPr lang="en-GB" sz="2800" dirty="0">
                <a:latin typeface="Cambria" pitchFamily="18" charset="0"/>
                <a:ea typeface="Cambria" pitchFamily="18" charset="0"/>
              </a:rPr>
              <a:t> century)</a:t>
            </a:r>
          </a:p>
          <a:p>
            <a:pPr eaLnBrk="1" fontAlgn="auto" hangingPunct="1">
              <a:spcAft>
                <a:spcPts val="0"/>
              </a:spcAft>
              <a:buFont typeface="Arial" charset="0"/>
              <a:buNone/>
              <a:defRPr/>
            </a:pPr>
            <a:endParaRPr lang="en-GB" sz="2800" dirty="0">
              <a:latin typeface="Cambria" pitchFamily="18" charset="0"/>
              <a:ea typeface="Cambria" pitchFamily="18" charset="0"/>
            </a:endParaRPr>
          </a:p>
          <a:p>
            <a:pPr eaLnBrk="1" fontAlgn="auto" hangingPunct="1">
              <a:spcAft>
                <a:spcPts val="0"/>
              </a:spcAft>
              <a:buFont typeface="Arial" charset="0"/>
              <a:buNone/>
              <a:defRPr/>
            </a:pPr>
            <a:r>
              <a:rPr lang="en-GB" sz="2800" i="1" dirty="0">
                <a:latin typeface="Cambria" pitchFamily="18" charset="0"/>
                <a:ea typeface="Cambria" pitchFamily="18" charset="0"/>
              </a:rPr>
              <a:t>the </a:t>
            </a:r>
            <a:r>
              <a:rPr lang="en-GB" sz="2800" b="1" i="1" dirty="0">
                <a:latin typeface="Cambria" pitchFamily="18" charset="0"/>
                <a:ea typeface="Cambria" pitchFamily="18" charset="0"/>
              </a:rPr>
              <a:t>SYSTEM and ORDER of the Interior and Exterior HEAVENS</a:t>
            </a:r>
            <a:r>
              <a:rPr lang="en-GB" sz="2800" i="1" dirty="0">
                <a:latin typeface="Cambria" pitchFamily="18" charset="0"/>
                <a:ea typeface="Cambria" pitchFamily="18" charset="0"/>
              </a:rPr>
              <a:t>; the </a:t>
            </a:r>
            <a:r>
              <a:rPr lang="en-GB" sz="2800" b="1" i="1" dirty="0">
                <a:latin typeface="Cambria" pitchFamily="18" charset="0"/>
                <a:ea typeface="Cambria" pitchFamily="18" charset="0"/>
              </a:rPr>
              <a:t>ANALOGY </a:t>
            </a:r>
            <a:r>
              <a:rPr lang="en-GB" sz="2800" i="1" dirty="0">
                <a:latin typeface="Cambria" pitchFamily="18" charset="0"/>
                <a:ea typeface="Cambria" pitchFamily="18" charset="0"/>
              </a:rPr>
              <a:t>betwixt ANGELS, and SPIRITS of MEN; AND THE </a:t>
            </a:r>
            <a:r>
              <a:rPr lang="en-GB" sz="2800" b="1" i="1" dirty="0">
                <a:latin typeface="Cambria" pitchFamily="18" charset="0"/>
                <a:ea typeface="Cambria" pitchFamily="18" charset="0"/>
              </a:rPr>
              <a:t>SYMPATHY</a:t>
            </a:r>
            <a:r>
              <a:rPr lang="en-GB" sz="2800" i="1" dirty="0">
                <a:latin typeface="Cambria" pitchFamily="18" charset="0"/>
                <a:ea typeface="Cambria" pitchFamily="18" charset="0"/>
              </a:rPr>
              <a:t> between CELESTIAL AND TERRESTRIAL BODIES…An obvious </a:t>
            </a:r>
            <a:r>
              <a:rPr lang="en-GB" sz="2800" b="1" i="1" dirty="0">
                <a:latin typeface="Cambria" pitchFamily="18" charset="0"/>
                <a:ea typeface="Cambria" pitchFamily="18" charset="0"/>
              </a:rPr>
              <a:t>Discrimination of Future Events</a:t>
            </a:r>
            <a:r>
              <a:rPr lang="en-GB" sz="2800" i="1" dirty="0">
                <a:latin typeface="Cambria" pitchFamily="18" charset="0"/>
                <a:ea typeface="Cambria" pitchFamily="18" charset="0"/>
              </a:rPr>
              <a:t>, IN THE Motions and Positions of the Luminaries, Planets, and Stars; the </a:t>
            </a:r>
            <a:r>
              <a:rPr lang="en-GB" sz="2800" b="1" i="1" dirty="0">
                <a:latin typeface="Cambria" pitchFamily="18" charset="0"/>
                <a:ea typeface="Cambria" pitchFamily="18" charset="0"/>
              </a:rPr>
              <a:t>universal Spirit and Economy of Nature.</a:t>
            </a:r>
            <a:r>
              <a:rPr lang="en-GB" sz="2800" i="1" dirty="0">
                <a:latin typeface="Cambria" pitchFamily="18" charset="0"/>
                <a:ea typeface="Cambria" pitchFamily="18" charset="0"/>
              </a:rPr>
              <a:t>.; the Principles of </a:t>
            </a:r>
            <a:r>
              <a:rPr lang="en-GB" sz="2800" i="1" dirty="0" err="1">
                <a:latin typeface="Cambria" pitchFamily="18" charset="0"/>
                <a:ea typeface="Cambria" pitchFamily="18" charset="0"/>
              </a:rPr>
              <a:t>etherial</a:t>
            </a:r>
            <a:r>
              <a:rPr lang="en-GB" sz="2800" i="1" dirty="0">
                <a:latin typeface="Cambria" pitchFamily="18" charset="0"/>
                <a:ea typeface="Cambria" pitchFamily="18" charset="0"/>
              </a:rPr>
              <a:t>, and </a:t>
            </a:r>
            <a:r>
              <a:rPr lang="en-GB" sz="2800" b="1" i="1" dirty="0" err="1">
                <a:latin typeface="Cambria" pitchFamily="18" charset="0"/>
                <a:ea typeface="Cambria" pitchFamily="18" charset="0"/>
              </a:rPr>
              <a:t>atmospherical</a:t>
            </a:r>
            <a:r>
              <a:rPr lang="en-GB" sz="2800" b="1" i="1" dirty="0">
                <a:latin typeface="Cambria" pitchFamily="18" charset="0"/>
                <a:ea typeface="Cambria" pitchFamily="18" charset="0"/>
              </a:rPr>
              <a:t> Influx </a:t>
            </a:r>
            <a:r>
              <a:rPr lang="en-GB" sz="2800" i="1" dirty="0">
                <a:latin typeface="Cambria" pitchFamily="18" charset="0"/>
                <a:ea typeface="Cambria" pitchFamily="18" charset="0"/>
              </a:rPr>
              <a:t>(…) the Foundation and Necessity of that </a:t>
            </a:r>
            <a:r>
              <a:rPr lang="en-GB" sz="2800" b="1" i="1" dirty="0">
                <a:latin typeface="Cambria" pitchFamily="18" charset="0"/>
                <a:ea typeface="Cambria" pitchFamily="18" charset="0"/>
              </a:rPr>
              <a:t>invisible Agitation of Matter </a:t>
            </a:r>
            <a:r>
              <a:rPr lang="en-GB" sz="2800" i="1" dirty="0">
                <a:latin typeface="Cambria" pitchFamily="18" charset="0"/>
                <a:ea typeface="Cambria" pitchFamily="18" charset="0"/>
              </a:rPr>
              <a:t>which stimulates and impels every living Creature to the Act of begetting its like; the Properties of Vegetable, Mineral, and </a:t>
            </a:r>
            <a:r>
              <a:rPr lang="en-GB" sz="2800" b="1" i="1" dirty="0">
                <a:latin typeface="Cambria" pitchFamily="18" charset="0"/>
                <a:ea typeface="Cambria" pitchFamily="18" charset="0"/>
              </a:rPr>
              <a:t>ANIMAL MAGNETISM</a:t>
            </a:r>
            <a:r>
              <a:rPr lang="en-GB" sz="2800" i="1" dirty="0">
                <a:latin typeface="Cambria" pitchFamily="18" charset="0"/>
                <a:ea typeface="Cambria" pitchFamily="18" charset="0"/>
              </a:rPr>
              <a:t>: the fundamental Causes and Qualities, visible or occult, of all </a:t>
            </a:r>
            <a:r>
              <a:rPr lang="en-GB" sz="2800" b="1" i="1" dirty="0">
                <a:latin typeface="Cambria" pitchFamily="18" charset="0"/>
                <a:ea typeface="Cambria" pitchFamily="18" charset="0"/>
              </a:rPr>
              <a:t>DISEASES, both of Mind and Body, </a:t>
            </a:r>
            <a:r>
              <a:rPr lang="en-GB" sz="2800" i="1" dirty="0">
                <a:latin typeface="Cambria" pitchFamily="18" charset="0"/>
                <a:ea typeface="Cambria" pitchFamily="18" charset="0"/>
              </a:rPr>
              <a:t>and the simple </a:t>
            </a:r>
            <a:r>
              <a:rPr lang="en-GB" sz="2800" b="1" i="1" dirty="0">
                <a:latin typeface="Cambria" pitchFamily="18" charset="0"/>
                <a:ea typeface="Cambria" pitchFamily="18" charset="0"/>
              </a:rPr>
              <a:t>Modes prescribed by NATURE FOR THEIR Prevention and Cure</a:t>
            </a:r>
            <a:r>
              <a:rPr lang="en-GB" sz="2800" i="1" dirty="0">
                <a:latin typeface="Cambria" pitchFamily="18" charset="0"/>
                <a:ea typeface="Cambria" pitchFamily="18" charset="0"/>
              </a:rPr>
              <a:t>.</a:t>
            </a:r>
          </a:p>
          <a:p>
            <a:pPr eaLnBrk="1" fontAlgn="auto" hangingPunct="1">
              <a:spcAft>
                <a:spcPts val="0"/>
              </a:spcAft>
              <a:buFont typeface="Arial" charset="0"/>
              <a:buNone/>
              <a:defRPr/>
            </a:pPr>
            <a:endParaRPr lang="en-US" sz="2800" dirty="0">
              <a:latin typeface="Cambria" pitchFamily="18" charset="0"/>
              <a:ea typeface="Cambria" pitchFamily="18" charset="0"/>
            </a:endParaRPr>
          </a:p>
          <a:p>
            <a:pPr eaLnBrk="1" fontAlgn="auto" hangingPunct="1">
              <a:spcAft>
                <a:spcPts val="0"/>
              </a:spcAft>
              <a:buFont typeface="Arial" charset="0"/>
              <a:buNone/>
              <a:defRPr/>
            </a:pPr>
            <a:r>
              <a:rPr lang="en-GB" sz="2800" dirty="0" err="1">
                <a:latin typeface="Cambria" pitchFamily="18" charset="0"/>
                <a:ea typeface="Cambria" pitchFamily="18" charset="0"/>
              </a:rPr>
              <a:t>Sibly</a:t>
            </a:r>
            <a:r>
              <a:rPr lang="en-GB" sz="2800" dirty="0">
                <a:latin typeface="Cambria" pitchFamily="18" charset="0"/>
                <a:ea typeface="Cambria" pitchFamily="18" charset="0"/>
              </a:rPr>
              <a:t>, Ebenezer, </a:t>
            </a:r>
            <a:r>
              <a:rPr lang="en-GB" sz="2800" i="1" dirty="0">
                <a:latin typeface="Cambria" pitchFamily="18" charset="0"/>
                <a:ea typeface="Cambria" pitchFamily="18" charset="0"/>
              </a:rPr>
              <a:t>A Key to Physic and the Occult Sciences</a:t>
            </a:r>
            <a:r>
              <a:rPr lang="en-GB" sz="2800" dirty="0">
                <a:latin typeface="Cambria" pitchFamily="18" charset="0"/>
                <a:ea typeface="Cambria" pitchFamily="18" charset="0"/>
              </a:rPr>
              <a:t>, London, 1794, title page.</a:t>
            </a:r>
            <a:endParaRPr lang="en-US" sz="2800" dirty="0">
              <a:latin typeface="Cambria" pitchFamily="18" charset="0"/>
              <a:ea typeface="Cambria" pitchFamily="18" charset="0"/>
            </a:endParaRPr>
          </a:p>
          <a:p>
            <a:pPr eaLnBrk="1" fontAlgn="auto" hangingPunct="1">
              <a:spcAft>
                <a:spcPts val="0"/>
              </a:spcAft>
              <a:buFont typeface="Arial" charset="0"/>
              <a:buNone/>
              <a:defRPr/>
            </a:pPr>
            <a:r>
              <a:rPr lang="en-GB" sz="2800" dirty="0">
                <a:latin typeface="Cambria" pitchFamily="18" charset="0"/>
                <a:ea typeface="Cambria" pitchFamily="18" charset="0"/>
              </a:rPr>
              <a:t> http://www.bl.uk/collection-items/a-key-to-physic-and-the-occult-sciences</a:t>
            </a:r>
          </a:p>
          <a:p>
            <a:pPr eaLnBrk="1" fontAlgn="auto" hangingPunct="1">
              <a:spcAft>
                <a:spcPts val="0"/>
              </a:spcAft>
              <a:defRPr/>
            </a:pPr>
            <a:endParaRPr lang="en-US" sz="2800" dirty="0"/>
          </a:p>
          <a:p>
            <a:pPr eaLnBrk="1" fontAlgn="auto" hangingPunct="1">
              <a:spcAft>
                <a:spcPts val="0"/>
              </a:spcAft>
              <a:defRPr/>
            </a:pPr>
            <a:endParaRPr lang="en-US" sz="2800" dirty="0"/>
          </a:p>
        </p:txBody>
      </p:sp>
      <p:sp>
        <p:nvSpPr>
          <p:cNvPr id="14340" name="Rectangle 1">
            <a:extLst>
              <a:ext uri="{FF2B5EF4-FFF2-40B4-BE49-F238E27FC236}">
                <a16:creationId xmlns:a16="http://schemas.microsoft.com/office/drawing/2014/main" id="{C88E355F-F307-49FD-936E-8EE170B7AC01}"/>
              </a:ext>
            </a:extLst>
          </p:cNvPr>
          <p:cNvSpPr>
            <a:spLocks noChangeArrowheads="1"/>
          </p:cNvSpPr>
          <p:nvPr/>
        </p:nvSpPr>
        <p:spPr bwMode="auto">
          <a:xfrm>
            <a:off x="0" y="0"/>
            <a:ext cx="228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a:ea typeface="MS Mincho" panose="02020609040205080304" pitchFamily="49" charset="-128"/>
              </a:rPr>
              <a:t>.</a:t>
            </a:r>
            <a:endParaRPr lang="en-GB" altLang="en-US"/>
          </a:p>
        </p:txBody>
      </p:sp>
      <p:pic>
        <p:nvPicPr>
          <p:cNvPr id="14341" name="Picture 5" descr="Sibly_Ebenezer.jpg">
            <a:extLst>
              <a:ext uri="{FF2B5EF4-FFF2-40B4-BE49-F238E27FC236}">
                <a16:creationId xmlns:a16="http://schemas.microsoft.com/office/drawing/2014/main" id="{425721DB-10EF-43C3-9038-5DB3E427EBF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00663"/>
            <a:ext cx="1012825" cy="1198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Content Placeholder 3">
            <a:extLst>
              <a:ext uri="{FF2B5EF4-FFF2-40B4-BE49-F238E27FC236}">
                <a16:creationId xmlns:a16="http://schemas.microsoft.com/office/drawing/2014/main" id="{18B1093F-C2A3-4E57-BB9F-7E9D9D8126F6}"/>
              </a:ext>
            </a:extLst>
          </p:cNvPr>
          <p:cNvPicPr>
            <a:picLocks/>
          </p:cNvPicPr>
          <p:nvPr/>
        </p:nvPicPr>
        <p:blipFill>
          <a:blip r:embed="rId3">
            <a:extLst>
              <a:ext uri="{28A0092B-C50C-407E-A947-70E740481C1C}">
                <a14:useLocalDpi xmlns:a14="http://schemas.microsoft.com/office/drawing/2010/main" val="0"/>
              </a:ext>
            </a:extLst>
          </a:blip>
          <a:srcRect l="5656" t="11517" r="60400" b="18652"/>
          <a:stretch>
            <a:fillRect/>
          </a:stretch>
        </p:blipFill>
        <p:spPr bwMode="auto">
          <a:xfrm>
            <a:off x="5364163" y="5373688"/>
            <a:ext cx="2127250"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Picture 4" descr="TheSophiaCentre.jpg">
            <a:extLst>
              <a:ext uri="{FF2B5EF4-FFF2-40B4-BE49-F238E27FC236}">
                <a16:creationId xmlns:a16="http://schemas.microsoft.com/office/drawing/2014/main" id="{DCA8F92D-20BF-49DD-B77F-85217104A45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4213" y="5661025"/>
            <a:ext cx="3238500"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AEA6D31F-11AF-41B1-A3E0-A3584C0276A3}"/>
              </a:ext>
            </a:extLst>
          </p:cNvPr>
          <p:cNvSpPr>
            <a:spLocks noGrp="1"/>
          </p:cNvSpPr>
          <p:nvPr>
            <p:ph type="title"/>
          </p:nvPr>
        </p:nvSpPr>
        <p:spPr/>
        <p:txBody>
          <a:bodyPr/>
          <a:lstStyle/>
          <a:p>
            <a:r>
              <a:rPr lang="en-GB" altLang="en-US" sz="3200">
                <a:latin typeface="Cambria" panose="02040503050406030204" pitchFamily="18" charset="0"/>
                <a:ea typeface="Cambria" panose="02040503050406030204" pitchFamily="18" charset="0"/>
                <a:cs typeface="Cambria" panose="02040503050406030204" pitchFamily="18" charset="0"/>
              </a:rPr>
              <a:t>Astrologers at the turn of the 18</a:t>
            </a:r>
            <a:r>
              <a:rPr lang="en-GB" altLang="en-US" sz="3200" baseline="30000">
                <a:latin typeface="Cambria" panose="02040503050406030204" pitchFamily="18" charset="0"/>
                <a:ea typeface="Cambria" panose="02040503050406030204" pitchFamily="18" charset="0"/>
                <a:cs typeface="Cambria" panose="02040503050406030204" pitchFamily="18" charset="0"/>
              </a:rPr>
              <a:t>th</a:t>
            </a:r>
            <a:r>
              <a:rPr lang="en-GB" altLang="en-US" sz="3200">
                <a:latin typeface="Cambria" panose="02040503050406030204" pitchFamily="18" charset="0"/>
                <a:ea typeface="Cambria" panose="02040503050406030204" pitchFamily="18" charset="0"/>
                <a:cs typeface="Cambria" panose="02040503050406030204" pitchFamily="18" charset="0"/>
              </a:rPr>
              <a:t>-19</a:t>
            </a:r>
            <a:r>
              <a:rPr lang="en-GB" altLang="en-US" sz="3200" baseline="30000">
                <a:latin typeface="Cambria" panose="02040503050406030204" pitchFamily="18" charset="0"/>
                <a:ea typeface="Cambria" panose="02040503050406030204" pitchFamily="18" charset="0"/>
                <a:cs typeface="Cambria" panose="02040503050406030204" pitchFamily="18" charset="0"/>
              </a:rPr>
              <a:t>th</a:t>
            </a:r>
            <a:r>
              <a:rPr lang="en-GB" altLang="en-US" sz="3200">
                <a:latin typeface="Cambria" panose="02040503050406030204" pitchFamily="18" charset="0"/>
                <a:ea typeface="Cambria" panose="02040503050406030204" pitchFamily="18" charset="0"/>
                <a:cs typeface="Cambria" panose="02040503050406030204" pitchFamily="18" charset="0"/>
              </a:rPr>
              <a:t> centuries</a:t>
            </a:r>
          </a:p>
        </p:txBody>
      </p:sp>
      <p:sp>
        <p:nvSpPr>
          <p:cNvPr id="15363" name="Content Placeholder 2">
            <a:extLst>
              <a:ext uri="{FF2B5EF4-FFF2-40B4-BE49-F238E27FC236}">
                <a16:creationId xmlns:a16="http://schemas.microsoft.com/office/drawing/2014/main" id="{C1322B9C-700B-4DB8-A572-A9EB8714EB8A}"/>
              </a:ext>
            </a:extLst>
          </p:cNvPr>
          <p:cNvSpPr>
            <a:spLocks noGrp="1"/>
          </p:cNvSpPr>
          <p:nvPr>
            <p:ph sz="half" idx="1"/>
          </p:nvPr>
        </p:nvSpPr>
        <p:spPr/>
        <p:txBody>
          <a:bodyPr/>
          <a:lstStyle/>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France: Alliet le Jeune  (1731-1791), </a:t>
            </a:r>
            <a:r>
              <a:rPr lang="en-GB" altLang="en-US" sz="2000" i="1">
                <a:latin typeface="Cambria" panose="02040503050406030204" pitchFamily="18" charset="0"/>
                <a:ea typeface="Cambria" panose="02040503050406030204" pitchFamily="18" charset="0"/>
                <a:cs typeface="Cambria" panose="02040503050406030204" pitchFamily="18" charset="0"/>
              </a:rPr>
              <a:t>Le Zodiaque Mystérieux</a:t>
            </a:r>
            <a:r>
              <a:rPr lang="en-GB" altLang="en-US" sz="2000">
                <a:latin typeface="Cambria" panose="02040503050406030204" pitchFamily="18" charset="0"/>
                <a:ea typeface="Cambria" panose="02040503050406030204" pitchFamily="18" charset="0"/>
                <a:cs typeface="Cambria" panose="02040503050406030204" pitchFamily="18" charset="0"/>
              </a:rPr>
              <a:t> 1772.</a:t>
            </a:r>
            <a:endParaRPr lang="en-US" altLang="en-US" sz="2000">
              <a:latin typeface="Cambria" panose="02040503050406030204" pitchFamily="18" charset="0"/>
              <a:ea typeface="Cambria" panose="02040503050406030204" pitchFamily="18" charset="0"/>
              <a:cs typeface="Cambria" panose="02040503050406030204" pitchFamily="18" charset="0"/>
            </a:endParaRP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England: Frances Barrett, </a:t>
            </a:r>
            <a:r>
              <a:rPr lang="en-GB" altLang="en-US" sz="2000" i="1">
                <a:latin typeface="Cambria" panose="02040503050406030204" pitchFamily="18" charset="0"/>
                <a:ea typeface="Cambria" panose="02040503050406030204" pitchFamily="18" charset="0"/>
                <a:cs typeface="Cambria" panose="02040503050406030204" pitchFamily="18" charset="0"/>
              </a:rPr>
              <a:t>The Magus or Celestial Intelligencer</a:t>
            </a:r>
            <a:r>
              <a:rPr lang="en-GB" altLang="en-US" sz="2000">
                <a:latin typeface="Cambria" panose="02040503050406030204" pitchFamily="18" charset="0"/>
                <a:ea typeface="Cambria" panose="02040503050406030204" pitchFamily="18" charset="0"/>
                <a:cs typeface="Cambria" panose="02040503050406030204" pitchFamily="18" charset="0"/>
              </a:rPr>
              <a:t>, 1801.</a:t>
            </a:r>
          </a:p>
          <a:p>
            <a:pPr eaLnBrk="1" hangingPunct="1">
              <a:buFont typeface="Arial" panose="020B0604020202020204" pitchFamily="34" charset="0"/>
              <a:buNone/>
            </a:pPr>
            <a:r>
              <a:rPr lang="en-GB" altLang="en-US" sz="2000">
                <a:latin typeface="Cambria" panose="02040503050406030204" pitchFamily="18" charset="0"/>
                <a:ea typeface="Cambria" panose="02040503050406030204" pitchFamily="18" charset="0"/>
                <a:cs typeface="Cambria" panose="02040503050406030204" pitchFamily="18" charset="0"/>
              </a:rPr>
              <a:t>Gemany: Wilhelm Pfaff (1734-1835) </a:t>
            </a:r>
            <a:r>
              <a:rPr lang="en-GB" altLang="en-US" sz="2000" i="1">
                <a:latin typeface="Cambria" panose="02040503050406030204" pitchFamily="18" charset="0"/>
                <a:ea typeface="Cambria" panose="02040503050406030204" pitchFamily="18" charset="0"/>
                <a:cs typeface="Cambria" panose="02040503050406030204" pitchFamily="18" charset="0"/>
              </a:rPr>
              <a:t>Astrologie</a:t>
            </a:r>
            <a:r>
              <a:rPr lang="en-GB" altLang="en-US" sz="2000">
                <a:latin typeface="Cambria" panose="02040503050406030204" pitchFamily="18" charset="0"/>
                <a:ea typeface="Cambria" panose="02040503050406030204" pitchFamily="18" charset="0"/>
                <a:cs typeface="Cambria" panose="02040503050406030204" pitchFamily="18" charset="0"/>
              </a:rPr>
              <a:t>, 1816, followed by a set of pocket books on astrology in 1822-3 and then </a:t>
            </a:r>
            <a:r>
              <a:rPr lang="en-GB" altLang="en-US" sz="2000" i="1">
                <a:latin typeface="Cambria" panose="02040503050406030204" pitchFamily="18" charset="0"/>
                <a:ea typeface="Cambria" panose="02040503050406030204" pitchFamily="18" charset="0"/>
                <a:cs typeface="Cambria" panose="02040503050406030204" pitchFamily="18" charset="0"/>
              </a:rPr>
              <a:t>Der Mensch und die Stern</a:t>
            </a:r>
            <a:r>
              <a:rPr lang="en-GB" altLang="en-US" sz="2000">
                <a:latin typeface="Cambria" panose="02040503050406030204" pitchFamily="18" charset="0"/>
                <a:ea typeface="Cambria" panose="02040503050406030204" pitchFamily="18" charset="0"/>
                <a:cs typeface="Cambria" panose="02040503050406030204" pitchFamily="18" charset="0"/>
              </a:rPr>
              <a:t>.</a:t>
            </a:r>
            <a:endParaRPr lang="en-US" altLang="en-US" sz="2000">
              <a:latin typeface="Cambria" panose="02040503050406030204" pitchFamily="18" charset="0"/>
              <a:ea typeface="Cambria" panose="02040503050406030204" pitchFamily="18" charset="0"/>
              <a:cs typeface="Cambria" panose="02040503050406030204" pitchFamily="18" charset="0"/>
            </a:endParaRPr>
          </a:p>
          <a:p>
            <a:pPr eaLnBrk="1" hangingPunct="1"/>
            <a:endParaRPr lang="en-US" altLang="en-US"/>
          </a:p>
        </p:txBody>
      </p:sp>
      <p:sp>
        <p:nvSpPr>
          <p:cNvPr id="15364" name="Content Placeholder 5">
            <a:extLst>
              <a:ext uri="{FF2B5EF4-FFF2-40B4-BE49-F238E27FC236}">
                <a16:creationId xmlns:a16="http://schemas.microsoft.com/office/drawing/2014/main" id="{6301C35D-40B5-4EC4-8F99-31DB30148767}"/>
              </a:ext>
            </a:extLst>
          </p:cNvPr>
          <p:cNvSpPr>
            <a:spLocks noGrp="1"/>
          </p:cNvSpPr>
          <p:nvPr>
            <p:ph sz="half" idx="2"/>
          </p:nvPr>
        </p:nvSpPr>
        <p:spPr/>
        <p:txBody>
          <a:bodyPr/>
          <a:lstStyle/>
          <a:p>
            <a:pPr eaLnBrk="1" hangingPunct="1">
              <a:buFont typeface="Arial" panose="020B0604020202020204" pitchFamily="34" charset="0"/>
              <a:buNone/>
            </a:pPr>
            <a:r>
              <a:rPr lang="en-GB" altLang="en-US">
                <a:latin typeface="Cambria" panose="02040503050406030204" pitchFamily="18" charset="0"/>
                <a:ea typeface="Cambria" panose="02040503050406030204" pitchFamily="18" charset="0"/>
                <a:cs typeface="Cambria" panose="02040503050406030204" pitchFamily="18" charset="0"/>
              </a:rPr>
              <a:t>John Worsdale (1766-c.1828), </a:t>
            </a:r>
          </a:p>
          <a:p>
            <a:pPr eaLnBrk="1" hangingPunct="1">
              <a:buFont typeface="Arial" panose="020B0604020202020204" pitchFamily="34" charset="0"/>
              <a:buNone/>
            </a:pPr>
            <a:r>
              <a:rPr lang="en-GB" altLang="en-US" i="1">
                <a:latin typeface="Cambria" panose="02040503050406030204" pitchFamily="18" charset="0"/>
                <a:ea typeface="Cambria" panose="02040503050406030204" pitchFamily="18" charset="0"/>
                <a:cs typeface="Cambria" panose="02040503050406030204" pitchFamily="18" charset="0"/>
              </a:rPr>
              <a:t>Genethliacal Astrology</a:t>
            </a:r>
            <a:r>
              <a:rPr lang="en-GB" altLang="en-US">
                <a:latin typeface="Cambria" panose="02040503050406030204" pitchFamily="18" charset="0"/>
                <a:ea typeface="Cambria" panose="02040503050406030204" pitchFamily="18" charset="0"/>
                <a:cs typeface="Cambria" panose="02040503050406030204" pitchFamily="18" charset="0"/>
              </a:rPr>
              <a:t>, a study of birth horoscopes issued in 1796 (and republished in 1798) </a:t>
            </a:r>
          </a:p>
          <a:p>
            <a:pPr eaLnBrk="1" hangingPunct="1">
              <a:buFont typeface="Arial" panose="020B0604020202020204" pitchFamily="34" charset="0"/>
              <a:buNone/>
            </a:pPr>
            <a:r>
              <a:rPr lang="en-GB" altLang="en-US" i="1">
                <a:latin typeface="Cambria" panose="02040503050406030204" pitchFamily="18" charset="0"/>
                <a:ea typeface="Cambria" panose="02040503050406030204" pitchFamily="18" charset="0"/>
                <a:cs typeface="Cambria" panose="02040503050406030204" pitchFamily="18" charset="0"/>
              </a:rPr>
              <a:t>A Collection of Remarkable Nativities</a:t>
            </a:r>
            <a:r>
              <a:rPr lang="en-GB" altLang="en-US">
                <a:latin typeface="Cambria" panose="02040503050406030204" pitchFamily="18" charset="0"/>
                <a:ea typeface="Cambria" panose="02040503050406030204" pitchFamily="18" charset="0"/>
                <a:cs typeface="Cambria" panose="02040503050406030204" pitchFamily="18" charset="0"/>
              </a:rPr>
              <a:t>, produced in 1799 </a:t>
            </a:r>
            <a:endParaRPr lang="en-US" altLang="en-US">
              <a:latin typeface="Cambria" panose="02040503050406030204" pitchFamily="18" charset="0"/>
              <a:ea typeface="Cambria" panose="02040503050406030204" pitchFamily="18" charset="0"/>
              <a:cs typeface="Cambria" panose="02040503050406030204" pitchFamily="18" charset="0"/>
            </a:endParaRPr>
          </a:p>
          <a:p>
            <a:endParaRPr lang="en-GB" altLang="en-US"/>
          </a:p>
        </p:txBody>
      </p:sp>
      <p:pic>
        <p:nvPicPr>
          <p:cNvPr id="15365" name="Picture 4" descr="TheSophiaCentre.jpg">
            <a:extLst>
              <a:ext uri="{FF2B5EF4-FFF2-40B4-BE49-F238E27FC236}">
                <a16:creationId xmlns:a16="http://schemas.microsoft.com/office/drawing/2014/main" id="{7C60F57A-D98F-4F00-8A84-052C51B078F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3850" y="5732463"/>
            <a:ext cx="3671888"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3">
            <a:extLst>
              <a:ext uri="{FF2B5EF4-FFF2-40B4-BE49-F238E27FC236}">
                <a16:creationId xmlns:a16="http://schemas.microsoft.com/office/drawing/2014/main" id="{257F494F-124B-4B1F-AA08-1FFCDDC19AFF}"/>
              </a:ext>
            </a:extLst>
          </p:cNvPr>
          <p:cNvSpPr>
            <a:spLocks noGrp="1"/>
          </p:cNvSpPr>
          <p:nvPr>
            <p:ph type="title"/>
          </p:nvPr>
        </p:nvSpPr>
        <p:spPr/>
        <p:txBody>
          <a:bodyPr/>
          <a:lstStyle/>
          <a:p>
            <a:r>
              <a:rPr lang="en-GB" altLang="en-US" sz="1800">
                <a:latin typeface="Cambria" panose="02040503050406030204" pitchFamily="18" charset="0"/>
              </a:rPr>
              <a:t>The two most prominent English astrologers: both were professionalisers (my term). The relationship with ‘modernity’ is complex</a:t>
            </a:r>
            <a:endParaRPr lang="en-GB" altLang="en-US">
              <a:latin typeface="Cambria" panose="02040503050406030204" pitchFamily="18" charset="0"/>
            </a:endParaRPr>
          </a:p>
        </p:txBody>
      </p:sp>
      <p:sp>
        <p:nvSpPr>
          <p:cNvPr id="16387" name="Content Placeholder 4">
            <a:extLst>
              <a:ext uri="{FF2B5EF4-FFF2-40B4-BE49-F238E27FC236}">
                <a16:creationId xmlns:a16="http://schemas.microsoft.com/office/drawing/2014/main" id="{4B876D80-78FA-41C8-B714-742C570948F5}"/>
              </a:ext>
            </a:extLst>
          </p:cNvPr>
          <p:cNvSpPr>
            <a:spLocks noGrp="1"/>
          </p:cNvSpPr>
          <p:nvPr>
            <p:ph sz="half" idx="1"/>
          </p:nvPr>
        </p:nvSpPr>
        <p:spPr/>
        <p:txBody>
          <a:bodyPr/>
          <a:lstStyle/>
          <a:p>
            <a:pPr>
              <a:buFont typeface="Arial" panose="020B0604020202020204" pitchFamily="34" charset="0"/>
              <a:buNone/>
            </a:pPr>
            <a:r>
              <a:rPr lang="en-GB" altLang="en-US">
                <a:latin typeface="Cambria" panose="02040503050406030204" pitchFamily="18" charset="0"/>
              </a:rPr>
              <a:t>Raphael (1795-1832) </a:t>
            </a:r>
          </a:p>
        </p:txBody>
      </p:sp>
      <p:sp>
        <p:nvSpPr>
          <p:cNvPr id="16388" name="Content Placeholder 5">
            <a:extLst>
              <a:ext uri="{FF2B5EF4-FFF2-40B4-BE49-F238E27FC236}">
                <a16:creationId xmlns:a16="http://schemas.microsoft.com/office/drawing/2014/main" id="{192EEEED-7FC5-4A3B-95BC-022003CB5D30}"/>
              </a:ext>
            </a:extLst>
          </p:cNvPr>
          <p:cNvSpPr>
            <a:spLocks noGrp="1"/>
          </p:cNvSpPr>
          <p:nvPr>
            <p:ph sz="half" idx="2"/>
          </p:nvPr>
        </p:nvSpPr>
        <p:spPr/>
        <p:txBody>
          <a:bodyPr/>
          <a:lstStyle/>
          <a:p>
            <a:pPr>
              <a:buFont typeface="Arial" panose="020B0604020202020204" pitchFamily="34" charset="0"/>
              <a:buNone/>
            </a:pPr>
            <a:r>
              <a:rPr lang="en-GB" altLang="en-US">
                <a:latin typeface="Cambria" panose="02040503050406030204" pitchFamily="18" charset="0"/>
              </a:rPr>
              <a:t>Zadkiel 1795-1874</a:t>
            </a:r>
          </a:p>
          <a:p>
            <a:pPr>
              <a:buFont typeface="Arial" panose="020B0604020202020204" pitchFamily="34" charset="0"/>
              <a:buNone/>
            </a:pPr>
            <a:r>
              <a:rPr lang="en-GB" altLang="en-US">
                <a:latin typeface="Cambria" panose="02040503050406030204" pitchFamily="18" charset="0"/>
              </a:rPr>
              <a:t>Attempted to found societies, publish journals, in pursuit of acceptance and reintegration</a:t>
            </a:r>
          </a:p>
          <a:p>
            <a:endParaRPr lang="en-GB" altLang="en-US"/>
          </a:p>
        </p:txBody>
      </p:sp>
      <p:pic>
        <p:nvPicPr>
          <p:cNvPr id="16389" name="Content Placeholder 3" descr="Raphael A-Manual-Of-Astrology-Or-The-Book-Of-The-Stars-1.jpg">
            <a:extLst>
              <a:ext uri="{FF2B5EF4-FFF2-40B4-BE49-F238E27FC236}">
                <a16:creationId xmlns:a16="http://schemas.microsoft.com/office/drawing/2014/main" id="{44D59C08-CD04-4B06-89B5-E32FE8342E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2938" y="2571750"/>
            <a:ext cx="3201987" cy="324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Zadkiel 2.jpeg">
            <a:extLst>
              <a:ext uri="{FF2B5EF4-FFF2-40B4-BE49-F238E27FC236}">
                <a16:creationId xmlns:a16="http://schemas.microsoft.com/office/drawing/2014/main" id="{CE1DFF8F-AE79-459B-B1E6-AD4E988ED09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29313" y="4357688"/>
            <a:ext cx="1785937"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4" descr="TheSophiaCentre.jpg">
            <a:extLst>
              <a:ext uri="{FF2B5EF4-FFF2-40B4-BE49-F238E27FC236}">
                <a16:creationId xmlns:a16="http://schemas.microsoft.com/office/drawing/2014/main" id="{F2764421-5E0E-4D4A-A87C-F0ECADF7C70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5650" y="6021388"/>
            <a:ext cx="3240088"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7350B03-AE06-4E45-AA7B-29FFCF18E39D}"/>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Theosophy</a:t>
            </a:r>
            <a:endParaRPr lang="en-US" altLang="en-US">
              <a:latin typeface="Cambria" panose="02040503050406030204" pitchFamily="18" charset="0"/>
            </a:endParaRPr>
          </a:p>
        </p:txBody>
      </p:sp>
      <p:sp>
        <p:nvSpPr>
          <p:cNvPr id="17411" name="Rectangle 3">
            <a:extLst>
              <a:ext uri="{FF2B5EF4-FFF2-40B4-BE49-F238E27FC236}">
                <a16:creationId xmlns:a16="http://schemas.microsoft.com/office/drawing/2014/main" id="{62C70EA4-3389-4610-913C-CE0C8A6602D5}"/>
              </a:ext>
            </a:extLst>
          </p:cNvPr>
          <p:cNvSpPr>
            <a:spLocks noGrp="1" noChangeArrowheads="1"/>
          </p:cNvSpPr>
          <p:nvPr>
            <p:ph type="body" sz="half" idx="1"/>
          </p:nvPr>
        </p:nvSpPr>
        <p:spPr/>
        <p:txBody>
          <a:bodyPr/>
          <a:lstStyle/>
          <a:p>
            <a:pPr eaLnBrk="1" hangingPunct="1">
              <a:buFont typeface="Arial" panose="020B0604020202020204" pitchFamily="34" charset="0"/>
              <a:buNone/>
            </a:pPr>
            <a:r>
              <a:rPr lang="en-GB" altLang="en-US" sz="2800">
                <a:latin typeface="Cambria" panose="02040503050406030204" pitchFamily="18" charset="0"/>
              </a:rPr>
              <a:t>H.P. Blavatsky 1831-1891.</a:t>
            </a:r>
          </a:p>
          <a:p>
            <a:pPr eaLnBrk="1" hangingPunct="1">
              <a:buFont typeface="Arial" panose="020B0604020202020204" pitchFamily="34" charset="0"/>
              <a:buNone/>
            </a:pPr>
            <a:r>
              <a:rPr lang="en-GB" altLang="en-US" sz="2800">
                <a:latin typeface="Cambria" panose="02040503050406030204" pitchFamily="18" charset="0"/>
              </a:rPr>
              <a:t>Founded the Theosophical Society 1875.</a:t>
            </a:r>
          </a:p>
          <a:p>
            <a:pPr eaLnBrk="1" hangingPunct="1">
              <a:buFont typeface="Arial" panose="020B0604020202020204" pitchFamily="34" charset="0"/>
              <a:buNone/>
            </a:pPr>
            <a:r>
              <a:rPr lang="en-GB" altLang="en-US" sz="2800" i="1">
                <a:latin typeface="Cambria" panose="02040503050406030204" pitchFamily="18" charset="0"/>
              </a:rPr>
              <a:t>The Secret Doctrine</a:t>
            </a:r>
          </a:p>
          <a:p>
            <a:pPr eaLnBrk="1" hangingPunct="1">
              <a:buFont typeface="Arial" panose="020B0604020202020204" pitchFamily="34" charset="0"/>
              <a:buNone/>
            </a:pPr>
            <a:r>
              <a:rPr lang="en-GB" altLang="en-US" sz="2800" i="1">
                <a:latin typeface="Cambria" panose="02040503050406030204" pitchFamily="18" charset="0"/>
              </a:rPr>
              <a:t>Isis Unvelied</a:t>
            </a:r>
          </a:p>
          <a:p>
            <a:pPr eaLnBrk="1" hangingPunct="1"/>
            <a:endParaRPr lang="en-US" altLang="en-US" sz="2800"/>
          </a:p>
        </p:txBody>
      </p:sp>
      <p:sp>
        <p:nvSpPr>
          <p:cNvPr id="17412" name="Content Placeholder 5">
            <a:extLst>
              <a:ext uri="{FF2B5EF4-FFF2-40B4-BE49-F238E27FC236}">
                <a16:creationId xmlns:a16="http://schemas.microsoft.com/office/drawing/2014/main" id="{EB839FFB-AEF7-4F55-8221-4A506DB0204F}"/>
              </a:ext>
            </a:extLst>
          </p:cNvPr>
          <p:cNvSpPr>
            <a:spLocks noGrp="1"/>
          </p:cNvSpPr>
          <p:nvPr>
            <p:ph sz="half" idx="2"/>
          </p:nvPr>
        </p:nvSpPr>
        <p:spPr/>
        <p:txBody>
          <a:bodyPr/>
          <a:lstStyle/>
          <a:p>
            <a:pPr eaLnBrk="1" hangingPunct="1">
              <a:lnSpc>
                <a:spcPct val="80000"/>
              </a:lnSpc>
              <a:buFont typeface="Arial" panose="020B0604020202020204" pitchFamily="34" charset="0"/>
              <a:buNone/>
            </a:pPr>
            <a:r>
              <a:rPr lang="en-GB" altLang="en-US" sz="2400">
                <a:latin typeface="Cambria" panose="02040503050406030204" pitchFamily="18" charset="0"/>
              </a:rPr>
              <a:t>The universe is essentially spiritual, though is masked by matter</a:t>
            </a:r>
          </a:p>
          <a:p>
            <a:pPr eaLnBrk="1" hangingPunct="1">
              <a:lnSpc>
                <a:spcPct val="80000"/>
              </a:lnSpc>
              <a:buFont typeface="Arial" panose="020B0604020202020204" pitchFamily="34" charset="0"/>
              <a:buNone/>
            </a:pPr>
            <a:r>
              <a:rPr lang="en-GB" altLang="en-US" sz="2400">
                <a:latin typeface="Cambria" panose="02040503050406030204" pitchFamily="18" charset="0"/>
              </a:rPr>
              <a:t>A new phase of history is coming which will initiate the return of the entire universe to pure spirit.</a:t>
            </a:r>
          </a:p>
          <a:p>
            <a:pPr eaLnBrk="1" hangingPunct="1">
              <a:lnSpc>
                <a:spcPct val="80000"/>
              </a:lnSpc>
              <a:buFont typeface="Arial" panose="020B0604020202020204" pitchFamily="34" charset="0"/>
              <a:buNone/>
            </a:pPr>
            <a:r>
              <a:rPr lang="en-GB" altLang="en-US" sz="2400">
                <a:latin typeface="Cambria" panose="02040503050406030204" pitchFamily="18" charset="0"/>
              </a:rPr>
              <a:t>It is necessary for individuals to prepare for the historical change and the return to spirit.</a:t>
            </a:r>
          </a:p>
          <a:p>
            <a:pPr eaLnBrk="1" hangingPunct="1">
              <a:lnSpc>
                <a:spcPct val="80000"/>
              </a:lnSpc>
              <a:buFont typeface="Arial" panose="020B0604020202020204" pitchFamily="34" charset="0"/>
              <a:buNone/>
            </a:pPr>
            <a:r>
              <a:rPr lang="en-GB" altLang="en-US" sz="2400">
                <a:latin typeface="Cambria" panose="02040503050406030204" pitchFamily="18" charset="0"/>
              </a:rPr>
              <a:t>Astrology should serve this aim.</a:t>
            </a:r>
            <a:endParaRPr lang="en-US" altLang="en-US" sz="2400">
              <a:latin typeface="Cambria" panose="02040503050406030204" pitchFamily="18" charset="0"/>
            </a:endParaRPr>
          </a:p>
          <a:p>
            <a:endParaRPr lang="en-GB" altLang="en-US"/>
          </a:p>
        </p:txBody>
      </p:sp>
      <p:pic>
        <p:nvPicPr>
          <p:cNvPr id="17413" name="Picture 4" descr="Blavatsky">
            <a:extLst>
              <a:ext uri="{FF2B5EF4-FFF2-40B4-BE49-F238E27FC236}">
                <a16:creationId xmlns:a16="http://schemas.microsoft.com/office/drawing/2014/main" id="{19A6FECE-F6B8-4F34-8841-8AC9C81069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53000"/>
            <a:ext cx="133032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7" descr="Blavatsky">
            <a:extLst>
              <a:ext uri="{FF2B5EF4-FFF2-40B4-BE49-F238E27FC236}">
                <a16:creationId xmlns:a16="http://schemas.microsoft.com/office/drawing/2014/main" id="{F5863318-22FA-449A-BC3E-48BDF866C9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063" y="4929188"/>
            <a:ext cx="1247775"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4" descr="TheSophiaCentre.jpg">
            <a:extLst>
              <a:ext uri="{FF2B5EF4-FFF2-40B4-BE49-F238E27FC236}">
                <a16:creationId xmlns:a16="http://schemas.microsoft.com/office/drawing/2014/main" id="{252C8D9C-97B1-4773-9DE3-C3B3415CA6D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292725" y="5949950"/>
            <a:ext cx="323850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a:extLst>
              <a:ext uri="{FF2B5EF4-FFF2-40B4-BE49-F238E27FC236}">
                <a16:creationId xmlns:a16="http://schemas.microsoft.com/office/drawing/2014/main" id="{E5433341-CAE2-4441-85C5-71231289BF47}"/>
              </a:ext>
            </a:extLst>
          </p:cNvPr>
          <p:cNvSpPr>
            <a:spLocks noGrp="1" noChangeArrowheads="1"/>
          </p:cNvSpPr>
          <p:nvPr>
            <p:ph type="title"/>
          </p:nvPr>
        </p:nvSpPr>
        <p:spPr/>
        <p:txBody>
          <a:bodyPr/>
          <a:lstStyle/>
          <a:p>
            <a:pPr eaLnBrk="1" hangingPunct="1"/>
            <a:br>
              <a:rPr lang="en-GB" altLang="en-US"/>
            </a:br>
            <a:r>
              <a:rPr lang="en-GB" altLang="en-US">
                <a:latin typeface="Cambria" panose="02040503050406030204" pitchFamily="18" charset="0"/>
              </a:rPr>
              <a:t>Alan Leo (William Frederick Allen)1860-1917</a:t>
            </a:r>
            <a:br>
              <a:rPr lang="en-GB" altLang="en-US"/>
            </a:br>
            <a:endParaRPr lang="en-US" altLang="en-US"/>
          </a:p>
        </p:txBody>
      </p:sp>
      <p:sp>
        <p:nvSpPr>
          <p:cNvPr id="18435" name="Rectangle 5">
            <a:extLst>
              <a:ext uri="{FF2B5EF4-FFF2-40B4-BE49-F238E27FC236}">
                <a16:creationId xmlns:a16="http://schemas.microsoft.com/office/drawing/2014/main" id="{F30848BB-7BA9-4110-9666-931EBB1219C7}"/>
              </a:ext>
            </a:extLst>
          </p:cNvPr>
          <p:cNvSpPr>
            <a:spLocks noGrp="1" noChangeArrowheads="1"/>
          </p:cNvSpPr>
          <p:nvPr>
            <p:ph type="body" sz="half"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Self-conscious moderniser</a:t>
            </a:r>
          </a:p>
          <a:p>
            <a:pPr eaLnBrk="1" hangingPunct="1">
              <a:buFont typeface="Arial" panose="020B0604020202020204" pitchFamily="34" charset="0"/>
              <a:buNone/>
            </a:pPr>
            <a:r>
              <a:rPr lang="en-GB" altLang="en-US" sz="2000">
                <a:latin typeface="Cambria" panose="02040503050406030204" pitchFamily="18" charset="0"/>
              </a:rPr>
              <a:t>Organisational: astrology societies</a:t>
            </a:r>
          </a:p>
          <a:p>
            <a:pPr eaLnBrk="1" hangingPunct="1">
              <a:buFont typeface="Arial" panose="020B0604020202020204" pitchFamily="34" charset="0"/>
              <a:buNone/>
            </a:pPr>
            <a:r>
              <a:rPr lang="en-GB" altLang="en-US" sz="2000">
                <a:latin typeface="Cambria" panose="02040503050406030204" pitchFamily="18" charset="0"/>
              </a:rPr>
              <a:t>Commercial: the shilling horoscope</a:t>
            </a:r>
          </a:p>
          <a:p>
            <a:pPr eaLnBrk="1" hangingPunct="1">
              <a:buFont typeface="Arial" panose="020B0604020202020204" pitchFamily="34" charset="0"/>
              <a:buNone/>
            </a:pPr>
            <a:r>
              <a:rPr lang="en-GB" altLang="en-US" sz="2000">
                <a:latin typeface="Cambria" panose="02040503050406030204" pitchFamily="18" charset="0"/>
              </a:rPr>
              <a:t>Theoretical: the sun sign</a:t>
            </a:r>
          </a:p>
          <a:p>
            <a:pPr eaLnBrk="1" hangingPunct="1">
              <a:buFont typeface="Arial" panose="020B0604020202020204" pitchFamily="34" charset="0"/>
              <a:buNone/>
            </a:pPr>
            <a:r>
              <a:rPr lang="en-GB" altLang="en-US" sz="2000">
                <a:latin typeface="Cambria" panose="02040503050406030204" pitchFamily="18" charset="0"/>
              </a:rPr>
              <a:t>Spiritual: esoteric astrology</a:t>
            </a:r>
          </a:p>
          <a:p>
            <a:pPr eaLnBrk="1" hangingPunct="1">
              <a:buFont typeface="Arial" panose="020B0604020202020204" pitchFamily="34" charset="0"/>
              <a:buNone/>
            </a:pPr>
            <a:r>
              <a:rPr lang="en-GB" altLang="en-US" sz="2000">
                <a:latin typeface="Cambria" panose="02040503050406030204" pitchFamily="18" charset="0"/>
              </a:rPr>
              <a:t>Esoteric (inner) as opposed to exoteric (outer)</a:t>
            </a:r>
          </a:p>
          <a:p>
            <a:pPr eaLnBrk="1" hangingPunct="1">
              <a:buFont typeface="Arial" panose="020B0604020202020204" pitchFamily="34" charset="0"/>
              <a:buNone/>
            </a:pPr>
            <a:r>
              <a:rPr lang="en-GB" altLang="en-US" sz="2000">
                <a:latin typeface="Cambria" panose="02040503050406030204" pitchFamily="18" charset="0"/>
              </a:rPr>
              <a:t>Intended to allow the individual to evolve spiritually: transformational</a:t>
            </a:r>
          </a:p>
          <a:p>
            <a:pPr eaLnBrk="1" hangingPunct="1"/>
            <a:endParaRPr lang="en-US" altLang="en-US" sz="2800"/>
          </a:p>
        </p:txBody>
      </p:sp>
      <p:sp>
        <p:nvSpPr>
          <p:cNvPr id="18436" name="Content Placeholder 5">
            <a:extLst>
              <a:ext uri="{FF2B5EF4-FFF2-40B4-BE49-F238E27FC236}">
                <a16:creationId xmlns:a16="http://schemas.microsoft.com/office/drawing/2014/main" id="{0082AB4F-F330-4201-86C5-ED98C08605D4}"/>
              </a:ext>
            </a:extLst>
          </p:cNvPr>
          <p:cNvSpPr>
            <a:spLocks noGrp="1"/>
          </p:cNvSpPr>
          <p:nvPr>
            <p:ph sz="half" idx="2"/>
          </p:nvPr>
        </p:nvSpPr>
        <p:spPr/>
        <p:txBody>
          <a:bodyPr/>
          <a:lstStyle/>
          <a:p>
            <a:pPr eaLnBrk="1" hangingPunct="1">
              <a:lnSpc>
                <a:spcPct val="90000"/>
              </a:lnSpc>
            </a:pPr>
            <a:r>
              <a:rPr lang="en-GB" altLang="en-US" sz="2000">
                <a:latin typeface="Cambria" panose="02040503050406030204" pitchFamily="18" charset="0"/>
              </a:rPr>
              <a:t>William Frederick Allen</a:t>
            </a:r>
          </a:p>
          <a:p>
            <a:pPr eaLnBrk="1" hangingPunct="1">
              <a:lnSpc>
                <a:spcPct val="90000"/>
              </a:lnSpc>
            </a:pPr>
            <a:r>
              <a:rPr lang="en-GB" altLang="en-US" sz="2000">
                <a:latin typeface="Cambria" panose="02040503050406030204" pitchFamily="18" charset="0"/>
              </a:rPr>
              <a:t>‘The most important of these pioneers was Alan Leo, an obscure commercial traveller who was to become this century's first major astrological publicist and, furthermore, the first astrologer of all time to practise his art on a large and well-organised professional scale’ (</a:t>
            </a:r>
            <a:r>
              <a:rPr lang="en-US" altLang="en-US" sz="2000">
                <a:latin typeface="Cambria" panose="02040503050406030204" pitchFamily="18" charset="0"/>
              </a:rPr>
              <a:t>Howe, Ellic, </a:t>
            </a:r>
            <a:r>
              <a:rPr lang="en-US" altLang="en-US" sz="2000" i="1">
                <a:latin typeface="Cambria" panose="02040503050406030204" pitchFamily="18" charset="0"/>
              </a:rPr>
              <a:t>Urania’s Children: The Strange World of the Astrologers</a:t>
            </a:r>
            <a:r>
              <a:rPr lang="en-US" altLang="en-US" sz="2000">
                <a:latin typeface="Cambria" panose="02040503050406030204" pitchFamily="18" charset="0"/>
              </a:rPr>
              <a:t> (London: William Kimber, 1967, pp.</a:t>
            </a:r>
            <a:r>
              <a:rPr lang="en-GB" altLang="en-US" sz="2000">
                <a:latin typeface="Cambria" panose="02040503050406030204" pitchFamily="18" charset="0"/>
              </a:rPr>
              <a:t> 56-7). </a:t>
            </a:r>
          </a:p>
          <a:p>
            <a:pPr eaLnBrk="1" hangingPunct="1">
              <a:lnSpc>
                <a:spcPct val="90000"/>
              </a:lnSpc>
            </a:pPr>
            <a:r>
              <a:rPr lang="en-GB" altLang="en-US" sz="2000">
                <a:latin typeface="Cambria" panose="02040503050406030204" pitchFamily="18" charset="0"/>
              </a:rPr>
              <a:t>Allen rectified his horoscope to 5.49 am to give 27 Leo asc.</a:t>
            </a:r>
            <a:endParaRPr lang="en-US" altLang="en-US" sz="2000">
              <a:latin typeface="Cambria" panose="02040503050406030204" pitchFamily="18" charset="0"/>
            </a:endParaRPr>
          </a:p>
          <a:p>
            <a:endParaRPr lang="en-GB" altLang="en-US"/>
          </a:p>
        </p:txBody>
      </p:sp>
      <p:pic>
        <p:nvPicPr>
          <p:cNvPr id="18437" name="Picture 6" descr="Alan Leo 1">
            <a:extLst>
              <a:ext uri="{FF2B5EF4-FFF2-40B4-BE49-F238E27FC236}">
                <a16:creationId xmlns:a16="http://schemas.microsoft.com/office/drawing/2014/main" id="{0667409A-4417-4CA7-BCB6-8A24DAD1E6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5500688"/>
            <a:ext cx="954087" cy="135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4" descr="TheSophiaCentre.jpg">
            <a:extLst>
              <a:ext uri="{FF2B5EF4-FFF2-40B4-BE49-F238E27FC236}">
                <a16:creationId xmlns:a16="http://schemas.microsoft.com/office/drawing/2014/main" id="{9AC528A8-75CD-4F79-933E-66B1709F21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6092825"/>
            <a:ext cx="3240088"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9B879E-7614-4C54-BEC4-35788C4983BE}"/>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Alan Leo: psychologisation</a:t>
            </a:r>
            <a:endParaRPr lang="en-US" altLang="en-US">
              <a:latin typeface="Cambria" panose="02040503050406030204" pitchFamily="18" charset="0"/>
            </a:endParaRPr>
          </a:p>
        </p:txBody>
      </p:sp>
      <p:sp>
        <p:nvSpPr>
          <p:cNvPr id="19459" name="Rectangle 3">
            <a:extLst>
              <a:ext uri="{FF2B5EF4-FFF2-40B4-BE49-F238E27FC236}">
                <a16:creationId xmlns:a16="http://schemas.microsoft.com/office/drawing/2014/main" id="{E9C21AF1-C8C4-4A39-BF96-E463B62352AA}"/>
              </a:ext>
            </a:extLst>
          </p:cNvPr>
          <p:cNvSpPr>
            <a:spLocks noGrp="1" noChangeArrowheads="1"/>
          </p:cNvSpPr>
          <p:nvPr>
            <p:ph type="body" sz="half" idx="1"/>
          </p:nvPr>
        </p:nvSpPr>
        <p:spPr/>
        <p:txBody>
          <a:bodyPr/>
          <a:lstStyle/>
          <a:p>
            <a:pPr eaLnBrk="1" hangingPunct="1">
              <a:lnSpc>
                <a:spcPct val="80000"/>
              </a:lnSpc>
              <a:buFont typeface="Arial" panose="020B0604020202020204" pitchFamily="34" charset="0"/>
              <a:buNone/>
            </a:pPr>
            <a:r>
              <a:rPr lang="en-GB" altLang="en-US" sz="2000" i="1">
                <a:latin typeface="Cambria" panose="02040503050406030204" pitchFamily="18" charset="0"/>
              </a:rPr>
              <a:t>Sooner or later it must be realised that </a:t>
            </a:r>
            <a:r>
              <a:rPr lang="en-GB" altLang="en-US" sz="2000" b="1" i="1">
                <a:latin typeface="Cambria" panose="02040503050406030204" pitchFamily="18" charset="0"/>
              </a:rPr>
              <a:t>character is destiny</a:t>
            </a:r>
            <a:r>
              <a:rPr lang="en-GB" altLang="en-US" sz="2000" i="1">
                <a:latin typeface="Cambria" panose="02040503050406030204" pitchFamily="18" charset="0"/>
              </a:rPr>
              <a:t>. That is why so much stress is always laid upon the fact that </a:t>
            </a:r>
            <a:r>
              <a:rPr lang="en-GB" altLang="en-US" sz="2000" b="1" i="1">
                <a:latin typeface="Cambria" panose="02040503050406030204" pitchFamily="18" charset="0"/>
              </a:rPr>
              <a:t>the nativity must be fully understood </a:t>
            </a:r>
            <a:r>
              <a:rPr lang="en-GB" altLang="en-US" sz="2000" i="1">
                <a:latin typeface="Cambria" panose="02040503050406030204" pitchFamily="18" charset="0"/>
              </a:rPr>
              <a:t>before 'directions'</a:t>
            </a:r>
            <a:r>
              <a:rPr lang="en-GB" altLang="en-US" sz="2000" i="1">
                <a:latin typeface="Cambria" panose="02040503050406030204" pitchFamily="18" charset="0"/>
                <a:hlinkClick r:id="" action="ppaction://noaction"/>
              </a:rPr>
              <a:t>[i]</a:t>
            </a:r>
            <a:r>
              <a:rPr lang="en-GB" altLang="en-US" sz="2000" i="1">
                <a:latin typeface="Cambria" panose="02040503050406030204" pitchFamily="18" charset="0"/>
              </a:rPr>
              <a:t> can be interpreted. </a:t>
            </a:r>
            <a:r>
              <a:rPr lang="en-GB" altLang="en-US" sz="2000" b="1" i="1">
                <a:latin typeface="Cambria" panose="02040503050406030204" pitchFamily="18" charset="0"/>
              </a:rPr>
              <a:t>We each bring our character with us </a:t>
            </a:r>
            <a:r>
              <a:rPr lang="en-GB" altLang="en-US" sz="2000" i="1">
                <a:latin typeface="Cambria" panose="02040503050406030204" pitchFamily="18" charset="0"/>
              </a:rPr>
              <a:t>as a result of past efforts, aspirations and opportunity </a:t>
            </a:r>
            <a:r>
              <a:rPr lang="en-GB" altLang="en-US" sz="2000">
                <a:latin typeface="Cambria" panose="02040503050406030204" pitchFamily="18" charset="0"/>
              </a:rPr>
              <a:t>(</a:t>
            </a:r>
            <a:r>
              <a:rPr lang="en-US" altLang="en-US" sz="2000">
                <a:latin typeface="Cambria" panose="02040503050406030204" pitchFamily="18" charset="0"/>
              </a:rPr>
              <a:t>Leo, Alan (1922), </a:t>
            </a:r>
            <a:r>
              <a:rPr lang="en-US" altLang="en-US" sz="2000" i="1">
                <a:latin typeface="Cambria" panose="02040503050406030204" pitchFamily="18" charset="0"/>
              </a:rPr>
              <a:t>How to Judge a Nativity</a:t>
            </a:r>
            <a:r>
              <a:rPr lang="en-US" altLang="en-US" sz="2000">
                <a:latin typeface="Cambria" panose="02040503050406030204" pitchFamily="18" charset="0"/>
              </a:rPr>
              <a:t>, London: Modern Astrology [1903], p.</a:t>
            </a:r>
            <a:r>
              <a:rPr lang="en-GB" altLang="en-US" sz="2000">
                <a:latin typeface="Cambria" panose="02040503050406030204" pitchFamily="18" charset="0"/>
              </a:rPr>
              <a:t> 35).</a:t>
            </a:r>
            <a:endParaRPr lang="en-US" altLang="en-US" sz="2000">
              <a:latin typeface="Cambria" panose="02040503050406030204" pitchFamily="18" charset="0"/>
            </a:endParaRPr>
          </a:p>
          <a:p>
            <a:pPr eaLnBrk="1" hangingPunct="1">
              <a:lnSpc>
                <a:spcPct val="80000"/>
              </a:lnSpc>
              <a:buFont typeface="Arial" panose="020B0604020202020204" pitchFamily="34" charset="0"/>
              <a:buNone/>
            </a:pPr>
            <a:br>
              <a:rPr lang="en-US" altLang="en-US" sz="2000">
                <a:latin typeface="Cambria" panose="02040503050406030204" pitchFamily="18" charset="0"/>
              </a:rPr>
            </a:br>
            <a:r>
              <a:rPr lang="en-GB" altLang="en-US" sz="2000">
                <a:latin typeface="Cambria" panose="02040503050406030204" pitchFamily="18" charset="0"/>
                <a:hlinkClick r:id="" action="ppaction://noaction"/>
              </a:rPr>
              <a:t>[i]</a:t>
            </a:r>
            <a:r>
              <a:rPr lang="en-GB" altLang="en-US" sz="2000">
                <a:latin typeface="Cambria" panose="02040503050406030204" pitchFamily="18" charset="0"/>
              </a:rPr>
              <a:t>. Directions are movements of the planets around the horoscopes which are used as the basis of prediction.</a:t>
            </a:r>
            <a:endParaRPr lang="en-US" altLang="en-US" sz="2000">
              <a:latin typeface="Cambria" panose="02040503050406030204" pitchFamily="18" charset="0"/>
            </a:endParaRPr>
          </a:p>
        </p:txBody>
      </p:sp>
      <p:pic>
        <p:nvPicPr>
          <p:cNvPr id="19460" name="Content Placeholder 6" descr="Alan Leo chart.gif">
            <a:extLst>
              <a:ext uri="{FF2B5EF4-FFF2-40B4-BE49-F238E27FC236}">
                <a16:creationId xmlns:a16="http://schemas.microsoft.com/office/drawing/2014/main" id="{C9DDD519-1EAC-4FE9-B9E7-96E6AEB7E93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1978025"/>
            <a:ext cx="4038600" cy="3770313"/>
          </a:xfrm>
        </p:spPr>
      </p:pic>
      <p:pic>
        <p:nvPicPr>
          <p:cNvPr id="19461" name="Picture 4" descr="TheSophiaCentre.jpg">
            <a:extLst>
              <a:ext uri="{FF2B5EF4-FFF2-40B4-BE49-F238E27FC236}">
                <a16:creationId xmlns:a16="http://schemas.microsoft.com/office/drawing/2014/main" id="{8175B479-FDB8-4ABA-82B3-583EBA659EC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5949950"/>
            <a:ext cx="323850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07AFA64-DB85-4857-82AC-4DEB071DB1E4}"/>
              </a:ext>
            </a:extLst>
          </p:cNvPr>
          <p:cNvSpPr>
            <a:spLocks noGrp="1" noChangeArrowheads="1"/>
          </p:cNvSpPr>
          <p:nvPr>
            <p:ph type="title"/>
          </p:nvPr>
        </p:nvSpPr>
        <p:spPr/>
        <p:txBody>
          <a:bodyPr/>
          <a:lstStyle/>
          <a:p>
            <a:pPr eaLnBrk="1" hangingPunct="1"/>
            <a:r>
              <a:rPr lang="en-GB" altLang="en-US" sz="4000">
                <a:latin typeface="Cambria" panose="02040503050406030204" pitchFamily="18" charset="0"/>
              </a:rPr>
              <a:t>Developments in astrological meaning: Aries</a:t>
            </a:r>
            <a:endParaRPr lang="en-US" altLang="en-US" sz="4000">
              <a:latin typeface="Cambria" panose="02040503050406030204" pitchFamily="18" charset="0"/>
            </a:endParaRPr>
          </a:p>
        </p:txBody>
      </p:sp>
      <p:sp>
        <p:nvSpPr>
          <p:cNvPr id="20483" name="Rectangle 3">
            <a:extLst>
              <a:ext uri="{FF2B5EF4-FFF2-40B4-BE49-F238E27FC236}">
                <a16:creationId xmlns:a16="http://schemas.microsoft.com/office/drawing/2014/main" id="{7674068F-C93E-4134-91AD-332CA9CA984A}"/>
              </a:ext>
            </a:extLst>
          </p:cNvPr>
          <p:cNvSpPr>
            <a:spLocks noGrp="1" noChangeArrowheads="1"/>
          </p:cNvSpPr>
          <p:nvPr>
            <p:ph sz="half" idx="1"/>
          </p:nvPr>
        </p:nvSpPr>
        <p:spPr/>
        <p:txBody>
          <a:bodyPr/>
          <a:lstStyle/>
          <a:p>
            <a:pPr eaLnBrk="1" hangingPunct="1">
              <a:lnSpc>
                <a:spcPct val="80000"/>
              </a:lnSpc>
              <a:buFont typeface="Arial" panose="020B0604020202020204" pitchFamily="34" charset="0"/>
              <a:buNone/>
            </a:pPr>
            <a:r>
              <a:rPr lang="en-GB" altLang="en-US" sz="1800">
                <a:latin typeface="Cambria" panose="02040503050406030204" pitchFamily="18" charset="0"/>
              </a:rPr>
              <a:t>Zadkiel</a:t>
            </a:r>
          </a:p>
          <a:p>
            <a:pPr eaLnBrk="1" hangingPunct="1">
              <a:lnSpc>
                <a:spcPct val="80000"/>
              </a:lnSpc>
              <a:buFont typeface="Arial" panose="020B0604020202020204" pitchFamily="34" charset="0"/>
              <a:buNone/>
            </a:pPr>
            <a:endParaRPr lang="en-GB" altLang="en-US" sz="1800">
              <a:latin typeface="Cambria" panose="02040503050406030204" pitchFamily="18" charset="0"/>
            </a:endParaRPr>
          </a:p>
          <a:p>
            <a:pPr eaLnBrk="1" hangingPunct="1">
              <a:lnSpc>
                <a:spcPct val="80000"/>
              </a:lnSpc>
              <a:buFont typeface="Arial" panose="020B0604020202020204" pitchFamily="34" charset="0"/>
              <a:buNone/>
            </a:pPr>
            <a:r>
              <a:rPr lang="en-GB" altLang="en-US" sz="1800" i="1">
                <a:latin typeface="Cambria" panose="02040503050406030204" pitchFamily="18" charset="0"/>
              </a:rPr>
              <a:t>This sign produces a dry, lean body, middle stature, strong limbs, large bones, long and meagre face, sharp sight, neck rather long and scraggy, dark eyebrows, swarthy complexion, hair reddish and wiry, thick shoulders; disposition, angry and violent as the ram </a:t>
            </a:r>
            <a:r>
              <a:rPr lang="en-GB" altLang="en-US" sz="1800">
                <a:latin typeface="Cambria" panose="02040503050406030204" pitchFamily="18" charset="0"/>
              </a:rPr>
              <a:t>(</a:t>
            </a:r>
            <a:r>
              <a:rPr lang="en-US" altLang="en-US" sz="1800">
                <a:latin typeface="Cambria" panose="02040503050406030204" pitchFamily="18" charset="0"/>
              </a:rPr>
              <a:t>Zadkiel, </a:t>
            </a:r>
            <a:r>
              <a:rPr lang="en-US" altLang="en-US" sz="1800" i="1">
                <a:latin typeface="Cambria" panose="02040503050406030204" pitchFamily="18" charset="0"/>
              </a:rPr>
              <a:t>The Grammar of Astrology</a:t>
            </a:r>
            <a:r>
              <a:rPr lang="en-US" altLang="en-US" sz="1800">
                <a:latin typeface="Cambria" panose="02040503050406030204" pitchFamily="18" charset="0"/>
              </a:rPr>
              <a:t> (London: Cornish, 1849), p.</a:t>
            </a:r>
            <a:r>
              <a:rPr lang="en-GB" altLang="en-US" sz="1800">
                <a:latin typeface="Cambria" panose="02040503050406030204" pitchFamily="18" charset="0"/>
              </a:rPr>
              <a:t> 359). </a:t>
            </a:r>
            <a:endParaRPr lang="en-US" altLang="en-US" sz="1800">
              <a:latin typeface="Cambria" panose="02040503050406030204" pitchFamily="18" charset="0"/>
            </a:endParaRPr>
          </a:p>
          <a:p>
            <a:pPr eaLnBrk="1" hangingPunct="1">
              <a:lnSpc>
                <a:spcPct val="80000"/>
              </a:lnSpc>
            </a:pPr>
            <a:endParaRPr lang="en-US" altLang="en-US" sz="1800"/>
          </a:p>
        </p:txBody>
      </p:sp>
      <p:sp>
        <p:nvSpPr>
          <p:cNvPr id="20484" name="Content Placeholder 4">
            <a:extLst>
              <a:ext uri="{FF2B5EF4-FFF2-40B4-BE49-F238E27FC236}">
                <a16:creationId xmlns:a16="http://schemas.microsoft.com/office/drawing/2014/main" id="{F6246877-F250-4A10-8CFA-E90B26DC432A}"/>
              </a:ext>
            </a:extLst>
          </p:cNvPr>
          <p:cNvSpPr>
            <a:spLocks noGrp="1"/>
          </p:cNvSpPr>
          <p:nvPr>
            <p:ph sz="half" idx="2"/>
          </p:nvPr>
        </p:nvSpPr>
        <p:spPr/>
        <p:txBody>
          <a:bodyPr/>
          <a:lstStyle/>
          <a:p>
            <a:pPr eaLnBrk="1" hangingPunct="1">
              <a:lnSpc>
                <a:spcPct val="80000"/>
              </a:lnSpc>
              <a:buFont typeface="Arial" panose="020B0604020202020204" pitchFamily="34" charset="0"/>
              <a:buNone/>
            </a:pPr>
            <a:r>
              <a:rPr lang="en-GB" altLang="en-US" sz="1800">
                <a:latin typeface="Cambria" panose="02040503050406030204" pitchFamily="18" charset="0"/>
              </a:rPr>
              <a:t>Alan Leo</a:t>
            </a:r>
          </a:p>
          <a:p>
            <a:pPr eaLnBrk="1" hangingPunct="1">
              <a:lnSpc>
                <a:spcPct val="80000"/>
              </a:lnSpc>
              <a:buFont typeface="Arial" panose="020B0604020202020204" pitchFamily="34" charset="0"/>
              <a:buNone/>
            </a:pPr>
            <a:r>
              <a:rPr lang="en-GB" altLang="en-US" sz="1800" i="1">
                <a:latin typeface="Cambria" panose="02040503050406030204" pitchFamily="18" charset="0"/>
              </a:rPr>
              <a:t>Represents undifferentiated consciousness. It is a chaotic and unorganised sign, in which impulse, spontaneity, and instinctiveness are marked features. Its vibrations are the keenest and most rapid, but without what may be called definite purpose, except towards impulsiveness and disruption. It signifies explosiveness, extravagance and all kinds of excess. Its influence is more directly connected with the animal kingdom, in which life is full and without the directive power of fully awakened self-consciousness </a:t>
            </a:r>
            <a:r>
              <a:rPr lang="en-GB" altLang="en-US" sz="1800">
                <a:latin typeface="Cambria" panose="02040503050406030204" pitchFamily="18" charset="0"/>
              </a:rPr>
              <a:t>(</a:t>
            </a:r>
            <a:r>
              <a:rPr lang="en-US" altLang="en-US" sz="1800">
                <a:latin typeface="Cambria" panose="02040503050406030204" pitchFamily="18" charset="0"/>
              </a:rPr>
              <a:t>Leo, Alan (1922), </a:t>
            </a:r>
            <a:r>
              <a:rPr lang="en-US" altLang="en-US" sz="1800" i="1">
                <a:latin typeface="Cambria" panose="02040503050406030204" pitchFamily="18" charset="0"/>
              </a:rPr>
              <a:t>How to Judge a Nativity</a:t>
            </a:r>
            <a:r>
              <a:rPr lang="en-US" altLang="en-US" sz="1800">
                <a:latin typeface="Cambria" panose="02040503050406030204" pitchFamily="18" charset="0"/>
              </a:rPr>
              <a:t>, London: Modern Astrology, p. 17 [1903])</a:t>
            </a:r>
          </a:p>
          <a:p>
            <a:endParaRPr lang="en-GB" altLang="en-US"/>
          </a:p>
        </p:txBody>
      </p:sp>
      <p:pic>
        <p:nvPicPr>
          <p:cNvPr id="20485" name="Picture 5" descr="AlanLeo.jpeg">
            <a:extLst>
              <a:ext uri="{FF2B5EF4-FFF2-40B4-BE49-F238E27FC236}">
                <a16:creationId xmlns:a16="http://schemas.microsoft.com/office/drawing/2014/main" id="{4C12861E-E478-483D-9F24-9F1C24E988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01013" y="5783263"/>
            <a:ext cx="830262"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6" descr="Zadkiel 1.jpeg">
            <a:extLst>
              <a:ext uri="{FF2B5EF4-FFF2-40B4-BE49-F238E27FC236}">
                <a16:creationId xmlns:a16="http://schemas.microsoft.com/office/drawing/2014/main" id="{0FF00B83-BC85-42F7-AF66-422CA175BC9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7250" y="4500563"/>
            <a:ext cx="1789113"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7" descr="TheSophiaCentre.jpg">
            <a:extLst>
              <a:ext uri="{FF2B5EF4-FFF2-40B4-BE49-F238E27FC236}">
                <a16:creationId xmlns:a16="http://schemas.microsoft.com/office/drawing/2014/main" id="{B2EC57B2-B289-4E6C-82C5-212EB867817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6110288"/>
            <a:ext cx="3851275" cy="74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2909C8B-BB82-4023-AA0E-46434FBDA06A}"/>
              </a:ext>
            </a:extLst>
          </p:cNvPr>
          <p:cNvSpPr>
            <a:spLocks noGrp="1"/>
          </p:cNvSpPr>
          <p:nvPr>
            <p:ph type="title"/>
          </p:nvPr>
        </p:nvSpPr>
        <p:spPr>
          <a:xfrm>
            <a:off x="395288" y="260350"/>
            <a:ext cx="8229600" cy="1143000"/>
          </a:xfrm>
        </p:spPr>
        <p:txBody>
          <a:bodyPr/>
          <a:lstStyle/>
          <a:p>
            <a:pPr eaLnBrk="1" hangingPunct="1"/>
            <a:r>
              <a:rPr lang="en-GB" altLang="en-US">
                <a:latin typeface="Cambria" panose="02040503050406030204" pitchFamily="18" charset="0"/>
              </a:rPr>
              <a:t>Lastly: sociological contexts for modern western astrology</a:t>
            </a:r>
            <a:endParaRPr lang="en-US" altLang="en-US">
              <a:latin typeface="Cambria" panose="02040503050406030204" pitchFamily="18" charset="0"/>
            </a:endParaRPr>
          </a:p>
        </p:txBody>
      </p:sp>
      <p:sp>
        <p:nvSpPr>
          <p:cNvPr id="3" name="Content Placeholder 2">
            <a:extLst>
              <a:ext uri="{FF2B5EF4-FFF2-40B4-BE49-F238E27FC236}">
                <a16:creationId xmlns:a16="http://schemas.microsoft.com/office/drawing/2014/main" id="{E50D95D7-884B-4A0D-A1A9-6AADA4C7A6C1}"/>
              </a:ext>
            </a:extLst>
          </p:cNvPr>
          <p:cNvSpPr>
            <a:spLocks noGrp="1"/>
          </p:cNvSpPr>
          <p:nvPr>
            <p:ph idx="1"/>
          </p:nvPr>
        </p:nvSpPr>
        <p:spPr/>
        <p:txBody>
          <a:bodyPr rtlCol="0">
            <a:normAutofit fontScale="85000" lnSpcReduction="10000"/>
          </a:bodyPr>
          <a:lstStyle/>
          <a:p>
            <a:pPr eaLnBrk="1" fontAlgn="auto" hangingPunct="1">
              <a:spcAft>
                <a:spcPts val="0"/>
              </a:spcAft>
              <a:buFont typeface="Arial" charset="0"/>
              <a:buNone/>
              <a:defRPr/>
            </a:pPr>
            <a:r>
              <a:rPr lang="en-GB" sz="1900" dirty="0">
                <a:latin typeface="Cambria" pitchFamily="18" charset="0"/>
              </a:rPr>
              <a:t>Theodor </a:t>
            </a:r>
            <a:r>
              <a:rPr lang="en-GB" sz="1900" dirty="0" err="1">
                <a:latin typeface="Cambria" pitchFamily="18" charset="0"/>
              </a:rPr>
              <a:t>Adorno</a:t>
            </a:r>
            <a:r>
              <a:rPr lang="en-GB" sz="1900" dirty="0">
                <a:latin typeface="Cambria" pitchFamily="18" charset="0"/>
              </a:rPr>
              <a:t>’: writes of the </a:t>
            </a:r>
            <a:r>
              <a:rPr lang="en-GB" sz="1900" b="1" dirty="0">
                <a:latin typeface="Cambria" pitchFamily="18" charset="0"/>
              </a:rPr>
              <a:t>‘semi-erudite</a:t>
            </a:r>
            <a:r>
              <a:rPr lang="en-GB" sz="1900" dirty="0">
                <a:latin typeface="Cambria" pitchFamily="18" charset="0"/>
              </a:rPr>
              <a:t>’, self-taught, artisan class, associated with </a:t>
            </a:r>
            <a:r>
              <a:rPr lang="en-GB" sz="1900" b="1" dirty="0">
                <a:latin typeface="Cambria" pitchFamily="18" charset="0"/>
              </a:rPr>
              <a:t>radical politics </a:t>
            </a:r>
            <a:r>
              <a:rPr lang="en-GB" sz="1900" dirty="0">
                <a:latin typeface="Cambria" pitchFamily="18" charset="0"/>
              </a:rPr>
              <a:t>(</a:t>
            </a:r>
            <a:r>
              <a:rPr lang="en-GB" sz="1900" dirty="0" err="1">
                <a:latin typeface="Cambria" pitchFamily="18" charset="0"/>
              </a:rPr>
              <a:t>eg</a:t>
            </a:r>
            <a:r>
              <a:rPr lang="en-GB" sz="1900" dirty="0">
                <a:latin typeface="Cambria" pitchFamily="18" charset="0"/>
              </a:rPr>
              <a:t> they supported American independence)</a:t>
            </a:r>
          </a:p>
          <a:p>
            <a:pPr eaLnBrk="1" fontAlgn="auto" hangingPunct="1">
              <a:spcAft>
                <a:spcPts val="0"/>
              </a:spcAft>
              <a:buFont typeface="Arial" charset="0"/>
              <a:buNone/>
              <a:defRPr/>
            </a:pPr>
            <a:r>
              <a:rPr lang="en-GB" sz="1900" dirty="0" err="1">
                <a:latin typeface="Cambria" pitchFamily="18" charset="0"/>
              </a:rPr>
              <a:t>Adorno</a:t>
            </a:r>
            <a:r>
              <a:rPr lang="en-GB" sz="1900" dirty="0">
                <a:latin typeface="Cambria" pitchFamily="18" charset="0"/>
              </a:rPr>
              <a:t>, Theodor, </a:t>
            </a:r>
            <a:r>
              <a:rPr lang="en-GB" sz="1900" i="1" dirty="0">
                <a:latin typeface="Cambria" pitchFamily="18" charset="0"/>
              </a:rPr>
              <a:t>The Stars Down to Earth</a:t>
            </a:r>
            <a:r>
              <a:rPr lang="en-GB" sz="1900" dirty="0">
                <a:latin typeface="Cambria" pitchFamily="18" charset="0"/>
              </a:rPr>
              <a:t>, London: </a:t>
            </a:r>
            <a:r>
              <a:rPr lang="en-GB" sz="1900" dirty="0" err="1">
                <a:latin typeface="Cambria" pitchFamily="18" charset="0"/>
              </a:rPr>
              <a:t>Routledge</a:t>
            </a:r>
            <a:r>
              <a:rPr lang="en-GB" sz="1900" dirty="0">
                <a:latin typeface="Cambria" pitchFamily="18" charset="0"/>
              </a:rPr>
              <a:t> 1994, p. 119.</a:t>
            </a:r>
          </a:p>
          <a:p>
            <a:pPr eaLnBrk="1" fontAlgn="auto" hangingPunct="1">
              <a:spcAft>
                <a:spcPts val="0"/>
              </a:spcAft>
              <a:buFont typeface="Arial" panose="020B0604020202020204" pitchFamily="34" charset="0"/>
              <a:buNone/>
              <a:defRPr/>
            </a:pPr>
            <a:r>
              <a:rPr lang="en-GB" sz="1900" dirty="0">
                <a:latin typeface="Cambria" pitchFamily="18" charset="0"/>
              </a:rPr>
              <a:t>Self-taught, artisan class, radical politics (support American independence)</a:t>
            </a:r>
            <a:endParaRPr lang="en-US" sz="1900" dirty="0">
              <a:latin typeface="Cambria" pitchFamily="18" charset="0"/>
            </a:endParaRPr>
          </a:p>
          <a:p>
            <a:pPr eaLnBrk="1" fontAlgn="auto" hangingPunct="1">
              <a:spcAft>
                <a:spcPts val="0"/>
              </a:spcAft>
              <a:buFont typeface="Arial" panose="020B0604020202020204" pitchFamily="34" charset="0"/>
              <a:buNone/>
              <a:defRPr/>
            </a:pPr>
            <a:endParaRPr lang="en-US" sz="1900" dirty="0">
              <a:latin typeface="Cambria" pitchFamily="18" charset="0"/>
            </a:endParaRPr>
          </a:p>
          <a:p>
            <a:pPr eaLnBrk="1" fontAlgn="auto" hangingPunct="1">
              <a:spcAft>
                <a:spcPts val="0"/>
              </a:spcAft>
              <a:buFont typeface="Arial" panose="020B0604020202020204" pitchFamily="34" charset="0"/>
              <a:buNone/>
              <a:defRPr/>
            </a:pPr>
            <a:r>
              <a:rPr lang="en-GB" sz="1900" dirty="0">
                <a:latin typeface="Cambria" pitchFamily="18" charset="0"/>
              </a:rPr>
              <a:t> Anthony </a:t>
            </a:r>
            <a:r>
              <a:rPr lang="en-GB" sz="1900" dirty="0" err="1">
                <a:latin typeface="Cambria" pitchFamily="18" charset="0"/>
              </a:rPr>
              <a:t>Aveni</a:t>
            </a:r>
            <a:r>
              <a:rPr lang="en-GB" sz="1900" dirty="0">
                <a:latin typeface="Cambria" pitchFamily="18" charset="0"/>
              </a:rPr>
              <a:t>:</a:t>
            </a:r>
          </a:p>
          <a:p>
            <a:pPr eaLnBrk="1" fontAlgn="auto" hangingPunct="1">
              <a:spcAft>
                <a:spcPts val="0"/>
              </a:spcAft>
              <a:defRPr/>
            </a:pPr>
            <a:r>
              <a:rPr lang="en-GB" sz="1900" dirty="0">
                <a:latin typeface="Cambria" pitchFamily="18" charset="0"/>
              </a:rPr>
              <a:t>a visit to the occult section of any bookstore reveals that </a:t>
            </a:r>
            <a:r>
              <a:rPr lang="en-GB" sz="1900" i="1" dirty="0">
                <a:latin typeface="Cambria" pitchFamily="18" charset="0"/>
              </a:rPr>
              <a:t>‘today’s occult movement is very </a:t>
            </a:r>
            <a:r>
              <a:rPr lang="en-GB" sz="1900" b="1" i="1" dirty="0">
                <a:latin typeface="Cambria" pitchFamily="18" charset="0"/>
              </a:rPr>
              <a:t>personal</a:t>
            </a:r>
            <a:r>
              <a:rPr lang="en-GB" sz="1900" i="1" dirty="0">
                <a:latin typeface="Cambria" pitchFamily="18" charset="0"/>
              </a:rPr>
              <a:t>, highly </a:t>
            </a:r>
            <a:r>
              <a:rPr lang="en-GB" sz="1900" b="1" i="1" dirty="0" err="1">
                <a:latin typeface="Cambria" pitchFamily="18" charset="0"/>
              </a:rPr>
              <a:t>noninstitutional</a:t>
            </a:r>
            <a:r>
              <a:rPr lang="en-GB" sz="1900" i="1" dirty="0">
                <a:latin typeface="Cambria" pitchFamily="18" charset="0"/>
              </a:rPr>
              <a:t> and </a:t>
            </a:r>
            <a:r>
              <a:rPr lang="en-GB" sz="1900" b="1" i="1" dirty="0">
                <a:latin typeface="Cambria" pitchFamily="18" charset="0"/>
              </a:rPr>
              <a:t>democratic</a:t>
            </a:r>
            <a:r>
              <a:rPr lang="en-GB" sz="1900" i="1" dirty="0">
                <a:latin typeface="Cambria" pitchFamily="18" charset="0"/>
              </a:rPr>
              <a:t> in the extreme’. </a:t>
            </a:r>
          </a:p>
          <a:p>
            <a:pPr eaLnBrk="1" fontAlgn="auto" hangingPunct="1">
              <a:spcAft>
                <a:spcPts val="0"/>
              </a:spcAft>
              <a:defRPr/>
            </a:pPr>
            <a:r>
              <a:rPr lang="en-GB" sz="1900" dirty="0" err="1">
                <a:latin typeface="Cambria" pitchFamily="18" charset="0"/>
              </a:rPr>
              <a:t>Aveni</a:t>
            </a:r>
            <a:r>
              <a:rPr lang="en-GB" sz="1900" dirty="0">
                <a:latin typeface="Cambria" pitchFamily="18" charset="0"/>
              </a:rPr>
              <a:t>, Anthony, </a:t>
            </a:r>
            <a:r>
              <a:rPr lang="en-GB" sz="1900" i="1" dirty="0">
                <a:latin typeface="Cambria" pitchFamily="18" charset="0"/>
              </a:rPr>
              <a:t>Behind the Crystal Ball: Magic and Science from Antiquity to the New Age</a:t>
            </a:r>
            <a:r>
              <a:rPr lang="en-GB" sz="1900" dirty="0">
                <a:latin typeface="Cambria" pitchFamily="18" charset="0"/>
              </a:rPr>
              <a:t>, London: </a:t>
            </a:r>
            <a:r>
              <a:rPr lang="en-GB" sz="1900" dirty="0" err="1">
                <a:latin typeface="Cambria" pitchFamily="18" charset="0"/>
              </a:rPr>
              <a:t>Newleaf</a:t>
            </a:r>
            <a:r>
              <a:rPr lang="en-GB" sz="1900" dirty="0">
                <a:latin typeface="Cambria" pitchFamily="18" charset="0"/>
              </a:rPr>
              <a:t> 1996, p. 303.</a:t>
            </a:r>
            <a:endParaRPr lang="en-US" sz="1900" dirty="0">
              <a:latin typeface="Cambria" pitchFamily="18" charset="0"/>
            </a:endParaRPr>
          </a:p>
          <a:p>
            <a:pPr eaLnBrk="1" fontAlgn="auto" hangingPunct="1">
              <a:spcAft>
                <a:spcPts val="0"/>
              </a:spcAft>
              <a:defRPr/>
            </a:pPr>
            <a:endParaRPr lang="en-US" sz="1900" dirty="0">
              <a:latin typeface="Cambria" pitchFamily="18" charset="0"/>
            </a:endParaRPr>
          </a:p>
          <a:p>
            <a:pPr eaLnBrk="1" hangingPunct="1">
              <a:buFont typeface="Arial" charset="0"/>
              <a:buChar char="•"/>
              <a:defRPr/>
            </a:pPr>
            <a:endParaRPr lang="en-GB" sz="1900" dirty="0">
              <a:latin typeface="Cambria" pitchFamily="18" charset="0"/>
            </a:endParaRPr>
          </a:p>
          <a:p>
            <a:pPr eaLnBrk="1" hangingPunct="1">
              <a:buFont typeface="Arial" charset="0"/>
              <a:buNone/>
              <a:defRPr/>
            </a:pPr>
            <a:r>
              <a:rPr lang="en-GB" sz="1900" dirty="0">
                <a:latin typeface="Cambria" pitchFamily="18" charset="0"/>
              </a:rPr>
              <a:t>Patrick Curry: </a:t>
            </a:r>
          </a:p>
          <a:p>
            <a:pPr eaLnBrk="1" hangingPunct="1">
              <a:buFont typeface="Arial" charset="0"/>
              <a:buChar char="•"/>
              <a:defRPr/>
            </a:pPr>
            <a:r>
              <a:rPr lang="en-GB" sz="1900" dirty="0">
                <a:latin typeface="Cambria" pitchFamily="18" charset="0"/>
              </a:rPr>
              <a:t>'Far from being an irrational aberration, the new occult astrology was </a:t>
            </a:r>
            <a:r>
              <a:rPr lang="en-GB" sz="1900" b="1" dirty="0">
                <a:latin typeface="Cambria" pitchFamily="18" charset="0"/>
              </a:rPr>
              <a:t>perfectly suited to the capitalism and individualism of the age'</a:t>
            </a:r>
            <a:r>
              <a:rPr lang="en-GB" sz="1900" dirty="0">
                <a:latin typeface="Cambria" pitchFamily="18" charset="0"/>
              </a:rPr>
              <a:t>. Curry, Patrick, </a:t>
            </a:r>
            <a:r>
              <a:rPr lang="en-GB" sz="1900" i="1" dirty="0">
                <a:latin typeface="Cambria" pitchFamily="18" charset="0"/>
              </a:rPr>
              <a:t>A Confusion of Prophets: Victorian and Edwardian Astrology</a:t>
            </a:r>
            <a:r>
              <a:rPr lang="en-GB" sz="1900" dirty="0">
                <a:latin typeface="Cambria" pitchFamily="18" charset="0"/>
              </a:rPr>
              <a:t>, Collins and Brown, London, 1992, p. 132.</a:t>
            </a:r>
            <a:endParaRPr lang="en-US" sz="1900" dirty="0">
              <a:latin typeface="Cambria" pitchFamily="18" charset="0"/>
            </a:endParaRPr>
          </a:p>
          <a:p>
            <a:pPr eaLnBrk="1" fontAlgn="auto" hangingPunct="1">
              <a:spcAft>
                <a:spcPts val="0"/>
              </a:spcAft>
              <a:defRPr/>
            </a:pPr>
            <a:endParaRPr lang="en-US" dirty="0"/>
          </a:p>
          <a:p>
            <a:pPr eaLnBrk="1" fontAlgn="auto" hangingPunct="1">
              <a:spcAft>
                <a:spcPts val="0"/>
              </a:spcAft>
              <a:defRPr/>
            </a:pPr>
            <a:endParaRPr lang="en-US" dirty="0"/>
          </a:p>
        </p:txBody>
      </p:sp>
      <p:pic>
        <p:nvPicPr>
          <p:cNvPr id="21508" name="Picture 4" descr="Adorno.jpg">
            <a:extLst>
              <a:ext uri="{FF2B5EF4-FFF2-40B4-BE49-F238E27FC236}">
                <a16:creationId xmlns:a16="http://schemas.microsoft.com/office/drawing/2014/main" id="{8A396055-CDE1-4C55-B377-CB2AA3A098F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1928813"/>
            <a:ext cx="8572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5" descr="AveniTeach.jpg">
            <a:extLst>
              <a:ext uri="{FF2B5EF4-FFF2-40B4-BE49-F238E27FC236}">
                <a16:creationId xmlns:a16="http://schemas.microsoft.com/office/drawing/2014/main" id="{9F08062B-8D62-4076-88AB-4B38269C1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86688" y="3948113"/>
            <a:ext cx="1357312"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6" descr="patrick.jpeg">
            <a:extLst>
              <a:ext uri="{FF2B5EF4-FFF2-40B4-BE49-F238E27FC236}">
                <a16:creationId xmlns:a16="http://schemas.microsoft.com/office/drawing/2014/main" id="{D844A413-1AAE-44CC-BC3C-1A2302CE92A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161338" y="5786438"/>
            <a:ext cx="982662"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4" descr="TheSophiaCentre.jpg">
            <a:extLst>
              <a:ext uri="{FF2B5EF4-FFF2-40B4-BE49-F238E27FC236}">
                <a16:creationId xmlns:a16="http://schemas.microsoft.com/office/drawing/2014/main" id="{CA72E5B1-1D09-44CA-813F-214EBF22B17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7950" y="6092825"/>
            <a:ext cx="3455988" cy="6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AE5FB8A-89E5-419C-9645-5DB8825E6120}"/>
              </a:ext>
            </a:extLst>
          </p:cNvPr>
          <p:cNvSpPr>
            <a:spLocks noGrp="1"/>
          </p:cNvSpPr>
          <p:nvPr>
            <p:ph type="title"/>
          </p:nvPr>
        </p:nvSpPr>
        <p:spPr/>
        <p:txBody>
          <a:bodyPr/>
          <a:lstStyle/>
          <a:p>
            <a:r>
              <a:rPr lang="en-GB" altLang="en-US" sz="3200">
                <a:latin typeface="Cambria" panose="02040503050406030204" pitchFamily="18" charset="0"/>
              </a:rPr>
              <a:t>Reading: some pointers from the week’s required reading</a:t>
            </a:r>
          </a:p>
        </p:txBody>
      </p:sp>
      <p:sp>
        <p:nvSpPr>
          <p:cNvPr id="22531" name="Content Placeholder 2">
            <a:extLst>
              <a:ext uri="{FF2B5EF4-FFF2-40B4-BE49-F238E27FC236}">
                <a16:creationId xmlns:a16="http://schemas.microsoft.com/office/drawing/2014/main" id="{66EF6B4E-8F7F-46D6-9913-312726779711}"/>
              </a:ext>
            </a:extLst>
          </p:cNvPr>
          <p:cNvSpPr>
            <a:spLocks noGrp="1"/>
          </p:cNvSpPr>
          <p:nvPr>
            <p:ph idx="1"/>
          </p:nvPr>
        </p:nvSpPr>
        <p:spPr/>
        <p:txBody>
          <a:bodyPr/>
          <a:lstStyle/>
          <a:p>
            <a:pPr>
              <a:buFont typeface="Arial" panose="020B0604020202020204" pitchFamily="34" charset="0"/>
              <a:buNone/>
            </a:pPr>
            <a:r>
              <a:rPr lang="en-US" altLang="en-US" sz="1800">
                <a:latin typeface="Cambria" panose="02040503050406030204" pitchFamily="18" charset="0"/>
              </a:rPr>
              <a:t>Campion, Nicholas, </a:t>
            </a:r>
            <a:r>
              <a:rPr lang="en-US" altLang="en-US" sz="1800" i="1">
                <a:latin typeface="Cambria" panose="02040503050406030204" pitchFamily="18" charset="0"/>
              </a:rPr>
              <a:t>A History of Western Astrology</a:t>
            </a:r>
            <a:r>
              <a:rPr lang="en-US" altLang="en-US" sz="1800">
                <a:latin typeface="Cambria" panose="02040503050406030204" pitchFamily="18" charset="0"/>
              </a:rPr>
              <a:t>, Vol. 2</a:t>
            </a:r>
            <a:r>
              <a:rPr lang="en-US" altLang="en-US" sz="1800" i="1">
                <a:latin typeface="Cambria" panose="02040503050406030204" pitchFamily="18" charset="0"/>
              </a:rPr>
              <a:t> </a:t>
            </a:r>
            <a:r>
              <a:rPr lang="en-US" altLang="en-US" sz="1800">
                <a:latin typeface="Cambria" panose="02040503050406030204" pitchFamily="18" charset="0"/>
              </a:rPr>
              <a:t>(London: Continuum 2009), chapters 12-16.</a:t>
            </a:r>
            <a:endParaRPr lang="en-GB" altLang="en-US" sz="1800">
              <a:latin typeface="Cambria" panose="02040503050406030204" pitchFamily="18" charset="0"/>
            </a:endParaRPr>
          </a:p>
          <a:p>
            <a:pPr>
              <a:buFont typeface="Arial" panose="020B0604020202020204" pitchFamily="34" charset="0"/>
              <a:buNone/>
            </a:pPr>
            <a:r>
              <a:rPr lang="en-GB" altLang="en-US" sz="1800">
                <a:latin typeface="Cambria" panose="02040503050406030204" pitchFamily="18" charset="0"/>
              </a:rPr>
              <a:t>Perkins, Maureen, </a:t>
            </a:r>
            <a:r>
              <a:rPr lang="en-GB" altLang="en-US" sz="1800" i="1">
                <a:latin typeface="Cambria" panose="02040503050406030204" pitchFamily="18" charset="0"/>
              </a:rPr>
              <a:t>Visions of the Future: Almanacs, Time, and Cultural Change</a:t>
            </a:r>
            <a:r>
              <a:rPr lang="en-GB" altLang="en-US" sz="1800">
                <a:latin typeface="Cambria" panose="02040503050406030204" pitchFamily="18" charset="0"/>
              </a:rPr>
              <a:t>, Oxford: Clarendon Press, 1996, chapter 4, ‘Almanacs and Prophecy’</a:t>
            </a:r>
          </a:p>
          <a:p>
            <a:pPr>
              <a:buFont typeface="Arial" panose="020B0604020202020204" pitchFamily="34" charset="0"/>
              <a:buNone/>
            </a:pPr>
            <a:r>
              <a:rPr lang="en-US" altLang="en-US" sz="1800" b="1">
                <a:latin typeface="Cambria" panose="02040503050406030204" pitchFamily="18" charset="0"/>
              </a:rPr>
              <a:t>OXFORD SCHOLARSHIP ON LINE.</a:t>
            </a:r>
            <a:endParaRPr lang="en-GB" altLang="en-US" sz="1800" b="1">
              <a:latin typeface="Cambria" panose="02040503050406030204" pitchFamily="18" charset="0"/>
            </a:endParaRPr>
          </a:p>
          <a:p>
            <a:pPr>
              <a:buFont typeface="Arial" panose="020B0604020202020204" pitchFamily="34" charset="0"/>
              <a:buNone/>
            </a:pPr>
            <a:endParaRPr lang="en-GB" altLang="en-US" sz="1800">
              <a:latin typeface="Cambria" panose="02040503050406030204" pitchFamily="18" charset="0"/>
            </a:endParaRPr>
          </a:p>
          <a:p>
            <a:pPr>
              <a:buFont typeface="Arial" panose="020B0604020202020204" pitchFamily="34" charset="0"/>
              <a:buNone/>
            </a:pPr>
            <a:r>
              <a:rPr lang="en-GB" altLang="en-US" sz="1800">
                <a:latin typeface="Cambria" panose="02040503050406030204" pitchFamily="18" charset="0"/>
              </a:rPr>
              <a:t>IF YOU CAN ACCESS GOOGLE BOOKS:</a:t>
            </a:r>
          </a:p>
          <a:p>
            <a:pPr>
              <a:buFont typeface="Arial" panose="020B0604020202020204" pitchFamily="34" charset="0"/>
              <a:buNone/>
            </a:pPr>
            <a:r>
              <a:rPr lang="en-GB" altLang="en-US" sz="1800">
                <a:latin typeface="Cambria" panose="02040503050406030204" pitchFamily="18" charset="0"/>
              </a:rPr>
              <a:t>Oestmann, Gűnther, ‘J.W.A Pfaff and the Rediscovery of Astrology in the Age of Romanticism’, in Oestmann, Gűnther, H. K. von Stuckrad, G. Oestmann and D. Rutkin (eds.), </a:t>
            </a:r>
            <a:r>
              <a:rPr lang="en-GB" altLang="en-US" sz="1800" i="1">
                <a:latin typeface="Cambria" panose="02040503050406030204" pitchFamily="18" charset="0"/>
              </a:rPr>
              <a:t>Horoscopes and Public Spheres</a:t>
            </a:r>
            <a:r>
              <a:rPr lang="en-GB" altLang="en-US" sz="1800">
                <a:latin typeface="Cambria" panose="02040503050406030204" pitchFamily="18" charset="0"/>
              </a:rPr>
              <a:t>, Berlin and New York: Walter de Gruyter 2005, pp. 240-57.</a:t>
            </a:r>
          </a:p>
          <a:p>
            <a:pPr>
              <a:buFont typeface="Arial" panose="020B0604020202020204" pitchFamily="34" charset="0"/>
              <a:buNone/>
            </a:pPr>
            <a:r>
              <a:rPr lang="en-US" altLang="en-US" sz="1800">
                <a:latin typeface="Cambria" panose="02040503050406030204" pitchFamily="18" charset="0"/>
              </a:rPr>
              <a:t>GOOGLE BOOKS</a:t>
            </a:r>
            <a:endParaRPr lang="en-GB" altLang="en-US" sz="1800">
              <a:latin typeface="Cambria" panose="02040503050406030204" pitchFamily="18" charset="0"/>
            </a:endParaRPr>
          </a:p>
          <a:p>
            <a:pPr>
              <a:buFont typeface="Arial" panose="020B0604020202020204" pitchFamily="34" charset="0"/>
              <a:buNone/>
            </a:pPr>
            <a:r>
              <a:rPr lang="en-GB" altLang="en-US" sz="1800">
                <a:latin typeface="Cambria" panose="02040503050406030204" pitchFamily="18" charset="0"/>
              </a:rPr>
              <a:t>Owen, Alex, </a:t>
            </a:r>
            <a:r>
              <a:rPr lang="en-GB" altLang="en-US" sz="1800" i="1">
                <a:latin typeface="Cambria" panose="02040503050406030204" pitchFamily="18" charset="0"/>
              </a:rPr>
              <a:t>The Place of Enchantment: British Occultism and the Culture of the Modern</a:t>
            </a:r>
            <a:r>
              <a:rPr lang="en-GB" altLang="en-US" sz="1800">
                <a:latin typeface="Cambria" panose="02040503050406030204" pitchFamily="18" charset="0"/>
              </a:rPr>
              <a:t>, Chicago: University of Chicago Press, 2004, chapter 1.</a:t>
            </a:r>
          </a:p>
          <a:p>
            <a:pPr>
              <a:buFont typeface="Arial" panose="020B0604020202020204" pitchFamily="34" charset="0"/>
              <a:buNone/>
            </a:pPr>
            <a:r>
              <a:rPr lang="en-US" altLang="en-US" sz="1800">
                <a:latin typeface="Cambria" panose="02040503050406030204" pitchFamily="18" charset="0"/>
              </a:rPr>
              <a:t>GOOGLE BOOKS</a:t>
            </a:r>
            <a:endParaRPr lang="en-GB" altLang="en-US" sz="1800">
              <a:latin typeface="Cambria" panose="02040503050406030204" pitchFamily="18" charset="0"/>
            </a:endParaRPr>
          </a:p>
          <a:p>
            <a:endParaRPr lang="en-GB" altLang="en-US" sz="1800"/>
          </a:p>
        </p:txBody>
      </p:sp>
      <p:pic>
        <p:nvPicPr>
          <p:cNvPr id="22532" name="Picture 4" descr="TheSophiaCentre.jpg">
            <a:extLst>
              <a:ext uri="{FF2B5EF4-FFF2-40B4-BE49-F238E27FC236}">
                <a16:creationId xmlns:a16="http://schemas.microsoft.com/office/drawing/2014/main" id="{C944EC5B-D90E-4CA8-A7AD-25A6DA1948B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92725" y="5962650"/>
            <a:ext cx="3851275" cy="74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186943F-F618-4259-82A1-007984C5529C}"/>
              </a:ext>
            </a:extLst>
          </p:cNvPr>
          <p:cNvSpPr>
            <a:spLocks noGrp="1"/>
          </p:cNvSpPr>
          <p:nvPr>
            <p:ph type="title"/>
          </p:nvPr>
        </p:nvSpPr>
        <p:spPr/>
        <p:txBody>
          <a:bodyPr/>
          <a:lstStyle/>
          <a:p>
            <a:r>
              <a:rPr lang="en-GB" altLang="en-US">
                <a:latin typeface="Cambria" panose="02040503050406030204" pitchFamily="18" charset="0"/>
                <a:ea typeface="Cambria" panose="02040503050406030204" pitchFamily="18" charset="0"/>
                <a:cs typeface="Cambria" panose="02040503050406030204" pitchFamily="18" charset="0"/>
              </a:rPr>
              <a:t>How do get good marks in my second essay?</a:t>
            </a:r>
          </a:p>
        </p:txBody>
      </p:sp>
      <p:sp>
        <p:nvSpPr>
          <p:cNvPr id="23555" name="Content Placeholder 2">
            <a:extLst>
              <a:ext uri="{FF2B5EF4-FFF2-40B4-BE49-F238E27FC236}">
                <a16:creationId xmlns:a16="http://schemas.microsoft.com/office/drawing/2014/main" id="{BE064A76-45FF-40D3-AC89-3C7BC37C99FF}"/>
              </a:ext>
            </a:extLst>
          </p:cNvPr>
          <p:cNvSpPr>
            <a:spLocks noGrp="1"/>
          </p:cNvSpPr>
          <p:nvPr>
            <p:ph idx="1"/>
          </p:nvPr>
        </p:nvSpPr>
        <p:spPr/>
        <p:txBody>
          <a:bodyPr/>
          <a:lstStyle/>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Use JSTOR, and the University’s other electronic resources</a:t>
            </a:r>
          </a:p>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Use </a:t>
            </a:r>
            <a:r>
              <a:rPr lang="en-GB" altLang="en-US" sz="2800" i="1">
                <a:latin typeface="Cambria" panose="02040503050406030204" pitchFamily="18" charset="0"/>
                <a:ea typeface="Cambria" panose="02040503050406030204" pitchFamily="18" charset="0"/>
                <a:cs typeface="Cambria" panose="02040503050406030204" pitchFamily="18" charset="0"/>
              </a:rPr>
              <a:t>Culture and Cosmos</a:t>
            </a:r>
          </a:p>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Use relevant material from the Foundations module – or any of your other previous modules</a:t>
            </a:r>
          </a:p>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Pay attention to philosophical contexts</a:t>
            </a:r>
          </a:p>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Refer to historiographical issues</a:t>
            </a:r>
          </a:p>
          <a:p>
            <a:pPr>
              <a:buFont typeface="Arial" panose="020B0604020202020204" pitchFamily="34" charset="0"/>
              <a:buNone/>
            </a:pPr>
            <a:r>
              <a:rPr lang="en-GB" altLang="en-US" sz="2800">
                <a:latin typeface="Cambria" panose="02040503050406030204" pitchFamily="18" charset="0"/>
                <a:ea typeface="Cambria" panose="02040503050406030204" pitchFamily="18" charset="0"/>
                <a:cs typeface="Cambria" panose="02040503050406030204" pitchFamily="18" charset="0"/>
              </a:rPr>
              <a:t>Send us a paragraph or two to read</a:t>
            </a:r>
          </a:p>
        </p:txBody>
      </p:sp>
      <p:pic>
        <p:nvPicPr>
          <p:cNvPr id="23556" name="Picture 4" descr="TheSophiaCentre.jpg">
            <a:extLst>
              <a:ext uri="{FF2B5EF4-FFF2-40B4-BE49-F238E27FC236}">
                <a16:creationId xmlns:a16="http://schemas.microsoft.com/office/drawing/2014/main" id="{6F5F9B6D-8DFB-4154-A952-0C440EA7214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92725" y="5962650"/>
            <a:ext cx="3851275" cy="74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1984</TotalTime>
  <Words>2797</Words>
  <Application>Microsoft Office PowerPoint</Application>
  <PresentationFormat>On-screen Show (4:3)</PresentationFormat>
  <Paragraphs>165</Paragraphs>
  <Slides>21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Cambria</vt:lpstr>
      <vt:lpstr>MS Mincho</vt:lpstr>
      <vt:lpstr>Office Theme</vt:lpstr>
      <vt:lpstr>Nick Campion</vt:lpstr>
      <vt:lpstr> Western astrology in the 18th-19th centuries </vt:lpstr>
      <vt:lpstr> Philosophical Contexts: 18th century: </vt:lpstr>
      <vt:lpstr>Contexts: an example</vt:lpstr>
      <vt:lpstr>Context: ROMANTICISM</vt:lpstr>
      <vt:lpstr>Astronomy: Isaac Newton 1642/3-1726/7</vt:lpstr>
      <vt:lpstr>Newtonian Astrology and Newtonianism</vt:lpstr>
      <vt:lpstr>Newtonian Astrology: Franz Mesmer (1734-1815)  Right: Anonymous French cartoon, Mr. Mesmer's tub, 1780s. Courtesy Wellcome Library, London.</vt:lpstr>
      <vt:lpstr>Knowledge of astrology in the mid-18th c</vt:lpstr>
      <vt:lpstr>Mixed Messages: Hegel (1770-1831) (see Aquinas): the distinction between ‘natural’ and ‘judicial’ astrology</vt:lpstr>
      <vt:lpstr>Varieties of astrology in the late 18th early 19th centuries</vt:lpstr>
      <vt:lpstr>Ebenezer Sibly (1751-1799/1800). </vt:lpstr>
      <vt:lpstr>Astrologers at the turn of the 18th-19th centuries</vt:lpstr>
      <vt:lpstr>The two most prominent English astrologers: both were professionalisers (my term). The relationship with ‘modernity’ is complex</vt:lpstr>
      <vt:lpstr>Theosophy</vt:lpstr>
      <vt:lpstr> Alan Leo (William Frederick Allen)1860-1917 </vt:lpstr>
      <vt:lpstr>Alan Leo: psychologisation</vt:lpstr>
      <vt:lpstr>Developments in astrological meaning: Aries</vt:lpstr>
      <vt:lpstr>Lastly: sociological contexts for modern western astrology</vt:lpstr>
      <vt:lpstr>Reading: some pointers from the week’s required reading</vt:lpstr>
      <vt:lpstr>How do get good marks in my second essay?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Nick Campion</dc:title>
  <dc:creator>Nick</dc:creator>
  <cp:lastModifiedBy>Nicholas Campion</cp:lastModifiedBy>
  <cp:revision>161</cp:revision>
  <dcterms:created xsi:type="dcterms:W3CDTF">2010-07-05T13:05:03Z</dcterms:created>
  <dcterms:modified xsi:type="dcterms:W3CDTF">2022-02-08T17:06:01Z</dcterms:modified>
</cp:coreProperties>
</file>