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6" r:id="rId3"/>
    <p:sldId id="257" r:id="rId4"/>
    <p:sldId id="258" r:id="rId5"/>
    <p:sldId id="259" r:id="rId6"/>
    <p:sldId id="262" r:id="rId7"/>
    <p:sldId id="263" r:id="rId8"/>
    <p:sldId id="261" r:id="rId9"/>
    <p:sldId id="264" r:id="rId10"/>
    <p:sldId id="265" r:id="rId11"/>
    <p:sldId id="274" r:id="rId12"/>
    <p:sldId id="267" r:id="rId13"/>
    <p:sldId id="268" r:id="rId14"/>
    <p:sldId id="269" r:id="rId15"/>
    <p:sldId id="270" r:id="rId16"/>
    <p:sldId id="272" r:id="rId17"/>
    <p:sldId id="273" r:id="rId18"/>
    <p:sldId id="271" r:id="rId19"/>
    <p:sldId id="275"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38" autoAdjust="0"/>
    <p:restoredTop sz="71900" autoAdjust="0"/>
  </p:normalViewPr>
  <p:slideViewPr>
    <p:cSldViewPr snapToGrid="0">
      <p:cViewPr varScale="1">
        <p:scale>
          <a:sx n="69" d="100"/>
          <a:sy n="69" d="100"/>
        </p:scale>
        <p:origin x="768" y="48"/>
      </p:cViewPr>
      <p:guideLst/>
    </p:cSldViewPr>
  </p:slideViewPr>
  <p:notesTextViewPr>
    <p:cViewPr>
      <p:scale>
        <a:sx n="1" d="1"/>
        <a:sy n="1" d="1"/>
      </p:scale>
      <p:origin x="0" y="0"/>
    </p:cViewPr>
  </p:notesTextViewPr>
  <p:notesViewPr>
    <p:cSldViewPr snapToGrid="0">
      <p:cViewPr varScale="1">
        <p:scale>
          <a:sx n="65" d="100"/>
          <a:sy n="65" d="100"/>
        </p:scale>
        <p:origin x="268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BD652C3-245D-498E-9F7E-5A1C3954947A}" type="datetimeFigureOut">
              <a:rPr lang="en-GB" smtClean="0"/>
              <a:t>11/11/2019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A1DD42C-117E-4969-AA5E-B3836B1564FA}" type="slidenum">
              <a:rPr lang="en-GB" smtClean="0"/>
              <a:t>‹#›</a:t>
            </a:fld>
            <a:endParaRPr lang="en-GB"/>
          </a:p>
        </p:txBody>
      </p:sp>
    </p:spTree>
    <p:extLst>
      <p:ext uri="{BB962C8B-B14F-4D97-AF65-F5344CB8AC3E}">
        <p14:creationId xmlns:p14="http://schemas.microsoft.com/office/powerpoint/2010/main" val="3753967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newworldencyclopedia.org/entry/Wallachia"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DD42C-117E-4969-AA5E-B3836B1564FA}" type="slidenum">
              <a:rPr lang="en-GB" smtClean="0"/>
              <a:t>1</a:t>
            </a:fld>
            <a:endParaRPr lang="en-GB"/>
          </a:p>
        </p:txBody>
      </p:sp>
    </p:spTree>
    <p:extLst>
      <p:ext uri="{BB962C8B-B14F-4D97-AF65-F5344CB8AC3E}">
        <p14:creationId xmlns:p14="http://schemas.microsoft.com/office/powerpoint/2010/main" val="454151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Adopting a novel cross-disciplinary approach, this book demonstrates the value of understanding human bodies as fundamentally influenced and affected by the other materials available in diverse landscapes. it seeks to remind people that they are the matter of their bodies. Using a rich mix of ethnographic, archaeological and historical examples, it explores the creative roles materials have taken in shaping past and present people’s bodies. In the case of medieval studies, archaeology – they are dead ones! the chapters come together to illustrate the fundamental fleshy, bony, suppurating, leaky and oozing physicality of being human.</a:t>
            </a:r>
          </a:p>
          <a:p>
            <a:endParaRPr lang="en-GB" dirty="0" smtClean="0"/>
          </a:p>
          <a:p>
            <a:r>
              <a:rPr lang="en-GB" dirty="0" smtClean="0"/>
              <a:t>Note the</a:t>
            </a:r>
            <a:r>
              <a:rPr lang="en-GB" baseline="0" dirty="0" smtClean="0"/>
              <a:t> </a:t>
            </a:r>
            <a:r>
              <a:rPr lang="en-GB" dirty="0" smtClean="0"/>
              <a:t>words exploring and explore – allows us to range – just anywhere……be eclectic, </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2</a:t>
            </a:fld>
            <a:endParaRPr lang="en-GB"/>
          </a:p>
        </p:txBody>
      </p:sp>
    </p:spTree>
    <p:extLst>
      <p:ext uri="{BB962C8B-B14F-4D97-AF65-F5344CB8AC3E}">
        <p14:creationId xmlns:p14="http://schemas.microsoft.com/office/powerpoint/2010/main" val="1109685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DD42C-117E-4969-AA5E-B3836B1564FA}" type="slidenum">
              <a:rPr lang="en-GB" smtClean="0"/>
              <a:t>3</a:t>
            </a:fld>
            <a:endParaRPr lang="en-GB"/>
          </a:p>
        </p:txBody>
      </p:sp>
    </p:spTree>
    <p:extLst>
      <p:ext uri="{BB962C8B-B14F-4D97-AF65-F5344CB8AC3E}">
        <p14:creationId xmlns:p14="http://schemas.microsoft.com/office/powerpoint/2010/main" val="2164526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DD42C-117E-4969-AA5E-B3836B1564FA}" type="slidenum">
              <a:rPr lang="en-GB" smtClean="0"/>
              <a:t>4</a:t>
            </a:fld>
            <a:endParaRPr lang="en-GB"/>
          </a:p>
        </p:txBody>
      </p:sp>
    </p:spTree>
    <p:extLst>
      <p:ext uri="{BB962C8B-B14F-4D97-AF65-F5344CB8AC3E}">
        <p14:creationId xmlns:p14="http://schemas.microsoft.com/office/powerpoint/2010/main" val="2255249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DD42C-117E-4969-AA5E-B3836B1564FA}" type="slidenum">
              <a:rPr lang="en-GB" smtClean="0"/>
              <a:t>5</a:t>
            </a:fld>
            <a:endParaRPr lang="en-GB"/>
          </a:p>
        </p:txBody>
      </p:sp>
    </p:spTree>
    <p:extLst>
      <p:ext uri="{BB962C8B-B14F-4D97-AF65-F5344CB8AC3E}">
        <p14:creationId xmlns:p14="http://schemas.microsoft.com/office/powerpoint/2010/main" val="1961492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Ophelia</a:t>
            </a:r>
          </a:p>
          <a:p>
            <a:r>
              <a:rPr lang="en-GB" dirty="0" smtClean="0"/>
              <a:t>Explain possible origin of Bram Stockers Dracula</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6</a:t>
            </a:fld>
            <a:endParaRPr lang="en-GB"/>
          </a:p>
        </p:txBody>
      </p:sp>
    </p:spTree>
    <p:extLst>
      <p:ext uri="{BB962C8B-B14F-4D97-AF65-F5344CB8AC3E}">
        <p14:creationId xmlns:p14="http://schemas.microsoft.com/office/powerpoint/2010/main" val="537625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66909" y="4693920"/>
            <a:ext cx="5485863" cy="4570307"/>
          </a:xfrm>
        </p:spPr>
        <p:txBody>
          <a:bodyPr/>
          <a:lstStyle/>
          <a:p>
            <a:r>
              <a:rPr lang="en-GB" dirty="0" smtClean="0"/>
              <a:t>Not all the brain dies at once, different parts of the brain function at different rates  Some functions are on auto pilot, some are active, some conscious and some not. (in part why Brain Death is s difficult definition of death). BUT, heart may have stopped then pronounced dead. BUT drugs can extend the time between the lack of oxygen and death of all the brain cells dying.</a:t>
            </a:r>
          </a:p>
          <a:p>
            <a:endParaRPr lang="en-GB" dirty="0"/>
          </a:p>
          <a:p>
            <a:r>
              <a:rPr lang="en-GB" dirty="0" smtClean="0"/>
              <a:t>Skin growth, skin growth is s slow process, cells used to living on the edge – of the body and life, can stay alive for days.</a:t>
            </a:r>
          </a:p>
          <a:p>
            <a:endParaRPr lang="en-GB" dirty="0"/>
          </a:p>
          <a:p>
            <a:r>
              <a:rPr lang="en-GB" dirty="0" smtClean="0"/>
              <a:t>The parasites and bacteria in us keep functioning – and they are bound up in our functions if they keep going we keep going. </a:t>
            </a:r>
          </a:p>
          <a:p>
            <a:endParaRPr lang="en-GB" dirty="0"/>
          </a:p>
          <a:p>
            <a:r>
              <a:rPr lang="en-GB" dirty="0" smtClean="0"/>
              <a:t>Gross stuff, bladder, (inhibitors in the brain stop you form peeing – active process, alcohol stops inhibitors – so more likely to pee when drunk – same principle) even ‘coffin births’ of pregnant women….</a:t>
            </a:r>
          </a:p>
          <a:p>
            <a:endParaRPr lang="en-GB" dirty="0" smtClean="0"/>
          </a:p>
          <a:p>
            <a:r>
              <a:rPr lang="en-GB" dirty="0" smtClean="0"/>
              <a:t>Can vocalise, air, gas, escapes and such noises are heard as moans, groans, NOW </a:t>
            </a:r>
          </a:p>
          <a:p>
            <a:endParaRPr lang="en-GB" dirty="0"/>
          </a:p>
          <a:p>
            <a:r>
              <a:rPr lang="en-GB" dirty="0" smtClean="0"/>
              <a:t>Some evidence at a </a:t>
            </a:r>
            <a:r>
              <a:rPr lang="en-GB" dirty="0" err="1" smtClean="0"/>
              <a:t>dna</a:t>
            </a:r>
            <a:r>
              <a:rPr lang="en-GB" dirty="0" smtClean="0"/>
              <a:t> level (protein manufacture)0 is evidence that this speeds up </a:t>
            </a:r>
            <a:r>
              <a:rPr lang="en-GB" dirty="0" err="1" smtClean="0"/>
              <a:t>up</a:t>
            </a:r>
            <a:endParaRPr lang="en-GB" dirty="0" smtClean="0"/>
          </a:p>
          <a:p>
            <a:endParaRPr lang="en-GB" dirty="0"/>
          </a:p>
          <a:p>
            <a:r>
              <a:rPr lang="en-GB" dirty="0" smtClean="0"/>
              <a:t>We can move</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7</a:t>
            </a:fld>
            <a:endParaRPr lang="en-GB"/>
          </a:p>
        </p:txBody>
      </p:sp>
    </p:spTree>
    <p:extLst>
      <p:ext uri="{BB962C8B-B14F-4D97-AF65-F5344CB8AC3E}">
        <p14:creationId xmlns:p14="http://schemas.microsoft.com/office/powerpoint/2010/main" val="744283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the pheromone is about is shrinkage.</a:t>
            </a:r>
          </a:p>
          <a:p>
            <a:endParaRPr lang="en-GB" dirty="0"/>
          </a:p>
          <a:p>
            <a:r>
              <a:rPr lang="en-GB" dirty="0" smtClean="0"/>
              <a:t>What was observed and what was reported was the skin losing moisture and shrinking back. It appears that the nails have grown as the cuticle recede</a:t>
            </a:r>
          </a:p>
          <a:p>
            <a:endParaRPr lang="en-GB" dirty="0"/>
          </a:p>
          <a:p>
            <a:r>
              <a:rPr lang="en-GB" dirty="0" smtClean="0"/>
              <a:t>It appears that eye lashed are longer and hair has grown, because the ratio of skin to hair has actually increased.</a:t>
            </a:r>
          </a:p>
          <a:p>
            <a:endParaRPr lang="en-GB" dirty="0"/>
          </a:p>
          <a:p>
            <a:r>
              <a:rPr lang="en-GB" dirty="0" smtClean="0"/>
              <a:t>This is the phenomenon of the shrunken heads.</a:t>
            </a:r>
          </a:p>
          <a:p>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8</a:t>
            </a:fld>
            <a:endParaRPr lang="en-GB"/>
          </a:p>
        </p:txBody>
      </p:sp>
    </p:spTree>
    <p:extLst>
      <p:ext uri="{BB962C8B-B14F-4D97-AF65-F5344CB8AC3E}">
        <p14:creationId xmlns:p14="http://schemas.microsoft.com/office/powerpoint/2010/main" val="3814635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as they say the rest is history….But there is a history </a:t>
            </a:r>
          </a:p>
          <a:p>
            <a:r>
              <a:rPr lang="en-GB" dirty="0" smtClean="0"/>
              <a:t>Tod Browning's incredible casting of Bela Lugosi became iconic </a:t>
            </a:r>
          </a:p>
          <a:p>
            <a:r>
              <a:rPr lang="en-GB" dirty="0" smtClean="0"/>
              <a:t>Max </a:t>
            </a:r>
            <a:r>
              <a:rPr lang="en-GB" dirty="0" err="1" smtClean="0"/>
              <a:t>Schreck</a:t>
            </a:r>
            <a:r>
              <a:rPr lang="en-GB" dirty="0" smtClean="0"/>
              <a:t> as Nosferatu in 1922 both superb adaptations BUT they were rooted in a history – not just of Voodoo rituals</a:t>
            </a:r>
            <a:r>
              <a:rPr lang="en-GB" baseline="0" dirty="0" smtClean="0"/>
              <a:t> and beliefs from Haiti (Kyle Bishop, Jamie Russell) in America – this is late 1920 and they do make zombies more menacing, flesh eating rather than biting BUT of real world observations much earlier. Word can be traced to 1810 </a:t>
            </a:r>
            <a:r>
              <a:rPr lang="en-GB" baseline="0" dirty="0" err="1" smtClean="0"/>
              <a:t>Zombi</a:t>
            </a:r>
            <a:r>
              <a:rPr lang="en-GB" baseline="0" dirty="0" smtClean="0"/>
              <a:t> a west African deity – not flesh eating one. </a:t>
            </a:r>
          </a:p>
          <a:p>
            <a:endParaRPr lang="en-GB" baseline="0" dirty="0" smtClean="0"/>
          </a:p>
          <a:p>
            <a:r>
              <a:rPr lang="en-GB" baseline="0" dirty="0" smtClean="0"/>
              <a:t>WHY come up as they do? Body movements were seen to happen in areas of the world where little soil or burial techniques were simple. As a process called rigor sets in, the body contracts, air is expelled and the body can be seen to move – often in an upright position….</a:t>
            </a:r>
          </a:p>
          <a:p>
            <a:r>
              <a:rPr lang="en-GB" baseline="0" dirty="0" smtClean="0"/>
              <a:t>Long history of culture contact where observations in Hungary, Poland, Rumania etc. did observe poor laid to rest in simple shrouds moving and appearing after death. Here, married with histories of tyrannical </a:t>
            </a:r>
            <a:r>
              <a:rPr lang="en-GB" baseline="0" dirty="0" err="1" smtClean="0"/>
              <a:t>desposts</a:t>
            </a:r>
            <a:r>
              <a:rPr lang="en-GB" baseline="0" dirty="0" smtClean="0"/>
              <a:t> such as Vlad the slayer, Vlad the </a:t>
            </a:r>
            <a:r>
              <a:rPr lang="en-GB" baseline="0" dirty="0" err="1" smtClean="0"/>
              <a:t>impailer</a:t>
            </a:r>
            <a:r>
              <a:rPr lang="en-GB" baseline="0" dirty="0" smtClean="0"/>
              <a:t>, and rulers gave rise to the Count </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9</a:t>
            </a:fld>
            <a:endParaRPr lang="en-GB"/>
          </a:p>
        </p:txBody>
      </p:sp>
    </p:spTree>
    <p:extLst>
      <p:ext uri="{BB962C8B-B14F-4D97-AF65-F5344CB8AC3E}">
        <p14:creationId xmlns:p14="http://schemas.microsoft.com/office/powerpoint/2010/main" val="372097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 King Arthur</a:t>
            </a:r>
          </a:p>
          <a:p>
            <a:r>
              <a:rPr lang="en-GB" dirty="0" smtClean="0"/>
              <a:t>16</a:t>
            </a:r>
            <a:r>
              <a:rPr lang="en-GB" baseline="30000" dirty="0" smtClean="0"/>
              <a:t>th</a:t>
            </a:r>
            <a:r>
              <a:rPr lang="en-GB" dirty="0" smtClean="0"/>
              <a:t> Century watercolour with the word Dracula on it. "</a:t>
            </a:r>
            <a:r>
              <a:rPr lang="en-GB" cap="small" dirty="0" err="1" smtClean="0">
                <a:effectLst/>
              </a:rPr>
              <a:t>Vladislavs</a:t>
            </a:r>
            <a:r>
              <a:rPr lang="en-GB" cap="small" dirty="0" smtClean="0">
                <a:effectLst/>
              </a:rPr>
              <a:t> </a:t>
            </a:r>
            <a:r>
              <a:rPr lang="en-GB" cap="small" dirty="0" err="1" smtClean="0">
                <a:effectLst/>
              </a:rPr>
              <a:t>Dracvla</a:t>
            </a:r>
            <a:r>
              <a:rPr lang="en-GB" cap="small" dirty="0" smtClean="0">
                <a:effectLst/>
              </a:rPr>
              <a:t>, </a:t>
            </a:r>
            <a:r>
              <a:rPr lang="en-GB" cap="small" dirty="0" err="1" smtClean="0">
                <a:effectLst/>
              </a:rPr>
              <a:t>Wallachiæ</a:t>
            </a:r>
            <a:r>
              <a:rPr lang="en-GB" cap="small" dirty="0" smtClean="0">
                <a:effectLst/>
              </a:rPr>
              <a:t> </a:t>
            </a:r>
            <a:r>
              <a:rPr lang="en-GB" cap="small" dirty="0" err="1" smtClean="0">
                <a:effectLst/>
              </a:rPr>
              <a:t>Weywoden</a:t>
            </a:r>
            <a:r>
              <a:rPr lang="en-GB" cap="small" dirty="0" smtClean="0">
                <a:effectLst/>
              </a:rPr>
              <a:t>,</a:t>
            </a:r>
            <a:r>
              <a:rPr lang="en-GB" dirty="0" smtClean="0"/>
              <a:t>" which translates as "</a:t>
            </a:r>
            <a:r>
              <a:rPr lang="en-GB" dirty="0" err="1" smtClean="0"/>
              <a:t>Vladislav</a:t>
            </a:r>
            <a:r>
              <a:rPr lang="en-GB" dirty="0" smtClean="0"/>
              <a:t> Dracula, </a:t>
            </a:r>
            <a:r>
              <a:rPr lang="en-GB" dirty="0" smtClean="0">
                <a:hlinkClick r:id="rId3" tooltip="Wallachia"/>
              </a:rPr>
              <a:t>Wallachia</a:t>
            </a:r>
            <a:r>
              <a:rPr lang="en-GB" dirty="0" smtClean="0"/>
              <a:t>'s </a:t>
            </a:r>
            <a:r>
              <a:rPr lang="en-GB" dirty="0" err="1" smtClean="0"/>
              <a:t>ivode</a:t>
            </a:r>
            <a:r>
              <a:rPr lang="en-GB" dirty="0" smtClean="0"/>
              <a:t>. Was </a:t>
            </a:r>
            <a:r>
              <a:rPr lang="en-GB" dirty="0" err="1" smtClean="0"/>
              <a:t>creul</a:t>
            </a:r>
            <a:r>
              <a:rPr lang="en-GB" dirty="0" smtClean="0"/>
              <a:t>, did impale people and a lot worse – but also a political turmoil on going.</a:t>
            </a:r>
          </a:p>
          <a:p>
            <a:endParaRPr lang="en-GB" dirty="0" smtClean="0"/>
          </a:p>
          <a:p>
            <a:r>
              <a:rPr lang="en-GB" dirty="0" smtClean="0"/>
              <a:t>The Dracula bit come from the understanding of the</a:t>
            </a:r>
            <a:r>
              <a:rPr lang="en-GB" baseline="0" dirty="0" smtClean="0"/>
              <a:t> </a:t>
            </a:r>
            <a:r>
              <a:rPr lang="en-GB" dirty="0" smtClean="0"/>
              <a:t>word then, </a:t>
            </a:r>
            <a:r>
              <a:rPr lang="en-GB" dirty="0" smtClean="0"/>
              <a:t>Latin derived for</a:t>
            </a:r>
            <a:r>
              <a:rPr lang="en-GB" baseline="0" dirty="0" smtClean="0"/>
              <a:t>m </a:t>
            </a:r>
            <a:r>
              <a:rPr lang="en-GB" dirty="0" smtClean="0"/>
              <a:t>Draco</a:t>
            </a:r>
            <a:r>
              <a:rPr lang="en-GB" baseline="0" dirty="0" smtClean="0"/>
              <a:t> - </a:t>
            </a:r>
            <a:r>
              <a:rPr lang="en-GB" dirty="0" smtClean="0"/>
              <a:t>‘order of the dragon’ an honour created way back in 1300s. Now means demon, devil….</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10</a:t>
            </a:fld>
            <a:endParaRPr lang="en-GB"/>
          </a:p>
        </p:txBody>
      </p:sp>
    </p:spTree>
    <p:extLst>
      <p:ext uri="{BB962C8B-B14F-4D97-AF65-F5344CB8AC3E}">
        <p14:creationId xmlns:p14="http://schemas.microsoft.com/office/powerpoint/2010/main" val="1316213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18</a:t>
            </a:r>
            <a:r>
              <a:rPr lang="en-GB" baseline="30000" dirty="0" smtClean="0"/>
              <a:t>th</a:t>
            </a:r>
            <a:r>
              <a:rPr lang="en-GB" dirty="0" smtClean="0"/>
              <a:t> C on  real fear of being diagnosed wrongly was prevalent – possible with good cause. Anecdotal evidence of the dead coming back to life increased, created fear, panic and the inventions to prevents it. 880-2700 people were said as possibly being prematurely buried….</a:t>
            </a:r>
            <a:r>
              <a:rPr lang="en-GB" baseline="0" dirty="0" smtClean="0"/>
              <a:t>– </a:t>
            </a:r>
          </a:p>
          <a:p>
            <a:r>
              <a:rPr lang="en-GB" baseline="0" dirty="0" smtClean="0"/>
              <a:t>Ploys – to prevent this happening, vinegar down the gullet, red hot pokers to the feet or rectum, smoke blown up the rectum – down it you name it</a:t>
            </a:r>
          </a:p>
          <a:p>
            <a:r>
              <a:rPr lang="en-GB" baseline="0" dirty="0" smtClean="0"/>
              <a:t>Safety coffin – bell, flags, spring loaded coffin lids – pipes for air. _ no reported accounts that anyone was ever saved from premature burial though such a contraption. Fra of such things fuelled the Gothic literature of the time and later – Edgar Allen Poe – The premature death, The pit and the pendulum – where the coffin lid is raised and there are scratch marks on it…..</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11</a:t>
            </a:fld>
            <a:endParaRPr lang="en-GB"/>
          </a:p>
        </p:txBody>
      </p:sp>
    </p:spTree>
    <p:extLst>
      <p:ext uri="{BB962C8B-B14F-4D97-AF65-F5344CB8AC3E}">
        <p14:creationId xmlns:p14="http://schemas.microsoft.com/office/powerpoint/2010/main" val="14817969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 explore is that</a:t>
            </a:r>
            <a:r>
              <a:rPr lang="en-GB" baseline="0" dirty="0" smtClean="0"/>
              <a:t> our bodies are in a constant state of transformation, we constantly ‘become’. What we are about to shed is dead, the shed becomes part of the material world, whether we like it or not…we are part of dust and we all mingle with other parts of body parts so to say where on human begins and another ends is an interesting point to consider. When the live us becomes a dead us – is an on-going process (and one that you see was ongoing days after death). </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12</a:t>
            </a:fld>
            <a:endParaRPr lang="en-GB"/>
          </a:p>
        </p:txBody>
      </p:sp>
    </p:spTree>
    <p:extLst>
      <p:ext uri="{BB962C8B-B14F-4D97-AF65-F5344CB8AC3E}">
        <p14:creationId xmlns:p14="http://schemas.microsoft.com/office/powerpoint/2010/main" val="239966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book deals with  a lot of such issues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human adult sheds, on average, somewhere, and well within my own body weight (certainly prior to the birthing years and early onset of middle age spread). In terms of body weight this is </a:t>
            </a:r>
            <a:r>
              <a:rPr lang="en-GB" sz="1200" kern="1200" dirty="0" smtClean="0">
                <a:solidFill>
                  <a:schemeClr val="tx1"/>
                </a:solidFill>
                <a:effectLst/>
                <a:latin typeface="+mn-lt"/>
                <a:ea typeface="+mn-ea"/>
                <a:cs typeface="+mn-cs"/>
              </a:rPr>
              <a:t>between 47-52 kilos (around 105-114 lbs) in their lifetime. </a:t>
            </a:r>
            <a:r>
              <a:rPr lang="en-GB" sz="1200" kern="1200" dirty="0" smtClean="0">
                <a:solidFill>
                  <a:schemeClr val="tx1"/>
                </a:solidFill>
                <a:effectLst/>
                <a:latin typeface="+mn-lt"/>
                <a:ea typeface="+mn-ea"/>
                <a:cs typeface="+mn-cs"/>
              </a:rPr>
              <a:t>a whole me that has become part of the environment. Me and each of us has shed all (or almost all) of another ‘us’ in our lifetimes. A whole shed me is in the environment, a sort of pseudo-doppelgänger, except that it is me but does not actually look like me. These are a past us, a dead and shed us that we habitually co-exist with and have always done, wherever we have lived.</a:t>
            </a:r>
          </a:p>
          <a:p>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13</a:t>
            </a:fld>
            <a:endParaRPr lang="en-GB"/>
          </a:p>
        </p:txBody>
      </p:sp>
    </p:spTree>
    <p:extLst>
      <p:ext uri="{BB962C8B-B14F-4D97-AF65-F5344CB8AC3E}">
        <p14:creationId xmlns:p14="http://schemas.microsoft.com/office/powerpoint/2010/main" val="36886680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Not just an issue</a:t>
            </a:r>
            <a:r>
              <a:rPr lang="en-GB" baseline="0" dirty="0" smtClean="0"/>
              <a:t> of determining intent, death by person or persons unknown </a:t>
            </a:r>
            <a:r>
              <a:rPr lang="en-GB" baseline="0" dirty="0" smtClean="0"/>
              <a:t>death by accident etc. </a:t>
            </a:r>
            <a:r>
              <a:rPr lang="en-GB" baseline="0" dirty="0" smtClean="0"/>
              <a:t>and if a crime – but also determination of when?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Note the word forensic – that pertaining to the courts – becomes a question of legality, it’s the law!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lvl="1"/>
            <a:r>
              <a:rPr lang="en-GB" dirty="0" smtClean="0"/>
              <a:t>Pallor mortis – pale death (but the living can look equally pale) – can seem instant but can look pale before 15 mins or so (hard on the not so white folk….)</a:t>
            </a:r>
          </a:p>
          <a:p>
            <a:pPr lvl="1"/>
            <a:r>
              <a:rPr lang="en-GB" dirty="0" smtClean="0"/>
              <a:t>Brown skin goes more yellow, black skin goes more grey – ashen grey</a:t>
            </a:r>
          </a:p>
          <a:p>
            <a:pPr lvl="1"/>
            <a:r>
              <a:rPr lang="en-GB" dirty="0" err="1" smtClean="0"/>
              <a:t>Algor</a:t>
            </a:r>
            <a:r>
              <a:rPr lang="en-GB" dirty="0" smtClean="0"/>
              <a:t> mortis – temperature (</a:t>
            </a:r>
            <a:r>
              <a:rPr lang="en-GB" dirty="0" err="1" smtClean="0"/>
              <a:t>algor</a:t>
            </a:r>
            <a:r>
              <a:rPr lang="en-GB" dirty="0" smtClean="0"/>
              <a:t> – cold, mortis – death - think Twilight…) body becomes ambient temperature –where ever the body is</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dirty="0" smtClean="0"/>
              <a:t>Rigor mortis – stiffening of the limbs soon as four hours eyes, face, neck….</a:t>
            </a:r>
          </a:p>
          <a:p>
            <a:pPr lvl="1"/>
            <a:r>
              <a:rPr lang="en-GB" dirty="0" smtClean="0"/>
              <a:t>Livor mortis – ‘blush of death’ when blood settles looks red/blue (lividity) 30 mins or so determines time of death but also if moved….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14</a:t>
            </a:fld>
            <a:endParaRPr lang="en-GB"/>
          </a:p>
        </p:txBody>
      </p:sp>
    </p:spTree>
    <p:extLst>
      <p:ext uri="{BB962C8B-B14F-4D97-AF65-F5344CB8AC3E}">
        <p14:creationId xmlns:p14="http://schemas.microsoft.com/office/powerpoint/2010/main" val="1099353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Physiological death is a process not an event, and when</a:t>
            </a:r>
            <a:r>
              <a:rPr lang="en-GB" baseline="0" dirty="0" smtClean="0"/>
              <a:t> it happens becomes most crucial in determining when a life support should be switched off and other legal debates over right to life, or right to die. Universally agreed to be the absence of life but not clear what anyone's definition of what life is – exists. </a:t>
            </a:r>
          </a:p>
          <a:p>
            <a:endParaRPr lang="en-GB" baseline="0" dirty="0" smtClean="0"/>
          </a:p>
          <a:p>
            <a:r>
              <a:rPr lang="en-GB" dirty="0" smtClean="0"/>
              <a:t>Life is consciousness and loss of it means death, how do we determine who is conscious, some cultures consciousness does not end but becomes an alternative state…</a:t>
            </a:r>
          </a:p>
          <a:p>
            <a:r>
              <a:rPr lang="en-GB" dirty="0" smtClean="0"/>
              <a:t>Brain death or Biological death – equally problematic…. What does the brain mean, neo-cortex and higher functions, </a:t>
            </a:r>
          </a:p>
          <a:p>
            <a:endParaRPr lang="en-GB" dirty="0" smtClean="0"/>
          </a:p>
          <a:p>
            <a:r>
              <a:rPr lang="en-GB" dirty="0" smtClean="0"/>
              <a:t>Dead donor rule </a:t>
            </a:r>
            <a:r>
              <a:rPr lang="en-GB" dirty="0" smtClean="0"/>
              <a:t>The </a:t>
            </a:r>
            <a:r>
              <a:rPr lang="en-GB" b="1" dirty="0" smtClean="0"/>
              <a:t>dead donor rule</a:t>
            </a:r>
            <a:r>
              <a:rPr lang="en-GB" dirty="0" smtClean="0"/>
              <a:t> is an ethical norm that has been formulated in at least two ways: (1) organ </a:t>
            </a:r>
            <a:r>
              <a:rPr lang="en-GB" b="1" dirty="0" smtClean="0"/>
              <a:t>donors</a:t>
            </a:r>
            <a:r>
              <a:rPr lang="en-GB" dirty="0" smtClean="0"/>
              <a:t> must be </a:t>
            </a:r>
            <a:r>
              <a:rPr lang="en-GB" b="1" dirty="0" smtClean="0"/>
              <a:t>dead</a:t>
            </a:r>
            <a:r>
              <a:rPr lang="en-GB" dirty="0" smtClean="0"/>
              <a:t> before procurement of organs begins; (2) organ procurement itself must not cause the </a:t>
            </a:r>
            <a:r>
              <a:rPr lang="en-GB" b="1" dirty="0" smtClean="0"/>
              <a:t>death</a:t>
            </a:r>
            <a:r>
              <a:rPr lang="en-GB" dirty="0" smtClean="0"/>
              <a:t> of the </a:t>
            </a:r>
            <a:r>
              <a:rPr lang="en-GB" b="1" dirty="0" smtClean="0"/>
              <a:t>donor</a:t>
            </a:r>
            <a:r>
              <a:rPr lang="en-GB" dirty="0" smtClean="0"/>
              <a:t>.</a:t>
            </a:r>
            <a:r>
              <a:rPr lang="en-GB" dirty="0" smtClean="0"/>
              <a:t> </a:t>
            </a:r>
          </a:p>
          <a:p>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15</a:t>
            </a:fld>
            <a:endParaRPr lang="en-GB"/>
          </a:p>
        </p:txBody>
      </p:sp>
    </p:spTree>
    <p:extLst>
      <p:ext uri="{BB962C8B-B14F-4D97-AF65-F5344CB8AC3E}">
        <p14:creationId xmlns:p14="http://schemas.microsoft.com/office/powerpoint/2010/main" val="39455009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Twice hanged man in Swansea medieval account Harriet Webster 2019 Body Matters book</a:t>
            </a:r>
          </a:p>
          <a:p>
            <a:r>
              <a:rPr lang="en-GB" dirty="0" smtClean="0"/>
              <a:t>Murderers do not escape a second death necessarily – double jeopardy does not exist…….hanged by the neck </a:t>
            </a:r>
            <a:r>
              <a:rPr lang="en-GB" b="1" dirty="0" smtClean="0">
                <a:solidFill>
                  <a:srgbClr val="FFC000"/>
                </a:solidFill>
              </a:rPr>
              <a:t>until you are dead</a:t>
            </a:r>
            <a:endParaRPr lang="en-GB" b="1"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16</a:t>
            </a:fld>
            <a:endParaRPr lang="en-GB"/>
          </a:p>
        </p:txBody>
      </p:sp>
    </p:spTree>
    <p:extLst>
      <p:ext uri="{BB962C8B-B14F-4D97-AF65-F5344CB8AC3E}">
        <p14:creationId xmlns:p14="http://schemas.microsoft.com/office/powerpoint/2010/main" val="2350683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day of the dead is a huge festival in South America, Mexico, Brazil – all celebrate such an event, Table is set, door is left open and the dead come and eat. Such a festival</a:t>
            </a:r>
            <a:r>
              <a:rPr lang="en-GB" baseline="0" dirty="0" smtClean="0"/>
              <a:t> delays this final death.</a:t>
            </a:r>
          </a:p>
          <a:p>
            <a:endParaRPr lang="en-GB" baseline="0" dirty="0" smtClean="0"/>
          </a:p>
          <a:p>
            <a:r>
              <a:rPr lang="en-GB" baseline="0" dirty="0" smtClean="0"/>
              <a:t>This we have a version of – attempt to stamp on Christian Beliefs and meld the two = All souls day where we pray for those in purgatory…now there is a state of waiting to die…..</a:t>
            </a:r>
          </a:p>
          <a:p>
            <a:endParaRPr lang="en-GB" baseline="0" dirty="0" smtClean="0"/>
          </a:p>
          <a:p>
            <a:r>
              <a:rPr lang="en-GB" baseline="0" dirty="0" smtClean="0"/>
              <a:t>Different versions of the afterlife where God is a microbes and knows nothing about us, is a </a:t>
            </a:r>
            <a:r>
              <a:rPr lang="en-GB" baseline="0" dirty="0" err="1" smtClean="0"/>
              <a:t>marrid</a:t>
            </a:r>
            <a:r>
              <a:rPr lang="en-GB" baseline="0" dirty="0" smtClean="0"/>
              <a:t> couple </a:t>
            </a:r>
            <a:r>
              <a:rPr lang="en-GB" baseline="0" dirty="0" err="1" smtClean="0"/>
              <a:t>etc</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17</a:t>
            </a:fld>
            <a:endParaRPr lang="en-GB"/>
          </a:p>
        </p:txBody>
      </p:sp>
    </p:spTree>
    <p:extLst>
      <p:ext uri="{BB962C8B-B14F-4D97-AF65-F5344CB8AC3E}">
        <p14:creationId xmlns:p14="http://schemas.microsoft.com/office/powerpoint/2010/main" val="39208810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AA1E66-5EEC-457D-9FDB-2E9011E4A5EB}" type="slidenum">
              <a:rPr lang="en-GB" altLang="en-US"/>
              <a:pPr/>
              <a:t>18</a:t>
            </a:fld>
            <a:endParaRPr lang="en-GB" altLang="en-US"/>
          </a:p>
        </p:txBody>
      </p:sp>
      <p:sp>
        <p:nvSpPr>
          <p:cNvPr id="14338" name="Rectangle 2"/>
          <p:cNvSpPr>
            <a:spLocks noRot="1" noChangeArrowheads="1" noTextEdit="1"/>
          </p:cNvSpPr>
          <p:nvPr>
            <p:ph type="sldImg"/>
          </p:nvPr>
        </p:nvSpPr>
        <p:spPr>
          <a:ln/>
        </p:spPr>
      </p:sp>
      <p:sp>
        <p:nvSpPr>
          <p:cNvPr id="14339" name="Rectangle 3"/>
          <p:cNvSpPr>
            <a:spLocks noGrp="1" noChangeArrowheads="1"/>
          </p:cNvSpPr>
          <p:nvPr>
            <p:ph type="body" idx="1"/>
          </p:nvPr>
        </p:nvSpPr>
        <p:spPr/>
        <p:txBody>
          <a:bodyPr/>
          <a:lstStyle/>
          <a:p>
            <a:r>
              <a:rPr lang="en-GB" altLang="en-US" dirty="0"/>
              <a:t>One of his most poignant works can be found in Lichfield Cathedral “The Sleeping Children” is a marble memorial to Ellen Jane and Marianne Robinson, granddaughters of the Sir Francis </a:t>
            </a:r>
            <a:r>
              <a:rPr lang="en-GB" altLang="en-US" dirty="0" err="1"/>
              <a:t>Legatt</a:t>
            </a:r>
            <a:r>
              <a:rPr lang="en-GB" altLang="en-US" dirty="0"/>
              <a:t> </a:t>
            </a:r>
            <a:r>
              <a:rPr lang="en-GB" altLang="en-US" dirty="0" err="1"/>
              <a:t>Chantrey</a:t>
            </a:r>
            <a:r>
              <a:rPr lang="en-GB" altLang="en-US" dirty="0"/>
              <a:t>: Dean of Lichfield. Doted on by parents and grandparents alike this monument was commissioned of Ellen Jane died in a tragic accident in 1812 when her party dress caught fire while her sister fell ill and died just a few months later. </a:t>
            </a:r>
            <a:r>
              <a:rPr lang="en-GB" altLang="en-US" dirty="0" err="1"/>
              <a:t>Chantrey’s</a:t>
            </a:r>
            <a:r>
              <a:rPr lang="en-GB" altLang="en-US" dirty="0"/>
              <a:t> sculpture shows the two girls, eyes closed as if asleep, lying in each other’s arms. A model of the sculpture exhibited at the Royal Academy in 1817 was felt so deeply by on-lookers it was said “All England mourned”. Innocent, haunting, tender image, as if the girls might wake at any moment. Widely considered his finest work</a:t>
            </a:r>
          </a:p>
          <a:p>
            <a:endParaRPr lang="en-GB" altLang="en-US" dirty="0"/>
          </a:p>
        </p:txBody>
      </p:sp>
    </p:spTree>
    <p:extLst>
      <p:ext uri="{BB962C8B-B14F-4D97-AF65-F5344CB8AC3E}">
        <p14:creationId xmlns:p14="http://schemas.microsoft.com/office/powerpoint/2010/main" val="1582627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 </a:t>
            </a:r>
          </a:p>
          <a:p>
            <a:r>
              <a:rPr lang="en-GB" dirty="0" smtClean="0"/>
              <a:t>A </a:t>
            </a:r>
            <a:r>
              <a:rPr lang="en-GB" b="1" dirty="0" smtClean="0"/>
              <a:t>Death Cafe</a:t>
            </a:r>
            <a:r>
              <a:rPr lang="en-GB" dirty="0" smtClean="0"/>
              <a:t> is a scheduled non-profit get-together (called "social franchises" by the organizers) for the purpose of talking about </a:t>
            </a:r>
            <a:r>
              <a:rPr lang="en-GB" b="1" dirty="0" smtClean="0"/>
              <a:t>death</a:t>
            </a:r>
            <a:r>
              <a:rPr lang="en-GB" dirty="0" smtClean="0"/>
              <a:t> over food and drink, usually tea and cake. The goal of these </a:t>
            </a:r>
            <a:r>
              <a:rPr lang="en-GB" dirty="0" err="1" smtClean="0"/>
              <a:t>nonprofit</a:t>
            </a:r>
            <a:r>
              <a:rPr lang="en-GB" dirty="0" smtClean="0"/>
              <a:t> groups is to educate and help others become more familiar with the end of life. </a:t>
            </a:r>
            <a:r>
              <a:rPr lang="en-GB" dirty="0" err="1" smtClean="0"/>
              <a:t>Phenomomon</a:t>
            </a:r>
            <a:r>
              <a:rPr lang="en-GB" dirty="0" smtClean="0"/>
              <a:t> that is recent but has </a:t>
            </a:r>
            <a:r>
              <a:rPr lang="en-GB" smtClean="0"/>
              <a:t>ancient roots.</a:t>
            </a:r>
            <a:endParaRPr lang="en-GB" dirty="0" smtClean="0"/>
          </a:p>
          <a:p>
            <a:endParaRPr lang="en-GB" dirty="0" smtClean="0"/>
          </a:p>
          <a:p>
            <a:r>
              <a:rPr lang="en-GB" dirty="0" smtClean="0"/>
              <a:t>And if you think this is strange</a:t>
            </a:r>
            <a:r>
              <a:rPr lang="en-GB" baseline="0" dirty="0" smtClean="0"/>
              <a:t> welcome to the world of the invitation to have tea and cakes whilst unwrapping a mummy….</a:t>
            </a:r>
            <a:endParaRPr lang="en-GB" dirty="0"/>
          </a:p>
        </p:txBody>
      </p:sp>
      <p:sp>
        <p:nvSpPr>
          <p:cNvPr id="4" name="Slide Number Placeholder 3"/>
          <p:cNvSpPr>
            <a:spLocks noGrp="1"/>
          </p:cNvSpPr>
          <p:nvPr>
            <p:ph type="sldNum" sz="quarter" idx="10"/>
          </p:nvPr>
        </p:nvSpPr>
        <p:spPr/>
        <p:txBody>
          <a:bodyPr/>
          <a:lstStyle/>
          <a:p>
            <a:fld id="{6A1DD42C-117E-4969-AA5E-B3836B1564FA}" type="slidenum">
              <a:rPr lang="en-GB" smtClean="0"/>
              <a:t>19</a:t>
            </a:fld>
            <a:endParaRPr lang="en-GB"/>
          </a:p>
        </p:txBody>
      </p:sp>
    </p:spTree>
    <p:extLst>
      <p:ext uri="{BB962C8B-B14F-4D97-AF65-F5344CB8AC3E}">
        <p14:creationId xmlns:p14="http://schemas.microsoft.com/office/powerpoint/2010/main" val="597484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073E8B-8B7A-495D-8857-DCB1C19C3EAE}" type="datetimeFigureOut">
              <a:rPr lang="en-GB" smtClean="0"/>
              <a:t>11/11/2019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1389075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073E8B-8B7A-495D-8857-DCB1C19C3EAE}" type="datetimeFigureOut">
              <a:rPr lang="en-GB" smtClean="0"/>
              <a:t>11/11/2019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2515015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073E8B-8B7A-495D-8857-DCB1C19C3EAE}" type="datetimeFigureOut">
              <a:rPr lang="en-GB" smtClean="0"/>
              <a:t>11/11/2019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1401741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7073E8B-8B7A-495D-8857-DCB1C19C3EAE}" type="datetimeFigureOut">
              <a:rPr lang="en-GB" smtClean="0"/>
              <a:t>11/11/2019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3804203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7073E8B-8B7A-495D-8857-DCB1C19C3EAE}" type="datetimeFigureOut">
              <a:rPr lang="en-GB" smtClean="0"/>
              <a:t>11/11/2019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2893037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7073E8B-8B7A-495D-8857-DCB1C19C3EAE}" type="datetimeFigureOut">
              <a:rPr lang="en-GB" smtClean="0"/>
              <a:t>11/11/2019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3547126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73E8B-8B7A-495D-8857-DCB1C19C3EAE}" type="datetimeFigureOut">
              <a:rPr lang="en-GB" smtClean="0"/>
              <a:t>11/11/2019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3705544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073E8B-8B7A-495D-8857-DCB1C19C3EAE}" type="datetimeFigureOut">
              <a:rPr lang="en-GB" smtClean="0"/>
              <a:t>11/11/2019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3095022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073E8B-8B7A-495D-8857-DCB1C19C3EAE}" type="datetimeFigureOut">
              <a:rPr lang="en-GB" smtClean="0"/>
              <a:t>11/11/2019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1596712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073E8B-8B7A-495D-8857-DCB1C19C3EAE}" type="datetimeFigureOut">
              <a:rPr lang="en-GB" smtClean="0"/>
              <a:t>11/11/2019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2186310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073E8B-8B7A-495D-8857-DCB1C19C3EAE}" type="datetimeFigureOut">
              <a:rPr lang="en-GB" smtClean="0"/>
              <a:t>11/11/2019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853AD-8494-46F6-B6D3-76FEDD8E289F}" type="slidenum">
              <a:rPr lang="en-GB" smtClean="0"/>
              <a:t>‹#›</a:t>
            </a:fld>
            <a:endParaRPr lang="en-GB"/>
          </a:p>
        </p:txBody>
      </p:sp>
    </p:spTree>
    <p:extLst>
      <p:ext uri="{BB962C8B-B14F-4D97-AF65-F5344CB8AC3E}">
        <p14:creationId xmlns:p14="http://schemas.microsoft.com/office/powerpoint/2010/main" val="4039949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073E8B-8B7A-495D-8857-DCB1C19C3EAE}" type="datetimeFigureOut">
              <a:rPr lang="en-GB" smtClean="0"/>
              <a:t>11/11/2019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7853AD-8494-46F6-B6D3-76FEDD8E289F}" type="slidenum">
              <a:rPr lang="en-GB" smtClean="0"/>
              <a:t>‹#›</a:t>
            </a:fld>
            <a:endParaRPr lang="en-GB"/>
          </a:p>
        </p:txBody>
      </p:sp>
    </p:spTree>
    <p:extLst>
      <p:ext uri="{BB962C8B-B14F-4D97-AF65-F5344CB8AC3E}">
        <p14:creationId xmlns:p14="http://schemas.microsoft.com/office/powerpoint/2010/main" val="26833567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rgbClr val="FFC000"/>
                </a:solidFill>
              </a:rPr>
              <a:t>The</a:t>
            </a:r>
            <a:r>
              <a:rPr lang="en-GB" dirty="0" smtClean="0">
                <a:solidFill>
                  <a:srgbClr val="FFC000"/>
                </a:solidFill>
              </a:rPr>
              <a:t> </a:t>
            </a:r>
            <a:r>
              <a:rPr lang="en-GB" dirty="0" smtClean="0">
                <a:solidFill>
                  <a:srgbClr val="FFC000"/>
                </a:solidFill>
              </a:rPr>
              <a:t>matter of Life and Death: </a:t>
            </a:r>
            <a:r>
              <a:rPr lang="en-GB" dirty="0" smtClean="0">
                <a:solidFill>
                  <a:srgbClr val="FFC000"/>
                </a:solidFill>
              </a:rPr>
              <a:t>An e</a:t>
            </a:r>
            <a:r>
              <a:rPr lang="en-GB" dirty="0" smtClean="0">
                <a:solidFill>
                  <a:srgbClr val="FFC000"/>
                </a:solidFill>
              </a:rPr>
              <a:t>xploration of the </a:t>
            </a:r>
            <a:r>
              <a:rPr lang="en-GB" dirty="0" smtClean="0">
                <a:solidFill>
                  <a:srgbClr val="FFC000"/>
                </a:solidFill>
              </a:rPr>
              <a:t>difference?</a:t>
            </a:r>
            <a:endParaRPr lang="en-GB" dirty="0">
              <a:solidFill>
                <a:srgbClr val="FFC000"/>
              </a:solidFill>
            </a:endParaRPr>
          </a:p>
        </p:txBody>
      </p:sp>
      <p:sp>
        <p:nvSpPr>
          <p:cNvPr id="3" name="Subtitle 2"/>
          <p:cNvSpPr>
            <a:spLocks noGrp="1"/>
          </p:cNvSpPr>
          <p:nvPr>
            <p:ph type="subTitle" idx="1"/>
          </p:nvPr>
        </p:nvSpPr>
        <p:spPr/>
        <p:txBody>
          <a:bodyPr/>
          <a:lstStyle/>
          <a:p>
            <a:r>
              <a:rPr lang="en-GB" dirty="0" smtClean="0"/>
              <a:t>Introduction to the Humanities</a:t>
            </a:r>
            <a:endParaRPr lang="en-GB" dirty="0"/>
          </a:p>
        </p:txBody>
      </p:sp>
    </p:spTree>
    <p:extLst>
      <p:ext uri="{BB962C8B-B14F-4D97-AF65-F5344CB8AC3E}">
        <p14:creationId xmlns:p14="http://schemas.microsoft.com/office/powerpoint/2010/main" val="1706134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The ‘matter’ of life and death</a:t>
            </a:r>
            <a:br>
              <a:rPr lang="en-GB" dirty="0" smtClean="0">
                <a:solidFill>
                  <a:srgbClr val="FFC000"/>
                </a:solidFill>
              </a:rPr>
            </a:br>
            <a:r>
              <a:rPr lang="en-GB" dirty="0" smtClean="0">
                <a:solidFill>
                  <a:srgbClr val="FFC000"/>
                </a:solidFill>
              </a:rPr>
              <a:t>An exploration….</a:t>
            </a:r>
            <a:endParaRPr lang="en-GB" dirty="0">
              <a:solidFill>
                <a:srgbClr val="FFC000"/>
              </a:solidFill>
            </a:endParaRPr>
          </a:p>
        </p:txBody>
      </p:sp>
      <p:sp>
        <p:nvSpPr>
          <p:cNvPr id="3" name="Content Placeholder 2"/>
          <p:cNvSpPr>
            <a:spLocks noGrp="1"/>
          </p:cNvSpPr>
          <p:nvPr>
            <p:ph idx="1"/>
          </p:nvPr>
        </p:nvSpPr>
        <p:spPr>
          <a:xfrm>
            <a:off x="520262" y="1825625"/>
            <a:ext cx="6653048" cy="4351338"/>
          </a:xfrm>
        </p:spPr>
        <p:txBody>
          <a:bodyPr/>
          <a:lstStyle/>
          <a:p>
            <a:r>
              <a:rPr lang="en-GB" dirty="0" smtClean="0"/>
              <a:t>Looking at concept of the body as ‘matter’</a:t>
            </a:r>
          </a:p>
          <a:p>
            <a:pPr lvl="1"/>
            <a:r>
              <a:rPr lang="en-GB" dirty="0" smtClean="0"/>
              <a:t>Parts of when alive are actually dead</a:t>
            </a:r>
          </a:p>
          <a:p>
            <a:pPr lvl="1"/>
            <a:r>
              <a:rPr lang="en-GB" dirty="0" smtClean="0"/>
              <a:t>Parts of us when dead are still alive</a:t>
            </a:r>
            <a:endParaRPr lang="en-GB" dirty="0"/>
          </a:p>
          <a:p>
            <a:r>
              <a:rPr lang="en-GB" dirty="0" smtClean="0"/>
              <a:t>How it matters, does it matter?</a:t>
            </a:r>
            <a:endParaRPr lang="en-GB" dirty="0"/>
          </a:p>
          <a:p>
            <a:r>
              <a:rPr lang="en-GB" dirty="0" smtClean="0"/>
              <a:t>Concepts of life/death medical, forensic</a:t>
            </a:r>
          </a:p>
          <a:p>
            <a:pPr lvl="1"/>
            <a:r>
              <a:rPr lang="en-GB" dirty="0" smtClean="0"/>
              <a:t>How do we know when it occurs</a:t>
            </a:r>
            <a:endParaRPr lang="en-GB" dirty="0"/>
          </a:p>
          <a:p>
            <a:r>
              <a:rPr lang="en-GB" dirty="0" smtClean="0"/>
              <a:t>Past perspective</a:t>
            </a:r>
          </a:p>
          <a:p>
            <a:r>
              <a:rPr lang="en-GB" dirty="0" smtClean="0"/>
              <a:t>Popular culture – zombie lovers wake up now!</a:t>
            </a:r>
          </a:p>
          <a:p>
            <a:endParaRPr lang="en-GB" dirty="0"/>
          </a:p>
        </p:txBody>
      </p:sp>
      <p:pic>
        <p:nvPicPr>
          <p:cNvPr id="4" name="Picture 3"/>
          <p:cNvPicPr>
            <a:picLocks noChangeAspect="1"/>
          </p:cNvPicPr>
          <p:nvPr/>
        </p:nvPicPr>
        <p:blipFill>
          <a:blip r:embed="rId3"/>
          <a:stretch>
            <a:fillRect/>
          </a:stretch>
        </p:blipFill>
        <p:spPr>
          <a:xfrm>
            <a:off x="7876025" y="217597"/>
            <a:ext cx="3934975" cy="6180083"/>
          </a:xfrm>
          <a:prstGeom prst="rect">
            <a:avLst/>
          </a:prstGeom>
        </p:spPr>
      </p:pic>
      <p:sp>
        <p:nvSpPr>
          <p:cNvPr id="5" name="TextBox 4"/>
          <p:cNvSpPr txBox="1"/>
          <p:nvPr/>
        </p:nvSpPr>
        <p:spPr>
          <a:xfrm>
            <a:off x="7876025" y="6397680"/>
            <a:ext cx="4524451" cy="369332"/>
          </a:xfrm>
          <a:prstGeom prst="rect">
            <a:avLst/>
          </a:prstGeom>
          <a:noFill/>
        </p:spPr>
        <p:txBody>
          <a:bodyPr wrap="square" rtlCol="0">
            <a:spAutoFit/>
          </a:bodyPr>
          <a:lstStyle/>
          <a:p>
            <a:r>
              <a:rPr lang="en-GB" dirty="0" smtClean="0"/>
              <a:t>Cover of the book note the ‘swirling’ cloud…</a:t>
            </a:r>
            <a:endParaRPr lang="en-GB" dirty="0"/>
          </a:p>
        </p:txBody>
      </p:sp>
    </p:spTree>
    <p:extLst>
      <p:ext uri="{BB962C8B-B14F-4D97-AF65-F5344CB8AC3E}">
        <p14:creationId xmlns:p14="http://schemas.microsoft.com/office/powerpoint/2010/main" val="1663594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Rossetti the painter</a:t>
            </a:r>
            <a:br>
              <a:rPr lang="en-GB" dirty="0" smtClean="0"/>
            </a:br>
            <a:r>
              <a:rPr lang="en-GB" dirty="0" smtClean="0"/>
              <a:t>Lizzie the ’model’</a:t>
            </a:r>
            <a:endParaRPr lang="en-GB" dirty="0"/>
          </a:p>
        </p:txBody>
      </p:sp>
      <p:sp>
        <p:nvSpPr>
          <p:cNvPr id="5" name="Rectangle 4"/>
          <p:cNvSpPr/>
          <p:nvPr/>
        </p:nvSpPr>
        <p:spPr>
          <a:xfrm>
            <a:off x="445477" y="2193612"/>
            <a:ext cx="6096000" cy="4955203"/>
          </a:xfrm>
          <a:prstGeom prst="rect">
            <a:avLst/>
          </a:prstGeom>
        </p:spPr>
        <p:txBody>
          <a:bodyPr>
            <a:spAutoFit/>
          </a:bodyPr>
          <a:lstStyle/>
          <a:p>
            <a:r>
              <a:rPr lang="en-GB" sz="2800" dirty="0" smtClean="0"/>
              <a:t>The painter and poet Dante Gabriel Rossetti (1828-1882) married his muse and model Elizabeth 'Lizzie' </a:t>
            </a:r>
            <a:r>
              <a:rPr lang="en-GB" sz="2800" dirty="0" err="1" smtClean="0"/>
              <a:t>Siddal</a:t>
            </a:r>
            <a:r>
              <a:rPr lang="en-GB" sz="2800" dirty="0" smtClean="0"/>
              <a:t> in 1860 after a long engagement. </a:t>
            </a:r>
          </a:p>
          <a:p>
            <a:endParaRPr lang="en-GB" sz="2800" dirty="0"/>
          </a:p>
          <a:p>
            <a:r>
              <a:rPr lang="en-GB" sz="2800" dirty="0" smtClean="0"/>
              <a:t>They marry, and she dies two years later of a drug overdose </a:t>
            </a:r>
          </a:p>
          <a:p>
            <a:endParaRPr lang="en-GB" sz="2800" dirty="0"/>
          </a:p>
          <a:p>
            <a:r>
              <a:rPr lang="en-GB" sz="2800" dirty="0" smtClean="0"/>
              <a:t>(Forensic archaeology: issue of suicide or accidental overdose?)</a:t>
            </a:r>
          </a:p>
          <a:p>
            <a:endParaRPr lang="en-GB" dirty="0"/>
          </a:p>
          <a:p>
            <a:endParaRPr lang="en-GB" dirty="0" smtClean="0"/>
          </a:p>
        </p:txBody>
      </p:sp>
      <p:pic>
        <p:nvPicPr>
          <p:cNvPr id="6" name="Picture 5"/>
          <p:cNvPicPr>
            <a:picLocks noChangeAspect="1"/>
          </p:cNvPicPr>
          <p:nvPr/>
        </p:nvPicPr>
        <p:blipFill>
          <a:blip r:embed="rId3"/>
          <a:stretch>
            <a:fillRect/>
          </a:stretch>
        </p:blipFill>
        <p:spPr>
          <a:xfrm>
            <a:off x="7117372" y="605203"/>
            <a:ext cx="4465027" cy="5756119"/>
          </a:xfrm>
          <a:prstGeom prst="rect">
            <a:avLst/>
          </a:prstGeom>
        </p:spPr>
      </p:pic>
      <p:sp>
        <p:nvSpPr>
          <p:cNvPr id="9" name="TextBox 8"/>
          <p:cNvSpPr txBox="1"/>
          <p:nvPr/>
        </p:nvSpPr>
        <p:spPr>
          <a:xfrm>
            <a:off x="8522677" y="6361322"/>
            <a:ext cx="2071208" cy="369332"/>
          </a:xfrm>
          <a:prstGeom prst="rect">
            <a:avLst/>
          </a:prstGeom>
          <a:noFill/>
        </p:spPr>
        <p:txBody>
          <a:bodyPr wrap="none" rtlCol="0">
            <a:spAutoFit/>
          </a:bodyPr>
          <a:lstStyle/>
          <a:p>
            <a:r>
              <a:rPr lang="en-GB" dirty="0" smtClean="0"/>
              <a:t>Read the symbolism</a:t>
            </a:r>
            <a:endParaRPr lang="en-GB" dirty="0"/>
          </a:p>
        </p:txBody>
      </p:sp>
    </p:spTree>
    <p:extLst>
      <p:ext uri="{BB962C8B-B14F-4D97-AF65-F5344CB8AC3E}">
        <p14:creationId xmlns:p14="http://schemas.microsoft.com/office/powerpoint/2010/main" val="2809895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80442" y="2266829"/>
            <a:ext cx="6349512" cy="3571263"/>
          </a:xfrm>
          <a:prstGeom prst="rect">
            <a:avLst/>
          </a:prstGeom>
        </p:spPr>
      </p:pic>
      <p:sp>
        <p:nvSpPr>
          <p:cNvPr id="8" name="Title 7"/>
          <p:cNvSpPr>
            <a:spLocks noGrp="1"/>
          </p:cNvSpPr>
          <p:nvPr>
            <p:ph type="title"/>
          </p:nvPr>
        </p:nvSpPr>
        <p:spPr>
          <a:xfrm>
            <a:off x="182620" y="365125"/>
            <a:ext cx="11171180" cy="1325563"/>
          </a:xfrm>
        </p:spPr>
        <p:txBody>
          <a:bodyPr/>
          <a:lstStyle/>
          <a:p>
            <a:r>
              <a:rPr lang="en-GB" dirty="0" smtClean="0"/>
              <a:t>The pre-Raphaelite</a:t>
            </a:r>
            <a:br>
              <a:rPr lang="en-GB" dirty="0" smtClean="0"/>
            </a:br>
            <a:r>
              <a:rPr lang="en-GB" dirty="0" smtClean="0"/>
              <a:t>and the red head…</a:t>
            </a:r>
            <a:endParaRPr lang="en-GB" dirty="0"/>
          </a:p>
        </p:txBody>
      </p:sp>
      <p:pic>
        <p:nvPicPr>
          <p:cNvPr id="9" name="Picture 8"/>
          <p:cNvPicPr>
            <a:picLocks noChangeAspect="1"/>
          </p:cNvPicPr>
          <p:nvPr/>
        </p:nvPicPr>
        <p:blipFill>
          <a:blip r:embed="rId4"/>
          <a:stretch>
            <a:fillRect/>
          </a:stretch>
        </p:blipFill>
        <p:spPr>
          <a:xfrm>
            <a:off x="6837379" y="520089"/>
            <a:ext cx="4147144" cy="5988655"/>
          </a:xfrm>
          <a:prstGeom prst="rect">
            <a:avLst/>
          </a:prstGeom>
        </p:spPr>
      </p:pic>
      <p:sp>
        <p:nvSpPr>
          <p:cNvPr id="10" name="Rectangle 9"/>
          <p:cNvSpPr/>
          <p:nvPr/>
        </p:nvSpPr>
        <p:spPr>
          <a:xfrm>
            <a:off x="8799028" y="6488668"/>
            <a:ext cx="3323089" cy="369332"/>
          </a:xfrm>
          <a:prstGeom prst="rect">
            <a:avLst/>
          </a:prstGeom>
        </p:spPr>
        <p:txBody>
          <a:bodyPr wrap="none">
            <a:spAutoFit/>
          </a:bodyPr>
          <a:lstStyle/>
          <a:p>
            <a:r>
              <a:rPr lang="en-GB" dirty="0" smtClean="0"/>
              <a:t>https://images.search.yahoo.com</a:t>
            </a:r>
            <a:endParaRPr lang="en-GB" dirty="0"/>
          </a:p>
        </p:txBody>
      </p:sp>
    </p:spTree>
    <p:extLst>
      <p:ext uri="{BB962C8B-B14F-4D97-AF65-F5344CB8AC3E}">
        <p14:creationId xmlns:p14="http://schemas.microsoft.com/office/powerpoint/2010/main" val="868143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romantic Rossetti</a:t>
            </a:r>
            <a:endParaRPr lang="en-GB" dirty="0"/>
          </a:p>
        </p:txBody>
      </p:sp>
      <p:sp>
        <p:nvSpPr>
          <p:cNvPr id="5" name="Content Placeholder 4"/>
          <p:cNvSpPr>
            <a:spLocks noGrp="1"/>
          </p:cNvSpPr>
          <p:nvPr>
            <p:ph idx="1"/>
          </p:nvPr>
        </p:nvSpPr>
        <p:spPr>
          <a:xfrm>
            <a:off x="439615" y="1544589"/>
            <a:ext cx="5222631" cy="4351338"/>
          </a:xfrm>
        </p:spPr>
        <p:txBody>
          <a:bodyPr/>
          <a:lstStyle/>
          <a:p>
            <a:r>
              <a:rPr lang="en-GB" dirty="0"/>
              <a:t>I</a:t>
            </a:r>
            <a:r>
              <a:rPr lang="en-GB" dirty="0" smtClean="0"/>
              <a:t>n his grief stricken sate he buries her with his poetry book (a </a:t>
            </a:r>
            <a:r>
              <a:rPr lang="en-GB" dirty="0"/>
              <a:t>grey </a:t>
            </a:r>
            <a:r>
              <a:rPr lang="en-GB" dirty="0" smtClean="0"/>
              <a:t>calf-bound book)– a final act of love or lunacy?</a:t>
            </a:r>
          </a:p>
          <a:p>
            <a:r>
              <a:rPr lang="en-GB" dirty="0" smtClean="0"/>
              <a:t>He </a:t>
            </a:r>
            <a:r>
              <a:rPr lang="en-GB" dirty="0" smtClean="0"/>
              <a:t>has her dug up </a:t>
            </a:r>
            <a:r>
              <a:rPr lang="en-GB" dirty="0" smtClean="0"/>
              <a:t>in the middle of the night (</a:t>
            </a:r>
            <a:r>
              <a:rPr lang="en-GB" dirty="0" err="1" smtClean="0"/>
              <a:t>resurrectionist</a:t>
            </a:r>
            <a:r>
              <a:rPr lang="en-GB" dirty="0" smtClean="0"/>
              <a:t>) 7 years later </a:t>
            </a:r>
            <a:r>
              <a:rPr lang="en-GB" dirty="0" smtClean="0"/>
              <a:t> NOT because of her… </a:t>
            </a:r>
            <a:r>
              <a:rPr lang="en-GB" dirty="0" smtClean="0"/>
              <a:t>and</a:t>
            </a:r>
            <a:r>
              <a:rPr lang="en-GB" dirty="0" smtClean="0"/>
              <a:t>….</a:t>
            </a:r>
          </a:p>
          <a:p>
            <a:endParaRPr lang="en-GB" dirty="0"/>
          </a:p>
        </p:txBody>
      </p:sp>
      <p:pic>
        <p:nvPicPr>
          <p:cNvPr id="3" name="Picture 2"/>
          <p:cNvPicPr>
            <a:picLocks noChangeAspect="1"/>
          </p:cNvPicPr>
          <p:nvPr/>
        </p:nvPicPr>
        <p:blipFill>
          <a:blip r:embed="rId3"/>
          <a:stretch>
            <a:fillRect/>
          </a:stretch>
        </p:blipFill>
        <p:spPr>
          <a:xfrm>
            <a:off x="6527556" y="495252"/>
            <a:ext cx="4857750" cy="5400675"/>
          </a:xfrm>
          <a:prstGeom prst="rect">
            <a:avLst/>
          </a:prstGeom>
        </p:spPr>
      </p:pic>
      <p:sp>
        <p:nvSpPr>
          <p:cNvPr id="4" name="Rectangle 3"/>
          <p:cNvSpPr/>
          <p:nvPr/>
        </p:nvSpPr>
        <p:spPr>
          <a:xfrm>
            <a:off x="5756031" y="5895927"/>
            <a:ext cx="6096000" cy="646331"/>
          </a:xfrm>
          <a:prstGeom prst="rect">
            <a:avLst/>
          </a:prstGeom>
        </p:spPr>
        <p:txBody>
          <a:bodyPr>
            <a:spAutoFit/>
          </a:bodyPr>
          <a:lstStyle/>
          <a:p>
            <a:r>
              <a:rPr lang="en-GB" dirty="0" smtClean="0"/>
              <a:t>http://www.67notout.com/2011/08/chaffinch-and-poems-exhumed-from-grave.html</a:t>
            </a:r>
            <a:endParaRPr lang="en-GB" dirty="0"/>
          </a:p>
        </p:txBody>
      </p:sp>
    </p:spTree>
    <p:extLst>
      <p:ext uri="{BB962C8B-B14F-4D97-AF65-F5344CB8AC3E}">
        <p14:creationId xmlns:p14="http://schemas.microsoft.com/office/powerpoint/2010/main" val="3826329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5508" y="1371600"/>
            <a:ext cx="4783016" cy="4524315"/>
          </a:xfrm>
          <a:prstGeom prst="rect">
            <a:avLst/>
          </a:prstGeom>
          <a:noFill/>
        </p:spPr>
        <p:txBody>
          <a:bodyPr wrap="square" rtlCol="0">
            <a:spAutoFit/>
          </a:bodyPr>
          <a:lstStyle/>
          <a:p>
            <a:r>
              <a:rPr lang="en-GB" sz="2400" dirty="0" smtClean="0"/>
              <a:t>Her body was exhumed in secret and the stories about her started</a:t>
            </a:r>
          </a:p>
          <a:p>
            <a:endParaRPr lang="en-GB" sz="2400" dirty="0"/>
          </a:p>
          <a:p>
            <a:r>
              <a:rPr lang="en-GB" sz="2400" dirty="0" smtClean="0"/>
              <a:t>in death her hair had continued </a:t>
            </a:r>
            <a:r>
              <a:rPr lang="en-GB" sz="2400" dirty="0"/>
              <a:t>to </a:t>
            </a:r>
            <a:r>
              <a:rPr lang="en-GB" sz="2400" dirty="0" smtClean="0"/>
              <a:t>grow…</a:t>
            </a:r>
          </a:p>
          <a:p>
            <a:endParaRPr lang="en-GB" sz="2400" dirty="0"/>
          </a:p>
          <a:p>
            <a:r>
              <a:rPr lang="en-GB" sz="2400" dirty="0" smtClean="0"/>
              <a:t>Howell started </a:t>
            </a:r>
            <a:r>
              <a:rPr lang="en-GB" sz="2400" dirty="0"/>
              <a:t>the story that Lizzie remained perfectly preserved and that her hair had ‘filled the coffin</a:t>
            </a:r>
            <a:r>
              <a:rPr lang="en-GB" sz="2400" dirty="0" smtClean="0"/>
              <a:t>’.</a:t>
            </a:r>
          </a:p>
          <a:p>
            <a:endParaRPr lang="en-GB" sz="2400" dirty="0"/>
          </a:p>
          <a:p>
            <a:r>
              <a:rPr lang="en-GB" sz="2400" dirty="0" smtClean="0"/>
              <a:t>Very romantic, very macabre but is it true? </a:t>
            </a:r>
            <a:endParaRPr lang="en-GB" sz="2400" dirty="0"/>
          </a:p>
        </p:txBody>
      </p:sp>
      <p:sp>
        <p:nvSpPr>
          <p:cNvPr id="7" name="Rectangle 6"/>
          <p:cNvSpPr/>
          <p:nvPr/>
        </p:nvSpPr>
        <p:spPr>
          <a:xfrm>
            <a:off x="6228085" y="6485765"/>
            <a:ext cx="3323089" cy="369332"/>
          </a:xfrm>
          <a:prstGeom prst="rect">
            <a:avLst/>
          </a:prstGeom>
        </p:spPr>
        <p:txBody>
          <a:bodyPr wrap="none">
            <a:spAutoFit/>
          </a:bodyPr>
          <a:lstStyle/>
          <a:p>
            <a:r>
              <a:rPr lang="en-GB" dirty="0"/>
              <a:t>https://images.search.yahoo.com</a:t>
            </a:r>
            <a:endParaRPr lang="en-GB" dirty="0"/>
          </a:p>
        </p:txBody>
      </p:sp>
      <p:pic>
        <p:nvPicPr>
          <p:cNvPr id="8" name="Picture 7"/>
          <p:cNvPicPr>
            <a:picLocks noChangeAspect="1"/>
          </p:cNvPicPr>
          <p:nvPr/>
        </p:nvPicPr>
        <p:blipFill rotWithShape="1">
          <a:blip r:embed="rId3"/>
          <a:srcRect l="5176" r="4183"/>
          <a:stretch/>
        </p:blipFill>
        <p:spPr>
          <a:xfrm>
            <a:off x="5029198" y="1294388"/>
            <a:ext cx="7057294" cy="4309408"/>
          </a:xfrm>
          <a:prstGeom prst="rect">
            <a:avLst/>
          </a:prstGeom>
        </p:spPr>
      </p:pic>
      <p:pic>
        <p:nvPicPr>
          <p:cNvPr id="9" name="Picture 8"/>
          <p:cNvPicPr>
            <a:picLocks noChangeAspect="1"/>
          </p:cNvPicPr>
          <p:nvPr/>
        </p:nvPicPr>
        <p:blipFill>
          <a:blip r:embed="rId4"/>
          <a:stretch>
            <a:fillRect/>
          </a:stretch>
        </p:blipFill>
        <p:spPr>
          <a:xfrm>
            <a:off x="6528762" y="5526584"/>
            <a:ext cx="4480195" cy="622742"/>
          </a:xfrm>
          <a:prstGeom prst="rect">
            <a:avLst/>
          </a:prstGeom>
        </p:spPr>
      </p:pic>
    </p:spTree>
    <p:extLst>
      <p:ext uri="{BB962C8B-B14F-4D97-AF65-F5344CB8AC3E}">
        <p14:creationId xmlns:p14="http://schemas.microsoft.com/office/powerpoint/2010/main" val="3484841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 it true?</a:t>
            </a:r>
            <a:r>
              <a:rPr lang="en-GB" dirty="0"/>
              <a:t> Does hair or anything else grow or function when you are </a:t>
            </a:r>
            <a:r>
              <a:rPr lang="en-GB" dirty="0" smtClean="0"/>
              <a:t>dead</a:t>
            </a:r>
            <a:r>
              <a:rPr lang="en-GB" dirty="0"/>
              <a:t>?</a:t>
            </a:r>
            <a:br>
              <a:rPr lang="en-GB" dirty="0"/>
            </a:br>
            <a:endParaRPr lang="en-GB" dirty="0"/>
          </a:p>
        </p:txBody>
      </p:sp>
      <p:sp>
        <p:nvSpPr>
          <p:cNvPr id="3" name="Content Placeholder 2"/>
          <p:cNvSpPr>
            <a:spLocks noGrp="1"/>
          </p:cNvSpPr>
          <p:nvPr>
            <p:ph idx="1"/>
          </p:nvPr>
        </p:nvSpPr>
        <p:spPr>
          <a:xfrm>
            <a:off x="838200" y="1825625"/>
            <a:ext cx="10615246" cy="4351338"/>
          </a:xfrm>
        </p:spPr>
        <p:txBody>
          <a:bodyPr>
            <a:normAutofit/>
          </a:bodyPr>
          <a:lstStyle/>
          <a:p>
            <a:r>
              <a:rPr lang="en-GB" dirty="0" smtClean="0"/>
              <a:t>YES, they do.</a:t>
            </a:r>
          </a:p>
          <a:p>
            <a:r>
              <a:rPr lang="en-GB" dirty="0" smtClean="0"/>
              <a:t>Death is not the cessation of </a:t>
            </a:r>
            <a:r>
              <a:rPr lang="en-GB" dirty="0" smtClean="0">
                <a:solidFill>
                  <a:srgbClr val="FFC000"/>
                </a:solidFill>
              </a:rPr>
              <a:t>all</a:t>
            </a:r>
            <a:r>
              <a:rPr lang="en-GB" dirty="0" smtClean="0"/>
              <a:t> life.</a:t>
            </a:r>
          </a:p>
          <a:p>
            <a:r>
              <a:rPr lang="en-GB" dirty="0" smtClean="0"/>
              <a:t>Brain function can continue and be prolonged (especially with drugs)</a:t>
            </a:r>
          </a:p>
          <a:p>
            <a:r>
              <a:rPr lang="en-GB" dirty="0" smtClean="0"/>
              <a:t>Skin cells, (stay alive by osmosis – a long process) = days</a:t>
            </a:r>
          </a:p>
          <a:p>
            <a:r>
              <a:rPr lang="en-GB" dirty="0" smtClean="0"/>
              <a:t>Functions of the bladder etc. (no details given here) </a:t>
            </a:r>
          </a:p>
          <a:p>
            <a:r>
              <a:rPr lang="en-GB" dirty="0" smtClean="0"/>
              <a:t>Vocalisations</a:t>
            </a:r>
          </a:p>
          <a:p>
            <a:r>
              <a:rPr lang="en-GB" dirty="0" smtClean="0"/>
              <a:t>Movement</a:t>
            </a:r>
          </a:p>
          <a:p>
            <a:r>
              <a:rPr lang="en-GB" dirty="0" smtClean="0"/>
              <a:t>DNA - Genetic level </a:t>
            </a:r>
          </a:p>
          <a:p>
            <a:pPr marL="0" indent="0">
              <a:buNone/>
            </a:pPr>
            <a:endParaRPr lang="en-GB" dirty="0"/>
          </a:p>
          <a:p>
            <a:endParaRPr lang="en-GB" dirty="0"/>
          </a:p>
        </p:txBody>
      </p:sp>
    </p:spTree>
    <p:extLst>
      <p:ext uri="{BB962C8B-B14F-4D97-AF65-F5344CB8AC3E}">
        <p14:creationId xmlns:p14="http://schemas.microsoft.com/office/powerpoint/2010/main" val="3401461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Can it be true</a:t>
            </a:r>
            <a:r>
              <a:rPr lang="en-GB" dirty="0" smtClean="0"/>
              <a:t>? </a:t>
            </a:r>
            <a:r>
              <a:rPr lang="en-GB" dirty="0" smtClean="0"/>
              <a:t/>
            </a:r>
            <a:br>
              <a:rPr lang="en-GB" dirty="0" smtClean="0"/>
            </a:br>
            <a:endParaRPr lang="en-GB" dirty="0"/>
          </a:p>
        </p:txBody>
      </p:sp>
      <p:sp>
        <p:nvSpPr>
          <p:cNvPr id="3" name="Content Placeholder 2"/>
          <p:cNvSpPr>
            <a:spLocks noGrp="1"/>
          </p:cNvSpPr>
          <p:nvPr>
            <p:ph idx="1"/>
          </p:nvPr>
        </p:nvSpPr>
        <p:spPr>
          <a:xfrm>
            <a:off x="533400" y="1690688"/>
            <a:ext cx="5328138" cy="4351338"/>
          </a:xfrm>
        </p:spPr>
        <p:txBody>
          <a:bodyPr>
            <a:normAutofit fontScale="92500" lnSpcReduction="20000"/>
          </a:bodyPr>
          <a:lstStyle/>
          <a:p>
            <a:pPr marL="0" indent="0">
              <a:buNone/>
            </a:pPr>
            <a:r>
              <a:rPr lang="en-GB" dirty="0"/>
              <a:t>Does hair </a:t>
            </a:r>
            <a:r>
              <a:rPr lang="en-GB" dirty="0" smtClean="0"/>
              <a:t>or </a:t>
            </a:r>
            <a:r>
              <a:rPr lang="en-GB" dirty="0"/>
              <a:t>anything else grow when you are </a:t>
            </a:r>
            <a:r>
              <a:rPr lang="en-GB" dirty="0" smtClean="0"/>
              <a:t>dead?</a:t>
            </a:r>
          </a:p>
          <a:p>
            <a:pPr marL="0" indent="0">
              <a:buNone/>
            </a:pPr>
            <a:r>
              <a:rPr lang="en-GB" dirty="0" smtClean="0"/>
              <a:t>Well, actually your hair is dead when you are alive!</a:t>
            </a:r>
          </a:p>
          <a:p>
            <a:pPr marL="0" indent="0">
              <a:buNone/>
            </a:pPr>
            <a:r>
              <a:rPr lang="en-GB" dirty="0" smtClean="0"/>
              <a:t>Hair, once out of the follicle is dead. It has no blood supply no oxygen supply etc. </a:t>
            </a:r>
          </a:p>
          <a:p>
            <a:pPr marL="0" indent="0">
              <a:buNone/>
            </a:pPr>
            <a:endParaRPr lang="en-GB" dirty="0"/>
          </a:p>
          <a:p>
            <a:pPr marL="0" indent="0">
              <a:buNone/>
            </a:pPr>
            <a:r>
              <a:rPr lang="en-GB" dirty="0" smtClean="0"/>
              <a:t>In life your body is already dead.</a:t>
            </a:r>
          </a:p>
          <a:p>
            <a:pPr marL="0" indent="0">
              <a:buNone/>
            </a:pPr>
            <a:r>
              <a:rPr lang="en-GB" dirty="0" smtClean="0"/>
              <a:t>Hair</a:t>
            </a:r>
          </a:p>
          <a:p>
            <a:pPr marL="0" indent="0">
              <a:buNone/>
            </a:pPr>
            <a:r>
              <a:rPr lang="en-GB" dirty="0" smtClean="0"/>
              <a:t>Nail</a:t>
            </a:r>
            <a:endParaRPr lang="en-GB" dirty="0" smtClean="0"/>
          </a:p>
          <a:p>
            <a:pPr marL="0" indent="0">
              <a:buNone/>
            </a:pPr>
            <a:r>
              <a:rPr lang="en-GB" dirty="0" smtClean="0"/>
              <a:t>Dermis</a:t>
            </a:r>
            <a:endParaRPr lang="en-GB" dirty="0"/>
          </a:p>
          <a:p>
            <a:endParaRPr lang="en-GB" dirty="0"/>
          </a:p>
        </p:txBody>
      </p:sp>
      <p:pic>
        <p:nvPicPr>
          <p:cNvPr id="4" name="Picture 3"/>
          <p:cNvPicPr>
            <a:picLocks noChangeAspect="1"/>
          </p:cNvPicPr>
          <p:nvPr/>
        </p:nvPicPr>
        <p:blipFill>
          <a:blip r:embed="rId3"/>
          <a:stretch>
            <a:fillRect/>
          </a:stretch>
        </p:blipFill>
        <p:spPr>
          <a:xfrm>
            <a:off x="6166338" y="458910"/>
            <a:ext cx="6038850" cy="6038850"/>
          </a:xfrm>
          <a:prstGeom prst="rect">
            <a:avLst/>
          </a:prstGeom>
        </p:spPr>
      </p:pic>
    </p:spTree>
    <p:extLst>
      <p:ext uri="{BB962C8B-B14F-4D97-AF65-F5344CB8AC3E}">
        <p14:creationId xmlns:p14="http://schemas.microsoft.com/office/powerpoint/2010/main" val="3124223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306510"/>
            <a:ext cx="6594231" cy="1325563"/>
          </a:xfrm>
        </p:spPr>
        <p:txBody>
          <a:bodyPr>
            <a:normAutofit fontScale="90000"/>
          </a:bodyPr>
          <a:lstStyle/>
          <a:p>
            <a:r>
              <a:rPr lang="en-GB" dirty="0" smtClean="0"/>
              <a:t>Observations of the dead may have created the undead</a:t>
            </a:r>
            <a:endParaRPr lang="en-GB" dirty="0"/>
          </a:p>
        </p:txBody>
      </p:sp>
      <p:pic>
        <p:nvPicPr>
          <p:cNvPr id="5" name="Content Placeholder 4"/>
          <p:cNvPicPr>
            <a:picLocks noGrp="1" noChangeAspect="1"/>
          </p:cNvPicPr>
          <p:nvPr>
            <p:ph idx="1"/>
          </p:nvPr>
        </p:nvPicPr>
        <p:blipFill>
          <a:blip r:embed="rId3"/>
          <a:stretch>
            <a:fillRect/>
          </a:stretch>
        </p:blipFill>
        <p:spPr>
          <a:xfrm>
            <a:off x="838200" y="1891882"/>
            <a:ext cx="5832475" cy="4218823"/>
          </a:xfrm>
          <a:prstGeom prst="rect">
            <a:avLst/>
          </a:prstGeom>
        </p:spPr>
      </p:pic>
      <p:pic>
        <p:nvPicPr>
          <p:cNvPr id="4" name="Picture 3"/>
          <p:cNvPicPr>
            <a:picLocks noChangeAspect="1"/>
          </p:cNvPicPr>
          <p:nvPr/>
        </p:nvPicPr>
        <p:blipFill>
          <a:blip r:embed="rId4"/>
          <a:stretch>
            <a:fillRect/>
          </a:stretch>
        </p:blipFill>
        <p:spPr>
          <a:xfrm>
            <a:off x="7728292" y="480645"/>
            <a:ext cx="4188128" cy="5474677"/>
          </a:xfrm>
          <a:prstGeom prst="rect">
            <a:avLst/>
          </a:prstGeom>
        </p:spPr>
      </p:pic>
      <p:sp>
        <p:nvSpPr>
          <p:cNvPr id="6" name="TextBox 5"/>
          <p:cNvSpPr txBox="1"/>
          <p:nvPr/>
        </p:nvSpPr>
        <p:spPr>
          <a:xfrm>
            <a:off x="1805354" y="6424246"/>
            <a:ext cx="8089907" cy="369332"/>
          </a:xfrm>
          <a:prstGeom prst="rect">
            <a:avLst/>
          </a:prstGeom>
          <a:noFill/>
        </p:spPr>
        <p:txBody>
          <a:bodyPr wrap="none" rtlCol="0">
            <a:spAutoFit/>
          </a:bodyPr>
          <a:lstStyle/>
          <a:p>
            <a:r>
              <a:rPr lang="en-GB" dirty="0" smtClean="0"/>
              <a:t>1897 Bram Stoker writes Dracula, Nosferatu first adaptation 1922, and Dracula 1931</a:t>
            </a:r>
            <a:endParaRPr lang="en-GB" dirty="0"/>
          </a:p>
        </p:txBody>
      </p:sp>
    </p:spTree>
    <p:extLst>
      <p:ext uri="{BB962C8B-B14F-4D97-AF65-F5344CB8AC3E}">
        <p14:creationId xmlns:p14="http://schemas.microsoft.com/office/powerpoint/2010/main" val="1892725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Vlad III the </a:t>
            </a:r>
            <a:r>
              <a:rPr lang="en-GB" dirty="0" err="1" smtClean="0"/>
              <a:t>Impaler</a:t>
            </a:r>
            <a:endParaRPr lang="en-GB" dirty="0"/>
          </a:p>
        </p:txBody>
      </p:sp>
      <p:pic>
        <p:nvPicPr>
          <p:cNvPr id="4" name="Content Placeholder 3"/>
          <p:cNvPicPr>
            <a:picLocks noGrp="1" noChangeAspect="1"/>
          </p:cNvPicPr>
          <p:nvPr>
            <p:ph sz="half" idx="1"/>
          </p:nvPr>
        </p:nvPicPr>
        <p:blipFill>
          <a:blip r:embed="rId3"/>
          <a:stretch>
            <a:fillRect/>
          </a:stretch>
        </p:blipFill>
        <p:spPr>
          <a:xfrm>
            <a:off x="6145349" y="346145"/>
            <a:ext cx="3981409" cy="4821535"/>
          </a:xfrm>
          <a:prstGeom prst="rect">
            <a:avLst/>
          </a:prstGeom>
        </p:spPr>
      </p:pic>
      <p:sp>
        <p:nvSpPr>
          <p:cNvPr id="5" name="Content Placeholder 4"/>
          <p:cNvSpPr>
            <a:spLocks noGrp="1"/>
          </p:cNvSpPr>
          <p:nvPr>
            <p:ph sz="half" idx="2"/>
          </p:nvPr>
        </p:nvSpPr>
        <p:spPr>
          <a:xfrm>
            <a:off x="914400" y="1498025"/>
            <a:ext cx="5181600" cy="4351338"/>
          </a:xfrm>
        </p:spPr>
        <p:txBody>
          <a:bodyPr>
            <a:normAutofit lnSpcReduction="10000"/>
          </a:bodyPr>
          <a:lstStyle/>
          <a:p>
            <a:r>
              <a:rPr lang="en-GB" dirty="0" smtClean="0"/>
              <a:t> Prince of Wallachia (Southern Rumania) AD 1448-1476</a:t>
            </a:r>
          </a:p>
          <a:p>
            <a:r>
              <a:rPr lang="en-GB" dirty="0" smtClean="0"/>
              <a:t>Type cast as</a:t>
            </a:r>
            <a:r>
              <a:rPr lang="en-GB" u="sng" dirty="0" smtClean="0"/>
              <a:t> the </a:t>
            </a:r>
            <a:r>
              <a:rPr lang="en-GB" dirty="0" smtClean="0"/>
              <a:t>Dracula in Bram Stoker’s novel</a:t>
            </a:r>
          </a:p>
          <a:p>
            <a:r>
              <a:rPr lang="en-GB" dirty="0"/>
              <a:t>However, in many stories of Slavic origin and in his native Romania he is a national and Christian hero, helping to save Europe from </a:t>
            </a:r>
            <a:r>
              <a:rPr lang="en-GB" dirty="0" smtClean="0"/>
              <a:t>the Turks</a:t>
            </a:r>
          </a:p>
          <a:p>
            <a:r>
              <a:rPr lang="en-GB" dirty="0" smtClean="0"/>
              <a:t>Is ‘undead’ ready to rise up and save the nation again….</a:t>
            </a:r>
            <a:endParaRPr lang="en-GB" dirty="0"/>
          </a:p>
        </p:txBody>
      </p:sp>
      <p:pic>
        <p:nvPicPr>
          <p:cNvPr id="6" name="Picture 5"/>
          <p:cNvPicPr>
            <a:picLocks noChangeAspect="1"/>
          </p:cNvPicPr>
          <p:nvPr/>
        </p:nvPicPr>
        <p:blipFill>
          <a:blip r:embed="rId4"/>
          <a:stretch>
            <a:fillRect/>
          </a:stretch>
        </p:blipFill>
        <p:spPr>
          <a:xfrm>
            <a:off x="9030869" y="3995737"/>
            <a:ext cx="2757488" cy="2862263"/>
          </a:xfrm>
          <a:prstGeom prst="rect">
            <a:avLst/>
          </a:prstGeom>
        </p:spPr>
      </p:pic>
      <p:sp>
        <p:nvSpPr>
          <p:cNvPr id="7" name="Rectangle 6"/>
          <p:cNvSpPr/>
          <p:nvPr/>
        </p:nvSpPr>
        <p:spPr>
          <a:xfrm>
            <a:off x="3653480" y="6352178"/>
            <a:ext cx="6114751" cy="369332"/>
          </a:xfrm>
          <a:prstGeom prst="rect">
            <a:avLst/>
          </a:prstGeom>
        </p:spPr>
        <p:txBody>
          <a:bodyPr wrap="none">
            <a:spAutoFit/>
          </a:bodyPr>
          <a:lstStyle/>
          <a:p>
            <a:r>
              <a:rPr lang="en-GB" dirty="0"/>
              <a:t>https://static.newworldencyclopedia.org/5/5c/Vlad.dracula.jpg</a:t>
            </a:r>
          </a:p>
        </p:txBody>
      </p:sp>
    </p:spTree>
    <p:extLst>
      <p:ext uri="{BB962C8B-B14F-4D97-AF65-F5344CB8AC3E}">
        <p14:creationId xmlns:p14="http://schemas.microsoft.com/office/powerpoint/2010/main" val="2464918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836" y="365125"/>
            <a:ext cx="7897091" cy="1325563"/>
          </a:xfrm>
        </p:spPr>
        <p:txBody>
          <a:bodyPr>
            <a:normAutofit/>
          </a:bodyPr>
          <a:lstStyle/>
          <a:p>
            <a:r>
              <a:rPr lang="en-GB" sz="4000" dirty="0" err="1" smtClean="0"/>
              <a:t>Taphophobia</a:t>
            </a:r>
            <a:r>
              <a:rPr lang="en-GB" sz="4000" dirty="0" smtClean="0"/>
              <a:t>: Misguided neurosis</a:t>
            </a:r>
            <a:endParaRPr lang="en-GB" sz="4000" dirty="0"/>
          </a:p>
        </p:txBody>
      </p:sp>
      <p:sp>
        <p:nvSpPr>
          <p:cNvPr id="6" name="Content Placeholder 5"/>
          <p:cNvSpPr>
            <a:spLocks noGrp="1"/>
          </p:cNvSpPr>
          <p:nvPr>
            <p:ph idx="1"/>
          </p:nvPr>
        </p:nvSpPr>
        <p:spPr>
          <a:xfrm>
            <a:off x="401782" y="1825625"/>
            <a:ext cx="6220691" cy="4351338"/>
          </a:xfrm>
        </p:spPr>
        <p:txBody>
          <a:bodyPr/>
          <a:lstStyle/>
          <a:p>
            <a:r>
              <a:rPr lang="en-GB" dirty="0" smtClean="0"/>
              <a:t>Such natural observations of the dead also caused a fear of misdiagnosis</a:t>
            </a:r>
          </a:p>
          <a:p>
            <a:r>
              <a:rPr lang="en-GB" dirty="0" smtClean="0"/>
              <a:t>A real </a:t>
            </a:r>
            <a:r>
              <a:rPr lang="en-GB" dirty="0"/>
              <a:t>fear of being diagnosed wrongly was prevalent </a:t>
            </a:r>
            <a:endParaRPr lang="en-GB" dirty="0" smtClean="0"/>
          </a:p>
          <a:p>
            <a:r>
              <a:rPr lang="en-GB" dirty="0"/>
              <a:t>Anecdotal evidence of the dead coming back to life </a:t>
            </a:r>
            <a:r>
              <a:rPr lang="en-GB" dirty="0" smtClean="0"/>
              <a:t>increased</a:t>
            </a:r>
          </a:p>
          <a:p>
            <a:r>
              <a:rPr lang="en-GB" dirty="0"/>
              <a:t>created fear, panic and the inventions to </a:t>
            </a:r>
            <a:r>
              <a:rPr lang="en-GB" dirty="0" smtClean="0"/>
              <a:t>prevent it – no evidence this worked ever!</a:t>
            </a:r>
            <a:endParaRPr lang="en-GB" dirty="0"/>
          </a:p>
        </p:txBody>
      </p:sp>
      <p:pic>
        <p:nvPicPr>
          <p:cNvPr id="8" name="Picture 7"/>
          <p:cNvPicPr>
            <a:picLocks noChangeAspect="1"/>
          </p:cNvPicPr>
          <p:nvPr/>
        </p:nvPicPr>
        <p:blipFill>
          <a:blip r:embed="rId3"/>
          <a:stretch>
            <a:fillRect/>
          </a:stretch>
        </p:blipFill>
        <p:spPr>
          <a:xfrm>
            <a:off x="8318532" y="-83127"/>
            <a:ext cx="3873468" cy="3422072"/>
          </a:xfrm>
          <a:prstGeom prst="rect">
            <a:avLst/>
          </a:prstGeom>
        </p:spPr>
      </p:pic>
      <p:pic>
        <p:nvPicPr>
          <p:cNvPr id="9" name="Picture 8"/>
          <p:cNvPicPr>
            <a:picLocks noChangeAspect="1"/>
          </p:cNvPicPr>
          <p:nvPr/>
        </p:nvPicPr>
        <p:blipFill>
          <a:blip r:embed="rId4"/>
          <a:stretch>
            <a:fillRect/>
          </a:stretch>
        </p:blipFill>
        <p:spPr>
          <a:xfrm>
            <a:off x="6802582" y="3138054"/>
            <a:ext cx="3752387" cy="3719946"/>
          </a:xfrm>
          <a:prstGeom prst="rect">
            <a:avLst/>
          </a:prstGeom>
        </p:spPr>
      </p:pic>
    </p:spTree>
    <p:extLst>
      <p:ext uri="{BB962C8B-B14F-4D97-AF65-F5344CB8AC3E}">
        <p14:creationId xmlns:p14="http://schemas.microsoft.com/office/powerpoint/2010/main" val="713587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 and Dusted: Exploring the mutable boundaries of the body</a:t>
            </a:r>
            <a:endParaRPr lang="en-GB" dirty="0"/>
          </a:p>
        </p:txBody>
      </p:sp>
      <p:sp>
        <p:nvSpPr>
          <p:cNvPr id="3" name="Content Placeholder 2"/>
          <p:cNvSpPr>
            <a:spLocks noGrp="1"/>
          </p:cNvSpPr>
          <p:nvPr>
            <p:ph idx="1"/>
          </p:nvPr>
        </p:nvSpPr>
        <p:spPr>
          <a:xfrm>
            <a:off x="302173" y="1825625"/>
            <a:ext cx="6303579" cy="4351338"/>
          </a:xfrm>
        </p:spPr>
        <p:txBody>
          <a:bodyPr>
            <a:normAutofit fontScale="92500"/>
          </a:bodyPr>
          <a:lstStyle/>
          <a:p>
            <a:r>
              <a:rPr lang="en-GB" dirty="0" smtClean="0"/>
              <a:t>Questions the bounded entity of the body</a:t>
            </a:r>
          </a:p>
          <a:p>
            <a:r>
              <a:rPr lang="en-GB" dirty="0" smtClean="0"/>
              <a:t>One’s skin is in a state of persistently distributing itself around one’s landscape</a:t>
            </a:r>
          </a:p>
          <a:p>
            <a:r>
              <a:rPr lang="en-GB" dirty="0" smtClean="0"/>
              <a:t>….’discarded, deposited, sloughed off and regularly shed, in minute, even microscopic portions – which if visible, might form a cloud of swirling accretions.’ Coard, 2019: 158</a:t>
            </a:r>
          </a:p>
          <a:p>
            <a:r>
              <a:rPr lang="en-GB" dirty="0" smtClean="0"/>
              <a:t>Important to note that the surface skin is </a:t>
            </a:r>
            <a:r>
              <a:rPr lang="en-GB" dirty="0" smtClean="0">
                <a:solidFill>
                  <a:srgbClr val="FFC000"/>
                </a:solidFill>
              </a:rPr>
              <a:t>dead </a:t>
            </a:r>
            <a:r>
              <a:rPr lang="en-GB" dirty="0" smtClean="0"/>
              <a:t>and it is this that we shed</a:t>
            </a:r>
            <a:endParaRPr lang="en-GB" dirty="0"/>
          </a:p>
        </p:txBody>
      </p:sp>
      <p:pic>
        <p:nvPicPr>
          <p:cNvPr id="5" name="Picture 4"/>
          <p:cNvPicPr>
            <a:picLocks noChangeAspect="1"/>
          </p:cNvPicPr>
          <p:nvPr/>
        </p:nvPicPr>
        <p:blipFill rotWithShape="1">
          <a:blip r:embed="rId3"/>
          <a:srcRect l="3428" r="2317"/>
          <a:stretch/>
        </p:blipFill>
        <p:spPr>
          <a:xfrm>
            <a:off x="6369268" y="1690688"/>
            <a:ext cx="5768216" cy="4126788"/>
          </a:xfrm>
          <a:prstGeom prst="rect">
            <a:avLst/>
          </a:prstGeom>
        </p:spPr>
      </p:pic>
    </p:spTree>
    <p:extLst>
      <p:ext uri="{BB962C8B-B14F-4D97-AF65-F5344CB8AC3E}">
        <p14:creationId xmlns:p14="http://schemas.microsoft.com/office/powerpoint/2010/main" val="3684082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Ashes to ashes: dust to dust</a:t>
            </a:r>
            <a:endParaRPr lang="en-GB" dirty="0"/>
          </a:p>
        </p:txBody>
      </p:sp>
      <p:sp>
        <p:nvSpPr>
          <p:cNvPr id="3" name="Content Placeholder 2"/>
          <p:cNvSpPr>
            <a:spLocks noGrp="1"/>
          </p:cNvSpPr>
          <p:nvPr>
            <p:ph idx="1"/>
          </p:nvPr>
        </p:nvSpPr>
        <p:spPr>
          <a:xfrm>
            <a:off x="838200" y="1825625"/>
            <a:ext cx="5357648" cy="4351338"/>
          </a:xfrm>
        </p:spPr>
        <p:txBody>
          <a:bodyPr>
            <a:normAutofit fontScale="92500" lnSpcReduction="10000"/>
          </a:bodyPr>
          <a:lstStyle/>
          <a:p>
            <a:r>
              <a:rPr lang="en-GB" dirty="0" smtClean="0"/>
              <a:t>We become ‘dust’ in our life times</a:t>
            </a:r>
          </a:p>
          <a:p>
            <a:r>
              <a:rPr lang="en-GB" dirty="0"/>
              <a:t>47-52 kilos (around 105-114 lbs) </a:t>
            </a:r>
            <a:r>
              <a:rPr lang="en-GB" dirty="0" smtClean="0"/>
              <a:t>roughly </a:t>
            </a:r>
            <a:r>
              <a:rPr lang="en-GB" dirty="0"/>
              <a:t>7.4-8.1 </a:t>
            </a:r>
            <a:r>
              <a:rPr lang="en-GB" dirty="0" smtClean="0"/>
              <a:t>stones</a:t>
            </a:r>
          </a:p>
          <a:p>
            <a:r>
              <a:rPr lang="en-GB" dirty="0" smtClean="0"/>
              <a:t> equals another </a:t>
            </a:r>
            <a:r>
              <a:rPr lang="en-GB" dirty="0"/>
              <a:t>‘us’ in our </a:t>
            </a:r>
            <a:r>
              <a:rPr lang="en-GB" dirty="0" smtClean="0"/>
              <a:t>lifetimes, pseudo-doppelgängers, </a:t>
            </a:r>
            <a:r>
              <a:rPr lang="en-GB" dirty="0"/>
              <a:t>except that it is me but does not actually look like me. These are a past us, a dead and shed us that we habitually co-exist with and have always done, wherever we have lived</a:t>
            </a:r>
            <a:r>
              <a:rPr lang="en-GB" dirty="0" smtClean="0"/>
              <a:t>.</a:t>
            </a:r>
          </a:p>
          <a:p>
            <a:r>
              <a:rPr lang="en-GB" dirty="0" smtClean="0"/>
              <a:t>THIS IS not controlled by the Human Tissue Act: 2014!!!</a:t>
            </a:r>
            <a:endParaRPr lang="en-GB" dirty="0"/>
          </a:p>
          <a:p>
            <a:endParaRPr lang="en-GB" dirty="0"/>
          </a:p>
        </p:txBody>
      </p:sp>
      <p:pic>
        <p:nvPicPr>
          <p:cNvPr id="4" name="Picture 3"/>
          <p:cNvPicPr>
            <a:picLocks noChangeAspect="1"/>
          </p:cNvPicPr>
          <p:nvPr/>
        </p:nvPicPr>
        <p:blipFill>
          <a:blip r:embed="rId3"/>
          <a:stretch>
            <a:fillRect/>
          </a:stretch>
        </p:blipFill>
        <p:spPr>
          <a:xfrm>
            <a:off x="7415443" y="365125"/>
            <a:ext cx="3938357" cy="6175783"/>
          </a:xfrm>
          <a:prstGeom prst="rect">
            <a:avLst/>
          </a:prstGeom>
        </p:spPr>
      </p:pic>
    </p:spTree>
    <p:extLst>
      <p:ext uri="{BB962C8B-B14F-4D97-AF65-F5344CB8AC3E}">
        <p14:creationId xmlns:p14="http://schemas.microsoft.com/office/powerpoint/2010/main" val="449998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matters: Forensic detection</a:t>
            </a:r>
            <a:endParaRPr lang="en-GB" dirty="0"/>
          </a:p>
        </p:txBody>
      </p:sp>
      <p:sp>
        <p:nvSpPr>
          <p:cNvPr id="3" name="Content Placeholder 2"/>
          <p:cNvSpPr>
            <a:spLocks noGrp="1"/>
          </p:cNvSpPr>
          <p:nvPr>
            <p:ph idx="1"/>
          </p:nvPr>
        </p:nvSpPr>
        <p:spPr>
          <a:xfrm>
            <a:off x="333704" y="1513490"/>
            <a:ext cx="7123386" cy="4875377"/>
          </a:xfrm>
        </p:spPr>
        <p:txBody>
          <a:bodyPr>
            <a:normAutofit fontScale="92500" lnSpcReduction="10000"/>
          </a:bodyPr>
          <a:lstStyle/>
          <a:p>
            <a:r>
              <a:rPr lang="en-GB" dirty="0" smtClean="0"/>
              <a:t>Determine intent (accident, suicide, murder etc.)</a:t>
            </a:r>
          </a:p>
          <a:p>
            <a:r>
              <a:rPr lang="en-GB" dirty="0" smtClean="0"/>
              <a:t>Also – the when….timeframe or timeline - stages</a:t>
            </a:r>
          </a:p>
          <a:p>
            <a:pPr marL="914400" lvl="1" indent="-457200">
              <a:buFont typeface="+mj-lt"/>
              <a:buAutoNum type="arabicPeriod"/>
            </a:pPr>
            <a:r>
              <a:rPr lang="en-GB" dirty="0" smtClean="0"/>
              <a:t>Pallor mortis – pale death (but the living can look equally pale)</a:t>
            </a:r>
          </a:p>
          <a:p>
            <a:pPr marL="914400" lvl="1" indent="-457200">
              <a:buFont typeface="+mj-lt"/>
              <a:buAutoNum type="arabicPeriod"/>
            </a:pPr>
            <a:r>
              <a:rPr lang="en-GB" dirty="0" err="1" smtClean="0"/>
              <a:t>Algor</a:t>
            </a:r>
            <a:r>
              <a:rPr lang="en-GB" dirty="0" smtClean="0"/>
              <a:t> mortis – temperature (</a:t>
            </a:r>
            <a:r>
              <a:rPr lang="en-GB" dirty="0" err="1" smtClean="0"/>
              <a:t>algor</a:t>
            </a:r>
            <a:r>
              <a:rPr lang="en-GB" dirty="0" smtClean="0"/>
              <a:t> – cold, mortis – death chill- think Twilight…)</a:t>
            </a:r>
          </a:p>
          <a:p>
            <a:pPr marL="914400" lvl="1" indent="-457200">
              <a:buFont typeface="+mj-lt"/>
              <a:buAutoNum type="arabicPeriod"/>
            </a:pPr>
            <a:r>
              <a:rPr lang="en-GB" dirty="0"/>
              <a:t>Rigor mortis – stiffening of the </a:t>
            </a:r>
            <a:r>
              <a:rPr lang="en-GB" dirty="0" smtClean="0"/>
              <a:t>limbs – in sequence</a:t>
            </a:r>
            <a:endParaRPr lang="en-GB" dirty="0"/>
          </a:p>
          <a:p>
            <a:pPr marL="914400" lvl="1" indent="-457200">
              <a:buFont typeface="+mj-lt"/>
              <a:buAutoNum type="arabicPeriod"/>
            </a:pPr>
            <a:r>
              <a:rPr lang="en-GB" dirty="0" smtClean="0"/>
              <a:t>Livor mortis – ‘blush of death’ or blue death when blood settles looks red/black/blue (lividity)</a:t>
            </a:r>
          </a:p>
          <a:p>
            <a:pPr lvl="1"/>
            <a:endParaRPr lang="en-GB" dirty="0"/>
          </a:p>
          <a:p>
            <a:pPr marL="457200" lvl="1" indent="0">
              <a:buNone/>
            </a:pPr>
            <a:r>
              <a:rPr lang="en-GB" sz="3500" dirty="0" smtClean="0"/>
              <a:t>From this </a:t>
            </a:r>
            <a:r>
              <a:rPr lang="en-GB" sz="3500" dirty="0" smtClean="0">
                <a:solidFill>
                  <a:srgbClr val="FFC000"/>
                </a:solidFill>
              </a:rPr>
              <a:t>process</a:t>
            </a:r>
            <a:r>
              <a:rPr lang="en-GB" sz="3500" dirty="0" smtClean="0"/>
              <a:t> someone has to determine time of death….the why it matters…</a:t>
            </a:r>
          </a:p>
        </p:txBody>
      </p:sp>
      <p:pic>
        <p:nvPicPr>
          <p:cNvPr id="4" name="Picture 3"/>
          <p:cNvPicPr>
            <a:picLocks noChangeAspect="1"/>
          </p:cNvPicPr>
          <p:nvPr/>
        </p:nvPicPr>
        <p:blipFill rotWithShape="1">
          <a:blip r:embed="rId3"/>
          <a:srcRect r="32890"/>
          <a:stretch/>
        </p:blipFill>
        <p:spPr>
          <a:xfrm>
            <a:off x="7769116" y="1385286"/>
            <a:ext cx="4039913" cy="4514850"/>
          </a:xfrm>
          <a:prstGeom prst="rect">
            <a:avLst/>
          </a:prstGeom>
        </p:spPr>
      </p:pic>
    </p:spTree>
    <p:extLst>
      <p:ext uri="{BB962C8B-B14F-4D97-AF65-F5344CB8AC3E}">
        <p14:creationId xmlns:p14="http://schemas.microsoft.com/office/powerpoint/2010/main" val="1971509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normAutofit/>
          </a:bodyPr>
          <a:lstStyle/>
          <a:p>
            <a:r>
              <a:rPr lang="en-GB" dirty="0" smtClean="0"/>
              <a:t>Right to life, right to die is why it matters</a:t>
            </a:r>
            <a:endParaRPr lang="en-GB" dirty="0"/>
          </a:p>
        </p:txBody>
      </p:sp>
      <p:sp>
        <p:nvSpPr>
          <p:cNvPr id="3" name="Content Placeholder 2"/>
          <p:cNvSpPr>
            <a:spLocks noGrp="1"/>
          </p:cNvSpPr>
          <p:nvPr>
            <p:ph idx="1"/>
          </p:nvPr>
        </p:nvSpPr>
        <p:spPr>
          <a:xfrm>
            <a:off x="96982" y="1825625"/>
            <a:ext cx="6996545" cy="4351338"/>
          </a:xfrm>
        </p:spPr>
        <p:txBody>
          <a:bodyPr>
            <a:normAutofit fontScale="92500" lnSpcReduction="20000"/>
          </a:bodyPr>
          <a:lstStyle/>
          <a:p>
            <a:r>
              <a:rPr lang="en-GB" dirty="0" smtClean="0"/>
              <a:t>Death is universally agreed to be the absence of life – but in the absence of a definition of what life is….it becomes complicated.</a:t>
            </a:r>
          </a:p>
          <a:p>
            <a:r>
              <a:rPr lang="en-GB" dirty="0" smtClean="0"/>
              <a:t>If life is consciousness and loss of it means death, #</a:t>
            </a:r>
          </a:p>
          <a:p>
            <a:pPr lvl="1"/>
            <a:r>
              <a:rPr lang="en-GB" dirty="0" smtClean="0"/>
              <a:t>how do we determine who is conscious, </a:t>
            </a:r>
          </a:p>
          <a:p>
            <a:pPr lvl="1"/>
            <a:r>
              <a:rPr lang="en-GB" dirty="0" smtClean="0"/>
              <a:t>some cultures consciousness does not end but becomes an alternative state…</a:t>
            </a:r>
          </a:p>
          <a:p>
            <a:pPr lvl="1"/>
            <a:endParaRPr lang="en-GB" dirty="0" smtClean="0"/>
          </a:p>
          <a:p>
            <a:r>
              <a:rPr lang="en-GB" dirty="0" smtClean="0"/>
              <a:t>Brain death or Biological death – equally problematic….</a:t>
            </a:r>
          </a:p>
          <a:p>
            <a:endParaRPr lang="en-GB" dirty="0"/>
          </a:p>
          <a:p>
            <a:r>
              <a:rPr lang="en-GB" dirty="0" smtClean="0"/>
              <a:t>Dead Donor </a:t>
            </a:r>
            <a:r>
              <a:rPr lang="en-GB" dirty="0"/>
              <a:t>R</a:t>
            </a:r>
            <a:r>
              <a:rPr lang="en-GB" dirty="0" smtClean="0"/>
              <a:t>ule and Bioethics</a:t>
            </a:r>
          </a:p>
        </p:txBody>
      </p:sp>
      <p:pic>
        <p:nvPicPr>
          <p:cNvPr id="4" name="Picture 3"/>
          <p:cNvPicPr>
            <a:picLocks noChangeAspect="1"/>
          </p:cNvPicPr>
          <p:nvPr/>
        </p:nvPicPr>
        <p:blipFill rotWithShape="1">
          <a:blip r:embed="rId3"/>
          <a:srcRect l="23523" r="23636"/>
          <a:stretch/>
        </p:blipFill>
        <p:spPr>
          <a:xfrm>
            <a:off x="7218217" y="1819708"/>
            <a:ext cx="4604827" cy="4357255"/>
          </a:xfrm>
          <a:prstGeom prst="rect">
            <a:avLst/>
          </a:prstGeom>
        </p:spPr>
      </p:pic>
      <p:sp>
        <p:nvSpPr>
          <p:cNvPr id="5" name="TextBox 4"/>
          <p:cNvSpPr txBox="1"/>
          <p:nvPr/>
        </p:nvSpPr>
        <p:spPr>
          <a:xfrm>
            <a:off x="7855527" y="5763491"/>
            <a:ext cx="3717587" cy="369332"/>
          </a:xfrm>
          <a:prstGeom prst="rect">
            <a:avLst/>
          </a:prstGeom>
          <a:noFill/>
        </p:spPr>
        <p:txBody>
          <a:bodyPr wrap="square" rtlCol="0">
            <a:spAutoFit/>
          </a:bodyPr>
          <a:lstStyle/>
          <a:p>
            <a:r>
              <a:rPr lang="en-GB" dirty="0" smtClean="0"/>
              <a:t>The balance of rights in Bioethics</a:t>
            </a:r>
            <a:endParaRPr lang="en-GB" dirty="0"/>
          </a:p>
        </p:txBody>
      </p:sp>
    </p:spTree>
    <p:extLst>
      <p:ext uri="{BB962C8B-B14F-4D97-AF65-F5344CB8AC3E}">
        <p14:creationId xmlns:p14="http://schemas.microsoft.com/office/powerpoint/2010/main" val="76651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is not a one of event or process……how many times can you die? </a:t>
            </a:r>
            <a:endParaRPr lang="en-GB" dirty="0"/>
          </a:p>
        </p:txBody>
      </p:sp>
      <p:sp>
        <p:nvSpPr>
          <p:cNvPr id="3" name="Content Placeholder 2"/>
          <p:cNvSpPr>
            <a:spLocks noGrp="1"/>
          </p:cNvSpPr>
          <p:nvPr>
            <p:ph idx="1"/>
          </p:nvPr>
        </p:nvSpPr>
        <p:spPr>
          <a:xfrm>
            <a:off x="838200" y="1825625"/>
            <a:ext cx="7072745" cy="4351338"/>
          </a:xfrm>
        </p:spPr>
        <p:txBody>
          <a:bodyPr>
            <a:normAutofit lnSpcReduction="10000"/>
          </a:bodyPr>
          <a:lstStyle/>
          <a:p>
            <a:r>
              <a:rPr lang="en-GB" dirty="0" smtClean="0"/>
              <a:t>Twice hanged man in Swansea medieval account Harriet Webster 2019 …the material body had agency…..</a:t>
            </a:r>
          </a:p>
          <a:p>
            <a:r>
              <a:rPr lang="en-GB" dirty="0" smtClean="0"/>
              <a:t>Murderers do not escape a second death necessarily – double jeopardy does not exist…….hanged by the neck </a:t>
            </a:r>
            <a:r>
              <a:rPr lang="en-GB" dirty="0" smtClean="0">
                <a:solidFill>
                  <a:srgbClr val="FFC000"/>
                </a:solidFill>
              </a:rPr>
              <a:t>until you are dead</a:t>
            </a:r>
          </a:p>
          <a:p>
            <a:r>
              <a:rPr lang="en-GB" dirty="0" smtClean="0"/>
              <a:t>Culturally constituted</a:t>
            </a:r>
          </a:p>
          <a:p>
            <a:r>
              <a:rPr lang="en-GB" dirty="0" smtClean="0"/>
              <a:t>Historically contextualised – see exhibits form Egypt for example, where life is a preparation for death….</a:t>
            </a:r>
            <a:endParaRPr lang="en-GB" dirty="0"/>
          </a:p>
          <a:p>
            <a:endParaRPr lang="en-GB" dirty="0"/>
          </a:p>
        </p:txBody>
      </p:sp>
    </p:spTree>
    <p:extLst>
      <p:ext uri="{BB962C8B-B14F-4D97-AF65-F5344CB8AC3E}">
        <p14:creationId xmlns:p14="http://schemas.microsoft.com/office/powerpoint/2010/main" val="3392551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 of the Dead: </a:t>
            </a:r>
            <a:r>
              <a:rPr lang="es-ES" b="1" dirty="0"/>
              <a:t>el Día de los </a:t>
            </a:r>
            <a:r>
              <a:rPr lang="es-ES" b="1" dirty="0" smtClean="0"/>
              <a:t>Muertos</a:t>
            </a:r>
            <a:br>
              <a:rPr lang="es-ES" b="1" dirty="0" smtClean="0"/>
            </a:br>
            <a:endParaRPr lang="en-GB" dirty="0"/>
          </a:p>
        </p:txBody>
      </p:sp>
      <p:sp>
        <p:nvSpPr>
          <p:cNvPr id="6" name="Content Placeholder 5"/>
          <p:cNvSpPr>
            <a:spLocks noGrp="1"/>
          </p:cNvSpPr>
          <p:nvPr>
            <p:ph idx="1"/>
          </p:nvPr>
        </p:nvSpPr>
        <p:spPr>
          <a:xfrm>
            <a:off x="180110" y="1825625"/>
            <a:ext cx="5686857" cy="4351338"/>
          </a:xfrm>
        </p:spPr>
        <p:txBody>
          <a:bodyPr>
            <a:normAutofit fontScale="92500" lnSpcReduction="10000"/>
          </a:bodyPr>
          <a:lstStyle/>
          <a:p>
            <a:pPr marL="0" indent="0">
              <a:buNone/>
            </a:pPr>
            <a:r>
              <a:rPr lang="en-GB" dirty="0"/>
              <a:t>dying three </a:t>
            </a:r>
            <a:r>
              <a:rPr lang="en-GB" dirty="0" smtClean="0"/>
              <a:t>times traditions in South America</a:t>
            </a:r>
          </a:p>
          <a:p>
            <a:r>
              <a:rPr lang="en-GB" dirty="0" smtClean="0"/>
              <a:t>Once when you die, physically</a:t>
            </a:r>
          </a:p>
          <a:p>
            <a:r>
              <a:rPr lang="en-GB" dirty="0" smtClean="0"/>
              <a:t>Second when you are treated, interred, the rituals of death </a:t>
            </a:r>
          </a:p>
          <a:p>
            <a:r>
              <a:rPr lang="en-GB" dirty="0" smtClean="0"/>
              <a:t>Third – when the last memory of you fades….therefore – celebrate death,  remember the dead and they will not die</a:t>
            </a:r>
            <a:endParaRPr lang="en-GB" dirty="0"/>
          </a:p>
          <a:p>
            <a:r>
              <a:rPr lang="en-GB" dirty="0" smtClean="0"/>
              <a:t>See David Eagleman – Sum: Forty tales from the afterlife</a:t>
            </a:r>
            <a:endParaRPr lang="en-GB" dirty="0"/>
          </a:p>
        </p:txBody>
      </p:sp>
      <p:pic>
        <p:nvPicPr>
          <p:cNvPr id="3" name="Picture 2"/>
          <p:cNvPicPr>
            <a:picLocks noChangeAspect="1"/>
          </p:cNvPicPr>
          <p:nvPr/>
        </p:nvPicPr>
        <p:blipFill rotWithShape="1">
          <a:blip r:embed="rId3"/>
          <a:srcRect l="14981" r="7057"/>
          <a:stretch/>
        </p:blipFill>
        <p:spPr>
          <a:xfrm>
            <a:off x="6716937" y="1065566"/>
            <a:ext cx="5070764" cy="3667450"/>
          </a:xfrm>
          <a:prstGeom prst="rect">
            <a:avLst/>
          </a:prstGeom>
        </p:spPr>
      </p:pic>
      <p:pic>
        <p:nvPicPr>
          <p:cNvPr id="4" name="Picture 3"/>
          <p:cNvPicPr>
            <a:picLocks noChangeAspect="1"/>
          </p:cNvPicPr>
          <p:nvPr/>
        </p:nvPicPr>
        <p:blipFill>
          <a:blip r:embed="rId4"/>
          <a:stretch>
            <a:fillRect/>
          </a:stretch>
        </p:blipFill>
        <p:spPr>
          <a:xfrm>
            <a:off x="5866967" y="3276871"/>
            <a:ext cx="2323840" cy="3304038"/>
          </a:xfrm>
          <a:prstGeom prst="rect">
            <a:avLst/>
          </a:prstGeom>
        </p:spPr>
      </p:pic>
    </p:spTree>
    <p:extLst>
      <p:ext uri="{BB962C8B-B14F-4D97-AF65-F5344CB8AC3E}">
        <p14:creationId xmlns:p14="http://schemas.microsoft.com/office/powerpoint/2010/main" val="127579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7" name="Picture 7" descr="1699-the-sleeping-children-sir-francis-legatt-chantrey"/>
          <p:cNvPicPr>
            <a:picLocks noChangeAspect="1" noChangeArrowheads="1"/>
          </p:cNvPicPr>
          <p:nvPr/>
        </p:nvPicPr>
        <p:blipFill>
          <a:blip r:embed="rId3">
            <a:extLst>
              <a:ext uri="{28A0092B-C50C-407E-A947-70E740481C1C}">
                <a14:useLocalDpi xmlns:a14="http://schemas.microsoft.com/office/drawing/2010/main" val="0"/>
              </a:ext>
            </a:extLst>
          </a:blip>
          <a:srcRect l="3218"/>
          <a:stretch>
            <a:fillRect/>
          </a:stretch>
        </p:blipFill>
        <p:spPr bwMode="auto">
          <a:xfrm>
            <a:off x="1504950" y="1"/>
            <a:ext cx="9163050" cy="6875463"/>
          </a:xfrm>
          <a:prstGeom prst="rect">
            <a:avLst/>
          </a:prstGeom>
          <a:noFill/>
          <a:extLst>
            <a:ext uri="{909E8E84-426E-40DD-AFC4-6F175D3DCCD1}">
              <a14:hiddenFill xmlns:a14="http://schemas.microsoft.com/office/drawing/2010/main">
                <a:solidFill>
                  <a:srgbClr val="FFFFFF"/>
                </a:solidFill>
              </a14:hiddenFill>
            </a:ext>
          </a:extLst>
        </p:spPr>
      </p:pic>
      <p:sp>
        <p:nvSpPr>
          <p:cNvPr id="5128" name="Text Box 8"/>
          <p:cNvSpPr txBox="1">
            <a:spLocks noChangeArrowheads="1"/>
          </p:cNvSpPr>
          <p:nvPr/>
        </p:nvSpPr>
        <p:spPr bwMode="auto">
          <a:xfrm>
            <a:off x="434513" y="294886"/>
            <a:ext cx="8196869"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3200" dirty="0" err="1"/>
              <a:t>Chantrey’s</a:t>
            </a:r>
            <a:r>
              <a:rPr lang="en-GB" altLang="en-US" sz="3200" dirty="0"/>
              <a:t> </a:t>
            </a:r>
            <a:r>
              <a:rPr lang="en-GB" altLang="en-US" sz="3200" i="1" dirty="0"/>
              <a:t>Sleeping Children</a:t>
            </a:r>
            <a:r>
              <a:rPr lang="en-GB" altLang="en-US" sz="3200" dirty="0"/>
              <a:t>, </a:t>
            </a:r>
            <a:r>
              <a:rPr lang="en-GB" altLang="en-US" sz="3200" dirty="0" smtClean="0"/>
              <a:t>1817 such images and poetry link death and sleep </a:t>
            </a:r>
            <a:endParaRPr lang="en-GB" altLang="en-US" sz="3200" dirty="0"/>
          </a:p>
        </p:txBody>
      </p:sp>
    </p:spTree>
    <p:extLst>
      <p:ext uri="{BB962C8B-B14F-4D97-AF65-F5344CB8AC3E}">
        <p14:creationId xmlns:p14="http://schemas.microsoft.com/office/powerpoint/2010/main" val="3439453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xfrm>
            <a:off x="464127" y="1690688"/>
            <a:ext cx="6892636" cy="4351338"/>
          </a:xfrm>
        </p:spPr>
        <p:txBody>
          <a:bodyPr>
            <a:normAutofit fontScale="92500"/>
          </a:bodyPr>
          <a:lstStyle/>
          <a:p>
            <a:pPr marL="0" lvl="0" indent="0">
              <a:lnSpc>
                <a:spcPct val="100000"/>
              </a:lnSpc>
              <a:spcBef>
                <a:spcPts val="0"/>
              </a:spcBef>
              <a:buNone/>
              <a:defRPr/>
            </a:pPr>
            <a:r>
              <a:rPr lang="en-GB" dirty="0"/>
              <a:t>Like many </a:t>
            </a:r>
            <a:r>
              <a:rPr lang="en-GB" dirty="0" smtClean="0"/>
              <a:t>aspects </a:t>
            </a:r>
            <a:r>
              <a:rPr lang="en-GB" dirty="0"/>
              <a:t>of the </a:t>
            </a:r>
            <a:r>
              <a:rPr lang="en-GB" dirty="0" smtClean="0"/>
              <a:t>humanities, </a:t>
            </a:r>
            <a:r>
              <a:rPr lang="en-GB" dirty="0"/>
              <a:t>it is complex.</a:t>
            </a:r>
          </a:p>
          <a:p>
            <a:pPr marL="0" lvl="0" indent="0">
              <a:lnSpc>
                <a:spcPct val="100000"/>
              </a:lnSpc>
              <a:spcBef>
                <a:spcPts val="0"/>
              </a:spcBef>
              <a:buNone/>
              <a:defRPr/>
            </a:pPr>
            <a:endParaRPr lang="en-GB" dirty="0"/>
          </a:p>
          <a:p>
            <a:pPr marL="0" lvl="0" indent="0">
              <a:lnSpc>
                <a:spcPct val="100000"/>
              </a:lnSpc>
              <a:spcBef>
                <a:spcPts val="0"/>
              </a:spcBef>
              <a:buNone/>
              <a:defRPr/>
            </a:pPr>
            <a:r>
              <a:rPr lang="en-GB" dirty="0"/>
              <a:t>We are both dead and alive when both dead and </a:t>
            </a:r>
            <a:r>
              <a:rPr lang="en-GB" dirty="0" smtClean="0"/>
              <a:t>alive</a:t>
            </a:r>
          </a:p>
          <a:p>
            <a:pPr marL="0" lvl="0" indent="0">
              <a:lnSpc>
                <a:spcPct val="100000"/>
              </a:lnSpc>
              <a:spcBef>
                <a:spcPts val="0"/>
              </a:spcBef>
              <a:buNone/>
              <a:defRPr/>
            </a:pPr>
            <a:endParaRPr lang="en-GB" dirty="0"/>
          </a:p>
          <a:p>
            <a:pPr marL="0" lvl="0" indent="0">
              <a:lnSpc>
                <a:spcPct val="100000"/>
              </a:lnSpc>
              <a:spcBef>
                <a:spcPts val="0"/>
              </a:spcBef>
              <a:buNone/>
              <a:defRPr/>
            </a:pPr>
            <a:r>
              <a:rPr lang="en-GB" dirty="0"/>
              <a:t>It is a </a:t>
            </a:r>
            <a:r>
              <a:rPr lang="en-GB" dirty="0" smtClean="0"/>
              <a:t>process – and may not happen only once</a:t>
            </a:r>
          </a:p>
          <a:p>
            <a:pPr marL="0" lvl="0" indent="0">
              <a:lnSpc>
                <a:spcPct val="100000"/>
              </a:lnSpc>
              <a:spcBef>
                <a:spcPts val="0"/>
              </a:spcBef>
              <a:buNone/>
              <a:defRPr/>
            </a:pPr>
            <a:endParaRPr lang="en-GB" dirty="0"/>
          </a:p>
          <a:p>
            <a:pPr marL="0" lvl="0" indent="0">
              <a:lnSpc>
                <a:spcPct val="100000"/>
              </a:lnSpc>
              <a:spcBef>
                <a:spcPts val="0"/>
              </a:spcBef>
              <a:buNone/>
              <a:defRPr/>
            </a:pPr>
            <a:r>
              <a:rPr lang="en-GB" dirty="0" smtClean="0"/>
              <a:t>Because it is so emotional it is hard to deal with </a:t>
            </a:r>
          </a:p>
          <a:p>
            <a:pPr marL="0" lvl="0" indent="0">
              <a:lnSpc>
                <a:spcPct val="100000"/>
              </a:lnSpc>
              <a:spcBef>
                <a:spcPts val="0"/>
              </a:spcBef>
              <a:buNone/>
              <a:defRPr/>
            </a:pPr>
            <a:r>
              <a:rPr lang="en-GB" dirty="0" smtClean="0"/>
              <a:t>Society responds in a variety of ways</a:t>
            </a:r>
          </a:p>
          <a:p>
            <a:pPr marL="0" lvl="0" indent="0">
              <a:lnSpc>
                <a:spcPct val="100000"/>
              </a:lnSpc>
              <a:spcBef>
                <a:spcPts val="0"/>
              </a:spcBef>
              <a:buNone/>
              <a:defRPr/>
            </a:pPr>
            <a:endParaRPr lang="en-GB" dirty="0"/>
          </a:p>
          <a:p>
            <a:pPr marL="0" lvl="0" indent="0">
              <a:lnSpc>
                <a:spcPct val="100000"/>
              </a:lnSpc>
              <a:spcBef>
                <a:spcPts val="0"/>
              </a:spcBef>
              <a:buNone/>
              <a:defRPr/>
            </a:pPr>
            <a:endParaRPr lang="en-GB" dirty="0" smtClean="0"/>
          </a:p>
          <a:p>
            <a:pPr marL="0" lvl="0" indent="0">
              <a:lnSpc>
                <a:spcPct val="100000"/>
              </a:lnSpc>
              <a:spcBef>
                <a:spcPts val="0"/>
              </a:spcBef>
              <a:buNone/>
              <a:defRPr/>
            </a:pPr>
            <a:endParaRPr lang="en-GB" dirty="0"/>
          </a:p>
          <a:p>
            <a:endParaRPr lang="en-GB" dirty="0"/>
          </a:p>
        </p:txBody>
      </p:sp>
      <p:pic>
        <p:nvPicPr>
          <p:cNvPr id="5" name="Picture 4"/>
          <p:cNvPicPr>
            <a:picLocks noChangeAspect="1"/>
          </p:cNvPicPr>
          <p:nvPr/>
        </p:nvPicPr>
        <p:blipFill>
          <a:blip r:embed="rId3"/>
          <a:stretch>
            <a:fillRect/>
          </a:stretch>
        </p:blipFill>
        <p:spPr>
          <a:xfrm>
            <a:off x="7924800" y="527917"/>
            <a:ext cx="4135582" cy="5514109"/>
          </a:xfrm>
          <a:prstGeom prst="rect">
            <a:avLst/>
          </a:prstGeom>
        </p:spPr>
      </p:pic>
      <p:sp>
        <p:nvSpPr>
          <p:cNvPr id="6" name="TextBox 5"/>
          <p:cNvSpPr txBox="1"/>
          <p:nvPr/>
        </p:nvSpPr>
        <p:spPr>
          <a:xfrm>
            <a:off x="8409710" y="6204818"/>
            <a:ext cx="2143600" cy="646331"/>
          </a:xfrm>
          <a:prstGeom prst="rect">
            <a:avLst/>
          </a:prstGeom>
          <a:noFill/>
        </p:spPr>
        <p:txBody>
          <a:bodyPr wrap="none" rtlCol="0">
            <a:spAutoFit/>
          </a:bodyPr>
          <a:lstStyle/>
          <a:p>
            <a:r>
              <a:rPr lang="en-GB" dirty="0" smtClean="0"/>
              <a:t>A pop-up death cafe.</a:t>
            </a:r>
          </a:p>
          <a:p>
            <a:r>
              <a:rPr lang="en-GB" dirty="0" smtClean="0"/>
              <a:t>. </a:t>
            </a:r>
          </a:p>
        </p:txBody>
      </p:sp>
    </p:spTree>
    <p:extLst>
      <p:ext uri="{BB962C8B-B14F-4D97-AF65-F5344CB8AC3E}">
        <p14:creationId xmlns:p14="http://schemas.microsoft.com/office/powerpoint/2010/main" val="40978745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433</TotalTime>
  <Words>2961</Words>
  <Application>Microsoft Office PowerPoint</Application>
  <PresentationFormat>Widescreen</PresentationFormat>
  <Paragraphs>206</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The matter of Life and Death: An exploration of the difference?</vt:lpstr>
      <vt:lpstr>The ‘matter’ of life and death An exploration….</vt:lpstr>
      <vt:lpstr>Rossetti the painter Lizzie the ’model’</vt:lpstr>
      <vt:lpstr>The pre-Raphaelite and the red head…</vt:lpstr>
      <vt:lpstr>The romantic Rossetti</vt:lpstr>
      <vt:lpstr>PowerPoint Presentation</vt:lpstr>
      <vt:lpstr>Is it true? Does hair or anything else grow or function when you are dead? </vt:lpstr>
      <vt:lpstr> Can it be true?  </vt:lpstr>
      <vt:lpstr>Observations of the dead may have created the undead</vt:lpstr>
      <vt:lpstr>Vlad III the Impaler</vt:lpstr>
      <vt:lpstr>Taphophobia: Misguided neurosis</vt:lpstr>
      <vt:lpstr>Dead and Dusted: Exploring the mutable boundaries of the body</vt:lpstr>
      <vt:lpstr>Ashes to ashes: dust to dust</vt:lpstr>
      <vt:lpstr>Other matters: Forensic detection</vt:lpstr>
      <vt:lpstr>Right to life, right to die is why it matters</vt:lpstr>
      <vt:lpstr>Death is not a one of event or process……how many times can you die? </vt:lpstr>
      <vt:lpstr>Day of the Dead: el Día de los Muertos </vt:lpstr>
      <vt:lpstr>PowerPoint Presentation</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matter of Life and Death: Just where is the difference?</dc:title>
  <dc:creator>Ros Coard</dc:creator>
  <cp:lastModifiedBy>Ros Coard</cp:lastModifiedBy>
  <cp:revision>9</cp:revision>
  <cp:lastPrinted>2019-11-11T13:48:28Z</cp:lastPrinted>
  <dcterms:created xsi:type="dcterms:W3CDTF">2019-11-09T11:07:26Z</dcterms:created>
  <dcterms:modified xsi:type="dcterms:W3CDTF">2019-11-11T13:53:46Z</dcterms:modified>
</cp:coreProperties>
</file>