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Lst>
  <p:notesMasterIdLst>
    <p:notesMasterId r:id="rId13"/>
  </p:notesMasterIdLst>
  <p:sldIdLst>
    <p:sldId id="621" r:id="rId4"/>
    <p:sldId id="309" r:id="rId5"/>
    <p:sldId id="641" r:id="rId6"/>
    <p:sldId id="658" r:id="rId7"/>
    <p:sldId id="661" r:id="rId8"/>
    <p:sldId id="339" r:id="rId9"/>
    <p:sldId id="331" r:id="rId10"/>
    <p:sldId id="656" r:id="rId11"/>
    <p:sldId id="657" r:id="rId12"/>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173AFF"/>
    <a:srgbClr val="FC2610"/>
    <a:srgbClr val="FF99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8328" autoAdjust="0"/>
    <p:restoredTop sz="93760" autoAdjust="0"/>
  </p:normalViewPr>
  <p:slideViewPr>
    <p:cSldViewPr>
      <p:cViewPr varScale="1">
        <p:scale>
          <a:sx n="97" d="100"/>
          <a:sy n="97" d="100"/>
        </p:scale>
        <p:origin x="450" y="120"/>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notesMaster" Target="notesMasters/notesMaster1.xml"/><Relationship Id="rId3" Type="http://schemas.openxmlformats.org/officeDocument/2006/relationships/slideMaster" Target="slideMasters/slideMaster3.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viewProps" Target="viewProps.xml"/><Relationship Id="rId10" Type="http://schemas.openxmlformats.org/officeDocument/2006/relationships/slide" Target="slides/slide7.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BFDDDB29-D266-48FC-8465-C8D9DCBE8265}" type="datetimeFigureOut">
              <a:rPr lang="en-GB"/>
              <a:pPr>
                <a:defRPr/>
              </a:pPr>
              <a:t>08/03/2025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F248F1B4-D8DB-4A55-8E6E-EBADE4857EE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Abbreviations and symbols here before note taking practice?</a:t>
            </a:r>
          </a:p>
        </p:txBody>
      </p:sp>
      <p:sp>
        <p:nvSpPr>
          <p:cNvPr id="4" name="Slide Number Placeholder 3"/>
          <p:cNvSpPr>
            <a:spLocks noGrp="1"/>
          </p:cNvSpPr>
          <p:nvPr>
            <p:ph type="sldNum" sz="quarter" idx="5"/>
          </p:nvPr>
        </p:nvSpPr>
        <p:spPr/>
        <p:txBody>
          <a:bodyPr/>
          <a:lstStyle/>
          <a:p>
            <a:fld id="{6936E1E2-17D2-5E4C-B96D-EEDAC0EF77DB}" type="slidenum">
              <a:rPr lang="en-US" smtClean="0"/>
              <a:pPr/>
              <a:t>6</a:t>
            </a:fld>
            <a:endParaRPr lang="en-US"/>
          </a:p>
        </p:txBody>
      </p:sp>
    </p:spTree>
    <p:extLst>
      <p:ext uri="{BB962C8B-B14F-4D97-AF65-F5344CB8AC3E}">
        <p14:creationId xmlns:p14="http://schemas.microsoft.com/office/powerpoint/2010/main" val="26857125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D8957A9D-AC9B-4E69-A4C8-E529DE123C02}" type="datetime1">
              <a:rPr lang="en-GB"/>
              <a:pPr>
                <a:defRPr/>
              </a:pPr>
              <a:t>08/03/2025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E2B4994-F2C0-43BA-805D-BAE87E775281}" type="slidenum">
              <a:rPr lang="en-GB" altLang="en-US"/>
              <a:pPr>
                <a:defRPr/>
              </a:pPr>
              <a:t>‹#›</a:t>
            </a:fld>
            <a:endParaRPr lang="en-GB" altLang="en-US"/>
          </a:p>
        </p:txBody>
      </p:sp>
    </p:spTree>
    <p:extLst>
      <p:ext uri="{BB962C8B-B14F-4D97-AF65-F5344CB8AC3E}">
        <p14:creationId xmlns:p14="http://schemas.microsoft.com/office/powerpoint/2010/main" val="1397130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4366ECD-46FF-4892-9806-222A0977A9D4}" type="datetime1">
              <a:rPr lang="en-GB"/>
              <a:pPr>
                <a:defRPr/>
              </a:pPr>
              <a:t>08/03/2025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22189B4-4D1C-4360-9D7A-FA5B0CE2A45F}" type="slidenum">
              <a:rPr lang="en-GB" altLang="en-US"/>
              <a:pPr>
                <a:defRPr/>
              </a:pPr>
              <a:t>‹#›</a:t>
            </a:fld>
            <a:endParaRPr lang="en-GB" altLang="en-US"/>
          </a:p>
        </p:txBody>
      </p:sp>
    </p:spTree>
    <p:extLst>
      <p:ext uri="{BB962C8B-B14F-4D97-AF65-F5344CB8AC3E}">
        <p14:creationId xmlns:p14="http://schemas.microsoft.com/office/powerpoint/2010/main" val="35955258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912352F6-B0D5-4708-A681-C79D43E526A8}" type="datetime1">
              <a:rPr lang="en-GB"/>
              <a:pPr>
                <a:defRPr/>
              </a:pPr>
              <a:t>08/03/2025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6A9F66A-178D-4084-A6A9-FEAAFFD91103}" type="slidenum">
              <a:rPr lang="en-GB" altLang="en-US"/>
              <a:pPr>
                <a:defRPr/>
              </a:pPr>
              <a:t>‹#›</a:t>
            </a:fld>
            <a:endParaRPr lang="en-GB" altLang="en-US"/>
          </a:p>
        </p:txBody>
      </p:sp>
    </p:spTree>
    <p:extLst>
      <p:ext uri="{BB962C8B-B14F-4D97-AF65-F5344CB8AC3E}">
        <p14:creationId xmlns:p14="http://schemas.microsoft.com/office/powerpoint/2010/main" val="4806680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8F137993-CF85-4987-AD7F-5DB8FF13157A}" type="datetime1">
              <a:rPr lang="en-GB"/>
              <a:pPr>
                <a:defRPr/>
              </a:pPr>
              <a:t>08/03/2025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5D0BBD2C-051B-4398-95B1-50D2FAFD910B}" type="slidenum">
              <a:rPr lang="en-GB" altLang="en-US"/>
              <a:pPr>
                <a:defRPr/>
              </a:pPr>
              <a:t>‹#›</a:t>
            </a:fld>
            <a:endParaRPr lang="en-GB" altLang="en-US"/>
          </a:p>
        </p:txBody>
      </p:sp>
    </p:spTree>
    <p:extLst>
      <p:ext uri="{BB962C8B-B14F-4D97-AF65-F5344CB8AC3E}">
        <p14:creationId xmlns:p14="http://schemas.microsoft.com/office/powerpoint/2010/main" val="33381453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40E3C0BB-7F26-4514-BBBF-4EAA337E4C39}" type="datetime1">
              <a:rPr lang="en-GB"/>
              <a:pPr>
                <a:defRPr/>
              </a:pPr>
              <a:t>08/03/2025</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F491F9F-1113-4BCA-B65B-006455AABD52}" type="slidenum">
              <a:rPr lang="en-GB" altLang="en-US"/>
              <a:pPr>
                <a:defRPr/>
              </a:pPr>
              <a:t>‹#›</a:t>
            </a:fld>
            <a:endParaRPr lang="en-GB" altLang="en-US"/>
          </a:p>
        </p:txBody>
      </p:sp>
    </p:spTree>
    <p:extLst>
      <p:ext uri="{BB962C8B-B14F-4D97-AF65-F5344CB8AC3E}">
        <p14:creationId xmlns:p14="http://schemas.microsoft.com/office/powerpoint/2010/main" val="28962319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C76616C7-AE3A-44A7-9CE5-FEFF4AFE7F41}" type="datetime1">
              <a:rPr lang="en-GB"/>
              <a:pPr>
                <a:defRPr/>
              </a:pPr>
              <a:t>08/03/2025</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CDD00A46-C120-4BDD-ACA2-4E4265FEDF64}" type="slidenum">
              <a:rPr lang="en-GB" altLang="en-US"/>
              <a:pPr>
                <a:defRPr/>
              </a:pPr>
              <a:t>‹#›</a:t>
            </a:fld>
            <a:endParaRPr lang="en-GB" altLang="en-US"/>
          </a:p>
        </p:txBody>
      </p:sp>
    </p:spTree>
    <p:extLst>
      <p:ext uri="{BB962C8B-B14F-4D97-AF65-F5344CB8AC3E}">
        <p14:creationId xmlns:p14="http://schemas.microsoft.com/office/powerpoint/2010/main" val="15861256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5123F0FA-A1E8-46A8-811C-76A604918AE1}" type="datetime1">
              <a:rPr lang="en-GB"/>
              <a:pPr>
                <a:defRPr/>
              </a:pPr>
              <a:t>08/03/2025</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4F47D6E2-092D-41D5-93CC-4BBA81A7496F}" type="slidenum">
              <a:rPr lang="en-GB" altLang="en-US"/>
              <a:pPr>
                <a:defRPr/>
              </a:pPr>
              <a:t>‹#›</a:t>
            </a:fld>
            <a:endParaRPr lang="en-GB" altLang="en-US"/>
          </a:p>
        </p:txBody>
      </p:sp>
    </p:spTree>
    <p:extLst>
      <p:ext uri="{BB962C8B-B14F-4D97-AF65-F5344CB8AC3E}">
        <p14:creationId xmlns:p14="http://schemas.microsoft.com/office/powerpoint/2010/main" val="40748513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8B3063F9-DF01-41DB-8845-EA1A641D261B}" type="datetime1">
              <a:rPr lang="en-GB"/>
              <a:pPr>
                <a:defRPr/>
              </a:pPr>
              <a:t>08/03/2025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E0F8CEA2-BF5E-4A6C-A8F5-067B479681CE}" type="slidenum">
              <a:rPr lang="en-GB" altLang="en-US"/>
              <a:pPr>
                <a:defRPr/>
              </a:pPr>
              <a:t>‹#›</a:t>
            </a:fld>
            <a:endParaRPr lang="en-GB" altLang="en-US"/>
          </a:p>
        </p:txBody>
      </p:sp>
    </p:spTree>
    <p:extLst>
      <p:ext uri="{BB962C8B-B14F-4D97-AF65-F5344CB8AC3E}">
        <p14:creationId xmlns:p14="http://schemas.microsoft.com/office/powerpoint/2010/main" val="22587401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7A3ED04-2E3C-4922-96FF-46FD3E74501B}" type="datetime1">
              <a:rPr lang="en-GB"/>
              <a:pPr>
                <a:defRPr/>
              </a:pPr>
              <a:t>08/03/2025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82953968-9A17-4BB3-AE45-988B81F22745}" type="slidenum">
              <a:rPr lang="en-GB" altLang="en-US"/>
              <a:pPr>
                <a:defRPr/>
              </a:pPr>
              <a:t>‹#›</a:t>
            </a:fld>
            <a:endParaRPr lang="en-GB" altLang="en-US"/>
          </a:p>
        </p:txBody>
      </p:sp>
    </p:spTree>
    <p:extLst>
      <p:ext uri="{BB962C8B-B14F-4D97-AF65-F5344CB8AC3E}">
        <p14:creationId xmlns:p14="http://schemas.microsoft.com/office/powerpoint/2010/main" val="29903159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4CDF281-FEC4-4C7F-8C01-23106C489533}" type="datetime1">
              <a:rPr lang="en-GB"/>
              <a:pPr>
                <a:defRPr/>
              </a:pPr>
              <a:t>08/03/2025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B61247E-6470-41F0-B541-6CCB7AEBA89C}" type="slidenum">
              <a:rPr lang="en-GB" altLang="en-US"/>
              <a:pPr>
                <a:defRPr/>
              </a:pPr>
              <a:t>‹#›</a:t>
            </a:fld>
            <a:endParaRPr lang="en-GB" altLang="en-US"/>
          </a:p>
        </p:txBody>
      </p:sp>
    </p:spTree>
    <p:extLst>
      <p:ext uri="{BB962C8B-B14F-4D97-AF65-F5344CB8AC3E}">
        <p14:creationId xmlns:p14="http://schemas.microsoft.com/office/powerpoint/2010/main" val="3193679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A1BAB9D-8793-4F81-9A68-3D1487B2FFD7}" type="datetime1">
              <a:rPr lang="en-GB"/>
              <a:pPr>
                <a:defRPr/>
              </a:pPr>
              <a:t>08/03/2025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2B73526-81C8-449A-AC37-7F65AE6F295C}" type="slidenum">
              <a:rPr lang="en-GB" altLang="en-US"/>
              <a:pPr>
                <a:defRPr/>
              </a:pPr>
              <a:t>‹#›</a:t>
            </a:fld>
            <a:endParaRPr lang="en-GB" altLang="en-US"/>
          </a:p>
        </p:txBody>
      </p:sp>
    </p:spTree>
    <p:extLst>
      <p:ext uri="{BB962C8B-B14F-4D97-AF65-F5344CB8AC3E}">
        <p14:creationId xmlns:p14="http://schemas.microsoft.com/office/powerpoint/2010/main" val="38614209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AE78C15F-829C-4062-A183-186C72A5B19B}" type="datetime1">
              <a:rPr lang="en-GB"/>
              <a:pPr>
                <a:defRPr/>
              </a:pPr>
              <a:t>08/03/2025</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E477BACE-7C00-448F-A882-54CC55A78DD5}" type="slidenum">
              <a:rPr lang="en-GB" altLang="en-US"/>
              <a:pPr>
                <a:defRPr/>
              </a:pPr>
              <a:t>‹#›</a:t>
            </a:fld>
            <a:endParaRPr lang="en-GB" altLang="en-US"/>
          </a:p>
        </p:txBody>
      </p:sp>
    </p:spTree>
    <p:extLst>
      <p:ext uri="{BB962C8B-B14F-4D97-AF65-F5344CB8AC3E}">
        <p14:creationId xmlns:p14="http://schemas.microsoft.com/office/powerpoint/2010/main" val="8353868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FD0E588-56D1-42A5-A553-950A7497CF5B}" type="datetime1">
              <a:rPr lang="en-GB"/>
              <a:pPr>
                <a:defRPr/>
              </a:pPr>
              <a:t>08/03/2025</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E75782E4-D1C8-4E8E-8306-87AA7AB281BD}" type="slidenum">
              <a:rPr lang="en-GB" altLang="en-US"/>
              <a:pPr>
                <a:defRPr/>
              </a:pPr>
              <a:t>‹#›</a:t>
            </a:fld>
            <a:endParaRPr lang="en-GB" altLang="en-US"/>
          </a:p>
        </p:txBody>
      </p:sp>
    </p:spTree>
    <p:extLst>
      <p:ext uri="{BB962C8B-B14F-4D97-AF65-F5344CB8AC3E}">
        <p14:creationId xmlns:p14="http://schemas.microsoft.com/office/powerpoint/2010/main" val="13351108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A9BF4EC3-65E0-4CCF-90E4-DBC732BBFCBC}" type="datetime1">
              <a:rPr lang="en-GB"/>
              <a:pPr>
                <a:defRPr/>
              </a:pPr>
              <a:t>08/03/2025</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D41BF09C-2E25-4F5A-80C2-59841DFEF076}" type="slidenum">
              <a:rPr lang="en-GB" altLang="en-US"/>
              <a:pPr>
                <a:defRPr/>
              </a:pPr>
              <a:t>‹#›</a:t>
            </a:fld>
            <a:endParaRPr lang="en-GB" altLang="en-US"/>
          </a:p>
        </p:txBody>
      </p:sp>
    </p:spTree>
    <p:extLst>
      <p:ext uri="{BB962C8B-B14F-4D97-AF65-F5344CB8AC3E}">
        <p14:creationId xmlns:p14="http://schemas.microsoft.com/office/powerpoint/2010/main" val="39733164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A86E5ACC-79C4-4BF0-8027-F470ADB41BF0}" type="datetime1">
              <a:rPr lang="en-GB"/>
              <a:pPr>
                <a:defRPr/>
              </a:pPr>
              <a:t>08/03/2025</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3C15340B-8082-4D8A-94A7-B68FAB42E8E4}" type="slidenum">
              <a:rPr lang="en-GB" altLang="en-US"/>
              <a:pPr>
                <a:defRPr/>
              </a:pPr>
              <a:t>‹#›</a:t>
            </a:fld>
            <a:endParaRPr lang="en-GB" altLang="en-US"/>
          </a:p>
        </p:txBody>
      </p:sp>
    </p:spTree>
    <p:extLst>
      <p:ext uri="{BB962C8B-B14F-4D97-AF65-F5344CB8AC3E}">
        <p14:creationId xmlns:p14="http://schemas.microsoft.com/office/powerpoint/2010/main" val="41192457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1FC129FB-87AC-494D-95B9-6A84410CA8A5}" type="datetime1">
              <a:rPr lang="en-GB"/>
              <a:pPr>
                <a:defRPr/>
              </a:pPr>
              <a:t>08/03/2025</a:t>
            </a:fld>
            <a:endParaRPr lang="en-GB" dirty="0"/>
          </a:p>
        </p:txBody>
      </p:sp>
      <p:sp>
        <p:nvSpPr>
          <p:cNvPr id="8" name="Slide Number Placeholder 5"/>
          <p:cNvSpPr>
            <a:spLocks noGrp="1"/>
          </p:cNvSpPr>
          <p:nvPr>
            <p:ph type="sldNum" sz="quarter" idx="11"/>
          </p:nvPr>
        </p:nvSpPr>
        <p:spPr/>
        <p:txBody>
          <a:bodyPr/>
          <a:lstStyle>
            <a:lvl1pPr>
              <a:defRPr/>
            </a:lvl1pPr>
          </a:lstStyle>
          <a:p>
            <a:pPr>
              <a:defRPr/>
            </a:pPr>
            <a:fld id="{851272C1-85B3-43F9-9F1B-401E6BCA2371}" type="slidenum">
              <a:rPr lang="en-GB" altLang="en-US"/>
              <a:pPr>
                <a:defRPr/>
              </a:pPr>
              <a:t>‹#›</a:t>
            </a:fld>
            <a:endParaRPr lang="en-GB" altLang="en-US"/>
          </a:p>
        </p:txBody>
      </p:sp>
    </p:spTree>
    <p:extLst>
      <p:ext uri="{BB962C8B-B14F-4D97-AF65-F5344CB8AC3E}">
        <p14:creationId xmlns:p14="http://schemas.microsoft.com/office/powerpoint/2010/main" val="20671899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8EF8F441-39C6-4306-A42F-42F44D7C97BD}" type="datetime1">
              <a:rPr lang="en-GB"/>
              <a:pPr>
                <a:defRPr/>
              </a:pPr>
              <a:t>08/03/2025</a:t>
            </a:fld>
            <a:endParaRPr lang="en-GB" dirty="0"/>
          </a:p>
        </p:txBody>
      </p:sp>
      <p:sp>
        <p:nvSpPr>
          <p:cNvPr id="4" name="Slide Number Placeholder 5"/>
          <p:cNvSpPr>
            <a:spLocks noGrp="1"/>
          </p:cNvSpPr>
          <p:nvPr>
            <p:ph type="sldNum" sz="quarter" idx="11"/>
          </p:nvPr>
        </p:nvSpPr>
        <p:spPr/>
        <p:txBody>
          <a:bodyPr/>
          <a:lstStyle>
            <a:lvl1pPr>
              <a:defRPr/>
            </a:lvl1pPr>
          </a:lstStyle>
          <a:p>
            <a:pPr>
              <a:defRPr/>
            </a:pPr>
            <a:fld id="{DE699A1F-28B8-4A72-B67B-BF189B832B6E}" type="slidenum">
              <a:rPr lang="en-GB" altLang="en-US"/>
              <a:pPr>
                <a:defRPr/>
              </a:pPr>
              <a:t>‹#›</a:t>
            </a:fld>
            <a:endParaRPr lang="en-GB" altLang="en-US"/>
          </a:p>
        </p:txBody>
      </p:sp>
    </p:spTree>
    <p:extLst>
      <p:ext uri="{BB962C8B-B14F-4D97-AF65-F5344CB8AC3E}">
        <p14:creationId xmlns:p14="http://schemas.microsoft.com/office/powerpoint/2010/main" val="33409360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2836826C-58C1-4440-979C-F534CF4CCAE6}" type="datetime1">
              <a:rPr lang="en-GB"/>
              <a:pPr>
                <a:defRPr/>
              </a:pPr>
              <a:t>08/03/2025</a:t>
            </a:fld>
            <a:endParaRPr lang="en-GB" dirty="0"/>
          </a:p>
        </p:txBody>
      </p:sp>
      <p:sp>
        <p:nvSpPr>
          <p:cNvPr id="3" name="Slide Number Placeholder 5"/>
          <p:cNvSpPr>
            <a:spLocks noGrp="1"/>
          </p:cNvSpPr>
          <p:nvPr>
            <p:ph type="sldNum" sz="quarter" idx="11"/>
          </p:nvPr>
        </p:nvSpPr>
        <p:spPr/>
        <p:txBody>
          <a:bodyPr/>
          <a:lstStyle>
            <a:lvl1pPr>
              <a:defRPr/>
            </a:lvl1pPr>
          </a:lstStyle>
          <a:p>
            <a:pPr>
              <a:defRPr/>
            </a:pPr>
            <a:fld id="{B7968EE4-3C6A-48DA-B6AE-D98E3D87CC8E}" type="slidenum">
              <a:rPr lang="en-GB" altLang="en-US"/>
              <a:pPr>
                <a:defRPr/>
              </a:pPr>
              <a:t>‹#›</a:t>
            </a:fld>
            <a:endParaRPr lang="en-GB" altLang="en-US"/>
          </a:p>
        </p:txBody>
      </p:sp>
    </p:spTree>
    <p:extLst>
      <p:ext uri="{BB962C8B-B14F-4D97-AF65-F5344CB8AC3E}">
        <p14:creationId xmlns:p14="http://schemas.microsoft.com/office/powerpoint/2010/main" val="35029028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6348C9B3-36DE-4D30-AD9C-F5F870B48444}" type="datetime1">
              <a:rPr lang="en-GB"/>
              <a:pPr>
                <a:defRPr/>
              </a:pPr>
              <a:t>08/03/2025</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81CD3381-BD83-4D74-94EA-52991AA1AFDC}" type="slidenum">
              <a:rPr lang="en-GB" altLang="en-US"/>
              <a:pPr>
                <a:defRPr/>
              </a:pPr>
              <a:t>‹#›</a:t>
            </a:fld>
            <a:endParaRPr lang="en-GB" altLang="en-US"/>
          </a:p>
        </p:txBody>
      </p:sp>
    </p:spTree>
    <p:extLst>
      <p:ext uri="{BB962C8B-B14F-4D97-AF65-F5344CB8AC3E}">
        <p14:creationId xmlns:p14="http://schemas.microsoft.com/office/powerpoint/2010/main" val="16771162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76B4FE9-329F-4A9D-B38A-B7494D2AA5BB}" type="datetime1">
              <a:rPr lang="en-GB"/>
              <a:pPr>
                <a:defRPr/>
              </a:pPr>
              <a:t>08/03/2025</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20781313-1272-49F1-96EB-FB78CF41E3DE}" type="slidenum">
              <a:rPr lang="en-GB" altLang="en-US"/>
              <a:pPr>
                <a:defRPr/>
              </a:pPr>
              <a:t>‹#›</a:t>
            </a:fld>
            <a:endParaRPr lang="en-GB" altLang="en-US"/>
          </a:p>
        </p:txBody>
      </p:sp>
    </p:spTree>
    <p:extLst>
      <p:ext uri="{BB962C8B-B14F-4D97-AF65-F5344CB8AC3E}">
        <p14:creationId xmlns:p14="http://schemas.microsoft.com/office/powerpoint/2010/main" val="31458922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10FA0EF-A452-4385-9B7B-11D9616E848A}" type="datetime1">
              <a:rPr lang="en-GB"/>
              <a:pPr>
                <a:defRPr/>
              </a:pPr>
              <a:t>08/03/2025</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8C888349-23EE-4BCA-8D17-5D08CE195DA0}" type="slidenum">
              <a:rPr lang="en-GB" altLang="en-US"/>
              <a:pPr>
                <a:defRPr/>
              </a:pPr>
              <a:t>‹#›</a:t>
            </a:fld>
            <a:endParaRPr lang="en-GB" altLang="en-US"/>
          </a:p>
        </p:txBody>
      </p:sp>
    </p:spTree>
    <p:extLst>
      <p:ext uri="{BB962C8B-B14F-4D97-AF65-F5344CB8AC3E}">
        <p14:creationId xmlns:p14="http://schemas.microsoft.com/office/powerpoint/2010/main" val="311689816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C8FAD4A-27DB-465A-8685-31F1AA24435C}" type="datetime1">
              <a:rPr lang="en-GB"/>
              <a:pPr>
                <a:defRPr/>
              </a:pPr>
              <a:t>08/03/2025</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1A72FD09-D6B6-4B82-AF78-B9E9983C59BB}" type="slidenum">
              <a:rPr lang="en-GB" altLang="en-US"/>
              <a:pPr>
                <a:defRPr/>
              </a:pPr>
              <a:t>‹#›</a:t>
            </a:fld>
            <a:endParaRPr lang="en-GB" altLang="en-US"/>
          </a:p>
        </p:txBody>
      </p:sp>
    </p:spTree>
    <p:extLst>
      <p:ext uri="{BB962C8B-B14F-4D97-AF65-F5344CB8AC3E}">
        <p14:creationId xmlns:p14="http://schemas.microsoft.com/office/powerpoint/2010/main" val="784182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2F1E7B97-8893-4DF8-94C2-0BDDB4083750}" type="datetime1">
              <a:rPr lang="en-GB"/>
              <a:pPr>
                <a:defRPr/>
              </a:pPr>
              <a:t>08/03/2025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0B473A-B5CB-4AEA-A841-E4A1420271FA}" type="slidenum">
              <a:rPr lang="en-GB" altLang="en-US"/>
              <a:pPr>
                <a:defRPr/>
              </a:pPr>
              <a:t>‹#›</a:t>
            </a:fld>
            <a:endParaRPr lang="en-GB" altLang="en-US"/>
          </a:p>
        </p:txBody>
      </p:sp>
    </p:spTree>
    <p:extLst>
      <p:ext uri="{BB962C8B-B14F-4D97-AF65-F5344CB8AC3E}">
        <p14:creationId xmlns:p14="http://schemas.microsoft.com/office/powerpoint/2010/main" val="34370720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DF502AA-C8CB-4132-B592-CA60B7C38ACE}" type="datetime1">
              <a:rPr lang="en-GB"/>
              <a:pPr>
                <a:defRPr/>
              </a:pPr>
              <a:t>08/03/2025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3416350-3461-4282-A263-C166126E991F}" type="slidenum">
              <a:rPr lang="en-GB" altLang="en-US"/>
              <a:pPr>
                <a:defRPr/>
              </a:pPr>
              <a:t>‹#›</a:t>
            </a:fld>
            <a:endParaRPr lang="en-GB" altLang="en-US"/>
          </a:p>
        </p:txBody>
      </p:sp>
    </p:spTree>
    <p:extLst>
      <p:ext uri="{BB962C8B-B14F-4D97-AF65-F5344CB8AC3E}">
        <p14:creationId xmlns:p14="http://schemas.microsoft.com/office/powerpoint/2010/main" val="15600417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6BD54D1A-4815-47BD-8614-C0B0CB854EB1}" type="datetime1">
              <a:rPr lang="en-GB"/>
              <a:pPr>
                <a:defRPr/>
              </a:pPr>
              <a:t>08/03/2025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1269315-487F-456B-9DCF-692949BD7BA7}" type="slidenum">
              <a:rPr lang="en-GB" altLang="en-US"/>
              <a:pPr>
                <a:defRPr/>
              </a:pPr>
              <a:t>‹#›</a:t>
            </a:fld>
            <a:endParaRPr lang="en-GB" altLang="en-US"/>
          </a:p>
        </p:txBody>
      </p:sp>
    </p:spTree>
    <p:extLst>
      <p:ext uri="{BB962C8B-B14F-4D97-AF65-F5344CB8AC3E}">
        <p14:creationId xmlns:p14="http://schemas.microsoft.com/office/powerpoint/2010/main" val="405662966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4E3DC6A9-A123-4839-B812-2B5358EDB404}" type="datetime1">
              <a:rPr lang="en-GB"/>
              <a:pPr>
                <a:defRPr/>
              </a:pPr>
              <a:t>08/03/2025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9AA3C5AE-BB4B-472B-815B-B9E00B3AC4F5}" type="slidenum">
              <a:rPr lang="en-GB" altLang="en-US"/>
              <a:pPr>
                <a:defRPr/>
              </a:pPr>
              <a:t>‹#›</a:t>
            </a:fld>
            <a:endParaRPr lang="en-GB" altLang="en-US"/>
          </a:p>
        </p:txBody>
      </p:sp>
    </p:spTree>
    <p:extLst>
      <p:ext uri="{BB962C8B-B14F-4D97-AF65-F5344CB8AC3E}">
        <p14:creationId xmlns:p14="http://schemas.microsoft.com/office/powerpoint/2010/main" val="34706885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28CB978A-EA46-472A-9CB9-DD326FDEE697}" type="datetime1">
              <a:rPr lang="en-GB"/>
              <a:pPr>
                <a:defRPr/>
              </a:pPr>
              <a:t>08/03/2025</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43C18FD-4431-4582-9B98-5DA29A8F2ABA}" type="slidenum">
              <a:rPr lang="en-GB" altLang="en-US"/>
              <a:pPr>
                <a:defRPr/>
              </a:pPr>
              <a:t>‹#›</a:t>
            </a:fld>
            <a:endParaRPr lang="en-GB" altLang="en-US"/>
          </a:p>
        </p:txBody>
      </p:sp>
    </p:spTree>
    <p:extLst>
      <p:ext uri="{BB962C8B-B14F-4D97-AF65-F5344CB8AC3E}">
        <p14:creationId xmlns:p14="http://schemas.microsoft.com/office/powerpoint/2010/main" val="129366097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29F62988-4734-49D5-ABC9-1D8830979CA5}" type="datetime1">
              <a:rPr lang="en-GB"/>
              <a:pPr>
                <a:defRPr/>
              </a:pPr>
              <a:t>08/03/2025</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7FB8E70-BA6C-4849-BF8B-0E7C61769DB9}" type="slidenum">
              <a:rPr lang="en-GB" altLang="en-US"/>
              <a:pPr>
                <a:defRPr/>
              </a:pPr>
              <a:t>‹#›</a:t>
            </a:fld>
            <a:endParaRPr lang="en-GB" altLang="en-US"/>
          </a:p>
        </p:txBody>
      </p:sp>
    </p:spTree>
    <p:extLst>
      <p:ext uri="{BB962C8B-B14F-4D97-AF65-F5344CB8AC3E}">
        <p14:creationId xmlns:p14="http://schemas.microsoft.com/office/powerpoint/2010/main" val="12375372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E12784E-0867-4A6F-89D2-D0F62A3AC4E3}" type="datetime1">
              <a:rPr lang="en-GB"/>
              <a:pPr>
                <a:defRPr/>
              </a:pPr>
              <a:t>08/03/2025</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109B5B61-3075-4C1F-9BB4-EB3E42D1F0BA}" type="slidenum">
              <a:rPr lang="en-GB" altLang="en-US"/>
              <a:pPr>
                <a:defRPr/>
              </a:pPr>
              <a:t>‹#›</a:t>
            </a:fld>
            <a:endParaRPr lang="en-GB" altLang="en-US"/>
          </a:p>
        </p:txBody>
      </p:sp>
    </p:spTree>
    <p:extLst>
      <p:ext uri="{BB962C8B-B14F-4D97-AF65-F5344CB8AC3E}">
        <p14:creationId xmlns:p14="http://schemas.microsoft.com/office/powerpoint/2010/main" val="124082474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1DB6958D-3A38-440B-B159-47C5695A6FC1}" type="datetime1">
              <a:rPr lang="en-GB"/>
              <a:pPr>
                <a:defRPr/>
              </a:pPr>
              <a:t>08/03/2025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A363B1F5-2E66-4BC7-8719-37CD5455B1D2}" type="slidenum">
              <a:rPr lang="en-GB" altLang="en-US"/>
              <a:pPr>
                <a:defRPr/>
              </a:pPr>
              <a:t>‹#›</a:t>
            </a:fld>
            <a:endParaRPr lang="en-GB" altLang="en-US"/>
          </a:p>
        </p:txBody>
      </p:sp>
    </p:spTree>
    <p:extLst>
      <p:ext uri="{BB962C8B-B14F-4D97-AF65-F5344CB8AC3E}">
        <p14:creationId xmlns:p14="http://schemas.microsoft.com/office/powerpoint/2010/main" val="250695226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04EB3A9-CBB8-438E-B510-1D714DB9C88C}" type="datetime1">
              <a:rPr lang="en-GB"/>
              <a:pPr>
                <a:defRPr/>
              </a:pPr>
              <a:t>08/03/2025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48B25A4-F189-4EFD-9B4E-E67BF842DC2B}" type="slidenum">
              <a:rPr lang="en-GB" altLang="en-US"/>
              <a:pPr>
                <a:defRPr/>
              </a:pPr>
              <a:t>‹#›</a:t>
            </a:fld>
            <a:endParaRPr lang="en-GB" altLang="en-US"/>
          </a:p>
        </p:txBody>
      </p:sp>
    </p:spTree>
    <p:extLst>
      <p:ext uri="{BB962C8B-B14F-4D97-AF65-F5344CB8AC3E}">
        <p14:creationId xmlns:p14="http://schemas.microsoft.com/office/powerpoint/2010/main" val="219844941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B5E5589-F089-4F96-BD0C-9C622F2F12A3}" type="datetime1">
              <a:rPr lang="en-GB"/>
              <a:pPr>
                <a:defRPr/>
              </a:pPr>
              <a:t>08/03/2025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4A06D725-321D-45B2-9009-D4D95961F037}" type="slidenum">
              <a:rPr lang="en-GB" altLang="en-US"/>
              <a:pPr>
                <a:defRPr/>
              </a:pPr>
              <a:t>‹#›</a:t>
            </a:fld>
            <a:endParaRPr lang="en-GB" altLang="en-US"/>
          </a:p>
        </p:txBody>
      </p:sp>
    </p:spTree>
    <p:extLst>
      <p:ext uri="{BB962C8B-B14F-4D97-AF65-F5344CB8AC3E}">
        <p14:creationId xmlns:p14="http://schemas.microsoft.com/office/powerpoint/2010/main" val="14379029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25A3F43-87EA-41DB-AE77-B4D999651894}" type="datetime1">
              <a:rPr lang="en-GB"/>
              <a:pPr>
                <a:defRPr/>
              </a:pPr>
              <a:t>08/03/2025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FBECE181-8A3E-4A89-AB55-3F6D08A55227}" type="slidenum">
              <a:rPr lang="en-GB" altLang="en-US"/>
              <a:pPr>
                <a:defRPr/>
              </a:pPr>
              <a:t>‹#›</a:t>
            </a:fld>
            <a:endParaRPr lang="en-GB" altLang="en-US"/>
          </a:p>
        </p:txBody>
      </p:sp>
    </p:spTree>
    <p:extLst>
      <p:ext uri="{BB962C8B-B14F-4D97-AF65-F5344CB8AC3E}">
        <p14:creationId xmlns:p14="http://schemas.microsoft.com/office/powerpoint/2010/main" val="37092073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FB171393-CDAF-464A-BA71-D5C253200948}" type="datetime1">
              <a:rPr lang="en-GB"/>
              <a:pPr>
                <a:defRPr/>
              </a:pPr>
              <a:t>08/03/2025</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52EE027-CED7-4AFB-9A56-E1CAAD639C2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397087B-0E3D-42CA-BC5C-84AC4336F180}" type="datetime1">
              <a:rPr lang="en-GB"/>
              <a:pPr>
                <a:defRPr/>
              </a:pPr>
              <a:t>08/03/2025</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6D92E20-9FE1-48A8-BFCA-2DD363D318B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5C7E419-CA4B-430E-8B6E-28EA8E720B62}" type="datetime1">
              <a:rPr lang="en-GB"/>
              <a:pPr>
                <a:defRPr/>
              </a:pPr>
              <a:t>08/03/2025</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DDF2CF8-DB73-4838-991C-0659C678E55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922FDDA-0D6E-49AD-AB27-0923E7B95F0F}"/>
              </a:ext>
            </a:extLst>
          </p:cNvPr>
          <p:cNvSpPr>
            <a:spLocks noGrp="1"/>
          </p:cNvSpPr>
          <p:nvPr>
            <p:ph type="ctrTitle"/>
          </p:nvPr>
        </p:nvSpPr>
        <p:spPr>
          <a:xfrm>
            <a:off x="1143000" y="2235200"/>
            <a:ext cx="6858000" cy="2387600"/>
          </a:xfrm>
        </p:spPr>
        <p:txBody>
          <a:bodyPr/>
          <a:lstStyle/>
          <a:p>
            <a:pPr eaLnBrk="1" hangingPunct="1"/>
            <a:br>
              <a:rPr lang="en-GB" sz="3600" b="1" dirty="0">
                <a:solidFill>
                  <a:schemeClr val="bg1"/>
                </a:solidFill>
                <a:effectLst>
                  <a:outerShdw blurRad="38100" dist="38100" dir="2700000" algn="tl">
                    <a:srgbClr val="000000">
                      <a:alpha val="43137"/>
                    </a:srgbClr>
                  </a:outerShdw>
                </a:effectLst>
              </a:rPr>
            </a:br>
            <a:r>
              <a:rPr lang="en-GB" sz="3600" b="1" dirty="0">
                <a:solidFill>
                  <a:srgbClr val="FFFF00"/>
                </a:solidFill>
                <a:effectLst>
                  <a:outerShdw blurRad="38100" dist="38100" dir="2700000" algn="tl">
                    <a:srgbClr val="000000">
                      <a:alpha val="43137"/>
                    </a:srgbClr>
                  </a:outerShdw>
                </a:effectLst>
              </a:rPr>
              <a:t>LCBB4012 </a:t>
            </a:r>
            <a:br>
              <a:rPr lang="en-GB" sz="3600" b="1" dirty="0">
                <a:solidFill>
                  <a:srgbClr val="FFFF00"/>
                </a:solidFill>
                <a:effectLst>
                  <a:outerShdw blurRad="38100" dist="38100" dir="2700000" algn="tl">
                    <a:srgbClr val="000000">
                      <a:alpha val="43137"/>
                    </a:srgbClr>
                  </a:outerShdw>
                </a:effectLst>
              </a:rPr>
            </a:br>
            <a:r>
              <a:rPr lang="en-GB" sz="3600" b="1" dirty="0">
                <a:solidFill>
                  <a:srgbClr val="FFFF00"/>
                </a:solidFill>
                <a:effectLst>
                  <a:outerShdw blurRad="38100" dist="38100" dir="2700000" algn="tl">
                    <a:srgbClr val="000000">
                      <a:alpha val="43137"/>
                    </a:srgbClr>
                  </a:outerShdw>
                </a:effectLst>
              </a:rPr>
              <a:t>Academic Skills</a:t>
            </a:r>
            <a:r>
              <a:rPr lang="en-GB" sz="3600" b="1" dirty="0">
                <a:solidFill>
                  <a:srgbClr val="000000"/>
                </a:solidFill>
                <a:effectLst>
                  <a:outerShdw blurRad="38100" dist="38100" dir="2700000" algn="tl">
                    <a:srgbClr val="000000">
                      <a:alpha val="43137"/>
                    </a:srgbClr>
                  </a:outerShdw>
                </a:effectLst>
              </a:rPr>
              <a:t> </a:t>
            </a:r>
            <a:br>
              <a:rPr lang="en-GB" sz="3600" b="1" dirty="0">
                <a:solidFill>
                  <a:schemeClr val="bg1"/>
                </a:solidFill>
                <a:effectLst>
                  <a:outerShdw blurRad="38100" dist="38100" dir="2700000" algn="tl">
                    <a:srgbClr val="000000">
                      <a:alpha val="43137"/>
                    </a:srgbClr>
                  </a:outerShdw>
                </a:effectLst>
              </a:rPr>
            </a:br>
            <a:endParaRPr lang="en-GB" b="1">
              <a:effectLst>
                <a:outerShdw blurRad="38100" dist="38100" dir="2700000" algn="tl">
                  <a:srgbClr val="000000">
                    <a:alpha val="43137"/>
                  </a:srgbClr>
                </a:outerShdw>
              </a:effectLst>
            </a:endParaRPr>
          </a:p>
        </p:txBody>
      </p:sp>
      <p:sp>
        <p:nvSpPr>
          <p:cNvPr id="4" name="Subtitle 3"/>
          <p:cNvSpPr>
            <a:spLocks noGrp="1"/>
          </p:cNvSpPr>
          <p:nvPr>
            <p:ph type="subTitle" idx="1"/>
          </p:nvPr>
        </p:nvSpPr>
        <p:spPr>
          <a:xfrm>
            <a:off x="1043608" y="4415755"/>
            <a:ext cx="6858000" cy="1655762"/>
          </a:xfrm>
        </p:spPr>
        <p:txBody>
          <a:bodyPr/>
          <a:lstStyle/>
          <a:p>
            <a:pPr eaLnBrk="1" hangingPunct="1"/>
            <a:endParaRPr lang="en-GB" altLang="en-US" sz="3200" dirty="0">
              <a:effectLst>
                <a:outerShdw blurRad="38100" dist="38100" dir="2700000" algn="tl">
                  <a:srgbClr val="000000">
                    <a:alpha val="43137"/>
                  </a:srgbClr>
                </a:outerShdw>
              </a:effectLst>
            </a:endParaRPr>
          </a:p>
          <a:p>
            <a:pPr eaLnBrk="1" hangingPunct="1"/>
            <a:r>
              <a:rPr lang="en-GB" altLang="en-US" sz="3200" b="1" dirty="0">
                <a:solidFill>
                  <a:srgbClr val="FFFF00"/>
                </a:solidFill>
                <a:effectLst>
                  <a:outerShdw blurRad="38100" dist="38100" dir="2700000" algn="tl">
                    <a:srgbClr val="000000">
                      <a:alpha val="43137"/>
                    </a:srgbClr>
                  </a:outerShdw>
                </a:effectLst>
              </a:rPr>
              <a:t>Academic Style</a:t>
            </a:r>
          </a:p>
          <a:p>
            <a:endParaRPr lang="en-GB" dirty="0"/>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08/03/2025</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7790C-28BC-4C3E-A62F-5B824398615E}"/>
              </a:ext>
            </a:extLst>
          </p:cNvPr>
          <p:cNvSpPr>
            <a:spLocks noGrp="1"/>
          </p:cNvSpPr>
          <p:nvPr>
            <p:ph type="title"/>
          </p:nvPr>
        </p:nvSpPr>
        <p:spPr>
          <a:xfrm>
            <a:off x="457200" y="0"/>
            <a:ext cx="8229600" cy="1143000"/>
          </a:xfrm>
        </p:spPr>
        <p:txBody>
          <a:bodyPr>
            <a:noAutofit/>
          </a:bodyPr>
          <a:lstStyle/>
          <a:p>
            <a:r>
              <a:rPr lang="en-GB" sz="3600" b="1" dirty="0"/>
              <a:t>Aims</a:t>
            </a:r>
          </a:p>
        </p:txBody>
      </p:sp>
      <p:sp>
        <p:nvSpPr>
          <p:cNvPr id="3" name="TextBox 2">
            <a:extLst>
              <a:ext uri="{FF2B5EF4-FFF2-40B4-BE49-F238E27FC236}">
                <a16:creationId xmlns:a16="http://schemas.microsoft.com/office/drawing/2014/main" id="{1DCCE1A5-E3F3-01C6-7EB4-7B50899047B7}"/>
              </a:ext>
            </a:extLst>
          </p:cNvPr>
          <p:cNvSpPr txBox="1"/>
          <p:nvPr/>
        </p:nvSpPr>
        <p:spPr>
          <a:xfrm>
            <a:off x="683568" y="1340768"/>
            <a:ext cx="7632848" cy="1200329"/>
          </a:xfrm>
          <a:prstGeom prst="rect">
            <a:avLst/>
          </a:prstGeom>
          <a:noFill/>
        </p:spPr>
        <p:txBody>
          <a:bodyPr wrap="square" rtlCol="0">
            <a:spAutoFit/>
          </a:bodyPr>
          <a:lstStyle/>
          <a:p>
            <a:pPr marL="571500" indent="-571500">
              <a:buFont typeface="Arial" panose="020B0604020202020204" pitchFamily="34" charset="0"/>
              <a:buChar char="•"/>
            </a:pPr>
            <a:r>
              <a:rPr lang="en-GB" sz="3600" dirty="0"/>
              <a:t>To understand and recognise the main features of academic style</a:t>
            </a:r>
          </a:p>
        </p:txBody>
      </p:sp>
    </p:spTree>
    <p:extLst>
      <p:ext uri="{BB962C8B-B14F-4D97-AF65-F5344CB8AC3E}">
        <p14:creationId xmlns:p14="http://schemas.microsoft.com/office/powerpoint/2010/main" val="40547529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86F58-8980-4796-8EBA-81F4B377E2D7}"/>
              </a:ext>
            </a:extLst>
          </p:cNvPr>
          <p:cNvSpPr>
            <a:spLocks noGrp="1"/>
          </p:cNvSpPr>
          <p:nvPr>
            <p:ph type="title"/>
          </p:nvPr>
        </p:nvSpPr>
        <p:spPr>
          <a:xfrm>
            <a:off x="457200" y="58817"/>
            <a:ext cx="8229600" cy="796950"/>
          </a:xfrm>
        </p:spPr>
        <p:txBody>
          <a:bodyPr/>
          <a:lstStyle/>
          <a:p>
            <a:r>
              <a:rPr lang="en-US" sz="3200" b="1" dirty="0"/>
              <a:t>Academic Style: What is it?</a:t>
            </a:r>
            <a:endParaRPr lang="en-GB" sz="4000" b="1" dirty="0"/>
          </a:p>
        </p:txBody>
      </p:sp>
      <p:sp>
        <p:nvSpPr>
          <p:cNvPr id="5" name="Content Placeholder 2">
            <a:extLst>
              <a:ext uri="{FF2B5EF4-FFF2-40B4-BE49-F238E27FC236}">
                <a16:creationId xmlns:a16="http://schemas.microsoft.com/office/drawing/2014/main" id="{BF906ABA-23B8-1A77-F96C-6EFEB9228950}"/>
              </a:ext>
            </a:extLst>
          </p:cNvPr>
          <p:cNvSpPr txBox="1">
            <a:spLocks/>
          </p:cNvSpPr>
          <p:nvPr/>
        </p:nvSpPr>
        <p:spPr bwMode="auto">
          <a:xfrm>
            <a:off x="446184" y="764704"/>
            <a:ext cx="7939740" cy="49260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dirty="0">
                <a:latin typeface="Segoe UI" panose="020B0502040204020203" pitchFamily="34" charset="0"/>
                <a:ea typeface="Aptos" panose="020B0004020202020204" pitchFamily="34" charset="0"/>
              </a:rPr>
              <a:t>Often more </a:t>
            </a:r>
            <a:r>
              <a:rPr lang="en-GB" sz="2400" b="1" dirty="0">
                <a:solidFill>
                  <a:schemeClr val="tx2">
                    <a:lumMod val="60000"/>
                    <a:lumOff val="40000"/>
                  </a:schemeClr>
                </a:solidFill>
                <a:latin typeface="Segoe UI" panose="020B0502040204020203" pitchFamily="34" charset="0"/>
                <a:ea typeface="Aptos" panose="020B0004020202020204" pitchFamily="34" charset="0"/>
              </a:rPr>
              <a:t>formal</a:t>
            </a:r>
            <a:r>
              <a:rPr lang="en-GB" sz="2400" dirty="0">
                <a:latin typeface="Segoe UI" panose="020B0502040204020203" pitchFamily="34" charset="0"/>
                <a:ea typeface="Aptos" panose="020B0004020202020204" pitchFamily="34" charset="0"/>
              </a:rPr>
              <a:t> than other contexts</a:t>
            </a:r>
          </a:p>
          <a:p>
            <a:pPr marL="0" indent="0">
              <a:buNone/>
            </a:pPr>
            <a:endParaRPr lang="en-GB" sz="1000" dirty="0">
              <a:latin typeface="Segoe UI" panose="020B0502040204020203" pitchFamily="34" charset="0"/>
              <a:ea typeface="Aptos" panose="020B0004020202020204" pitchFamily="34" charset="0"/>
            </a:endParaRPr>
          </a:p>
          <a:p>
            <a:r>
              <a:rPr lang="en-GB" sz="2400" dirty="0">
                <a:latin typeface="Segoe UI" panose="020B0502040204020203" pitchFamily="34" charset="0"/>
                <a:ea typeface="Aptos" panose="020B0004020202020204" pitchFamily="34" charset="0"/>
              </a:rPr>
              <a:t>Ideas must be expressed </a:t>
            </a:r>
            <a:r>
              <a:rPr lang="en-GB" sz="2400" b="1" dirty="0">
                <a:solidFill>
                  <a:schemeClr val="tx2">
                    <a:lumMod val="60000"/>
                    <a:lumOff val="40000"/>
                  </a:schemeClr>
                </a:solidFill>
                <a:latin typeface="Segoe UI" panose="020B0502040204020203" pitchFamily="34" charset="0"/>
                <a:ea typeface="Aptos" panose="020B0004020202020204" pitchFamily="34" charset="0"/>
              </a:rPr>
              <a:t>clearly</a:t>
            </a:r>
          </a:p>
          <a:p>
            <a:endParaRPr lang="en-GB" sz="1000" dirty="0">
              <a:latin typeface="Segoe UI" panose="020B0502040204020203" pitchFamily="34" charset="0"/>
              <a:ea typeface="Aptos" panose="020B0004020202020204" pitchFamily="34" charset="0"/>
            </a:endParaRPr>
          </a:p>
          <a:p>
            <a:r>
              <a:rPr lang="en-GB" sz="2400" dirty="0">
                <a:latin typeface="Segoe UI" panose="020B0502040204020203" pitchFamily="34" charset="0"/>
              </a:rPr>
              <a:t>Every sentence should have a </a:t>
            </a:r>
            <a:r>
              <a:rPr lang="en-GB" sz="2400" b="1" dirty="0">
                <a:solidFill>
                  <a:schemeClr val="tx2">
                    <a:lumMod val="60000"/>
                    <a:lumOff val="40000"/>
                  </a:schemeClr>
                </a:solidFill>
                <a:latin typeface="Segoe UI" panose="020B0502040204020203" pitchFamily="34" charset="0"/>
              </a:rPr>
              <a:t>specific purpose</a:t>
            </a:r>
          </a:p>
          <a:p>
            <a:endParaRPr lang="en-GB" sz="1000" dirty="0">
              <a:latin typeface="Segoe UI" panose="020B0502040204020203" pitchFamily="34" charset="0"/>
            </a:endParaRPr>
          </a:p>
          <a:p>
            <a:r>
              <a:rPr lang="en-GB" sz="2400" dirty="0">
                <a:latin typeface="Segoe UI" panose="020B0502040204020203" pitchFamily="34" charset="0"/>
              </a:rPr>
              <a:t>Ideas must usually be supported by </a:t>
            </a:r>
            <a:r>
              <a:rPr lang="en-GB" sz="2400" b="1" dirty="0">
                <a:solidFill>
                  <a:schemeClr val="tx2">
                    <a:lumMod val="60000"/>
                    <a:lumOff val="40000"/>
                  </a:schemeClr>
                </a:solidFill>
                <a:latin typeface="Segoe UI" panose="020B0502040204020203" pitchFamily="34" charset="0"/>
              </a:rPr>
              <a:t>evidence</a:t>
            </a:r>
            <a:r>
              <a:rPr lang="en-GB" sz="2400" dirty="0">
                <a:latin typeface="Segoe UI" panose="020B0502040204020203" pitchFamily="34" charset="0"/>
              </a:rPr>
              <a:t> or theory</a:t>
            </a:r>
          </a:p>
          <a:p>
            <a:endParaRPr lang="en-GB" sz="1000" dirty="0">
              <a:latin typeface="Segoe UI" panose="020B0502040204020203" pitchFamily="34" charset="0"/>
            </a:endParaRPr>
          </a:p>
          <a:p>
            <a:r>
              <a:rPr lang="en-GB" sz="2400" dirty="0">
                <a:latin typeface="Segoe UI" panose="020B0502040204020203" pitchFamily="34" charset="0"/>
              </a:rPr>
              <a:t>Personal opinion or experience usually </a:t>
            </a:r>
            <a:r>
              <a:rPr lang="en-GB" sz="2400" b="1" dirty="0">
                <a:latin typeface="Segoe UI" panose="020B0502040204020203" pitchFamily="34" charset="0"/>
              </a:rPr>
              <a:t>does not </a:t>
            </a:r>
            <a:r>
              <a:rPr lang="en-GB" sz="2400" dirty="0">
                <a:latin typeface="Segoe UI" panose="020B0502040204020203" pitchFamily="34" charset="0"/>
              </a:rPr>
              <a:t>have a place in academic writing</a:t>
            </a:r>
          </a:p>
          <a:p>
            <a:pPr marL="0" indent="0">
              <a:buNone/>
            </a:pPr>
            <a:endParaRPr lang="en-GB" sz="1000" dirty="0">
              <a:latin typeface="Segoe UI" panose="020B0502040204020203" pitchFamily="34" charset="0"/>
            </a:endParaRPr>
          </a:p>
          <a:p>
            <a:endParaRPr lang="en-GB" sz="2400" dirty="0">
              <a:latin typeface="Segoe UI" panose="020B0502040204020203" pitchFamily="34" charset="0"/>
            </a:endParaRPr>
          </a:p>
          <a:p>
            <a:endParaRPr lang="en-GB" sz="2400" dirty="0">
              <a:solidFill>
                <a:srgbClr val="374151"/>
              </a:solidFill>
              <a:latin typeface="Segoe UI" panose="020B0502040204020203" pitchFamily="34" charset="0"/>
            </a:endParaRPr>
          </a:p>
          <a:p>
            <a:endParaRPr lang="en-US" sz="2400" dirty="0"/>
          </a:p>
        </p:txBody>
      </p:sp>
    </p:spTree>
    <p:extLst>
      <p:ext uri="{BB962C8B-B14F-4D97-AF65-F5344CB8AC3E}">
        <p14:creationId xmlns:p14="http://schemas.microsoft.com/office/powerpoint/2010/main" val="3561069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4B5FB8-75D2-8426-21AA-0CBF48C99FF0}"/>
              </a:ext>
            </a:extLst>
          </p:cNvPr>
          <p:cNvSpPr>
            <a:spLocks noGrp="1"/>
          </p:cNvSpPr>
          <p:nvPr>
            <p:ph type="title"/>
          </p:nvPr>
        </p:nvSpPr>
        <p:spPr>
          <a:xfrm>
            <a:off x="436640" y="114299"/>
            <a:ext cx="8229600" cy="778098"/>
          </a:xfrm>
        </p:spPr>
        <p:txBody>
          <a:bodyPr/>
          <a:lstStyle/>
          <a:p>
            <a:r>
              <a:rPr lang="en-US" sz="2800" b="1" dirty="0">
                <a:solidFill>
                  <a:srgbClr val="173AFF"/>
                </a:solidFill>
              </a:rPr>
              <a:t>Activity 1, Academic Style Worksheet</a:t>
            </a:r>
          </a:p>
        </p:txBody>
      </p:sp>
      <p:sp>
        <p:nvSpPr>
          <p:cNvPr id="4" name="Date Placeholder 3">
            <a:extLst>
              <a:ext uri="{FF2B5EF4-FFF2-40B4-BE49-F238E27FC236}">
                <a16:creationId xmlns:a16="http://schemas.microsoft.com/office/drawing/2014/main" id="{5AE137D8-D5F7-C24F-3E0E-801E35FCD61A}"/>
              </a:ext>
            </a:extLst>
          </p:cNvPr>
          <p:cNvSpPr>
            <a:spLocks noGrp="1"/>
          </p:cNvSpPr>
          <p:nvPr>
            <p:ph type="dt" sz="half" idx="10"/>
          </p:nvPr>
        </p:nvSpPr>
        <p:spPr/>
        <p:txBody>
          <a:bodyPr/>
          <a:lstStyle/>
          <a:p>
            <a:pPr>
              <a:defRPr/>
            </a:pPr>
            <a:fld id="{CDF502AA-C8CB-4132-B592-CA60B7C38ACE}" type="datetime1">
              <a:rPr lang="en-GB" smtClean="0"/>
              <a:pPr>
                <a:defRPr/>
              </a:pPr>
              <a:t>08/03/2025</a:t>
            </a:fld>
            <a:endParaRPr lang="en-GB"/>
          </a:p>
        </p:txBody>
      </p:sp>
      <p:sp>
        <p:nvSpPr>
          <p:cNvPr id="7" name="Content Placeholder 6">
            <a:extLst>
              <a:ext uri="{FF2B5EF4-FFF2-40B4-BE49-F238E27FC236}">
                <a16:creationId xmlns:a16="http://schemas.microsoft.com/office/drawing/2014/main" id="{52F06F88-96D3-D6DB-A266-0A0C64D36DDB}"/>
              </a:ext>
            </a:extLst>
          </p:cNvPr>
          <p:cNvSpPr>
            <a:spLocks noGrp="1"/>
          </p:cNvSpPr>
          <p:nvPr>
            <p:ph idx="1"/>
          </p:nvPr>
        </p:nvSpPr>
        <p:spPr>
          <a:xfrm>
            <a:off x="436640" y="1145747"/>
            <a:ext cx="8229600" cy="4039376"/>
          </a:xfrm>
        </p:spPr>
        <p:txBody>
          <a:bodyPr/>
          <a:lstStyle/>
          <a:p>
            <a:pPr marL="0" indent="0">
              <a:buNone/>
            </a:pPr>
            <a:r>
              <a:rPr lang="en-GB" sz="2800" kern="100" dirty="0">
                <a:solidFill>
                  <a:srgbClr val="000000"/>
                </a:solidFill>
                <a:effectLst/>
                <a:ea typeface="Aptos" panose="020B0004020202020204" pitchFamily="34" charset="0"/>
                <a:cs typeface="Times New Roman" panose="02020603050405020304" pitchFamily="18" charset="0"/>
              </a:rPr>
              <a:t>With your partner, have a look at the two texts. </a:t>
            </a:r>
          </a:p>
          <a:p>
            <a:pPr marL="0" indent="0">
              <a:buNone/>
            </a:pPr>
            <a:r>
              <a:rPr lang="en-GB" sz="2800" kern="100" dirty="0">
                <a:solidFill>
                  <a:srgbClr val="000000"/>
                </a:solidFill>
                <a:effectLst/>
                <a:ea typeface="Aptos" panose="020B0004020202020204" pitchFamily="34" charset="0"/>
                <a:cs typeface="Times New Roman" panose="02020603050405020304" pitchFamily="18" charset="0"/>
              </a:rPr>
              <a:t>Which one do you think is:</a:t>
            </a:r>
          </a:p>
          <a:p>
            <a:pPr marL="457200" indent="-457200">
              <a:buAutoNum type="arabicParenR"/>
            </a:pPr>
            <a:r>
              <a:rPr lang="en-GB" sz="2800" kern="100" dirty="0">
                <a:solidFill>
                  <a:srgbClr val="000000"/>
                </a:solidFill>
                <a:ea typeface="Aptos" panose="020B0004020202020204" pitchFamily="34" charset="0"/>
                <a:cs typeface="Times New Roman" panose="02020603050405020304" pitchFamily="18" charset="0"/>
              </a:rPr>
              <a:t>W</a:t>
            </a:r>
            <a:r>
              <a:rPr lang="en-GB" sz="2800" kern="100" dirty="0">
                <a:solidFill>
                  <a:srgbClr val="000000"/>
                </a:solidFill>
                <a:effectLst/>
                <a:ea typeface="Aptos" panose="020B0004020202020204" pitchFamily="34" charset="0"/>
                <a:cs typeface="Times New Roman" panose="02020603050405020304" pitchFamily="18" charset="0"/>
              </a:rPr>
              <a:t>ritten in an academic style? Why do you think so? </a:t>
            </a:r>
          </a:p>
          <a:p>
            <a:pPr marL="457200" indent="-457200">
              <a:buAutoNum type="arabicParenR"/>
            </a:pPr>
            <a:r>
              <a:rPr lang="en-GB" sz="2800" kern="100" dirty="0">
                <a:solidFill>
                  <a:srgbClr val="000000"/>
                </a:solidFill>
                <a:ea typeface="Aptos" panose="020B0004020202020204" pitchFamily="34" charset="0"/>
                <a:cs typeface="Times New Roman" panose="02020603050405020304" pitchFamily="18" charset="0"/>
              </a:rPr>
              <a:t>M</a:t>
            </a:r>
            <a:r>
              <a:rPr lang="en-GB" sz="2800" kern="100" dirty="0">
                <a:solidFill>
                  <a:srgbClr val="000000"/>
                </a:solidFill>
                <a:effectLst/>
                <a:ea typeface="Aptos" panose="020B0004020202020204" pitchFamily="34" charset="0"/>
                <a:cs typeface="Times New Roman" panose="02020603050405020304" pitchFamily="18" charset="0"/>
              </a:rPr>
              <a:t>ore convincing?  </a:t>
            </a:r>
          </a:p>
          <a:p>
            <a:pPr marL="0" indent="0">
              <a:buNone/>
            </a:pPr>
            <a:r>
              <a:rPr lang="en-GB" sz="2800" kern="100" dirty="0">
                <a:solidFill>
                  <a:srgbClr val="000000"/>
                </a:solidFill>
                <a:ea typeface="Aptos" panose="020B0004020202020204" pitchFamily="34" charset="0"/>
                <a:cs typeface="Times New Roman" panose="02020603050405020304" pitchFamily="18" charset="0"/>
              </a:rPr>
              <a:t> Take </a:t>
            </a:r>
            <a:r>
              <a:rPr lang="en-GB" sz="2800" kern="100" dirty="0">
                <a:solidFill>
                  <a:srgbClr val="000000"/>
                </a:solidFill>
                <a:effectLst/>
                <a:ea typeface="Aptos" panose="020B0004020202020204" pitchFamily="34" charset="0"/>
                <a:cs typeface="Times New Roman" panose="02020603050405020304" pitchFamily="18" charset="0"/>
              </a:rPr>
              <a:t>5 minutes to </a:t>
            </a:r>
            <a:r>
              <a:rPr lang="en-GB" sz="2800" u="sng" kern="100" dirty="0">
                <a:solidFill>
                  <a:srgbClr val="000000"/>
                </a:solidFill>
                <a:effectLst/>
                <a:ea typeface="Aptos" panose="020B0004020202020204" pitchFamily="34" charset="0"/>
                <a:cs typeface="Times New Roman" panose="02020603050405020304" pitchFamily="18" charset="0"/>
              </a:rPr>
              <a:t>skim</a:t>
            </a:r>
            <a:r>
              <a:rPr lang="en-GB" sz="2800" kern="100" dirty="0">
                <a:solidFill>
                  <a:srgbClr val="000000"/>
                </a:solidFill>
                <a:effectLst/>
                <a:ea typeface="Aptos" panose="020B0004020202020204" pitchFamily="34" charset="0"/>
                <a:cs typeface="Times New Roman" panose="02020603050405020304" pitchFamily="18" charset="0"/>
              </a:rPr>
              <a:t> the texts (you do not need to read and understand every word!) and discuss your thoughts with your partner. </a:t>
            </a:r>
            <a:endParaRPr lang="en-GB" sz="2800" kern="100" dirty="0">
              <a:effectLst/>
              <a:ea typeface="Aptos" panose="020B000402020202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41518161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B8795-7223-1E3F-F287-14376CA70540}"/>
              </a:ext>
            </a:extLst>
          </p:cNvPr>
          <p:cNvSpPr>
            <a:spLocks noGrp="1"/>
          </p:cNvSpPr>
          <p:nvPr>
            <p:ph type="title"/>
          </p:nvPr>
        </p:nvSpPr>
        <p:spPr>
          <a:xfrm>
            <a:off x="457200" y="-172851"/>
            <a:ext cx="8229600" cy="1143000"/>
          </a:xfrm>
        </p:spPr>
        <p:txBody>
          <a:bodyPr/>
          <a:lstStyle/>
          <a:p>
            <a:r>
              <a:rPr lang="en-US" sz="3600" b="1" dirty="0"/>
              <a:t>Before moving on….</a:t>
            </a:r>
          </a:p>
        </p:txBody>
      </p:sp>
      <p:sp>
        <p:nvSpPr>
          <p:cNvPr id="3" name="Content Placeholder 2">
            <a:extLst>
              <a:ext uri="{FF2B5EF4-FFF2-40B4-BE49-F238E27FC236}">
                <a16:creationId xmlns:a16="http://schemas.microsoft.com/office/drawing/2014/main" id="{79F71D9B-616D-EAD6-2399-4B701843A46B}"/>
              </a:ext>
            </a:extLst>
          </p:cNvPr>
          <p:cNvSpPr>
            <a:spLocks noGrp="1"/>
          </p:cNvSpPr>
          <p:nvPr>
            <p:ph idx="1"/>
          </p:nvPr>
        </p:nvSpPr>
        <p:spPr>
          <a:xfrm>
            <a:off x="451904" y="836712"/>
            <a:ext cx="8368568" cy="4968552"/>
          </a:xfrm>
        </p:spPr>
        <p:txBody>
          <a:bodyPr/>
          <a:lstStyle/>
          <a:p>
            <a:pPr marL="0" indent="0">
              <a:buNone/>
            </a:pPr>
            <a:r>
              <a:rPr lang="en-US" dirty="0"/>
              <a:t>Look at the first paragraph (Text A), again. </a:t>
            </a:r>
          </a:p>
          <a:p>
            <a:r>
              <a:rPr lang="en-GB" sz="3200" dirty="0">
                <a:ea typeface="Aptos" panose="020B0004020202020204" pitchFamily="34" charset="0"/>
                <a:cs typeface="Times New Roman" panose="02020603050405020304" pitchFamily="18" charset="0"/>
              </a:rPr>
              <a:t>There are </a:t>
            </a:r>
            <a:r>
              <a:rPr lang="en-GB" sz="3200" b="1" dirty="0">
                <a:ea typeface="Aptos" panose="020B0004020202020204" pitchFamily="34" charset="0"/>
                <a:cs typeface="Times New Roman" panose="02020603050405020304" pitchFamily="18" charset="0"/>
              </a:rPr>
              <a:t>two </a:t>
            </a:r>
            <a:r>
              <a:rPr lang="en-GB" sz="3200" dirty="0">
                <a:ea typeface="Aptos" panose="020B0004020202020204" pitchFamily="34" charset="0"/>
                <a:cs typeface="Times New Roman" panose="02020603050405020304" pitchFamily="18" charset="0"/>
              </a:rPr>
              <a:t>things Text A did which are following the </a:t>
            </a:r>
            <a:r>
              <a:rPr lang="en-GB" sz="3200" b="1" dirty="0">
                <a:ea typeface="Aptos" panose="020B0004020202020204" pitchFamily="34" charset="0"/>
                <a:cs typeface="Times New Roman" panose="02020603050405020304" pitchFamily="18" charset="0"/>
              </a:rPr>
              <a:t>academic style convention</a:t>
            </a:r>
            <a:r>
              <a:rPr lang="en-GB" sz="3200" dirty="0">
                <a:ea typeface="Aptos" panose="020B0004020202020204" pitchFamily="34" charset="0"/>
                <a:cs typeface="Times New Roman" panose="02020603050405020304" pitchFamily="18" charset="0"/>
              </a:rPr>
              <a:t>. Can you think what they are? Discuss with each other.</a:t>
            </a:r>
          </a:p>
          <a:p>
            <a:pPr marL="0" indent="0">
              <a:buNone/>
            </a:pPr>
            <a:r>
              <a:rPr lang="en-GB" sz="3200" b="1" dirty="0">
                <a:ea typeface="Aptos" panose="020B0004020202020204" pitchFamily="34" charset="0"/>
                <a:cs typeface="Times New Roman" panose="02020603050405020304" pitchFamily="18" charset="0"/>
              </a:rPr>
              <a:t>1)Provides evidence (though use of first names is not correct!)</a:t>
            </a:r>
          </a:p>
          <a:p>
            <a:pPr marL="0" indent="0">
              <a:buNone/>
            </a:pPr>
            <a:r>
              <a:rPr lang="en-GB" sz="3200" b="1" dirty="0">
                <a:ea typeface="Aptos" panose="020B0004020202020204" pitchFamily="34" charset="0"/>
                <a:cs typeface="Times New Roman" panose="02020603050405020304" pitchFamily="18" charset="0"/>
              </a:rPr>
              <a:t>2) Attempts a TEEL/PEEL paragraph structure</a:t>
            </a:r>
            <a:endParaRPr lang="en-US" dirty="0"/>
          </a:p>
          <a:p>
            <a:pPr marL="0" indent="0">
              <a:buNone/>
            </a:pPr>
            <a:endParaRPr lang="en-US" dirty="0"/>
          </a:p>
        </p:txBody>
      </p:sp>
      <p:sp>
        <p:nvSpPr>
          <p:cNvPr id="4" name="Date Placeholder 3">
            <a:extLst>
              <a:ext uri="{FF2B5EF4-FFF2-40B4-BE49-F238E27FC236}">
                <a16:creationId xmlns:a16="http://schemas.microsoft.com/office/drawing/2014/main" id="{E4A208B4-482D-0EA7-8F2E-4BA5BCB74C3E}"/>
              </a:ext>
            </a:extLst>
          </p:cNvPr>
          <p:cNvSpPr>
            <a:spLocks noGrp="1"/>
          </p:cNvSpPr>
          <p:nvPr>
            <p:ph type="dt" sz="half" idx="10"/>
          </p:nvPr>
        </p:nvSpPr>
        <p:spPr/>
        <p:txBody>
          <a:bodyPr/>
          <a:lstStyle/>
          <a:p>
            <a:pPr>
              <a:defRPr/>
            </a:pPr>
            <a:fld id="{CDF502AA-C8CB-4132-B592-CA60B7C38ACE}" type="datetime1">
              <a:rPr lang="en-GB" smtClean="0"/>
              <a:pPr>
                <a:defRPr/>
              </a:pPr>
              <a:t>08/03/2025</a:t>
            </a:fld>
            <a:endParaRPr lang="en-GB"/>
          </a:p>
        </p:txBody>
      </p:sp>
    </p:spTree>
    <p:extLst>
      <p:ext uri="{BB962C8B-B14F-4D97-AF65-F5344CB8AC3E}">
        <p14:creationId xmlns:p14="http://schemas.microsoft.com/office/powerpoint/2010/main" val="1062131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DBAB4-4C1D-A2CE-9088-D784EF423E6E}"/>
              </a:ext>
            </a:extLst>
          </p:cNvPr>
          <p:cNvSpPr>
            <a:spLocks noGrp="1"/>
          </p:cNvSpPr>
          <p:nvPr>
            <p:ph type="title"/>
          </p:nvPr>
        </p:nvSpPr>
        <p:spPr>
          <a:xfrm>
            <a:off x="348162" y="-16843"/>
            <a:ext cx="8229600" cy="796950"/>
          </a:xfrm>
        </p:spPr>
        <p:txBody>
          <a:bodyPr/>
          <a:lstStyle/>
          <a:p>
            <a:r>
              <a:rPr lang="en-GB" sz="3400" b="1" dirty="0"/>
              <a:t>Academic Style: Do’s!</a:t>
            </a:r>
          </a:p>
        </p:txBody>
      </p:sp>
      <p:sp>
        <p:nvSpPr>
          <p:cNvPr id="3" name="Content Placeholder 2">
            <a:extLst>
              <a:ext uri="{FF2B5EF4-FFF2-40B4-BE49-F238E27FC236}">
                <a16:creationId xmlns:a16="http://schemas.microsoft.com/office/drawing/2014/main" id="{7F88075B-36E3-A251-FF9B-781A37BE5DE2}"/>
              </a:ext>
            </a:extLst>
          </p:cNvPr>
          <p:cNvSpPr>
            <a:spLocks noGrp="1"/>
          </p:cNvSpPr>
          <p:nvPr>
            <p:ph idx="1"/>
          </p:nvPr>
        </p:nvSpPr>
        <p:spPr>
          <a:xfrm>
            <a:off x="179512" y="260648"/>
            <a:ext cx="8690822" cy="5726574"/>
          </a:xfrm>
        </p:spPr>
        <p:txBody>
          <a:bodyPr>
            <a:noAutofit/>
          </a:bodyPr>
          <a:lstStyle/>
          <a:p>
            <a:pPr marL="0" indent="0" algn="just">
              <a:buNone/>
            </a:pPr>
            <a:r>
              <a:rPr lang="en-GB" sz="2800" b="1" u="sng" kern="100" dirty="0">
                <a:solidFill>
                  <a:srgbClr val="C00000"/>
                </a:solidFill>
                <a:effectLst/>
                <a:ea typeface="Aptos" panose="020B0004020202020204" pitchFamily="34" charset="0"/>
                <a:cs typeface="Times New Roman" panose="02020603050405020304" pitchFamily="18" charset="0"/>
              </a:rPr>
              <a:t>DO:</a:t>
            </a:r>
            <a:endParaRPr lang="en-GB" sz="2800" kern="100" dirty="0">
              <a:solidFill>
                <a:srgbClr val="C00000"/>
              </a:solidFill>
              <a:effectLst/>
              <a:ea typeface="Aptos" panose="020B0004020202020204" pitchFamily="34" charset="0"/>
              <a:cs typeface="Times New Roman" panose="02020603050405020304" pitchFamily="18" charset="0"/>
            </a:endParaRPr>
          </a:p>
          <a:p>
            <a:pPr algn="just"/>
            <a:r>
              <a:rPr lang="en-GB" sz="2000" kern="100" dirty="0">
                <a:effectLst/>
                <a:ea typeface="Aptos" panose="020B0004020202020204" pitchFamily="34" charset="0"/>
                <a:cs typeface="Times New Roman" panose="02020603050405020304" pitchFamily="18" charset="0"/>
              </a:rPr>
              <a:t>✔️ </a:t>
            </a:r>
            <a:r>
              <a:rPr lang="en-GB" sz="2000" b="1" kern="100" dirty="0">
                <a:effectLst/>
                <a:ea typeface="Aptos" panose="020B0004020202020204" pitchFamily="34" charset="0"/>
                <a:cs typeface="Times New Roman" panose="02020603050405020304" pitchFamily="18" charset="0"/>
              </a:rPr>
              <a:t>Be specific! </a:t>
            </a:r>
            <a:r>
              <a:rPr lang="en-GB" sz="2000" kern="100" dirty="0">
                <a:effectLst/>
                <a:ea typeface="Aptos" panose="020B0004020202020204" pitchFamily="34" charset="0"/>
                <a:cs typeface="Times New Roman" panose="02020603050405020304" pitchFamily="18" charset="0"/>
              </a:rPr>
              <a:t>Instead of using ‘things’ or ‘stuff’ either say which ‘stuff’ or ‘things’ you are referring to, or use more formal words such as ‘problems’, ‘events’, ‘factors’, etc. </a:t>
            </a:r>
          </a:p>
          <a:p>
            <a:pPr marL="0" indent="0" algn="just">
              <a:buNone/>
            </a:pPr>
            <a:endParaRPr lang="en-GB" sz="1000" kern="100" dirty="0">
              <a:effectLst/>
              <a:ea typeface="Aptos" panose="020B0004020202020204" pitchFamily="34" charset="0"/>
              <a:cs typeface="Times New Roman" panose="02020603050405020304" pitchFamily="18" charset="0"/>
            </a:endParaRPr>
          </a:p>
          <a:p>
            <a:pPr algn="just"/>
            <a:r>
              <a:rPr lang="en-GB" sz="2000" kern="100" dirty="0">
                <a:effectLst/>
                <a:ea typeface="Aptos" panose="020B0004020202020204" pitchFamily="34" charset="0"/>
                <a:cs typeface="Times New Roman" panose="02020603050405020304" pitchFamily="18" charset="0"/>
              </a:rPr>
              <a:t>✔️ </a:t>
            </a:r>
            <a:r>
              <a:rPr lang="en-GB" sz="2000" b="1" kern="100" dirty="0">
                <a:effectLst/>
                <a:ea typeface="Aptos" panose="020B0004020202020204" pitchFamily="34" charset="0"/>
                <a:cs typeface="Times New Roman" panose="02020603050405020304" pitchFamily="18" charset="0"/>
              </a:rPr>
              <a:t>Use cautious or ‘hedging’ language</a:t>
            </a:r>
            <a:r>
              <a:rPr lang="en-GB" sz="2000" kern="100" dirty="0">
                <a:effectLst/>
                <a:ea typeface="Aptos" panose="020B0004020202020204" pitchFamily="34" charset="0"/>
                <a:cs typeface="Times New Roman" panose="02020603050405020304" pitchFamily="18" charset="0"/>
              </a:rPr>
              <a:t>. Cautious language (e.g. “this </a:t>
            </a:r>
            <a:r>
              <a:rPr lang="en-GB" sz="2000" b="1" i="1" kern="100" dirty="0">
                <a:effectLst/>
                <a:ea typeface="Aptos" panose="020B0004020202020204" pitchFamily="34" charset="0"/>
                <a:cs typeface="Times New Roman" panose="02020603050405020304" pitchFamily="18" charset="0"/>
              </a:rPr>
              <a:t>suggests</a:t>
            </a:r>
            <a:r>
              <a:rPr lang="en-GB" sz="2000" kern="100" dirty="0">
                <a:effectLst/>
                <a:ea typeface="Aptos" panose="020B0004020202020204" pitchFamily="34" charset="0"/>
                <a:cs typeface="Times New Roman" panose="02020603050405020304" pitchFamily="18" charset="0"/>
              </a:rPr>
              <a:t> that the NHS </a:t>
            </a:r>
            <a:r>
              <a:rPr lang="en-GB" sz="2000" b="1" i="1" kern="100" dirty="0">
                <a:effectLst/>
                <a:ea typeface="Aptos" panose="020B0004020202020204" pitchFamily="34" charset="0"/>
                <a:cs typeface="Times New Roman" panose="02020603050405020304" pitchFamily="18" charset="0"/>
              </a:rPr>
              <a:t>might</a:t>
            </a:r>
            <a:r>
              <a:rPr lang="en-GB" sz="2000" kern="100" dirty="0">
                <a:effectLst/>
                <a:ea typeface="Aptos" panose="020B0004020202020204" pitchFamily="34" charset="0"/>
                <a:cs typeface="Times New Roman" panose="02020603050405020304" pitchFamily="18" charset="0"/>
              </a:rPr>
              <a:t> not operate as efficiently as it could for </a:t>
            </a:r>
            <a:r>
              <a:rPr lang="en-GB" sz="2000" b="1" i="1" kern="100" dirty="0">
                <a:effectLst/>
                <a:ea typeface="Aptos" panose="020B0004020202020204" pitchFamily="34" charset="0"/>
                <a:cs typeface="Times New Roman" panose="02020603050405020304" pitchFamily="18" charset="0"/>
              </a:rPr>
              <a:t>many of its users</a:t>
            </a:r>
            <a:r>
              <a:rPr lang="en-GB" sz="2000" kern="100" dirty="0">
                <a:effectLst/>
                <a:ea typeface="Aptos" panose="020B0004020202020204" pitchFamily="34" charset="0"/>
                <a:cs typeface="Times New Roman" panose="02020603050405020304" pitchFamily="18" charset="0"/>
              </a:rPr>
              <a:t> .”) is often used in academic writing. </a:t>
            </a:r>
          </a:p>
          <a:p>
            <a:pPr algn="just"/>
            <a:endParaRPr lang="en-GB" sz="1000" kern="100" dirty="0">
              <a:effectLst/>
              <a:ea typeface="Aptos" panose="020B0004020202020204" pitchFamily="34" charset="0"/>
              <a:cs typeface="Times New Roman" panose="02020603050405020304" pitchFamily="18" charset="0"/>
            </a:endParaRPr>
          </a:p>
          <a:p>
            <a:pPr algn="just"/>
            <a:r>
              <a:rPr lang="en-GB" sz="2000" kern="100" dirty="0">
                <a:effectLst/>
                <a:ea typeface="Aptos" panose="020B0004020202020204" pitchFamily="34" charset="0"/>
                <a:cs typeface="Times New Roman" panose="02020603050405020304" pitchFamily="18" charset="0"/>
              </a:rPr>
              <a:t>✔️ </a:t>
            </a:r>
            <a:r>
              <a:rPr lang="en-GB" sz="2000" b="1" kern="100" dirty="0">
                <a:effectLst/>
                <a:ea typeface="Aptos" panose="020B0004020202020204" pitchFamily="34" charset="0"/>
                <a:cs typeface="Times New Roman" panose="02020603050405020304" pitchFamily="18" charset="0"/>
              </a:rPr>
              <a:t>Try to be as objective </a:t>
            </a:r>
            <a:r>
              <a:rPr lang="en-GB" sz="2000" kern="100" dirty="0">
                <a:effectLst/>
                <a:ea typeface="Aptos" panose="020B0004020202020204" pitchFamily="34" charset="0"/>
                <a:cs typeface="Times New Roman" panose="02020603050405020304" pitchFamily="18" charset="0"/>
              </a:rPr>
              <a:t>(not influenced by personal feelings or opinions in considering and representing facts) </a:t>
            </a:r>
            <a:r>
              <a:rPr lang="en-GB" sz="2000" b="1" kern="100" dirty="0">
                <a:effectLst/>
                <a:ea typeface="Aptos" panose="020B0004020202020204" pitchFamily="34" charset="0"/>
                <a:cs typeface="Times New Roman" panose="02020603050405020304" pitchFamily="18" charset="0"/>
              </a:rPr>
              <a:t>as possible </a:t>
            </a:r>
            <a:r>
              <a:rPr lang="en-GB" sz="2000" kern="100" dirty="0">
                <a:effectLst/>
                <a:ea typeface="Aptos" panose="020B0004020202020204" pitchFamily="34" charset="0"/>
                <a:cs typeface="Times New Roman" panose="02020603050405020304" pitchFamily="18" charset="0"/>
              </a:rPr>
              <a:t>to show the strength of your argument. </a:t>
            </a:r>
          </a:p>
          <a:p>
            <a:pPr marL="0" indent="0" algn="just">
              <a:buNone/>
            </a:pPr>
            <a:r>
              <a:rPr lang="en-GB" sz="1000" kern="100" dirty="0">
                <a:effectLst/>
                <a:ea typeface="Aptos" panose="020B0004020202020204" pitchFamily="34" charset="0"/>
                <a:cs typeface="Times New Roman" panose="02020603050405020304" pitchFamily="18" charset="0"/>
              </a:rPr>
              <a:t> </a:t>
            </a:r>
          </a:p>
          <a:p>
            <a:pPr algn="just"/>
            <a:r>
              <a:rPr lang="en-GB" sz="2000" kern="100" dirty="0">
                <a:effectLst/>
                <a:ea typeface="Aptos" panose="020B0004020202020204" pitchFamily="34" charset="0"/>
                <a:cs typeface="Times New Roman" panose="02020603050405020304" pitchFamily="18" charset="0"/>
              </a:rPr>
              <a:t>✔️ </a:t>
            </a:r>
            <a:r>
              <a:rPr lang="en-GB" sz="2000" b="1" kern="100" dirty="0">
                <a:effectLst/>
                <a:ea typeface="Aptos" panose="020B0004020202020204" pitchFamily="34" charset="0"/>
                <a:cs typeface="Times New Roman" panose="02020603050405020304" pitchFamily="18" charset="0"/>
              </a:rPr>
              <a:t>Use evidence</a:t>
            </a:r>
            <a:r>
              <a:rPr lang="en-GB" sz="2000" kern="100" dirty="0">
                <a:effectLst/>
                <a:ea typeface="Aptos" panose="020B0004020202020204" pitchFamily="34" charset="0"/>
                <a:cs typeface="Times New Roman" panose="02020603050405020304" pitchFamily="18" charset="0"/>
              </a:rPr>
              <a:t> to support your points and display the strength of your arguments.</a:t>
            </a:r>
          </a:p>
          <a:p>
            <a:pPr marL="0" indent="0" algn="just">
              <a:buNone/>
            </a:pPr>
            <a:endParaRPr lang="en-GB" sz="800" kern="100" dirty="0">
              <a:effectLst/>
              <a:ea typeface="Aptos" panose="020B0004020202020204" pitchFamily="34" charset="0"/>
              <a:cs typeface="Times New Roman" panose="02020603050405020304" pitchFamily="18" charset="0"/>
            </a:endParaRPr>
          </a:p>
          <a:p>
            <a:pPr algn="just"/>
            <a:r>
              <a:rPr lang="en-GB" sz="2000" kern="100" dirty="0">
                <a:ea typeface="Aptos" panose="020B0004020202020204" pitchFamily="34" charset="0"/>
                <a:cs typeface="Times New Roman" panose="02020603050405020304" pitchFamily="18" charset="0"/>
              </a:rPr>
              <a:t>✔️ </a:t>
            </a:r>
            <a:r>
              <a:rPr lang="en-GB" sz="2000" b="1" kern="100" dirty="0">
                <a:ea typeface="Aptos" panose="020B0004020202020204" pitchFamily="34" charset="0"/>
                <a:cs typeface="Times New Roman" panose="02020603050405020304" pitchFamily="18" charset="0"/>
              </a:rPr>
              <a:t>Employ TEEL </a:t>
            </a:r>
            <a:r>
              <a:rPr lang="en-GB" sz="2000" kern="100" dirty="0">
                <a:ea typeface="Aptos" panose="020B0004020202020204" pitchFamily="34" charset="0"/>
                <a:cs typeface="Times New Roman" panose="02020603050405020304" pitchFamily="18" charset="0"/>
              </a:rPr>
              <a:t>to structure your paragraphs in a clear way so that the reader can easily follow your line of thought</a:t>
            </a:r>
          </a:p>
          <a:p>
            <a:pPr algn="just"/>
            <a:endParaRPr lang="en-GB" sz="2000" kern="100" dirty="0">
              <a:effectLst/>
              <a:ea typeface="Aptos" panose="020B0004020202020204" pitchFamily="34" charset="0"/>
              <a:cs typeface="Times New Roman" panose="02020603050405020304" pitchFamily="18" charset="0"/>
            </a:endParaRPr>
          </a:p>
          <a:p>
            <a:pPr marL="0" indent="0" algn="just">
              <a:buNone/>
            </a:pPr>
            <a:endParaRPr lang="en-GB" sz="2000" kern="100" dirty="0">
              <a:effectLst/>
              <a:ea typeface="Aptos" panose="020B0004020202020204" pitchFamily="34" charset="0"/>
              <a:cs typeface="Times New Roman" panose="02020603050405020304" pitchFamily="18" charset="0"/>
            </a:endParaRPr>
          </a:p>
          <a:p>
            <a:pPr algn="just"/>
            <a:endParaRPr lang="en-US" sz="2000" dirty="0"/>
          </a:p>
        </p:txBody>
      </p:sp>
    </p:spTree>
    <p:extLst>
      <p:ext uri="{BB962C8B-B14F-4D97-AF65-F5344CB8AC3E}">
        <p14:creationId xmlns:p14="http://schemas.microsoft.com/office/powerpoint/2010/main" val="3397313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23E50-3287-4C9F-81C8-60C902175E27}"/>
              </a:ext>
            </a:extLst>
          </p:cNvPr>
          <p:cNvSpPr>
            <a:spLocks noGrp="1"/>
          </p:cNvSpPr>
          <p:nvPr>
            <p:ph type="title"/>
          </p:nvPr>
        </p:nvSpPr>
        <p:spPr>
          <a:xfrm>
            <a:off x="822412" y="-6213"/>
            <a:ext cx="7499176" cy="666328"/>
          </a:xfrm>
        </p:spPr>
        <p:txBody>
          <a:bodyPr/>
          <a:lstStyle/>
          <a:p>
            <a:r>
              <a:rPr lang="en-GB" sz="4000" b="1" dirty="0"/>
              <a:t>Academic Style: Don’ts!</a:t>
            </a:r>
          </a:p>
        </p:txBody>
      </p:sp>
      <p:sp>
        <p:nvSpPr>
          <p:cNvPr id="3" name="Content Placeholder 2">
            <a:extLst>
              <a:ext uri="{FF2B5EF4-FFF2-40B4-BE49-F238E27FC236}">
                <a16:creationId xmlns:a16="http://schemas.microsoft.com/office/drawing/2014/main" id="{30F588E2-B891-D274-95DA-FBDC21DA1CBF}"/>
              </a:ext>
            </a:extLst>
          </p:cNvPr>
          <p:cNvSpPr txBox="1">
            <a:spLocks/>
          </p:cNvSpPr>
          <p:nvPr/>
        </p:nvSpPr>
        <p:spPr bwMode="auto">
          <a:xfrm>
            <a:off x="298597" y="660115"/>
            <a:ext cx="8546806" cy="5112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800" b="1" u="sng" kern="100" dirty="0">
                <a:solidFill>
                  <a:srgbClr val="C00000"/>
                </a:solidFill>
                <a:ea typeface="Aptos" panose="020B0004020202020204" pitchFamily="34" charset="0"/>
                <a:cs typeface="Times New Roman" panose="02020603050405020304" pitchFamily="18" charset="0"/>
              </a:rPr>
              <a:t>DON’T:</a:t>
            </a:r>
          </a:p>
          <a:p>
            <a:pPr marL="0" indent="0">
              <a:buNone/>
            </a:pPr>
            <a:r>
              <a:rPr lang="en-GB" sz="2000" b="1" kern="100" dirty="0">
                <a:ea typeface="Aptos" panose="020B0004020202020204" pitchFamily="34" charset="0"/>
                <a:cs typeface="Times New Roman" panose="02020603050405020304" pitchFamily="18" charset="0"/>
              </a:rPr>
              <a:t>X</a:t>
            </a:r>
            <a:r>
              <a:rPr lang="en-GB" sz="2000" kern="100" dirty="0">
                <a:ea typeface="Aptos" panose="020B0004020202020204" pitchFamily="34" charset="0"/>
                <a:cs typeface="Times New Roman" panose="02020603050405020304" pitchFamily="18" charset="0"/>
              </a:rPr>
              <a:t>  </a:t>
            </a:r>
            <a:r>
              <a:rPr lang="en-GB" sz="2000" b="1" kern="100" dirty="0">
                <a:ea typeface="Aptos" panose="020B0004020202020204" pitchFamily="34" charset="0"/>
                <a:cs typeface="Times New Roman" panose="02020603050405020304" pitchFamily="18" charset="0"/>
              </a:rPr>
              <a:t>Use generalisations. </a:t>
            </a:r>
            <a:r>
              <a:rPr lang="en-GB" sz="2000" kern="100" dirty="0">
                <a:ea typeface="Aptos" panose="020B0004020202020204" pitchFamily="34" charset="0"/>
                <a:cs typeface="Times New Roman" panose="02020603050405020304" pitchFamily="18" charset="0"/>
              </a:rPr>
              <a:t>Avoid using words such as ‘everyone’ ‘everything’, ‘no one’, ‘nothing’, ‘always’ or ‘never’. For example, instead of ‘everyone’, we could say ‘many people’ or ‘a large majority of people’. </a:t>
            </a:r>
          </a:p>
          <a:p>
            <a:pPr marL="0" indent="0">
              <a:buFont typeface="Arial" panose="020B0604020202020204" pitchFamily="34" charset="0"/>
              <a:buNone/>
            </a:pPr>
            <a:r>
              <a:rPr lang="en-GB" sz="2000" kern="100" dirty="0">
                <a:ea typeface="Aptos" panose="020B0004020202020204" pitchFamily="34" charset="0"/>
                <a:cs typeface="Times New Roman" panose="02020603050405020304" pitchFamily="18" charset="0"/>
              </a:rPr>
              <a:t> </a:t>
            </a:r>
          </a:p>
          <a:p>
            <a:pPr marL="0" indent="0">
              <a:buNone/>
            </a:pPr>
            <a:r>
              <a:rPr lang="en-GB" sz="2000" b="1" kern="100" dirty="0">
                <a:ea typeface="Aptos" panose="020B0004020202020204" pitchFamily="34" charset="0"/>
                <a:cs typeface="Times New Roman" panose="02020603050405020304" pitchFamily="18" charset="0"/>
              </a:rPr>
              <a:t>X</a:t>
            </a:r>
            <a:r>
              <a:rPr lang="en-GB" sz="2000" kern="100" dirty="0">
                <a:ea typeface="Aptos" panose="020B0004020202020204" pitchFamily="34" charset="0"/>
                <a:cs typeface="Times New Roman" panose="02020603050405020304" pitchFamily="18" charset="0"/>
              </a:rPr>
              <a:t> </a:t>
            </a:r>
            <a:r>
              <a:rPr lang="en-GB" sz="2000" b="1" kern="100" dirty="0">
                <a:ea typeface="Aptos" panose="020B0004020202020204" pitchFamily="34" charset="0"/>
                <a:cs typeface="Times New Roman" panose="02020603050405020304" pitchFamily="18" charset="0"/>
              </a:rPr>
              <a:t>Use personal pronouns </a:t>
            </a:r>
            <a:r>
              <a:rPr lang="en-GB" sz="2000" kern="100" dirty="0">
                <a:ea typeface="Aptos" panose="020B0004020202020204" pitchFamily="34" charset="0"/>
                <a:cs typeface="Times New Roman" panose="02020603050405020304" pitchFamily="18" charset="0"/>
              </a:rPr>
              <a:t>like ‘I’, ‘we’, ‘our’, ‘you’ </a:t>
            </a:r>
            <a:r>
              <a:rPr lang="en-GB" sz="2000" b="1" i="1" kern="100" dirty="0">
                <a:ea typeface="Aptos" panose="020B0004020202020204" pitchFamily="34" charset="0"/>
                <a:cs typeface="Times New Roman" panose="02020603050405020304" pitchFamily="18" charset="0"/>
              </a:rPr>
              <a:t>unless in reflective writing or advised otherwise by your lecturer/tutor. </a:t>
            </a:r>
            <a:r>
              <a:rPr lang="en-GB" sz="2000" i="1" kern="100" dirty="0">
                <a:ea typeface="Aptos" panose="020B0004020202020204" pitchFamily="34" charset="0"/>
                <a:cs typeface="Times New Roman" panose="02020603050405020304" pitchFamily="18" charset="0"/>
              </a:rPr>
              <a:t> </a:t>
            </a:r>
          </a:p>
          <a:p>
            <a:pPr marL="0" indent="0">
              <a:buFont typeface="Arial" panose="020B0604020202020204" pitchFamily="34" charset="0"/>
              <a:buNone/>
            </a:pPr>
            <a:endParaRPr lang="en-GB" sz="2000" i="1" kern="100" dirty="0">
              <a:ea typeface="Aptos" panose="020B0004020202020204" pitchFamily="34" charset="0"/>
              <a:cs typeface="Times New Roman" panose="02020603050405020304" pitchFamily="18" charset="0"/>
            </a:endParaRPr>
          </a:p>
          <a:p>
            <a:pPr marL="0" indent="0">
              <a:buNone/>
            </a:pPr>
            <a:r>
              <a:rPr lang="en-GB" sz="2000" b="1" kern="100" dirty="0">
                <a:ea typeface="Aptos" panose="020B0004020202020204" pitchFamily="34" charset="0"/>
                <a:cs typeface="Times New Roman" panose="02020603050405020304" pitchFamily="18" charset="0"/>
              </a:rPr>
              <a:t>X Use subjective or emotive language </a:t>
            </a:r>
            <a:r>
              <a:rPr lang="en-GB" sz="2000" kern="100" dirty="0">
                <a:ea typeface="Aptos" panose="020B0004020202020204" pitchFamily="34" charset="0"/>
                <a:cs typeface="Times New Roman" panose="02020603050405020304" pitchFamily="18" charset="0"/>
              </a:rPr>
              <a:t>(e.g. language which is based on personal opinions and feelings rather than on facts) such as ‘good’ ‘bad’ ‘disgusting’ ‘fantastic’. Emotive language suggests you may not be writing as objectively as you could. When you say something is ‘bad’ or ‘disgusting’ do you mean it’s inefficient/ineffective/expensive?  </a:t>
            </a:r>
          </a:p>
          <a:p>
            <a:endParaRPr lang="en-US" sz="2000" dirty="0"/>
          </a:p>
        </p:txBody>
      </p:sp>
    </p:spTree>
    <p:extLst>
      <p:ext uri="{BB962C8B-B14F-4D97-AF65-F5344CB8AC3E}">
        <p14:creationId xmlns:p14="http://schemas.microsoft.com/office/powerpoint/2010/main" val="13482535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23E50-3287-4C9F-81C8-60C902175E27}"/>
              </a:ext>
            </a:extLst>
          </p:cNvPr>
          <p:cNvSpPr>
            <a:spLocks noGrp="1"/>
          </p:cNvSpPr>
          <p:nvPr>
            <p:ph type="title"/>
          </p:nvPr>
        </p:nvSpPr>
        <p:spPr>
          <a:xfrm>
            <a:off x="822412" y="-6213"/>
            <a:ext cx="7499176" cy="666328"/>
          </a:xfrm>
        </p:spPr>
        <p:txBody>
          <a:bodyPr/>
          <a:lstStyle/>
          <a:p>
            <a:r>
              <a:rPr lang="en-GB" sz="4000" b="1" dirty="0"/>
              <a:t>Academic Style: Don’ts!</a:t>
            </a:r>
          </a:p>
        </p:txBody>
      </p:sp>
      <p:sp>
        <p:nvSpPr>
          <p:cNvPr id="4" name="Title 1">
            <a:extLst>
              <a:ext uri="{FF2B5EF4-FFF2-40B4-BE49-F238E27FC236}">
                <a16:creationId xmlns:a16="http://schemas.microsoft.com/office/drawing/2014/main" id="{54848FD0-0460-36D0-89B7-8DAE5DEFC8A8}"/>
              </a:ext>
            </a:extLst>
          </p:cNvPr>
          <p:cNvSpPr>
            <a:spLocks noGrp="1"/>
          </p:cNvSpPr>
          <p:nvPr>
            <p:ph idx="1"/>
          </p:nvPr>
        </p:nvSpPr>
        <p:spPr>
          <a:xfrm>
            <a:off x="273844" y="477043"/>
            <a:ext cx="8596312" cy="5903913"/>
          </a:xfrm>
        </p:spPr>
        <p:txBody>
          <a:bodyPr>
            <a:normAutofit/>
          </a:bodyPr>
          <a:lstStyle/>
          <a:p>
            <a:pPr marL="0" indent="0">
              <a:buNone/>
            </a:pPr>
            <a:r>
              <a:rPr lang="en-GB" sz="2800" b="1" u="sng" kern="100" dirty="0">
                <a:solidFill>
                  <a:srgbClr val="C00000"/>
                </a:solidFill>
                <a:effectLst/>
                <a:ea typeface="Aptos" panose="020B0004020202020204" pitchFamily="34" charset="0"/>
                <a:cs typeface="Times New Roman" panose="02020603050405020304" pitchFamily="18" charset="0"/>
              </a:rPr>
              <a:t>DON’T:</a:t>
            </a:r>
          </a:p>
          <a:p>
            <a:endParaRPr lang="en-GB" sz="1000" b="1" kern="100" dirty="0">
              <a:ea typeface="Aptos" panose="020B0004020202020204" pitchFamily="34" charset="0"/>
              <a:cs typeface="Times New Roman" panose="02020603050405020304" pitchFamily="18" charset="0"/>
            </a:endParaRPr>
          </a:p>
          <a:p>
            <a:pPr marL="0" indent="0">
              <a:buNone/>
            </a:pPr>
            <a:r>
              <a:rPr lang="en-GB" sz="2200" b="1" kern="100" dirty="0">
                <a:effectLst/>
                <a:ea typeface="Aptos" panose="020B0004020202020204" pitchFamily="34" charset="0"/>
                <a:cs typeface="Times New Roman" panose="02020603050405020304" pitchFamily="18" charset="0"/>
              </a:rPr>
              <a:t>X Use the words ‘think’ and ‘believe’. </a:t>
            </a:r>
            <a:r>
              <a:rPr lang="en-GB" sz="2200" kern="100" dirty="0">
                <a:effectLst/>
                <a:ea typeface="Aptos" panose="020B0004020202020204" pitchFamily="34" charset="0"/>
                <a:cs typeface="Times New Roman" panose="02020603050405020304" pitchFamily="18" charset="0"/>
              </a:rPr>
              <a:t>Instead, use words such as ‘argues that’, ‘makes the point that’ ‘suggests that’, ‘demonstrates that’.</a:t>
            </a:r>
          </a:p>
          <a:p>
            <a:pPr marL="0" indent="0">
              <a:buNone/>
            </a:pPr>
            <a:endParaRPr lang="en-GB" sz="1000" kern="100" dirty="0">
              <a:effectLst/>
              <a:ea typeface="Aptos" panose="020B0004020202020204" pitchFamily="34" charset="0"/>
              <a:cs typeface="Times New Roman" panose="02020603050405020304" pitchFamily="18" charset="0"/>
            </a:endParaRPr>
          </a:p>
          <a:p>
            <a:pPr marL="0" indent="0">
              <a:buNone/>
            </a:pPr>
            <a:r>
              <a:rPr lang="en-GB" sz="2200" b="1" kern="100" dirty="0">
                <a:effectLst/>
                <a:ea typeface="Aptos" panose="020B0004020202020204" pitchFamily="34" charset="0"/>
                <a:cs typeface="Times New Roman" panose="02020603050405020304" pitchFamily="18" charset="0"/>
              </a:rPr>
              <a:t>X  Use contractions or abbreviations </a:t>
            </a:r>
            <a:r>
              <a:rPr lang="en-GB" sz="2200" kern="100" dirty="0">
                <a:effectLst/>
                <a:ea typeface="Aptos" panose="020B0004020202020204" pitchFamily="34" charset="0"/>
                <a:cs typeface="Times New Roman" panose="02020603050405020304" pitchFamily="18" charset="0"/>
              </a:rPr>
              <a:t>like ‘shouldn’t’, ‘it’s’, ‘etc.’. Use the full form of these (e.g. should not, it is). For abbreviations like ‘etc’ in academic writing it is better to be specific about what the items in a list are, rather than leave it unfinished. Provide specific examples if you can. </a:t>
            </a:r>
          </a:p>
          <a:p>
            <a:pPr marL="0" indent="0">
              <a:buNone/>
            </a:pPr>
            <a:endParaRPr lang="en-GB" sz="1000" kern="100" dirty="0">
              <a:effectLst/>
              <a:ea typeface="Aptos" panose="020B0004020202020204" pitchFamily="34" charset="0"/>
              <a:cs typeface="Times New Roman" panose="02020603050405020304" pitchFamily="18" charset="0"/>
            </a:endParaRPr>
          </a:p>
          <a:p>
            <a:pPr marL="0" indent="0">
              <a:buNone/>
            </a:pPr>
            <a:r>
              <a:rPr lang="en-GB" sz="2200" b="1" kern="100" dirty="0">
                <a:effectLst/>
                <a:ea typeface="Aptos" panose="020B0004020202020204" pitchFamily="34" charset="0"/>
                <a:cs typeface="Times New Roman" panose="02020603050405020304" pitchFamily="18" charset="0"/>
              </a:rPr>
              <a:t>X  Begin sentences with ‘And’, ‘so’, ‘because’. </a:t>
            </a:r>
            <a:r>
              <a:rPr lang="en-GB" sz="2200" kern="100" dirty="0">
                <a:effectLst/>
                <a:ea typeface="Aptos" panose="020B0004020202020204" pitchFamily="34" charset="0"/>
                <a:cs typeface="Times New Roman" panose="02020603050405020304" pitchFamily="18" charset="0"/>
              </a:rPr>
              <a:t>This is considered informal. Use words like ‘However’, ‘In addition’, ‘For this reason’ or </a:t>
            </a:r>
            <a:r>
              <a:rPr lang="en-GB" sz="2100" kern="100" dirty="0">
                <a:effectLst/>
                <a:ea typeface="Aptos" panose="020B0004020202020204" pitchFamily="34" charset="0"/>
                <a:cs typeface="Times New Roman" panose="02020603050405020304" pitchFamily="18" charset="0"/>
              </a:rPr>
              <a:t>‘Therefore’ at the beginning of a sentence, instead. Avoid using ‘like’ to provide an example as well! Instead, use ‘such as’ or even ‘for example’</a:t>
            </a:r>
          </a:p>
          <a:p>
            <a:pPr marL="0" indent="0">
              <a:buNone/>
            </a:pPr>
            <a:endParaRPr lang="en-GB" sz="2400" kern="100" dirty="0">
              <a:effectLst/>
              <a:ea typeface="Aptos" panose="020B0004020202020204" pitchFamily="34" charset="0"/>
              <a:cs typeface="Times New Roman" panose="02020603050405020304" pitchFamily="18" charset="0"/>
            </a:endParaRPr>
          </a:p>
          <a:p>
            <a:endParaRPr lang="en-US" sz="2000" dirty="0"/>
          </a:p>
        </p:txBody>
      </p:sp>
    </p:spTree>
    <p:extLst>
      <p:ext uri="{BB962C8B-B14F-4D97-AF65-F5344CB8AC3E}">
        <p14:creationId xmlns:p14="http://schemas.microsoft.com/office/powerpoint/2010/main" val="1172053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23E50-3287-4C9F-81C8-60C902175E27}"/>
              </a:ext>
            </a:extLst>
          </p:cNvPr>
          <p:cNvSpPr>
            <a:spLocks noGrp="1"/>
          </p:cNvSpPr>
          <p:nvPr>
            <p:ph type="title"/>
          </p:nvPr>
        </p:nvSpPr>
        <p:spPr>
          <a:xfrm>
            <a:off x="822412" y="-6213"/>
            <a:ext cx="7499176" cy="666328"/>
          </a:xfrm>
        </p:spPr>
        <p:txBody>
          <a:bodyPr/>
          <a:lstStyle/>
          <a:p>
            <a:r>
              <a:rPr lang="en-GB" sz="4000" b="1" dirty="0"/>
              <a:t>Academic Style: Don’ts!</a:t>
            </a:r>
          </a:p>
        </p:txBody>
      </p:sp>
      <p:sp>
        <p:nvSpPr>
          <p:cNvPr id="5" name="Content Placeholder 2">
            <a:extLst>
              <a:ext uri="{FF2B5EF4-FFF2-40B4-BE49-F238E27FC236}">
                <a16:creationId xmlns:a16="http://schemas.microsoft.com/office/drawing/2014/main" id="{DAF461A0-39E7-3D5D-F299-B4FB9F310082}"/>
              </a:ext>
            </a:extLst>
          </p:cNvPr>
          <p:cNvSpPr>
            <a:spLocks noGrp="1"/>
          </p:cNvSpPr>
          <p:nvPr>
            <p:ph idx="1"/>
          </p:nvPr>
        </p:nvSpPr>
        <p:spPr>
          <a:xfrm>
            <a:off x="273666" y="681859"/>
            <a:ext cx="8596668" cy="3880773"/>
          </a:xfrm>
        </p:spPr>
        <p:txBody>
          <a:bodyPr>
            <a:noAutofit/>
          </a:bodyPr>
          <a:lstStyle/>
          <a:p>
            <a:pPr marL="0" indent="0">
              <a:buNone/>
            </a:pPr>
            <a:r>
              <a:rPr lang="en-US" sz="2800" b="1" u="sng" dirty="0">
                <a:solidFill>
                  <a:srgbClr val="C00000"/>
                </a:solidFill>
              </a:rPr>
              <a:t>DON’T:</a:t>
            </a:r>
          </a:p>
          <a:p>
            <a:pPr marL="0" indent="0">
              <a:buNone/>
            </a:pPr>
            <a:endParaRPr lang="en-US" sz="1000" b="1" u="sng" dirty="0"/>
          </a:p>
          <a:p>
            <a:pPr marL="0" indent="0">
              <a:buNone/>
            </a:pPr>
            <a:r>
              <a:rPr lang="en-GB" sz="2400" b="1" kern="100" dirty="0">
                <a:effectLst/>
                <a:ea typeface="Aptos" panose="020B0004020202020204" pitchFamily="34" charset="0"/>
                <a:cs typeface="Times New Roman" panose="02020603050405020304" pitchFamily="18" charset="0"/>
              </a:rPr>
              <a:t>X</a:t>
            </a:r>
            <a:r>
              <a:rPr lang="en-GB" sz="2400" b="1" kern="100" dirty="0">
                <a:ea typeface="Aptos" panose="020B0004020202020204" pitchFamily="34" charset="0"/>
                <a:cs typeface="Times New Roman" panose="02020603050405020304" pitchFamily="18" charset="0"/>
              </a:rPr>
              <a:t> </a:t>
            </a:r>
            <a:r>
              <a:rPr lang="en-GB" sz="2400" b="1" kern="100" dirty="0">
                <a:effectLst/>
                <a:ea typeface="Aptos" panose="020B0004020202020204" pitchFamily="34" charset="0"/>
                <a:cs typeface="Times New Roman" panose="02020603050405020304" pitchFamily="18" charset="0"/>
              </a:rPr>
              <a:t>Use verbs with ‘get’ and other two-part (phrasal) verbs</a:t>
            </a:r>
            <a:r>
              <a:rPr lang="en-GB" sz="2400" kern="100" dirty="0">
                <a:effectLst/>
                <a:ea typeface="Aptos" panose="020B0004020202020204" pitchFamily="34" charset="0"/>
                <a:cs typeface="Times New Roman" panose="02020603050405020304" pitchFamily="18" charset="0"/>
              </a:rPr>
              <a:t>, if there is a one-word alternative</a:t>
            </a:r>
            <a:r>
              <a:rPr lang="en-GB" sz="2400" b="1" kern="100" dirty="0">
                <a:effectLst/>
                <a:ea typeface="Aptos" panose="020B0004020202020204" pitchFamily="34" charset="0"/>
                <a:cs typeface="Times New Roman" panose="02020603050405020304" pitchFamily="18" charset="0"/>
              </a:rPr>
              <a:t>, </a:t>
            </a:r>
            <a:r>
              <a:rPr lang="en-GB" sz="2400" kern="100" dirty="0">
                <a:effectLst/>
                <a:ea typeface="Aptos" panose="020B0004020202020204" pitchFamily="34" charset="0"/>
                <a:cs typeface="Times New Roman" panose="02020603050405020304" pitchFamily="18" charset="0"/>
              </a:rPr>
              <a:t>e.g. ‘broken up’</a:t>
            </a:r>
            <a:r>
              <a:rPr lang="en-GB" sz="2400" b="1" kern="100" dirty="0">
                <a:effectLst/>
                <a:ea typeface="Aptos" panose="020B0004020202020204" pitchFamily="34" charset="0"/>
                <a:cs typeface="Times New Roman" panose="02020603050405020304" pitchFamily="18" charset="0"/>
              </a:rPr>
              <a:t> </a:t>
            </a:r>
            <a:r>
              <a:rPr lang="en-GB" sz="2400" kern="100" dirty="0">
                <a:effectLst/>
                <a:ea typeface="Aptos" panose="020B0004020202020204" pitchFamily="34" charset="0"/>
                <a:cs typeface="Times New Roman" panose="02020603050405020304" pitchFamily="18" charset="0"/>
              </a:rPr>
              <a:t>could be ‘dismantled’, ‘put up with’ could be ‘tolerate’</a:t>
            </a:r>
          </a:p>
          <a:p>
            <a:pPr marL="0" indent="0">
              <a:buNone/>
            </a:pPr>
            <a:r>
              <a:rPr lang="en-GB" sz="1000" kern="100" dirty="0">
                <a:effectLst/>
                <a:ea typeface="Aptos" panose="020B0004020202020204" pitchFamily="34" charset="0"/>
                <a:cs typeface="Times New Roman" panose="02020603050405020304" pitchFamily="18" charset="0"/>
              </a:rPr>
              <a:t> </a:t>
            </a:r>
          </a:p>
          <a:p>
            <a:pPr marL="0" indent="0">
              <a:buNone/>
            </a:pPr>
            <a:r>
              <a:rPr lang="en-GB" sz="2400" b="1" kern="100" dirty="0">
                <a:effectLst/>
                <a:ea typeface="Aptos" panose="020B0004020202020204" pitchFamily="34" charset="0"/>
                <a:cs typeface="Times New Roman" panose="02020603050405020304" pitchFamily="18" charset="0"/>
              </a:rPr>
              <a:t>X Use first names</a:t>
            </a:r>
            <a:r>
              <a:rPr lang="en-GB" sz="2400" kern="100" dirty="0">
                <a:effectLst/>
                <a:ea typeface="Aptos" panose="020B0004020202020204" pitchFamily="34" charset="0"/>
                <a:cs typeface="Times New Roman" panose="02020603050405020304" pitchFamily="18" charset="0"/>
              </a:rPr>
              <a:t>. In academic writing, last names (or family names) are used to refer to sources and/or people.</a:t>
            </a:r>
          </a:p>
          <a:p>
            <a:pPr marL="0" indent="0">
              <a:buNone/>
            </a:pPr>
            <a:endParaRPr lang="en-GB" sz="1000" kern="100" dirty="0">
              <a:effectLst/>
              <a:ea typeface="Aptos" panose="020B0004020202020204" pitchFamily="34" charset="0"/>
              <a:cs typeface="Times New Roman" panose="02020603050405020304" pitchFamily="18" charset="0"/>
            </a:endParaRPr>
          </a:p>
          <a:p>
            <a:pPr marL="0" indent="0">
              <a:buNone/>
            </a:pPr>
            <a:r>
              <a:rPr lang="en-GB" sz="2400" b="1" kern="100" dirty="0">
                <a:effectLst/>
                <a:ea typeface="Aptos" panose="020B0004020202020204" pitchFamily="34" charset="0"/>
                <a:cs typeface="Times New Roman" panose="02020603050405020304" pitchFamily="18" charset="0"/>
              </a:rPr>
              <a:t>X Use rhetorical questions</a:t>
            </a:r>
            <a:r>
              <a:rPr lang="en-GB" sz="2400" b="1" kern="100" dirty="0">
                <a:ea typeface="Aptos" panose="020B0004020202020204" pitchFamily="34" charset="0"/>
                <a:cs typeface="Times New Roman" panose="02020603050405020304" pitchFamily="18" charset="0"/>
              </a:rPr>
              <a:t>, </a:t>
            </a:r>
            <a:r>
              <a:rPr lang="en-GB" sz="2400" kern="100" dirty="0">
                <a:ea typeface="Aptos" panose="020B0004020202020204" pitchFamily="34" charset="0"/>
                <a:cs typeface="Times New Roman" panose="02020603050405020304" pitchFamily="18" charset="0"/>
              </a:rPr>
              <a:t>like “how is this okay?”. </a:t>
            </a:r>
            <a:r>
              <a:rPr lang="en-GB" sz="2400" kern="100" dirty="0">
                <a:effectLst/>
                <a:ea typeface="Aptos" panose="020B0004020202020204" pitchFamily="34" charset="0"/>
                <a:cs typeface="Times New Roman" panose="02020603050405020304" pitchFamily="18" charset="0"/>
              </a:rPr>
              <a:t>Sometimes these are effective in presentations as a ‘hook’ for the listeners but in writing, these questions are used in place of careful argument, and it is better to provide a clear argument instead</a:t>
            </a:r>
            <a:r>
              <a:rPr lang="en-GB" sz="2000" kern="100" dirty="0">
                <a:effectLst/>
                <a:ea typeface="Aptos" panose="020B0004020202020204" pitchFamily="34" charset="0"/>
                <a:cs typeface="Times New Roman" panose="02020603050405020304" pitchFamily="18" charset="0"/>
              </a:rPr>
              <a:t>. </a:t>
            </a:r>
          </a:p>
          <a:p>
            <a:endParaRPr lang="en-GB" sz="2000" kern="100" dirty="0">
              <a:effectLst/>
              <a:ea typeface="Aptos" panose="020B0004020202020204" pitchFamily="34" charset="0"/>
              <a:cs typeface="Times New Roman" panose="02020603050405020304" pitchFamily="18" charset="0"/>
            </a:endParaRPr>
          </a:p>
          <a:p>
            <a:endParaRPr lang="en-US" sz="2000" b="1" u="sng" dirty="0"/>
          </a:p>
        </p:txBody>
      </p:sp>
    </p:spTree>
    <p:extLst>
      <p:ext uri="{BB962C8B-B14F-4D97-AF65-F5344CB8AC3E}">
        <p14:creationId xmlns:p14="http://schemas.microsoft.com/office/powerpoint/2010/main" val="1931120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0</TotalTime>
  <Words>855</Words>
  <Application>Microsoft Office PowerPoint</Application>
  <PresentationFormat>On-screen Show (4:3)</PresentationFormat>
  <Paragraphs>68</Paragraphs>
  <Slides>9</Slides>
  <Notes>1</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9</vt:i4>
      </vt:variant>
    </vt:vector>
  </HeadingPairs>
  <TitlesOfParts>
    <vt:vector size="17" baseType="lpstr">
      <vt:lpstr>Myriad Pro</vt:lpstr>
      <vt:lpstr>Aptos</vt:lpstr>
      <vt:lpstr>Arial</vt:lpstr>
      <vt:lpstr>Calibri</vt:lpstr>
      <vt:lpstr>Segoe UI</vt:lpstr>
      <vt:lpstr>1_20140311PresentationUWTSDTemplate</vt:lpstr>
      <vt:lpstr>20140311PresentationUWTSDTemplate</vt:lpstr>
      <vt:lpstr>2_20140311PresentationUWTSDTemplate</vt:lpstr>
      <vt:lpstr> LCBB4012  Academic Skills  </vt:lpstr>
      <vt:lpstr>Aims</vt:lpstr>
      <vt:lpstr>Academic Style: What is it?</vt:lpstr>
      <vt:lpstr>Activity 1, Academic Style Worksheet</vt:lpstr>
      <vt:lpstr>Before moving on….</vt:lpstr>
      <vt:lpstr>Academic Style: Do’s!</vt:lpstr>
      <vt:lpstr>Academic Style: Don’ts!</vt:lpstr>
      <vt:lpstr>Academic Style: Don’ts!</vt:lpstr>
      <vt:lpstr>Academic Style: Don’ts!</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Lizeta Demetriou</dc:creator>
  <cp:lastModifiedBy>Lizeta Demetriou</cp:lastModifiedBy>
  <cp:revision>410</cp:revision>
  <dcterms:created xsi:type="dcterms:W3CDTF">2012-10-20T16:04:33Z</dcterms:created>
  <dcterms:modified xsi:type="dcterms:W3CDTF">2025-03-08T12:48:56Z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762d7e7-4474-4a67-9ef6-3d4dc52b0ea7_Enabled">
    <vt:lpwstr>true</vt:lpwstr>
  </property>
  <property fmtid="{D5CDD505-2E9C-101B-9397-08002B2CF9AE}" pid="3" name="MSIP_Label_9762d7e7-4474-4a67-9ef6-3d4dc52b0ea7_SetDate">
    <vt:lpwstr>2024-05-20T13:40:42Z</vt:lpwstr>
  </property>
  <property fmtid="{D5CDD505-2E9C-101B-9397-08002B2CF9AE}" pid="4" name="MSIP_Label_9762d7e7-4474-4a67-9ef6-3d4dc52b0ea7_Method">
    <vt:lpwstr>Privileged</vt:lpwstr>
  </property>
  <property fmtid="{D5CDD505-2E9C-101B-9397-08002B2CF9AE}" pid="5" name="MSIP_Label_9762d7e7-4474-4a67-9ef6-3d4dc52b0ea7_Name">
    <vt:lpwstr>Internal</vt:lpwstr>
  </property>
  <property fmtid="{D5CDD505-2E9C-101B-9397-08002B2CF9AE}" pid="6" name="MSIP_Label_9762d7e7-4474-4a67-9ef6-3d4dc52b0ea7_SiteId">
    <vt:lpwstr>057daf85-b1d5-44cd-ab7b-0a4ce1b29eae</vt:lpwstr>
  </property>
  <property fmtid="{D5CDD505-2E9C-101B-9397-08002B2CF9AE}" pid="7" name="MSIP_Label_9762d7e7-4474-4a67-9ef6-3d4dc52b0ea7_ActionId">
    <vt:lpwstr>17600f9c-6b43-4a24-a45d-afcdcf5a5e78</vt:lpwstr>
  </property>
  <property fmtid="{D5CDD505-2E9C-101B-9397-08002B2CF9AE}" pid="8" name="MSIP_Label_9762d7e7-4474-4a67-9ef6-3d4dc52b0ea7_ContentBits">
    <vt:lpwstr>0</vt:lpwstr>
  </property>
</Properties>
</file>