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handoutMasterIdLst>
    <p:handoutMasterId r:id="rId46"/>
  </p:handoutMasterIdLst>
  <p:sldIdLst>
    <p:sldId id="256" r:id="rId5"/>
    <p:sldId id="266" r:id="rId6"/>
    <p:sldId id="267" r:id="rId7"/>
    <p:sldId id="268" r:id="rId8"/>
    <p:sldId id="269" r:id="rId9"/>
    <p:sldId id="270" r:id="rId10"/>
    <p:sldId id="271" r:id="rId11"/>
    <p:sldId id="272" r:id="rId12"/>
    <p:sldId id="273" r:id="rId13"/>
    <p:sldId id="274" r:id="rId14"/>
    <p:sldId id="275" r:id="rId15"/>
    <p:sldId id="276" r:id="rId16"/>
    <p:sldId id="277" r:id="rId17"/>
    <p:sldId id="279" r:id="rId18"/>
    <p:sldId id="278" r:id="rId19"/>
    <p:sldId id="280" r:id="rId20"/>
    <p:sldId id="281" r:id="rId21"/>
    <p:sldId id="282" r:id="rId22"/>
    <p:sldId id="264" r:id="rId23"/>
    <p:sldId id="290" r:id="rId24"/>
    <p:sldId id="291" r:id="rId25"/>
    <p:sldId id="297" r:id="rId26"/>
    <p:sldId id="298" r:id="rId27"/>
    <p:sldId id="296" r:id="rId28"/>
    <p:sldId id="299" r:id="rId29"/>
    <p:sldId id="300" r:id="rId30"/>
    <p:sldId id="287" r:id="rId31"/>
    <p:sldId id="301" r:id="rId32"/>
    <p:sldId id="302" r:id="rId33"/>
    <p:sldId id="303" r:id="rId34"/>
    <p:sldId id="304" r:id="rId35"/>
    <p:sldId id="305" r:id="rId36"/>
    <p:sldId id="306" r:id="rId37"/>
    <p:sldId id="294" r:id="rId38"/>
    <p:sldId id="284" r:id="rId39"/>
    <p:sldId id="285" r:id="rId40"/>
    <p:sldId id="308" r:id="rId41"/>
    <p:sldId id="286" r:id="rId42"/>
    <p:sldId id="288" r:id="rId43"/>
    <p:sldId id="307"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12/06/2023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4698320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itizensadvice.org.uk/law-and-courts/discrimination/protected-characteristics/what-counts-as-disabilit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MTqfzvbu1bU" TargetMode="External"/><Relationship Id="rId2" Type="http://schemas.openxmlformats.org/officeDocument/2006/relationships/hyperlink" Target="https://www.youtube.com/watch?v=KG-DUJXrr6U" TargetMode="External"/><Relationship Id="rId1" Type="http://schemas.openxmlformats.org/officeDocument/2006/relationships/slideLayout" Target="../slideLayouts/slideLayout2.xml"/><Relationship Id="rId5" Type="http://schemas.openxmlformats.org/officeDocument/2006/relationships/hyperlink" Target="https://www.youtube.com/watch?v=awx8yGJiZJk" TargetMode="External"/><Relationship Id="rId4" Type="http://schemas.openxmlformats.org/officeDocument/2006/relationships/hyperlink" Target="https://www.youtube.com/watch?v=u4gvcS9_F-Y"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datasets/labourmarketstatusofdisabledpeoplea08" TargetMode="External"/><Relationship Id="rId2" Type="http://schemas.openxmlformats.org/officeDocument/2006/relationships/hyperlink" Target="https://assets.publishing.service.gov.uk/government/uploads/system/uploads/attachment_data/file/874507/family-resources-survey-2018-19.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datasets/labourmarketstatusofdisabledpeoplea08" TargetMode="External"/><Relationship Id="rId2" Type="http://schemas.openxmlformats.org/officeDocument/2006/relationships/hyperlink" Target="https://assets.publishing.service.gov.uk/government/uploads/system/uploads/attachment_data/file/874507/family-resources-survey-2018-19.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scope.org.uk/campaigns/extra-costs/disability-price-tag-2023/"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disabilityunit.blog.gov.uk/2021/07/28/public-services-national-disability-strategy-explained/"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484784"/>
            <a:ext cx="7992888" cy="3132348"/>
          </a:xfrm>
        </p:spPr>
        <p:txBody>
          <a:bodyPr>
            <a:noAutofit/>
          </a:bodyPr>
          <a:lstStyle/>
          <a:p>
            <a:r>
              <a:rPr lang="en-GB" sz="6600" b="1" dirty="0">
                <a:solidFill>
                  <a:schemeClr val="bg1"/>
                </a:solidFill>
              </a:rPr>
              <a:t>DISABILITY</a:t>
            </a:r>
            <a:br>
              <a:rPr lang="en-GB" sz="2000" b="1" dirty="0">
                <a:solidFill>
                  <a:schemeClr val="bg1"/>
                </a:solidFill>
              </a:rPr>
            </a:br>
            <a:br>
              <a:rPr lang="en-GB" sz="2000" b="1" dirty="0">
                <a:solidFill>
                  <a:schemeClr val="bg1"/>
                </a:solidFill>
              </a:rPr>
            </a:br>
            <a:r>
              <a:rPr lang="en-GB" sz="4000" b="1" dirty="0">
                <a:solidFill>
                  <a:schemeClr val="bg1"/>
                </a:solidFill>
              </a:rPr>
              <a:t>Week 5</a:t>
            </a:r>
            <a:br>
              <a:rPr lang="en-GB" sz="2000" b="1" dirty="0">
                <a:solidFill>
                  <a:schemeClr val="bg1"/>
                </a:solidFill>
              </a:rPr>
            </a:br>
            <a:br>
              <a:rPr lang="en-GB" sz="2000" b="1" dirty="0">
                <a:solidFill>
                  <a:schemeClr val="bg1"/>
                </a:solidFill>
              </a:rPr>
            </a:br>
            <a:endParaRPr lang="en-GB" sz="25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7E040-A72F-2F07-00D7-08E974567038}"/>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Definitions</a:t>
            </a:r>
            <a:endParaRPr lang="en-GB" dirty="0"/>
          </a:p>
        </p:txBody>
      </p:sp>
      <p:sp>
        <p:nvSpPr>
          <p:cNvPr id="3" name="Content Placeholder 2">
            <a:extLst>
              <a:ext uri="{FF2B5EF4-FFF2-40B4-BE49-F238E27FC236}">
                <a16:creationId xmlns:a16="http://schemas.microsoft.com/office/drawing/2014/main" id="{700402A7-7CDE-83F7-BAC7-31D191CDD928}"/>
              </a:ext>
            </a:extLst>
          </p:cNvPr>
          <p:cNvSpPr>
            <a:spLocks noGrp="1"/>
          </p:cNvSpPr>
          <p:nvPr>
            <p:ph idx="1"/>
          </p:nvPr>
        </p:nvSpPr>
        <p:spPr>
          <a:xfrm>
            <a:off x="446508" y="1386699"/>
            <a:ext cx="8229600" cy="3917032"/>
          </a:xfrm>
        </p:spPr>
        <p:txBody>
          <a:bodyPr>
            <a:normAutofit/>
          </a:bodyPr>
          <a:lstStyle/>
          <a:p>
            <a:pPr marL="0" indent="0">
              <a:buNone/>
            </a:pPr>
            <a:r>
              <a:rPr lang="en-US" sz="3200" b="1" dirty="0">
                <a:cs typeface="Arial" panose="020B0604020202020204" pitchFamily="34" charset="0"/>
              </a:rPr>
              <a:t>Impairment</a:t>
            </a:r>
          </a:p>
          <a:p>
            <a:r>
              <a:rPr lang="en-US" sz="2800" dirty="0">
                <a:cs typeface="Arial" panose="020B0604020202020204" pitchFamily="34" charset="0"/>
              </a:rPr>
              <a:t>Loss of physiological or psychological function due to an injury. Illness or congenital (inborn) condition.</a:t>
            </a:r>
          </a:p>
          <a:p>
            <a:pPr marL="0" indent="0">
              <a:buNone/>
            </a:pPr>
            <a:r>
              <a:rPr lang="en-US" sz="3200" b="1" dirty="0">
                <a:cs typeface="Arial" panose="020B0604020202020204" pitchFamily="34" charset="0"/>
              </a:rPr>
              <a:t>Disability</a:t>
            </a:r>
          </a:p>
          <a:p>
            <a:r>
              <a:rPr lang="en-US" sz="2800" dirty="0">
                <a:cs typeface="Arial" panose="020B0604020202020204" pitchFamily="34" charset="0"/>
              </a:rPr>
              <a:t>Loss or limitation of opportunities to take part in society on an equal level due to social and environmental barriers.</a:t>
            </a:r>
          </a:p>
          <a:p>
            <a:endParaRPr lang="en-GB" dirty="0"/>
          </a:p>
        </p:txBody>
      </p:sp>
    </p:spTree>
    <p:extLst>
      <p:ext uri="{BB962C8B-B14F-4D97-AF65-F5344CB8AC3E}">
        <p14:creationId xmlns:p14="http://schemas.microsoft.com/office/powerpoint/2010/main" val="3875853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2FE7E-9D88-EC15-6D1A-A823C0EED452}"/>
              </a:ext>
            </a:extLst>
          </p:cNvPr>
          <p:cNvSpPr>
            <a:spLocks noGrp="1"/>
          </p:cNvSpPr>
          <p:nvPr>
            <p:ph type="title"/>
          </p:nvPr>
        </p:nvSpPr>
        <p:spPr/>
        <p:txBody>
          <a:bodyPr/>
          <a:lstStyle/>
          <a:p>
            <a:r>
              <a:rPr lang="en-US" sz="4400" b="1" dirty="0">
                <a:latin typeface="Arial" panose="020B0604020202020204" pitchFamily="34" charset="0"/>
                <a:cs typeface="Arial" panose="020B0604020202020204" pitchFamily="34" charset="0"/>
              </a:rPr>
              <a:t>What is Disability?</a:t>
            </a:r>
            <a:endParaRPr lang="en-GB" dirty="0"/>
          </a:p>
        </p:txBody>
      </p:sp>
      <p:sp>
        <p:nvSpPr>
          <p:cNvPr id="3" name="Content Placeholder 2">
            <a:extLst>
              <a:ext uri="{FF2B5EF4-FFF2-40B4-BE49-F238E27FC236}">
                <a16:creationId xmlns:a16="http://schemas.microsoft.com/office/drawing/2014/main" id="{1BA05B87-6D71-47E1-516E-657EC3DB4744}"/>
              </a:ext>
            </a:extLst>
          </p:cNvPr>
          <p:cNvSpPr>
            <a:spLocks noGrp="1"/>
          </p:cNvSpPr>
          <p:nvPr>
            <p:ph idx="1"/>
          </p:nvPr>
        </p:nvSpPr>
        <p:spPr/>
        <p:txBody>
          <a:bodyPr>
            <a:normAutofit/>
          </a:bodyPr>
          <a:lstStyle/>
          <a:p>
            <a:r>
              <a:rPr lang="en-GB" sz="2400" dirty="0"/>
              <a:t>“A physical or mental impairment that has a substantial and long-term adverse effect on your ability to carry out normal day-to-day activities.” - </a:t>
            </a:r>
            <a:r>
              <a:rPr lang="en-GB" sz="2000" dirty="0">
                <a:cs typeface="Arial" panose="020B0604020202020204" pitchFamily="34" charset="0"/>
              </a:rPr>
              <a:t>Equality Act 2010: Section 6</a:t>
            </a:r>
          </a:p>
          <a:p>
            <a:r>
              <a:rPr lang="en-GB" sz="2400" dirty="0">
                <a:cs typeface="Arial" panose="020B0604020202020204" pitchFamily="34" charset="0"/>
              </a:rPr>
              <a:t>This includes ‘cancer, visual impairment, MS, HIV infection, severe, disfigurement such as facial scarring </a:t>
            </a:r>
          </a:p>
          <a:p>
            <a:pPr marL="0" indent="0">
              <a:buNone/>
            </a:pPr>
            <a:r>
              <a:rPr lang="en-GB" sz="2400" dirty="0">
                <a:cs typeface="Arial" panose="020B0604020202020204" pitchFamily="34" charset="0"/>
              </a:rPr>
              <a:t>   </a:t>
            </a:r>
            <a:r>
              <a:rPr lang="en-GB" sz="2000" dirty="0">
                <a:cs typeface="Arial" panose="020B0604020202020204" pitchFamily="34" charset="0"/>
              </a:rPr>
              <a:t>-Equality Act 2010: Schedule 1, Part 1 and Regulation 7</a:t>
            </a:r>
          </a:p>
          <a:p>
            <a:r>
              <a:rPr lang="en-GB" sz="2400" dirty="0">
                <a:cs typeface="Arial" panose="020B0604020202020204" pitchFamily="34" charset="0"/>
              </a:rPr>
              <a:t>Citizens Advice- What Counts as Disability-</a:t>
            </a:r>
            <a:r>
              <a:rPr lang="en-GB" sz="2400" dirty="0">
                <a:cs typeface="Arial" panose="020B0604020202020204" pitchFamily="34" charset="0"/>
                <a:hlinkClick r:id="rId2"/>
              </a:rPr>
              <a:t> </a:t>
            </a:r>
            <a:r>
              <a:rPr lang="en-GB" sz="2000" dirty="0">
                <a:cs typeface="Arial" panose="020B0604020202020204" pitchFamily="34" charset="0"/>
                <a:hlinkClick r:id="rId2"/>
              </a:rPr>
              <a:t>https://www.citizensadvice.org.uk/law-and-courts/discrimination/protected-characteristics/what-counts-as-disability/</a:t>
            </a:r>
            <a:r>
              <a:rPr lang="en-GB" sz="2000" dirty="0">
                <a:cs typeface="Arial" panose="020B0604020202020204" pitchFamily="34" charset="0"/>
              </a:rPr>
              <a:t>  </a:t>
            </a:r>
          </a:p>
          <a:p>
            <a:endParaRPr lang="en-GB" sz="2000" dirty="0"/>
          </a:p>
          <a:p>
            <a:endParaRPr lang="en-GB" dirty="0"/>
          </a:p>
        </p:txBody>
      </p:sp>
    </p:spTree>
    <p:extLst>
      <p:ext uri="{BB962C8B-B14F-4D97-AF65-F5344CB8AC3E}">
        <p14:creationId xmlns:p14="http://schemas.microsoft.com/office/powerpoint/2010/main" val="3625822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346E3-1D24-9D2F-8933-7344D612C7F9}"/>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Who Is Affected?</a:t>
            </a:r>
            <a:endParaRPr lang="en-GB" dirty="0"/>
          </a:p>
        </p:txBody>
      </p:sp>
      <p:sp>
        <p:nvSpPr>
          <p:cNvPr id="3" name="Content Placeholder 2">
            <a:extLst>
              <a:ext uri="{FF2B5EF4-FFF2-40B4-BE49-F238E27FC236}">
                <a16:creationId xmlns:a16="http://schemas.microsoft.com/office/drawing/2014/main" id="{CA55876C-4615-63B5-EE60-DC1ED71E82CF}"/>
              </a:ext>
            </a:extLst>
          </p:cNvPr>
          <p:cNvSpPr>
            <a:spLocks noGrp="1"/>
          </p:cNvSpPr>
          <p:nvPr>
            <p:ph idx="1"/>
          </p:nvPr>
        </p:nvSpPr>
        <p:spPr>
          <a:xfrm>
            <a:off x="107504" y="1556792"/>
            <a:ext cx="9036496" cy="3917032"/>
          </a:xfrm>
        </p:spPr>
        <p:txBody>
          <a:bodyPr/>
          <a:lstStyle/>
          <a:p>
            <a:r>
              <a:rPr lang="en-GB" sz="3200" dirty="0">
                <a:cs typeface="Arial" panose="020B0604020202020204" pitchFamily="34" charset="0"/>
              </a:rPr>
              <a:t>Approximately </a:t>
            </a:r>
            <a:r>
              <a:rPr lang="en-GB" sz="3200" dirty="0">
                <a:solidFill>
                  <a:srgbClr val="0070C0"/>
                </a:solidFill>
                <a:cs typeface="Arial" panose="020B0604020202020204" pitchFamily="34" charset="0"/>
              </a:rPr>
              <a:t>15% </a:t>
            </a:r>
            <a:r>
              <a:rPr lang="en-GB" sz="3200" dirty="0">
                <a:cs typeface="Arial" panose="020B0604020202020204" pitchFamily="34" charset="0"/>
              </a:rPr>
              <a:t>of the population have a disability</a:t>
            </a:r>
          </a:p>
          <a:p>
            <a:r>
              <a:rPr lang="en-GB" dirty="0">
                <a:cs typeface="Arial" panose="020B0604020202020204" pitchFamily="34" charset="0"/>
              </a:rPr>
              <a:t>Most lives are touched by disability in some way</a:t>
            </a:r>
          </a:p>
          <a:p>
            <a:pPr marL="0" indent="0">
              <a:buNone/>
            </a:pPr>
            <a:r>
              <a:rPr lang="en-GB" sz="3600" b="1" dirty="0">
                <a:cs typeface="Arial" panose="020B0604020202020204" pitchFamily="34" charset="0"/>
              </a:rPr>
              <a:t>Think of some examples of disabilities…</a:t>
            </a:r>
          </a:p>
          <a:p>
            <a:endParaRPr lang="en-GB" sz="3200" dirty="0">
              <a:cs typeface="Arial" panose="020B0604020202020204" pitchFamily="34" charset="0"/>
            </a:endParaRPr>
          </a:p>
          <a:p>
            <a:endParaRPr lang="en-GB" dirty="0"/>
          </a:p>
        </p:txBody>
      </p:sp>
    </p:spTree>
    <p:extLst>
      <p:ext uri="{BB962C8B-B14F-4D97-AF65-F5344CB8AC3E}">
        <p14:creationId xmlns:p14="http://schemas.microsoft.com/office/powerpoint/2010/main" val="308260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346E3-1D24-9D2F-8933-7344D612C7F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Disability</a:t>
            </a:r>
            <a:endParaRPr lang="en-GB" dirty="0"/>
          </a:p>
        </p:txBody>
      </p:sp>
      <p:sp>
        <p:nvSpPr>
          <p:cNvPr id="3" name="Content Placeholder 2">
            <a:extLst>
              <a:ext uri="{FF2B5EF4-FFF2-40B4-BE49-F238E27FC236}">
                <a16:creationId xmlns:a16="http://schemas.microsoft.com/office/drawing/2014/main" id="{CA55876C-4615-63B5-EE60-DC1ED71E82CF}"/>
              </a:ext>
            </a:extLst>
          </p:cNvPr>
          <p:cNvSpPr>
            <a:spLocks noGrp="1"/>
          </p:cNvSpPr>
          <p:nvPr>
            <p:ph idx="1"/>
          </p:nvPr>
        </p:nvSpPr>
        <p:spPr>
          <a:xfrm>
            <a:off x="184991" y="1340768"/>
            <a:ext cx="8923165" cy="4392488"/>
          </a:xfrm>
        </p:spPr>
        <p:txBody>
          <a:bodyPr>
            <a:normAutofit/>
          </a:bodyPr>
          <a:lstStyle/>
          <a:p>
            <a:pPr marL="0" indent="0">
              <a:buNone/>
            </a:pPr>
            <a:r>
              <a:rPr lang="en-GB" sz="2400" dirty="0">
                <a:cs typeface="Arial" panose="020B0604020202020204" pitchFamily="34" charset="0"/>
              </a:rPr>
              <a:t>Look at the </a:t>
            </a:r>
            <a:r>
              <a:rPr lang="en-GB" sz="2400" b="1" dirty="0">
                <a:solidFill>
                  <a:srgbClr val="0070C0"/>
                </a:solidFill>
                <a:cs typeface="Arial" panose="020B0604020202020204" pitchFamily="34" charset="0"/>
              </a:rPr>
              <a:t>diversity</a:t>
            </a:r>
          </a:p>
          <a:p>
            <a:r>
              <a:rPr lang="en-GB" sz="2400" dirty="0">
                <a:cs typeface="Arial" panose="020B0604020202020204" pitchFamily="34" charset="0"/>
              </a:rPr>
              <a:t>For example there are differences in onset – </a:t>
            </a:r>
          </a:p>
          <a:p>
            <a:pPr marL="685800" lvl="1" indent="-228600">
              <a:lnSpc>
                <a:spcPct val="110000"/>
              </a:lnSpc>
              <a:spcBef>
                <a:spcPts val="500"/>
              </a:spcBef>
              <a:buClr>
                <a:srgbClr val="3494BA"/>
              </a:buClr>
              <a:buSzPct val="110000"/>
              <a:buFont typeface="Wingdings" panose="05000000000000000000" pitchFamily="2" charset="2"/>
              <a:buChar char="§"/>
            </a:pPr>
            <a:r>
              <a:rPr lang="en-GB" sz="2000" dirty="0">
                <a:solidFill>
                  <a:prstClr val="black"/>
                </a:solidFill>
                <a:cs typeface="Arial" panose="020B0604020202020204" pitchFamily="34" charset="0"/>
              </a:rPr>
              <a:t>congenital (Cerebral palsy), </a:t>
            </a:r>
          </a:p>
          <a:p>
            <a:pPr marL="685800" lvl="1" indent="-228600">
              <a:lnSpc>
                <a:spcPct val="110000"/>
              </a:lnSpc>
              <a:spcBef>
                <a:spcPts val="500"/>
              </a:spcBef>
              <a:buClr>
                <a:srgbClr val="3494BA"/>
              </a:buClr>
              <a:buSzPct val="110000"/>
              <a:buFont typeface="Wingdings" panose="05000000000000000000" pitchFamily="2" charset="2"/>
              <a:buChar char="§"/>
            </a:pPr>
            <a:r>
              <a:rPr lang="en-GB" sz="2000" dirty="0">
                <a:solidFill>
                  <a:prstClr val="black"/>
                </a:solidFill>
                <a:cs typeface="Arial" panose="020B0604020202020204" pitchFamily="34" charset="0"/>
              </a:rPr>
              <a:t>developmental during childhood (autistic spectrum),</a:t>
            </a:r>
          </a:p>
          <a:p>
            <a:pPr marL="685800" lvl="1" indent="-228600">
              <a:lnSpc>
                <a:spcPct val="110000"/>
              </a:lnSpc>
              <a:spcBef>
                <a:spcPts val="500"/>
              </a:spcBef>
              <a:buClr>
                <a:srgbClr val="3494BA"/>
              </a:buClr>
              <a:buSzPct val="110000"/>
              <a:buFont typeface="Wingdings" panose="05000000000000000000" pitchFamily="2" charset="2"/>
              <a:buChar char="§"/>
            </a:pPr>
            <a:r>
              <a:rPr lang="en-GB" sz="2000" dirty="0">
                <a:solidFill>
                  <a:prstClr val="black"/>
                </a:solidFill>
                <a:cs typeface="Arial" panose="020B0604020202020204" pitchFamily="34" charset="0"/>
              </a:rPr>
              <a:t>trauma induced (head injury), </a:t>
            </a:r>
          </a:p>
          <a:p>
            <a:pPr marL="685800" lvl="1" indent="-228600">
              <a:lnSpc>
                <a:spcPct val="110000"/>
              </a:lnSpc>
              <a:spcBef>
                <a:spcPts val="500"/>
              </a:spcBef>
              <a:buClr>
                <a:srgbClr val="3494BA"/>
              </a:buClr>
              <a:buSzPct val="110000"/>
              <a:buFont typeface="Wingdings" panose="05000000000000000000" pitchFamily="2" charset="2"/>
              <a:buChar char="§"/>
            </a:pPr>
            <a:r>
              <a:rPr lang="en-GB" sz="2000" dirty="0">
                <a:solidFill>
                  <a:prstClr val="black"/>
                </a:solidFill>
                <a:cs typeface="Arial" panose="020B0604020202020204" pitchFamily="34" charset="0"/>
              </a:rPr>
              <a:t>episodic (depression), </a:t>
            </a:r>
          </a:p>
          <a:p>
            <a:pPr marL="685800" lvl="1" indent="-228600">
              <a:lnSpc>
                <a:spcPct val="110000"/>
              </a:lnSpc>
              <a:spcBef>
                <a:spcPts val="500"/>
              </a:spcBef>
              <a:buClr>
                <a:srgbClr val="3494BA"/>
              </a:buClr>
              <a:buSzPct val="110000"/>
              <a:buFont typeface="Wingdings" panose="05000000000000000000" pitchFamily="2" charset="2"/>
              <a:buChar char="§"/>
            </a:pPr>
            <a:r>
              <a:rPr lang="en-GB" sz="2000" dirty="0">
                <a:solidFill>
                  <a:prstClr val="black"/>
                </a:solidFill>
                <a:cs typeface="Arial" panose="020B0604020202020204" pitchFamily="34" charset="0"/>
              </a:rPr>
              <a:t>degenerative (multiple sclerosis), </a:t>
            </a:r>
          </a:p>
          <a:p>
            <a:pPr marL="685800" lvl="1" indent="-228600">
              <a:lnSpc>
                <a:spcPct val="110000"/>
              </a:lnSpc>
              <a:spcBef>
                <a:spcPts val="500"/>
              </a:spcBef>
              <a:buClr>
                <a:srgbClr val="3494BA"/>
              </a:buClr>
              <a:buSzPct val="110000"/>
              <a:buFont typeface="Wingdings" panose="05000000000000000000" pitchFamily="2" charset="2"/>
              <a:buChar char="§"/>
            </a:pPr>
            <a:r>
              <a:rPr lang="en-GB" sz="2000" dirty="0">
                <a:solidFill>
                  <a:prstClr val="black"/>
                </a:solidFill>
                <a:cs typeface="Arial" panose="020B0604020202020204" pitchFamily="34" charset="0"/>
              </a:rPr>
              <a:t>Ageing related (dementia)</a:t>
            </a:r>
          </a:p>
          <a:p>
            <a:pPr marL="57150" indent="0">
              <a:lnSpc>
                <a:spcPct val="110000"/>
              </a:lnSpc>
              <a:spcBef>
                <a:spcPts val="500"/>
              </a:spcBef>
              <a:buClr>
                <a:srgbClr val="3494BA"/>
              </a:buClr>
              <a:buSzPct val="110000"/>
              <a:buNone/>
            </a:pPr>
            <a:r>
              <a:rPr lang="en-GB" sz="2400" dirty="0">
                <a:cs typeface="Arial" panose="020B0604020202020204" pitchFamily="34" charset="0"/>
              </a:rPr>
              <a:t>Some are </a:t>
            </a:r>
            <a:r>
              <a:rPr lang="en-GB" sz="2400" dirty="0">
                <a:solidFill>
                  <a:srgbClr val="0070C0"/>
                </a:solidFill>
                <a:cs typeface="Arial" panose="020B0604020202020204" pitchFamily="34" charset="0"/>
              </a:rPr>
              <a:t>visible</a:t>
            </a:r>
            <a:r>
              <a:rPr lang="en-GB" sz="2400" dirty="0">
                <a:cs typeface="Arial" panose="020B0604020202020204" pitchFamily="34" charset="0"/>
              </a:rPr>
              <a:t> (dwarfism), some </a:t>
            </a:r>
            <a:r>
              <a:rPr lang="en-GB" sz="2400" dirty="0">
                <a:solidFill>
                  <a:srgbClr val="0070C0"/>
                </a:solidFill>
                <a:cs typeface="Arial" panose="020B0604020202020204" pitchFamily="34" charset="0"/>
              </a:rPr>
              <a:t>invisible </a:t>
            </a:r>
            <a:r>
              <a:rPr lang="en-GB" sz="2400" dirty="0">
                <a:cs typeface="Arial" panose="020B0604020202020204" pitchFamily="34" charset="0"/>
              </a:rPr>
              <a:t>(epilepsy)</a:t>
            </a:r>
          </a:p>
          <a:p>
            <a:pPr marL="57150" indent="0">
              <a:lnSpc>
                <a:spcPct val="110000"/>
              </a:lnSpc>
              <a:spcBef>
                <a:spcPts val="500"/>
              </a:spcBef>
              <a:buClr>
                <a:srgbClr val="3494BA"/>
              </a:buClr>
              <a:buSzPct val="110000"/>
              <a:buNone/>
            </a:pPr>
            <a:r>
              <a:rPr lang="en-GB" sz="2400" dirty="0">
                <a:cs typeface="Arial" panose="020B0604020202020204" pitchFamily="34" charset="0"/>
              </a:rPr>
              <a:t>There are different levels of </a:t>
            </a:r>
            <a:r>
              <a:rPr lang="en-GB" sz="2400" dirty="0">
                <a:solidFill>
                  <a:srgbClr val="0070C0"/>
                </a:solidFill>
                <a:cs typeface="Arial" panose="020B0604020202020204" pitchFamily="34" charset="0"/>
              </a:rPr>
              <a:t>severity</a:t>
            </a:r>
            <a:r>
              <a:rPr lang="en-GB" sz="2400" dirty="0">
                <a:cs typeface="Arial" panose="020B0604020202020204" pitchFamily="34" charset="0"/>
              </a:rPr>
              <a:t> of impairment</a:t>
            </a:r>
            <a:endParaRPr lang="es-ES" sz="2400" dirty="0">
              <a:cs typeface="Arial" panose="020B0604020202020204" pitchFamily="34" charset="0"/>
            </a:endParaRPr>
          </a:p>
          <a:p>
            <a:pPr marL="457200" lvl="1" indent="0">
              <a:lnSpc>
                <a:spcPct val="110000"/>
              </a:lnSpc>
              <a:spcBef>
                <a:spcPts val="500"/>
              </a:spcBef>
              <a:buClr>
                <a:srgbClr val="3494BA"/>
              </a:buClr>
              <a:buSzPct val="110000"/>
              <a:buNone/>
            </a:pPr>
            <a:endParaRPr lang="en-GB" sz="2000" dirty="0">
              <a:solidFill>
                <a:prstClr val="black"/>
              </a:solidFill>
              <a:cs typeface="Arial" panose="020B0604020202020204" pitchFamily="34" charset="0"/>
            </a:endParaRPr>
          </a:p>
          <a:p>
            <a:endParaRPr lang="en-GB" sz="3200" dirty="0">
              <a:cs typeface="Arial" panose="020B0604020202020204" pitchFamily="34" charset="0"/>
            </a:endParaRPr>
          </a:p>
          <a:p>
            <a:endParaRPr lang="en-GB" dirty="0"/>
          </a:p>
        </p:txBody>
      </p:sp>
    </p:spTree>
    <p:extLst>
      <p:ext uri="{BB962C8B-B14F-4D97-AF65-F5344CB8AC3E}">
        <p14:creationId xmlns:p14="http://schemas.microsoft.com/office/powerpoint/2010/main" val="39042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FB1D1-FE99-AEE4-8A64-F959933D75D6}"/>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 Number of Key Terms to Consider within Disability</a:t>
            </a:r>
            <a:endParaRPr lang="en-GB" dirty="0"/>
          </a:p>
        </p:txBody>
      </p:sp>
      <p:sp>
        <p:nvSpPr>
          <p:cNvPr id="3" name="Content Placeholder 2">
            <a:extLst>
              <a:ext uri="{FF2B5EF4-FFF2-40B4-BE49-F238E27FC236}">
                <a16:creationId xmlns:a16="http://schemas.microsoft.com/office/drawing/2014/main" id="{58AEB0E5-A461-16EA-5C02-F70F54C72034}"/>
              </a:ext>
            </a:extLst>
          </p:cNvPr>
          <p:cNvSpPr>
            <a:spLocks noGrp="1"/>
          </p:cNvSpPr>
          <p:nvPr>
            <p:ph idx="1"/>
          </p:nvPr>
        </p:nvSpPr>
        <p:spPr>
          <a:xfrm>
            <a:off x="251520" y="1600201"/>
            <a:ext cx="8712968" cy="3917032"/>
          </a:xfrm>
        </p:spPr>
        <p:txBody>
          <a:bodyPr>
            <a:normAutofit/>
          </a:bodyPr>
          <a:lstStyle/>
          <a:p>
            <a:r>
              <a:rPr lang="en-GB" sz="2600" dirty="0">
                <a:cs typeface="Arial" panose="020B0604020202020204" pitchFamily="34" charset="0"/>
              </a:rPr>
              <a:t>Learning disability</a:t>
            </a:r>
          </a:p>
          <a:p>
            <a:r>
              <a:rPr lang="en-GB" sz="2600" dirty="0">
                <a:cs typeface="Arial" panose="020B0604020202020204" pitchFamily="34" charset="0"/>
              </a:rPr>
              <a:t> Profound and multiple learning disabilities (PMLD) </a:t>
            </a:r>
          </a:p>
          <a:p>
            <a:r>
              <a:rPr lang="en-GB" sz="2600" dirty="0">
                <a:cs typeface="Arial" panose="020B0604020202020204" pitchFamily="34" charset="0"/>
              </a:rPr>
              <a:t>Language disorders</a:t>
            </a:r>
          </a:p>
          <a:p>
            <a:r>
              <a:rPr lang="en-GB" sz="2600" dirty="0">
                <a:cs typeface="Arial" panose="020B0604020202020204" pitchFamily="34" charset="0"/>
              </a:rPr>
              <a:t>Dyspraxia/developmental coordination disorders (DCD) </a:t>
            </a:r>
          </a:p>
          <a:p>
            <a:r>
              <a:rPr lang="en-GB" sz="2600" dirty="0">
                <a:cs typeface="Arial" panose="020B0604020202020204" pitchFamily="34" charset="0"/>
              </a:rPr>
              <a:t>Attention deficit hyperactivity disorder (ADHD)</a:t>
            </a:r>
          </a:p>
          <a:p>
            <a:r>
              <a:rPr lang="en-GB" sz="2800" dirty="0">
                <a:cs typeface="Arial" panose="020B0604020202020204" pitchFamily="34" charset="0"/>
              </a:rPr>
              <a:t> Autism spectrum disorders (ASD) </a:t>
            </a:r>
          </a:p>
          <a:p>
            <a:r>
              <a:rPr lang="en-GB" sz="2800" dirty="0">
                <a:cs typeface="Arial" panose="020B0604020202020204" pitchFamily="34" charset="0"/>
              </a:rPr>
              <a:t>Physical disability</a:t>
            </a:r>
          </a:p>
          <a:p>
            <a:endParaRPr lang="en-GB" sz="2600" dirty="0">
              <a:cs typeface="Arial" panose="020B0604020202020204" pitchFamily="34" charset="0"/>
            </a:endParaRPr>
          </a:p>
          <a:p>
            <a:endParaRPr lang="en-GB" dirty="0">
              <a:cs typeface="Arial" panose="020B0604020202020204" pitchFamily="34" charset="0"/>
            </a:endParaRPr>
          </a:p>
          <a:p>
            <a:endParaRPr lang="en-GB" dirty="0">
              <a:cs typeface="Arial" panose="020B0604020202020204" pitchFamily="34" charset="0"/>
            </a:endParaRPr>
          </a:p>
          <a:p>
            <a:endParaRPr lang="en-GB" sz="3200" dirty="0">
              <a:cs typeface="Arial" panose="020B0604020202020204" pitchFamily="34" charset="0"/>
            </a:endParaRPr>
          </a:p>
          <a:p>
            <a:endParaRPr lang="en-GB" dirty="0"/>
          </a:p>
        </p:txBody>
      </p:sp>
    </p:spTree>
    <p:extLst>
      <p:ext uri="{BB962C8B-B14F-4D97-AF65-F5344CB8AC3E}">
        <p14:creationId xmlns:p14="http://schemas.microsoft.com/office/powerpoint/2010/main" val="2822766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1D9AA-1E5F-A20B-AEB5-CB3A82078B9A}"/>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How Many People have a Disability in the UK?</a:t>
            </a:r>
            <a:endParaRPr lang="en-GB" dirty="0"/>
          </a:p>
        </p:txBody>
      </p:sp>
      <p:sp>
        <p:nvSpPr>
          <p:cNvPr id="3" name="Content Placeholder 2">
            <a:extLst>
              <a:ext uri="{FF2B5EF4-FFF2-40B4-BE49-F238E27FC236}">
                <a16:creationId xmlns:a16="http://schemas.microsoft.com/office/drawing/2014/main" id="{55BCC324-0C57-0A14-3C95-2860C5B3A0B4}"/>
              </a:ext>
            </a:extLst>
          </p:cNvPr>
          <p:cNvSpPr>
            <a:spLocks noGrp="1"/>
          </p:cNvSpPr>
          <p:nvPr>
            <p:ph idx="1"/>
          </p:nvPr>
        </p:nvSpPr>
        <p:spPr>
          <a:xfrm>
            <a:off x="251520" y="1430425"/>
            <a:ext cx="8640960" cy="4310756"/>
          </a:xfrm>
        </p:spPr>
        <p:txBody>
          <a:bodyPr>
            <a:normAutofit fontScale="92500" lnSpcReduction="10000"/>
          </a:bodyPr>
          <a:lstStyle/>
          <a:p>
            <a:pPr marL="0" indent="0">
              <a:buNone/>
            </a:pPr>
            <a:r>
              <a:rPr lang="en-GB" sz="1600" b="1" dirty="0">
                <a:cs typeface="Arial" panose="020B0604020202020204" pitchFamily="34" charset="0"/>
              </a:rPr>
              <a:t>In </a:t>
            </a:r>
            <a:r>
              <a:rPr lang="en-GB" sz="1600" b="1" dirty="0">
                <a:solidFill>
                  <a:srgbClr val="FF0000"/>
                </a:solidFill>
                <a:cs typeface="Arial" panose="020B0604020202020204" pitchFamily="34" charset="0"/>
              </a:rPr>
              <a:t>1969</a:t>
            </a:r>
            <a:r>
              <a:rPr lang="en-GB" sz="1600" b="1" dirty="0">
                <a:cs typeface="Arial" panose="020B0604020202020204" pitchFamily="34" charset="0"/>
              </a:rPr>
              <a:t>, the UK Office of Population, Census and Surveys (OPCS) conducted a survey which produced the estimate that there were... </a:t>
            </a:r>
          </a:p>
          <a:p>
            <a:r>
              <a:rPr lang="en-GB" sz="1400" dirty="0">
                <a:solidFill>
                  <a:srgbClr val="0070C0"/>
                </a:solidFill>
                <a:cs typeface="Arial" panose="020B0604020202020204" pitchFamily="34" charset="0"/>
              </a:rPr>
              <a:t>1,130,000</a:t>
            </a:r>
            <a:r>
              <a:rPr lang="en-GB" sz="1400" dirty="0">
                <a:cs typeface="Arial" panose="020B0604020202020204" pitchFamily="34" charset="0"/>
              </a:rPr>
              <a:t> who were handicapped, and 1,942,000 who were impaired but not handicapped, </a:t>
            </a:r>
          </a:p>
          <a:p>
            <a:r>
              <a:rPr lang="en-GB" sz="1400" dirty="0">
                <a:cs typeface="Arial" panose="020B0604020202020204" pitchFamily="34" charset="0"/>
              </a:rPr>
              <a:t>  A total of </a:t>
            </a:r>
            <a:r>
              <a:rPr lang="en-GB" sz="1400" dirty="0">
                <a:solidFill>
                  <a:srgbClr val="0070C0"/>
                </a:solidFill>
                <a:cs typeface="Arial" panose="020B0604020202020204" pitchFamily="34" charset="0"/>
              </a:rPr>
              <a:t>3,071,000. </a:t>
            </a:r>
          </a:p>
          <a:p>
            <a:pPr marL="0" indent="0">
              <a:buNone/>
            </a:pPr>
            <a:endParaRPr lang="en-GB" sz="1400" dirty="0">
              <a:cs typeface="Arial" panose="020B0604020202020204" pitchFamily="34" charset="0"/>
            </a:endParaRPr>
          </a:p>
          <a:p>
            <a:pPr marL="0" indent="0">
              <a:buNone/>
            </a:pPr>
            <a:r>
              <a:rPr lang="en-GB" sz="1600" b="1" dirty="0">
                <a:cs typeface="Arial" panose="020B0604020202020204" pitchFamily="34" charset="0"/>
              </a:rPr>
              <a:t>In </a:t>
            </a:r>
            <a:r>
              <a:rPr lang="en-GB" sz="1600" b="1" dirty="0">
                <a:solidFill>
                  <a:srgbClr val="FF0000"/>
                </a:solidFill>
                <a:cs typeface="Arial" panose="020B0604020202020204" pitchFamily="34" charset="0"/>
              </a:rPr>
              <a:t>1988</a:t>
            </a:r>
            <a:r>
              <a:rPr lang="en-GB" sz="1600" b="1" dirty="0">
                <a:cs typeface="Arial" panose="020B0604020202020204" pitchFamily="34" charset="0"/>
              </a:rPr>
              <a:t>, the number was…</a:t>
            </a:r>
          </a:p>
          <a:p>
            <a:r>
              <a:rPr lang="en-GB" sz="1400" dirty="0">
                <a:solidFill>
                  <a:srgbClr val="7030A0"/>
                </a:solidFill>
                <a:cs typeface="Arial" panose="020B0604020202020204" pitchFamily="34" charset="0"/>
              </a:rPr>
              <a:t>5,780,000</a:t>
            </a:r>
            <a:r>
              <a:rPr lang="en-GB" sz="1400" dirty="0">
                <a:cs typeface="Arial" panose="020B0604020202020204" pitchFamily="34" charset="0"/>
              </a:rPr>
              <a:t> adults with one or more disabilities. </a:t>
            </a:r>
          </a:p>
          <a:p>
            <a:pPr marL="0" indent="0">
              <a:buNone/>
            </a:pPr>
            <a:endParaRPr lang="en-GB" sz="1400" dirty="0">
              <a:cs typeface="Arial" panose="020B0604020202020204" pitchFamily="34" charset="0"/>
            </a:endParaRPr>
          </a:p>
          <a:p>
            <a:pPr marL="0" indent="0">
              <a:buNone/>
            </a:pPr>
            <a:r>
              <a:rPr lang="en-GB" sz="1600" b="1" dirty="0">
                <a:cs typeface="Arial" panose="020B0604020202020204" pitchFamily="34" charset="0"/>
              </a:rPr>
              <a:t>In </a:t>
            </a:r>
            <a:r>
              <a:rPr lang="en-GB" sz="1600" b="1" dirty="0">
                <a:solidFill>
                  <a:srgbClr val="FF0000"/>
                </a:solidFill>
                <a:cs typeface="Arial" panose="020B0604020202020204" pitchFamily="34" charset="0"/>
              </a:rPr>
              <a:t>2014</a:t>
            </a:r>
            <a:r>
              <a:rPr lang="en-GB" sz="1600" b="1" dirty="0">
                <a:cs typeface="Arial" panose="020B0604020202020204" pitchFamily="34" charset="0"/>
              </a:rPr>
              <a:t>, the Family Resources Survey estimated…</a:t>
            </a:r>
          </a:p>
          <a:p>
            <a:r>
              <a:rPr lang="en-GB" sz="1400" dirty="0">
                <a:cs typeface="Arial" panose="020B0604020202020204" pitchFamily="34" charset="0"/>
              </a:rPr>
              <a:t>There were</a:t>
            </a:r>
            <a:r>
              <a:rPr lang="en-GB" sz="1400" dirty="0">
                <a:solidFill>
                  <a:srgbClr val="00B050"/>
                </a:solidFill>
                <a:cs typeface="Arial" panose="020B0604020202020204" pitchFamily="34" charset="0"/>
              </a:rPr>
              <a:t>11 million </a:t>
            </a:r>
            <a:r>
              <a:rPr lang="en-GB" sz="1400" dirty="0">
                <a:cs typeface="Arial" panose="020B0604020202020204" pitchFamily="34" charset="0"/>
              </a:rPr>
              <a:t>adults with limiting long term illness, impairment or disability in the UK</a:t>
            </a:r>
          </a:p>
          <a:p>
            <a:endParaRPr lang="en-GB" sz="1400" dirty="0">
              <a:cs typeface="Arial" panose="020B0604020202020204" pitchFamily="34" charset="0"/>
            </a:endParaRPr>
          </a:p>
          <a:p>
            <a:pPr marL="0" indent="0">
              <a:buNone/>
            </a:pPr>
            <a:r>
              <a:rPr lang="en-GB" sz="1600" b="1" dirty="0">
                <a:cs typeface="Arial" panose="020B0604020202020204" pitchFamily="34" charset="0"/>
              </a:rPr>
              <a:t>In </a:t>
            </a:r>
            <a:r>
              <a:rPr lang="en-GB" sz="1600" b="1" dirty="0">
                <a:solidFill>
                  <a:srgbClr val="FF0000"/>
                </a:solidFill>
                <a:cs typeface="Arial" panose="020B0604020202020204" pitchFamily="34" charset="0"/>
              </a:rPr>
              <a:t>2020</a:t>
            </a:r>
            <a:r>
              <a:rPr lang="en-GB" sz="1600" b="1" dirty="0">
                <a:cs typeface="Arial" panose="020B0604020202020204" pitchFamily="34" charset="0"/>
              </a:rPr>
              <a:t>, the Family Resources Survey estimated…</a:t>
            </a:r>
          </a:p>
          <a:p>
            <a:r>
              <a:rPr lang="en-GB" sz="1400" dirty="0">
                <a:cs typeface="Arial" panose="020B0604020202020204" pitchFamily="34" charset="0"/>
              </a:rPr>
              <a:t>There were </a:t>
            </a:r>
            <a:r>
              <a:rPr lang="en-GB" sz="1400" dirty="0">
                <a:solidFill>
                  <a:srgbClr val="FF33CC"/>
                </a:solidFill>
                <a:cs typeface="Arial" panose="020B0604020202020204" pitchFamily="34" charset="0"/>
              </a:rPr>
              <a:t>14.1 million </a:t>
            </a:r>
            <a:r>
              <a:rPr lang="en-GB" sz="1400" dirty="0">
                <a:cs typeface="Arial" panose="020B0604020202020204" pitchFamily="34" charset="0"/>
              </a:rPr>
              <a:t>disabled people in the UK</a:t>
            </a:r>
          </a:p>
          <a:p>
            <a:r>
              <a:rPr lang="en-GB" sz="1400" b="0" i="0" dirty="0">
                <a:effectLst/>
                <a:cs typeface="Arial" panose="020B0604020202020204" pitchFamily="34" charset="0"/>
              </a:rPr>
              <a:t>8% of children are disabled</a:t>
            </a:r>
          </a:p>
          <a:p>
            <a:r>
              <a:rPr lang="en-GB" sz="1400" dirty="0">
                <a:cs typeface="Arial" panose="020B0604020202020204" pitchFamily="34" charset="0"/>
              </a:rPr>
              <a:t>19% of working age adults were disabled</a:t>
            </a:r>
          </a:p>
          <a:p>
            <a:r>
              <a:rPr lang="en-GB" sz="1400" dirty="0">
                <a:cs typeface="Arial" panose="020B0604020202020204" pitchFamily="34" charset="0"/>
              </a:rPr>
              <a:t>46% of pension age adults are disabled</a:t>
            </a:r>
          </a:p>
          <a:p>
            <a:pPr marL="0" indent="0">
              <a:buNone/>
            </a:pPr>
            <a:endParaRPr lang="en-GB" sz="1400" dirty="0">
              <a:cs typeface="Arial" panose="020B0604020202020204" pitchFamily="34" charset="0"/>
            </a:endParaRPr>
          </a:p>
          <a:p>
            <a:pPr marL="0" indent="0" algn="ctr">
              <a:buNone/>
            </a:pPr>
            <a:r>
              <a:rPr lang="en-GB" sz="2400" b="1" dirty="0">
                <a:cs typeface="Arial" panose="020B0604020202020204" pitchFamily="34" charset="0"/>
              </a:rPr>
              <a:t>Why are these numbers growing?</a:t>
            </a:r>
          </a:p>
          <a:p>
            <a:endParaRPr lang="en-GB" sz="1200" dirty="0">
              <a:cs typeface="Arial" panose="020B0604020202020204" pitchFamily="34" charset="0"/>
            </a:endParaRPr>
          </a:p>
          <a:p>
            <a:endParaRPr lang="en-GB" sz="1800" dirty="0">
              <a:cs typeface="Arial" panose="020B0604020202020204" pitchFamily="34" charset="0"/>
            </a:endParaRPr>
          </a:p>
          <a:p>
            <a:endParaRPr lang="en-GB" sz="1800" dirty="0">
              <a:cs typeface="Arial" panose="020B0604020202020204" pitchFamily="34" charset="0"/>
            </a:endParaRPr>
          </a:p>
          <a:p>
            <a:endParaRPr lang="en-GB" sz="1050" dirty="0">
              <a:cs typeface="Arial" panose="020B0604020202020204" pitchFamily="34" charset="0"/>
            </a:endParaRPr>
          </a:p>
          <a:p>
            <a:endParaRPr lang="en-GB" sz="1800" dirty="0">
              <a:cs typeface="Arial" panose="020B0604020202020204" pitchFamily="34" charset="0"/>
            </a:endParaRPr>
          </a:p>
          <a:p>
            <a:endParaRPr lang="en-GB" dirty="0"/>
          </a:p>
        </p:txBody>
      </p:sp>
    </p:spTree>
    <p:extLst>
      <p:ext uri="{BB962C8B-B14F-4D97-AF65-F5344CB8AC3E}">
        <p14:creationId xmlns:p14="http://schemas.microsoft.com/office/powerpoint/2010/main" val="3424865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1F1C6-FEB5-6458-A844-C2E38839B779}"/>
              </a:ext>
            </a:extLst>
          </p:cNvPr>
          <p:cNvSpPr>
            <a:spLocks noGrp="1"/>
          </p:cNvSpPr>
          <p:nvPr>
            <p:ph type="title"/>
          </p:nvPr>
        </p:nvSpPr>
        <p:spPr/>
        <p:txBody>
          <a:bodyPr>
            <a:normAutofit/>
          </a:bodyPr>
          <a:lstStyle/>
          <a:p>
            <a:r>
              <a:rPr lang="en-GB" sz="6000" b="1" dirty="0"/>
              <a:t>??????????</a:t>
            </a:r>
          </a:p>
        </p:txBody>
      </p:sp>
      <p:sp>
        <p:nvSpPr>
          <p:cNvPr id="3" name="Content Placeholder 2">
            <a:extLst>
              <a:ext uri="{FF2B5EF4-FFF2-40B4-BE49-F238E27FC236}">
                <a16:creationId xmlns:a16="http://schemas.microsoft.com/office/drawing/2014/main" id="{AC73CB54-818F-60C5-8804-0187A2231BE2}"/>
              </a:ext>
            </a:extLst>
          </p:cNvPr>
          <p:cNvSpPr>
            <a:spLocks noGrp="1"/>
          </p:cNvSpPr>
          <p:nvPr>
            <p:ph idx="1"/>
          </p:nvPr>
        </p:nvSpPr>
        <p:spPr>
          <a:xfrm>
            <a:off x="421356" y="1844824"/>
            <a:ext cx="8229600" cy="3917032"/>
          </a:xfrm>
        </p:spPr>
        <p:txBody>
          <a:bodyPr>
            <a:normAutofit/>
          </a:bodyPr>
          <a:lstStyle/>
          <a:p>
            <a:r>
              <a:rPr lang="en-GB" sz="2800" dirty="0"/>
              <a:t>One reason was that the first survey referred to physical impairments which limited life, and emphasised ability for self-care. </a:t>
            </a:r>
          </a:p>
          <a:p>
            <a:pPr marL="0" indent="0">
              <a:buNone/>
            </a:pPr>
            <a:endParaRPr lang="en-GB" sz="2800" dirty="0"/>
          </a:p>
          <a:p>
            <a:r>
              <a:rPr lang="en-GB" sz="2800" dirty="0"/>
              <a:t>Also, the second and subsequent surveys were more far-reaching, included all types of impairments and set a lower threshold.</a:t>
            </a:r>
          </a:p>
          <a:p>
            <a:endParaRPr lang="en-GB" sz="2800" dirty="0"/>
          </a:p>
        </p:txBody>
      </p:sp>
    </p:spTree>
    <p:extLst>
      <p:ext uri="{BB962C8B-B14F-4D97-AF65-F5344CB8AC3E}">
        <p14:creationId xmlns:p14="http://schemas.microsoft.com/office/powerpoint/2010/main" val="397328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AFDED-1800-4CD3-3C7A-A6B7C8A7B624}"/>
              </a:ext>
            </a:extLst>
          </p:cNvPr>
          <p:cNvSpPr>
            <a:spLocks noGrp="1"/>
          </p:cNvSpPr>
          <p:nvPr>
            <p:ph type="title"/>
          </p:nvPr>
        </p:nvSpPr>
        <p:spPr/>
        <p:txBody>
          <a:bodyPr>
            <a:normAutofit/>
          </a:bodyPr>
          <a:lstStyle/>
          <a:p>
            <a:r>
              <a:rPr lang="en-US" sz="4400" b="1" dirty="0">
                <a:latin typeface="Arial" panose="020B0604020202020204" pitchFamily="34" charset="0"/>
                <a:cs typeface="Arial" panose="020B0604020202020204" pitchFamily="34" charset="0"/>
              </a:rPr>
              <a:t>This Raises Two Issues:</a:t>
            </a:r>
            <a:endParaRPr lang="en-GB" dirty="0"/>
          </a:p>
        </p:txBody>
      </p:sp>
      <p:sp>
        <p:nvSpPr>
          <p:cNvPr id="3" name="Content Placeholder 2">
            <a:extLst>
              <a:ext uri="{FF2B5EF4-FFF2-40B4-BE49-F238E27FC236}">
                <a16:creationId xmlns:a16="http://schemas.microsoft.com/office/drawing/2014/main" id="{8E8E5D5E-F234-67F5-1635-C86E9D4EAC8D}"/>
              </a:ext>
            </a:extLst>
          </p:cNvPr>
          <p:cNvSpPr>
            <a:spLocks noGrp="1"/>
          </p:cNvSpPr>
          <p:nvPr>
            <p:ph idx="1"/>
          </p:nvPr>
        </p:nvSpPr>
        <p:spPr>
          <a:xfrm>
            <a:off x="318356" y="1628800"/>
            <a:ext cx="8507288" cy="3917032"/>
          </a:xfrm>
        </p:spPr>
        <p:txBody>
          <a:bodyPr/>
          <a:lstStyle/>
          <a:p>
            <a:r>
              <a:rPr lang="en-US" sz="3200" dirty="0">
                <a:latin typeface="Arial" panose="020B0604020202020204" pitchFamily="34" charset="0"/>
                <a:cs typeface="Arial" panose="020B0604020202020204" pitchFamily="34" charset="0"/>
              </a:rPr>
              <a:t>The definition of disability and the language we use.</a:t>
            </a:r>
          </a:p>
          <a:p>
            <a:pPr marL="0" indent="0">
              <a:buNone/>
            </a:pPr>
            <a:endParaRPr lang="en-US" sz="3200"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Society’s perception of disability and acceptance.</a:t>
            </a:r>
          </a:p>
          <a:p>
            <a:endParaRPr lang="en-US"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4901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67975-B4A0-7FC8-A42F-E912B2FA967F}"/>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Inclusive Language</a:t>
            </a:r>
            <a:endParaRPr lang="en-GB" dirty="0"/>
          </a:p>
        </p:txBody>
      </p:sp>
      <p:sp>
        <p:nvSpPr>
          <p:cNvPr id="3" name="Content Placeholder 2">
            <a:extLst>
              <a:ext uri="{FF2B5EF4-FFF2-40B4-BE49-F238E27FC236}">
                <a16:creationId xmlns:a16="http://schemas.microsoft.com/office/drawing/2014/main" id="{7828FBE1-F745-20E7-9FB3-FC9E4E652014}"/>
              </a:ext>
            </a:extLst>
          </p:cNvPr>
          <p:cNvSpPr>
            <a:spLocks noGrp="1"/>
          </p:cNvSpPr>
          <p:nvPr>
            <p:ph idx="1"/>
          </p:nvPr>
        </p:nvSpPr>
        <p:spPr>
          <a:xfrm>
            <a:off x="251520" y="1417638"/>
            <a:ext cx="8363272" cy="3917032"/>
          </a:xfrm>
        </p:spPr>
        <p:txBody>
          <a:bodyPr>
            <a:normAutofit fontScale="85000" lnSpcReduction="20000"/>
          </a:bodyPr>
          <a:lstStyle/>
          <a:p>
            <a:r>
              <a:rPr lang="en-GB" dirty="0"/>
              <a:t>People worry about what words to use, as they don’t want to cause offence- </a:t>
            </a:r>
          </a:p>
          <a:p>
            <a:pPr lvl="1"/>
            <a:r>
              <a:rPr lang="en-GB" dirty="0"/>
              <a:t>There is an implied fear that people with disabilities are very sensitive.</a:t>
            </a:r>
          </a:p>
          <a:p>
            <a:r>
              <a:rPr lang="en-GB" dirty="0">
                <a:solidFill>
                  <a:srgbClr val="7030A0"/>
                </a:solidFill>
                <a:cs typeface="Arial" panose="020B0604020202020204" pitchFamily="34" charset="0"/>
              </a:rPr>
              <a:t>Terminology</a:t>
            </a:r>
            <a:r>
              <a:rPr lang="en-GB" dirty="0">
                <a:cs typeface="Arial" panose="020B0604020202020204" pitchFamily="34" charset="0"/>
              </a:rPr>
              <a:t> - see people as individuals first, rather than focusing on their medical conditions. </a:t>
            </a:r>
          </a:p>
          <a:p>
            <a:pPr lvl="1"/>
            <a:r>
              <a:rPr lang="en-GB" dirty="0">
                <a:cs typeface="Arial" panose="020B0604020202020204" pitchFamily="34" charset="0"/>
              </a:rPr>
              <a:t>E.g.  You might say ‘people with epilepsy’ rather than  ‘epileptics’ </a:t>
            </a:r>
          </a:p>
          <a:p>
            <a:pPr marL="0" indent="0">
              <a:buNone/>
            </a:pPr>
            <a:r>
              <a:rPr lang="en-GB" b="1" dirty="0">
                <a:cs typeface="Arial" panose="020B0604020202020204" pitchFamily="34" charset="0"/>
              </a:rPr>
              <a:t>So… you see someone sitting in a wheelchair, what do you call them?</a:t>
            </a:r>
          </a:p>
          <a:p>
            <a:endParaRPr lang="en-GB" dirty="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1743270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67975-B4A0-7FC8-A42F-E912B2FA967F}"/>
              </a:ext>
            </a:extLst>
          </p:cNvPr>
          <p:cNvSpPr>
            <a:spLocks noGrp="1"/>
          </p:cNvSpPr>
          <p:nvPr>
            <p:ph type="title"/>
          </p:nvPr>
        </p:nvSpPr>
        <p:spPr/>
        <p:txBody>
          <a:bodyPr/>
          <a:lstStyle/>
          <a:p>
            <a:r>
              <a:rPr lang="en-GB" sz="4400" b="1" dirty="0">
                <a:latin typeface="+mn-lt"/>
                <a:cs typeface="Arial" panose="020B0604020202020204" pitchFamily="34" charset="0"/>
              </a:rPr>
              <a:t>Inclusive Language</a:t>
            </a:r>
            <a:endParaRPr lang="en-GB" dirty="0">
              <a:latin typeface="+mn-lt"/>
            </a:endParaRPr>
          </a:p>
        </p:txBody>
      </p:sp>
      <p:sp>
        <p:nvSpPr>
          <p:cNvPr id="3" name="Content Placeholder 2">
            <a:extLst>
              <a:ext uri="{FF2B5EF4-FFF2-40B4-BE49-F238E27FC236}">
                <a16:creationId xmlns:a16="http://schemas.microsoft.com/office/drawing/2014/main" id="{7828FBE1-F745-20E7-9FB3-FC9E4E652014}"/>
              </a:ext>
            </a:extLst>
          </p:cNvPr>
          <p:cNvSpPr>
            <a:spLocks noGrp="1"/>
          </p:cNvSpPr>
          <p:nvPr>
            <p:ph idx="1"/>
          </p:nvPr>
        </p:nvSpPr>
        <p:spPr>
          <a:xfrm>
            <a:off x="323528" y="1700808"/>
            <a:ext cx="8363272" cy="3917032"/>
          </a:xfrm>
        </p:spPr>
        <p:txBody>
          <a:bodyPr>
            <a:normAutofit/>
          </a:bodyPr>
          <a:lstStyle/>
          <a:p>
            <a:r>
              <a:rPr lang="es-ES" dirty="0">
                <a:cs typeface="Arial" panose="020B0604020202020204" pitchFamily="34" charset="0"/>
              </a:rPr>
              <a:t>Which </a:t>
            </a:r>
            <a:r>
              <a:rPr lang="es-ES" dirty="0" err="1">
                <a:cs typeface="Arial" panose="020B0604020202020204" pitchFamily="34" charset="0"/>
              </a:rPr>
              <a:t>terms</a:t>
            </a:r>
            <a:r>
              <a:rPr lang="es-ES" dirty="0">
                <a:cs typeface="Arial" panose="020B0604020202020204" pitchFamily="34" charset="0"/>
              </a:rPr>
              <a:t> are aceptable?</a:t>
            </a:r>
          </a:p>
          <a:p>
            <a:endParaRPr lang="es-ES" dirty="0">
              <a:cs typeface="Arial" panose="020B0604020202020204" pitchFamily="34" charset="0"/>
            </a:endParaRPr>
          </a:p>
          <a:p>
            <a:pPr marL="0" indent="0">
              <a:buNone/>
            </a:pPr>
            <a:r>
              <a:rPr lang="es-ES" sz="3600" b="1" dirty="0" err="1">
                <a:cs typeface="Arial" panose="020B0604020202020204" pitchFamily="34" charset="0"/>
              </a:rPr>
              <a:t>Task</a:t>
            </a:r>
            <a:r>
              <a:rPr lang="es-ES" sz="3600" b="1" dirty="0">
                <a:cs typeface="Arial" panose="020B0604020202020204" pitchFamily="34" charset="0"/>
              </a:rPr>
              <a:t>…</a:t>
            </a:r>
          </a:p>
          <a:p>
            <a:r>
              <a:rPr lang="es-ES" dirty="0">
                <a:cs typeface="Arial" panose="020B0604020202020204" pitchFamily="34" charset="0"/>
              </a:rPr>
              <a:t>Complete </a:t>
            </a:r>
            <a:r>
              <a:rPr lang="es-ES" dirty="0" err="1">
                <a:cs typeface="Arial" panose="020B0604020202020204" pitchFamily="34" charset="0"/>
              </a:rPr>
              <a:t>the</a:t>
            </a:r>
            <a:r>
              <a:rPr lang="es-ES" dirty="0">
                <a:cs typeface="Arial" panose="020B0604020202020204" pitchFamily="34" charset="0"/>
              </a:rPr>
              <a:t> Quiz </a:t>
            </a:r>
            <a:r>
              <a:rPr lang="es-ES" dirty="0" err="1">
                <a:cs typeface="Arial" panose="020B0604020202020204" pitchFamily="34" charset="0"/>
              </a:rPr>
              <a:t>on</a:t>
            </a:r>
            <a:r>
              <a:rPr lang="es-ES" dirty="0">
                <a:cs typeface="Arial" panose="020B0604020202020204" pitchFamily="34" charset="0"/>
              </a:rPr>
              <a:t> Moodle </a:t>
            </a:r>
            <a:r>
              <a:rPr lang="es-ES" dirty="0" err="1">
                <a:cs typeface="Arial" panose="020B0604020202020204" pitchFamily="34" charset="0"/>
              </a:rPr>
              <a:t>week</a:t>
            </a:r>
            <a:r>
              <a:rPr lang="es-ES" dirty="0">
                <a:cs typeface="Arial" panose="020B0604020202020204" pitchFamily="34" charset="0"/>
              </a:rPr>
              <a:t> 5</a:t>
            </a:r>
          </a:p>
          <a:p>
            <a:endParaRPr lang="es-ES" dirty="0">
              <a:cs typeface="Arial" panose="020B0604020202020204" pitchFamily="34" charset="0"/>
            </a:endParaRPr>
          </a:p>
          <a:p>
            <a:endParaRPr lang="en-GB" dirty="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61058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86A2-0813-8809-DCB1-17D78DFFB2EA}"/>
              </a:ext>
            </a:extLst>
          </p:cNvPr>
          <p:cNvSpPr>
            <a:spLocks noGrp="1"/>
          </p:cNvSpPr>
          <p:nvPr>
            <p:ph type="title"/>
          </p:nvPr>
        </p:nvSpPr>
        <p:spPr/>
        <p:txBody>
          <a:bodyPr>
            <a:normAutofit fontScale="90000"/>
          </a:bodyPr>
          <a:lstStyle/>
          <a:p>
            <a:r>
              <a:rPr lang="en-GB" sz="4400" b="1" dirty="0">
                <a:latin typeface="+mn-lt"/>
                <a:cs typeface="Arial" panose="020B0604020202020204" pitchFamily="34" charset="0"/>
              </a:rPr>
              <a:t>Society’s Perception - Beginnings </a:t>
            </a:r>
            <a:endParaRPr lang="en-GB" dirty="0">
              <a:latin typeface="+mn-lt"/>
            </a:endParaRPr>
          </a:p>
        </p:txBody>
      </p:sp>
      <p:sp>
        <p:nvSpPr>
          <p:cNvPr id="3" name="Content Placeholder 2">
            <a:extLst>
              <a:ext uri="{FF2B5EF4-FFF2-40B4-BE49-F238E27FC236}">
                <a16:creationId xmlns:a16="http://schemas.microsoft.com/office/drawing/2014/main" id="{713337D0-9F57-01FA-6C51-617D8940FEBF}"/>
              </a:ext>
            </a:extLst>
          </p:cNvPr>
          <p:cNvSpPr>
            <a:spLocks noGrp="1"/>
          </p:cNvSpPr>
          <p:nvPr>
            <p:ph idx="1"/>
          </p:nvPr>
        </p:nvSpPr>
        <p:spPr>
          <a:xfrm>
            <a:off x="251520" y="1484784"/>
            <a:ext cx="8892480" cy="4248472"/>
          </a:xfrm>
        </p:spPr>
        <p:txBody>
          <a:bodyPr>
            <a:normAutofit fontScale="70000" lnSpcReduction="20000"/>
          </a:bodyPr>
          <a:lstStyle/>
          <a:p>
            <a:pPr marL="0" indent="0">
              <a:buNone/>
            </a:pPr>
            <a:r>
              <a:rPr lang="en-GB" sz="3200" b="1" dirty="0">
                <a:cs typeface="Arial" panose="020B0604020202020204" pitchFamily="34" charset="0"/>
              </a:rPr>
              <a:t>Historically people with disabilities were hidden away</a:t>
            </a:r>
          </a:p>
          <a:p>
            <a:r>
              <a:rPr lang="en-GB" dirty="0">
                <a:cs typeface="Arial" panose="020B0604020202020204" pitchFamily="34" charset="0"/>
              </a:rPr>
              <a:t>In the 1960s, people with disabilities often lived in residential institutions, attended segregated schools and did not work.</a:t>
            </a:r>
          </a:p>
          <a:p>
            <a:endParaRPr lang="en-GB" dirty="0">
              <a:cs typeface="Arial" panose="020B0604020202020204" pitchFamily="34" charset="0"/>
            </a:endParaRPr>
          </a:p>
          <a:p>
            <a:r>
              <a:rPr lang="en-GB" dirty="0">
                <a:cs typeface="Arial" panose="020B0604020202020204" pitchFamily="34" charset="0"/>
              </a:rPr>
              <a:t>Most public transport and buildings were inaccessible to them.</a:t>
            </a:r>
          </a:p>
          <a:p>
            <a:endParaRPr lang="en-GB" dirty="0">
              <a:cs typeface="Arial" panose="020B0604020202020204" pitchFamily="34" charset="0"/>
            </a:endParaRPr>
          </a:p>
          <a:p>
            <a:r>
              <a:rPr lang="en-GB" dirty="0">
                <a:cs typeface="Arial" panose="020B0604020202020204" pitchFamily="34" charset="0"/>
              </a:rPr>
              <a:t>Society has shifted away from a very medicalised understanding of disability, where disabled people were considered people with unfortunate problems, and the duty of non-disabled.</a:t>
            </a:r>
          </a:p>
          <a:p>
            <a:endParaRPr lang="en-GB" dirty="0">
              <a:cs typeface="Arial" panose="020B0604020202020204" pitchFamily="34" charset="0"/>
            </a:endParaRPr>
          </a:p>
          <a:p>
            <a:r>
              <a:rPr lang="en-GB" dirty="0">
                <a:cs typeface="Arial" panose="020B0604020202020204" pitchFamily="34" charset="0"/>
              </a:rPr>
              <a:t> …towards an understanding of disability as an equal opportunities issue, where people with disabilities have human rights and can make demands of society, as well as making contributions to it. </a:t>
            </a:r>
            <a:endParaRPr lang="es-ES" dirty="0">
              <a:cs typeface="Arial" panose="020B0604020202020204" pitchFamily="34" charset="0"/>
            </a:endParaRPr>
          </a:p>
          <a:p>
            <a:endParaRPr lang="en-GB" dirty="0">
              <a:cs typeface="Arial" panose="020B0604020202020204" pitchFamily="34" charset="0"/>
            </a:endParaRPr>
          </a:p>
          <a:p>
            <a:endParaRPr lang="en-GB" sz="3200" dirty="0">
              <a:cs typeface="Arial" panose="020B0604020202020204" pitchFamily="34" charset="0"/>
            </a:endParaRPr>
          </a:p>
          <a:p>
            <a:endParaRPr lang="en-GB" dirty="0"/>
          </a:p>
        </p:txBody>
      </p:sp>
    </p:spTree>
    <p:extLst>
      <p:ext uri="{BB962C8B-B14F-4D97-AF65-F5344CB8AC3E}">
        <p14:creationId xmlns:p14="http://schemas.microsoft.com/office/powerpoint/2010/main" val="2355985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F67F8-416E-1C97-AD0F-80412C595AB2}"/>
              </a:ext>
            </a:extLst>
          </p:cNvPr>
          <p:cNvSpPr>
            <a:spLocks noGrp="1"/>
          </p:cNvSpPr>
          <p:nvPr>
            <p:ph type="title"/>
          </p:nvPr>
        </p:nvSpPr>
        <p:spPr/>
        <p:txBody>
          <a:bodyPr/>
          <a:lstStyle/>
          <a:p>
            <a:r>
              <a:rPr lang="en-GB" sz="4400" b="1" dirty="0">
                <a:solidFill>
                  <a:schemeClr val="tx1"/>
                </a:solidFill>
                <a:latin typeface="+mn-lt"/>
                <a:cs typeface="Arial" panose="020B0604020202020204" pitchFamily="34" charset="0"/>
              </a:rPr>
              <a:t>Quick History . . .</a:t>
            </a:r>
            <a:endParaRPr lang="en-GB" dirty="0">
              <a:latin typeface="+mn-lt"/>
            </a:endParaRPr>
          </a:p>
        </p:txBody>
      </p:sp>
      <p:sp>
        <p:nvSpPr>
          <p:cNvPr id="3" name="Content Placeholder 2">
            <a:extLst>
              <a:ext uri="{FF2B5EF4-FFF2-40B4-BE49-F238E27FC236}">
                <a16:creationId xmlns:a16="http://schemas.microsoft.com/office/drawing/2014/main" id="{0E8CB37C-C7DD-962A-066D-995DF0B671A7}"/>
              </a:ext>
            </a:extLst>
          </p:cNvPr>
          <p:cNvSpPr>
            <a:spLocks noGrp="1"/>
          </p:cNvSpPr>
          <p:nvPr>
            <p:ph idx="1"/>
          </p:nvPr>
        </p:nvSpPr>
        <p:spPr>
          <a:xfrm>
            <a:off x="107504" y="1600200"/>
            <a:ext cx="8579296" cy="4205063"/>
          </a:xfrm>
        </p:spPr>
        <p:txBody>
          <a:bodyPr>
            <a:normAutofit fontScale="77500" lnSpcReduction="20000"/>
          </a:bodyPr>
          <a:lstStyle/>
          <a:p>
            <a:pPr marL="0" indent="0">
              <a:buNone/>
            </a:pPr>
            <a:r>
              <a:rPr lang="en-GB" b="1" dirty="0">
                <a:cs typeface="Arial" panose="020B0604020202020204" pitchFamily="34" charset="0"/>
              </a:rPr>
              <a:t>W</a:t>
            </a:r>
            <a:r>
              <a:rPr lang="en-GB" sz="3200" b="1" dirty="0">
                <a:cs typeface="Arial" panose="020B0604020202020204" pitchFamily="34" charset="0"/>
              </a:rPr>
              <a:t>hen did we begin rethinking our basic assumptions about disability?</a:t>
            </a:r>
          </a:p>
          <a:p>
            <a:r>
              <a:rPr lang="en-GB" sz="3200" dirty="0">
                <a:cs typeface="Arial" panose="020B0604020202020204" pitchFamily="34" charset="0"/>
              </a:rPr>
              <a:t>Although there had been mass demonstrations as early as the 1930s, the first stirrings of the contemporary disabled people’s movement began in the 1960s</a:t>
            </a:r>
          </a:p>
          <a:p>
            <a:r>
              <a:rPr lang="en-GB" sz="3200" dirty="0">
                <a:cs typeface="Arial" panose="020B0604020202020204" pitchFamily="34" charset="0"/>
              </a:rPr>
              <a:t>Flaws in the post-war welfare state were becoming evident to a population which was becoming more educated.</a:t>
            </a:r>
          </a:p>
          <a:p>
            <a:r>
              <a:rPr lang="en-GB" sz="3200" dirty="0">
                <a:cs typeface="Arial" panose="020B0604020202020204" pitchFamily="34" charset="0"/>
              </a:rPr>
              <a:t>People were seeing the problems in their own lives, realising that these were social issues, not private woes, meeting in groups to discuss them, and becoming activists to protest against them</a:t>
            </a:r>
            <a:r>
              <a:rPr lang="en-GB" sz="3200" b="1" dirty="0">
                <a:cs typeface="Arial" panose="020B0604020202020204" pitchFamily="34" charset="0"/>
              </a:rPr>
              <a:t> </a:t>
            </a:r>
          </a:p>
          <a:p>
            <a:endParaRPr lang="en-GB" sz="3200" dirty="0">
              <a:cs typeface="Arial" panose="020B0604020202020204" pitchFamily="34" charset="0"/>
            </a:endParaRPr>
          </a:p>
          <a:p>
            <a:endParaRPr lang="en-GB" dirty="0"/>
          </a:p>
        </p:txBody>
      </p:sp>
    </p:spTree>
    <p:extLst>
      <p:ext uri="{BB962C8B-B14F-4D97-AF65-F5344CB8AC3E}">
        <p14:creationId xmlns:p14="http://schemas.microsoft.com/office/powerpoint/2010/main" val="3242927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EABEA-A5DA-4D13-85A7-BB35444E5FEC}"/>
              </a:ext>
            </a:extLst>
          </p:cNvPr>
          <p:cNvSpPr>
            <a:spLocks noGrp="1"/>
          </p:cNvSpPr>
          <p:nvPr>
            <p:ph type="title"/>
          </p:nvPr>
        </p:nvSpPr>
        <p:spPr>
          <a:xfrm>
            <a:off x="2143063" y="1548006"/>
            <a:ext cx="4673143" cy="922928"/>
          </a:xfrm>
        </p:spPr>
        <p:txBody>
          <a:bodyPr anchor="t">
            <a:normAutofit/>
          </a:bodyPr>
          <a:lstStyle/>
          <a:p>
            <a:pPr algn="l"/>
            <a:br>
              <a:rPr lang="en-GB" sz="1050" dirty="0">
                <a:solidFill>
                  <a:schemeClr val="accent1"/>
                </a:solidFill>
              </a:rPr>
            </a:br>
            <a:endParaRPr lang="es-ES" sz="1050" dirty="0">
              <a:solidFill>
                <a:schemeClr val="accent1"/>
              </a:solidFill>
            </a:endParaRPr>
          </a:p>
        </p:txBody>
      </p:sp>
      <p:sp>
        <p:nvSpPr>
          <p:cNvPr id="3" name="Content Placeholder 2">
            <a:extLst>
              <a:ext uri="{FF2B5EF4-FFF2-40B4-BE49-F238E27FC236}">
                <a16:creationId xmlns:a16="http://schemas.microsoft.com/office/drawing/2014/main" id="{F6311BF6-760D-4290-A81B-CF32FE5C8C1F}"/>
              </a:ext>
            </a:extLst>
          </p:cNvPr>
          <p:cNvSpPr>
            <a:spLocks noGrp="1"/>
          </p:cNvSpPr>
          <p:nvPr>
            <p:ph idx="1"/>
          </p:nvPr>
        </p:nvSpPr>
        <p:spPr>
          <a:xfrm>
            <a:off x="90204" y="1326550"/>
            <a:ext cx="9145016" cy="4114994"/>
          </a:xfrm>
        </p:spPr>
        <p:txBody>
          <a:bodyPr anchor="t">
            <a:noAutofit/>
          </a:bodyPr>
          <a:lstStyle/>
          <a:p>
            <a:r>
              <a:rPr lang="en-GB" dirty="0">
                <a:cs typeface="Arial" panose="020B0604020202020204" pitchFamily="34" charset="0"/>
              </a:rPr>
              <a:t>In Britain, the fledgling disabled people’s movement coalesced around the British Council of Organisations of Disabled People, founded in 1981.</a:t>
            </a:r>
          </a:p>
          <a:p>
            <a:r>
              <a:rPr lang="en-GB" dirty="0">
                <a:cs typeface="Arial" panose="020B0604020202020204" pitchFamily="34" charset="0"/>
              </a:rPr>
              <a:t>The British social model has been called ‘the big idea’ of the disability movement, and it has been globally influential.  This big idea has had two major impacts. </a:t>
            </a:r>
          </a:p>
        </p:txBody>
      </p:sp>
      <p:pic>
        <p:nvPicPr>
          <p:cNvPr id="5" name="Picture 4">
            <a:extLst>
              <a:ext uri="{FF2B5EF4-FFF2-40B4-BE49-F238E27FC236}">
                <a16:creationId xmlns:a16="http://schemas.microsoft.com/office/drawing/2014/main" id="{638C4822-CC13-1A93-5B8C-E79C48A56EF1}"/>
              </a:ext>
            </a:extLst>
          </p:cNvPr>
          <p:cNvPicPr>
            <a:picLocks noChangeAspect="1"/>
          </p:cNvPicPr>
          <p:nvPr/>
        </p:nvPicPr>
        <p:blipFill>
          <a:blip r:embed="rId2"/>
          <a:stretch>
            <a:fillRect/>
          </a:stretch>
        </p:blipFill>
        <p:spPr>
          <a:xfrm>
            <a:off x="2339752" y="260648"/>
            <a:ext cx="4279763" cy="1176630"/>
          </a:xfrm>
          <a:prstGeom prst="rect">
            <a:avLst/>
          </a:prstGeom>
        </p:spPr>
      </p:pic>
    </p:spTree>
    <p:extLst>
      <p:ext uri="{BB962C8B-B14F-4D97-AF65-F5344CB8AC3E}">
        <p14:creationId xmlns:p14="http://schemas.microsoft.com/office/powerpoint/2010/main" val="371097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1D72E-48E4-6575-7A27-93338CA7627A}"/>
              </a:ext>
            </a:extLst>
          </p:cNvPr>
          <p:cNvSpPr>
            <a:spLocks noGrp="1"/>
          </p:cNvSpPr>
          <p:nvPr>
            <p:ph type="title"/>
          </p:nvPr>
        </p:nvSpPr>
        <p:spPr/>
        <p:txBody>
          <a:bodyPr/>
          <a:lstStyle/>
          <a:p>
            <a:r>
              <a:rPr lang="en-GB" b="1" dirty="0"/>
              <a:t>Quick History</a:t>
            </a:r>
          </a:p>
        </p:txBody>
      </p:sp>
      <p:sp>
        <p:nvSpPr>
          <p:cNvPr id="3" name="Content Placeholder 2">
            <a:extLst>
              <a:ext uri="{FF2B5EF4-FFF2-40B4-BE49-F238E27FC236}">
                <a16:creationId xmlns:a16="http://schemas.microsoft.com/office/drawing/2014/main" id="{4B60238A-71F4-E209-0EDD-74587937D13A}"/>
              </a:ext>
            </a:extLst>
          </p:cNvPr>
          <p:cNvSpPr>
            <a:spLocks noGrp="1"/>
          </p:cNvSpPr>
          <p:nvPr>
            <p:ph idx="1"/>
          </p:nvPr>
        </p:nvSpPr>
        <p:spPr>
          <a:xfrm>
            <a:off x="0" y="1600201"/>
            <a:ext cx="9036496" cy="3917032"/>
          </a:xfrm>
        </p:spPr>
        <p:txBody>
          <a:bodyPr>
            <a:normAutofit fontScale="85000" lnSpcReduction="20000"/>
          </a:bodyPr>
          <a:lstStyle/>
          <a:p>
            <a:r>
              <a:rPr lang="en-GB" dirty="0"/>
              <a:t>First, it identified a political strategy: barrier removal. If people with impairments are disabled by society, then the priority is to dismantle these disabling barriers, in order to promote the inclusion of people with impairments.</a:t>
            </a:r>
          </a:p>
          <a:p>
            <a:endParaRPr lang="en-GB" dirty="0"/>
          </a:p>
          <a:p>
            <a:r>
              <a:rPr lang="en-GB" dirty="0"/>
              <a:t>The second impact of the social model was on disabled people themselves. Replacing a traditional ‘deficit’ approach with a ‘social oppression understanding’ was, and remains, very liberating for disabled individuals. </a:t>
            </a:r>
          </a:p>
          <a:p>
            <a:endParaRPr lang="en-GB" dirty="0"/>
          </a:p>
        </p:txBody>
      </p:sp>
    </p:spTree>
    <p:extLst>
      <p:ext uri="{BB962C8B-B14F-4D97-AF65-F5344CB8AC3E}">
        <p14:creationId xmlns:p14="http://schemas.microsoft.com/office/powerpoint/2010/main" val="512231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2F61F-F44D-4859-ACE8-49ECA5449643}"/>
              </a:ext>
            </a:extLst>
          </p:cNvPr>
          <p:cNvSpPr>
            <a:spLocks noGrp="1"/>
          </p:cNvSpPr>
          <p:nvPr>
            <p:ph type="title"/>
          </p:nvPr>
        </p:nvSpPr>
        <p:spPr>
          <a:xfrm>
            <a:off x="1102845" y="0"/>
            <a:ext cx="6768752" cy="1842332"/>
          </a:xfrm>
        </p:spPr>
        <p:txBody>
          <a:bodyPr>
            <a:noAutofit/>
          </a:bodyPr>
          <a:lstStyle/>
          <a:p>
            <a:r>
              <a:rPr lang="en-GB" b="1" dirty="0">
                <a:latin typeface="+mn-lt"/>
                <a:cs typeface="Arial" panose="020B0604020202020204" pitchFamily="34" charset="0"/>
              </a:rPr>
              <a:t>INDEPENDENT LIVING</a:t>
            </a:r>
            <a:endParaRPr lang="es-ES" b="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4313D65A-F238-4B05-8AD1-59CF06324AA2}"/>
              </a:ext>
            </a:extLst>
          </p:cNvPr>
          <p:cNvSpPr>
            <a:spLocks noGrp="1"/>
          </p:cNvSpPr>
          <p:nvPr>
            <p:ph idx="1"/>
          </p:nvPr>
        </p:nvSpPr>
        <p:spPr>
          <a:xfrm>
            <a:off x="457200" y="1556792"/>
            <a:ext cx="8229600" cy="3917032"/>
          </a:xfrm>
        </p:spPr>
        <p:txBody>
          <a:bodyPr>
            <a:normAutofit/>
          </a:bodyPr>
          <a:lstStyle/>
          <a:p>
            <a:r>
              <a:rPr lang="en-GB" sz="2800" dirty="0">
                <a:latin typeface="Arial" panose="020B0604020202020204" pitchFamily="34" charset="0"/>
                <a:cs typeface="Arial" panose="020B0604020202020204" pitchFamily="34" charset="0"/>
              </a:rPr>
              <a:t>With community care reforms in the 1980s, many more disabled people left residential institutions to live in the community. </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Disabled people’s organisations which had been founded to campaign for inclusion now increasingly took on roles as providers of advice and support services.</a:t>
            </a:r>
            <a:endParaRPr lang="es-E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173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Onboarding">
            <a:extLst>
              <a:ext uri="{FF2B5EF4-FFF2-40B4-BE49-F238E27FC236}">
                <a16:creationId xmlns:a16="http://schemas.microsoft.com/office/drawing/2014/main" id="{2D3EE900-E817-4014-B174-119EDC1BF3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3568" y="1628800"/>
            <a:ext cx="2510028" cy="2510028"/>
          </a:xfrm>
          <a:prstGeom prst="rect">
            <a:avLst/>
          </a:prstGeom>
          <a:ln w="12700">
            <a:noFill/>
          </a:ln>
        </p:spPr>
      </p:pic>
      <p:sp>
        <p:nvSpPr>
          <p:cNvPr id="3" name="Content Placeholder 2">
            <a:extLst>
              <a:ext uri="{FF2B5EF4-FFF2-40B4-BE49-F238E27FC236}">
                <a16:creationId xmlns:a16="http://schemas.microsoft.com/office/drawing/2014/main" id="{09AFFE74-E036-4C1B-AF17-471659F42AD7}"/>
              </a:ext>
            </a:extLst>
          </p:cNvPr>
          <p:cNvSpPr>
            <a:spLocks noGrp="1"/>
          </p:cNvSpPr>
          <p:nvPr>
            <p:ph idx="1"/>
          </p:nvPr>
        </p:nvSpPr>
        <p:spPr>
          <a:xfrm>
            <a:off x="3779912" y="1628800"/>
            <a:ext cx="5040560" cy="2774752"/>
          </a:xfrm>
        </p:spPr>
        <p:txBody>
          <a:bodyPr>
            <a:noAutofit/>
          </a:bodyPr>
          <a:lstStyle/>
          <a:p>
            <a:pPr algn="just"/>
            <a:r>
              <a:rPr lang="en-GB" sz="1800" dirty="0">
                <a:cs typeface="Arial" panose="020B0604020202020204" pitchFamily="34" charset="0"/>
              </a:rPr>
              <a:t>Personal assistance is a model of support which was pioneered by the disability rights community in the 1970s.</a:t>
            </a:r>
          </a:p>
          <a:p>
            <a:pPr algn="just"/>
            <a:endParaRPr lang="en-GB" sz="1800" dirty="0">
              <a:cs typeface="Arial" panose="020B0604020202020204" pitchFamily="34" charset="0"/>
            </a:endParaRPr>
          </a:p>
          <a:p>
            <a:pPr algn="just"/>
            <a:r>
              <a:rPr lang="en-GB" sz="1800" dirty="0">
                <a:cs typeface="Arial" panose="020B0604020202020204" pitchFamily="34" charset="0"/>
              </a:rPr>
              <a:t> Rather than depending on institutional support, or family support, or waiting at home for local authority carers to come on their rounds, personal assistance means that the individual receives direct payments to employ their own support workers.</a:t>
            </a:r>
            <a:br>
              <a:rPr lang="en-GB" sz="1800" dirty="0">
                <a:latin typeface="Arial" panose="020B0604020202020204" pitchFamily="34" charset="0"/>
                <a:cs typeface="Arial" panose="020B0604020202020204" pitchFamily="34" charset="0"/>
              </a:rPr>
            </a:br>
            <a:br>
              <a:rPr lang="en-GB" sz="1800" dirty="0">
                <a:latin typeface="Arial" panose="020B0604020202020204" pitchFamily="34" charset="0"/>
                <a:cs typeface="Arial" panose="020B0604020202020204" pitchFamily="34" charset="0"/>
              </a:rPr>
            </a:br>
            <a:endParaRPr lang="es-ES" sz="1800"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B1AD4ED-58DA-49A6-20E7-0664F4D58844}"/>
              </a:ext>
            </a:extLst>
          </p:cNvPr>
          <p:cNvSpPr txBox="1"/>
          <p:nvPr/>
        </p:nvSpPr>
        <p:spPr>
          <a:xfrm>
            <a:off x="1115616" y="5013176"/>
            <a:ext cx="7272808" cy="523220"/>
          </a:xfrm>
          <a:prstGeom prst="rect">
            <a:avLst/>
          </a:prstGeom>
          <a:noFill/>
        </p:spPr>
        <p:txBody>
          <a:bodyPr wrap="square" rtlCol="0">
            <a:spAutoFit/>
          </a:bodyPr>
          <a:lstStyle/>
          <a:p>
            <a:r>
              <a:rPr lang="en-GB" sz="2800" dirty="0">
                <a:cs typeface="Arial" panose="020B0604020202020204" pitchFamily="34" charset="0"/>
              </a:rPr>
              <a:t>-</a:t>
            </a:r>
            <a:r>
              <a:rPr lang="en-GB" sz="2800" b="1" dirty="0">
                <a:cs typeface="Arial" panose="020B0604020202020204" pitchFamily="34" charset="0"/>
              </a:rPr>
              <a:t>In what ways is this a “life-Changer”?</a:t>
            </a:r>
            <a:endParaRPr lang="en-GB" sz="2800" dirty="0"/>
          </a:p>
        </p:txBody>
      </p:sp>
      <p:sp>
        <p:nvSpPr>
          <p:cNvPr id="5" name="TextBox 4">
            <a:extLst>
              <a:ext uri="{FF2B5EF4-FFF2-40B4-BE49-F238E27FC236}">
                <a16:creationId xmlns:a16="http://schemas.microsoft.com/office/drawing/2014/main" id="{93B3B029-DE00-6C28-C4AF-F6C703C5E929}"/>
              </a:ext>
            </a:extLst>
          </p:cNvPr>
          <p:cNvSpPr txBox="1"/>
          <p:nvPr/>
        </p:nvSpPr>
        <p:spPr>
          <a:xfrm>
            <a:off x="1547664" y="260648"/>
            <a:ext cx="5904656" cy="769441"/>
          </a:xfrm>
          <a:prstGeom prst="rect">
            <a:avLst/>
          </a:prstGeom>
          <a:noFill/>
        </p:spPr>
        <p:txBody>
          <a:bodyPr wrap="square" rtlCol="0">
            <a:spAutoFit/>
          </a:bodyPr>
          <a:lstStyle/>
          <a:p>
            <a:r>
              <a:rPr lang="en-GB" sz="4400" b="1" dirty="0"/>
              <a:t>Personal Assistance</a:t>
            </a:r>
          </a:p>
        </p:txBody>
      </p:sp>
    </p:spTree>
    <p:extLst>
      <p:ext uri="{BB962C8B-B14F-4D97-AF65-F5344CB8AC3E}">
        <p14:creationId xmlns:p14="http://schemas.microsoft.com/office/powerpoint/2010/main" val="80275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A63EC-143E-2056-CFC8-43D852291FCB}"/>
              </a:ext>
            </a:extLst>
          </p:cNvPr>
          <p:cNvSpPr>
            <a:spLocks noGrp="1"/>
          </p:cNvSpPr>
          <p:nvPr>
            <p:ph type="title"/>
          </p:nvPr>
        </p:nvSpPr>
        <p:spPr>
          <a:xfrm>
            <a:off x="457200" y="620688"/>
            <a:ext cx="8229600" cy="1143000"/>
          </a:xfrm>
        </p:spPr>
        <p:txBody>
          <a:bodyPr>
            <a:noAutofit/>
          </a:bodyPr>
          <a:lstStyle/>
          <a:p>
            <a:r>
              <a:rPr lang="en-GB" b="1" dirty="0"/>
              <a:t>Personal Assistance</a:t>
            </a:r>
            <a:br>
              <a:rPr lang="en-GB" b="1" dirty="0"/>
            </a:br>
            <a:endParaRPr lang="en-GB" dirty="0"/>
          </a:p>
        </p:txBody>
      </p:sp>
      <p:sp>
        <p:nvSpPr>
          <p:cNvPr id="3" name="Content Placeholder 2">
            <a:extLst>
              <a:ext uri="{FF2B5EF4-FFF2-40B4-BE49-F238E27FC236}">
                <a16:creationId xmlns:a16="http://schemas.microsoft.com/office/drawing/2014/main" id="{675137DA-94FB-4F6B-7DF3-68267861EDC5}"/>
              </a:ext>
            </a:extLst>
          </p:cNvPr>
          <p:cNvSpPr>
            <a:spLocks noGrp="1"/>
          </p:cNvSpPr>
          <p:nvPr>
            <p:ph idx="1"/>
          </p:nvPr>
        </p:nvSpPr>
        <p:spPr/>
        <p:txBody>
          <a:bodyPr>
            <a:normAutofit fontScale="92500" lnSpcReduction="20000"/>
          </a:bodyPr>
          <a:lstStyle/>
          <a:p>
            <a:pPr marL="0" indent="0">
              <a:buNone/>
            </a:pPr>
            <a:r>
              <a:rPr lang="en-GB" dirty="0"/>
              <a:t>. . . The link between physical dependency and social dependency is broken.</a:t>
            </a:r>
          </a:p>
          <a:p>
            <a:r>
              <a:rPr lang="en-GB" dirty="0"/>
              <a:t>The disabled person no longer has to feel grateful, or to be at the whim of their care provider</a:t>
            </a:r>
          </a:p>
          <a:p>
            <a:r>
              <a:rPr lang="en-GB" dirty="0"/>
              <a:t>Because they are now the employer, they are in control.  </a:t>
            </a:r>
          </a:p>
          <a:p>
            <a:r>
              <a:rPr lang="en-GB" dirty="0"/>
              <a:t>They can receive assistance how they want, when they want, from whom they want.</a:t>
            </a:r>
          </a:p>
          <a:p>
            <a:endParaRPr lang="en-GB" dirty="0"/>
          </a:p>
        </p:txBody>
      </p:sp>
    </p:spTree>
    <p:extLst>
      <p:ext uri="{BB962C8B-B14F-4D97-AF65-F5344CB8AC3E}">
        <p14:creationId xmlns:p14="http://schemas.microsoft.com/office/powerpoint/2010/main" val="2414002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D437-5FFD-4D41-8AB8-8CE4934EAF08}"/>
              </a:ext>
            </a:extLst>
          </p:cNvPr>
          <p:cNvSpPr>
            <a:spLocks noGrp="1"/>
          </p:cNvSpPr>
          <p:nvPr>
            <p:ph type="title"/>
          </p:nvPr>
        </p:nvSpPr>
        <p:spPr>
          <a:xfrm>
            <a:off x="1763688" y="-27382"/>
            <a:ext cx="5256584" cy="1842332"/>
          </a:xfrm>
        </p:spPr>
        <p:txBody>
          <a:bodyPr>
            <a:normAutofit/>
          </a:bodyPr>
          <a:lstStyle/>
          <a:p>
            <a:r>
              <a:rPr lang="en-GB" b="1" dirty="0">
                <a:latin typeface="+mn-lt"/>
                <a:cs typeface="Arial" panose="020B0604020202020204" pitchFamily="34" charset="0"/>
              </a:rPr>
              <a:t>Social Stigma</a:t>
            </a:r>
            <a:endParaRPr lang="es-ES" b="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2DA9086D-E476-4439-88D1-CAB3D875807D}"/>
              </a:ext>
            </a:extLst>
          </p:cNvPr>
          <p:cNvSpPr>
            <a:spLocks noGrp="1"/>
          </p:cNvSpPr>
          <p:nvPr>
            <p:ph idx="1"/>
          </p:nvPr>
        </p:nvSpPr>
        <p:spPr>
          <a:xfrm>
            <a:off x="755576" y="1628800"/>
            <a:ext cx="7812338" cy="3936467"/>
          </a:xfrm>
        </p:spPr>
        <p:txBody>
          <a:bodyPr>
            <a:normAutofit fontScale="85000" lnSpcReduction="20000"/>
          </a:bodyPr>
          <a:lstStyle/>
          <a:p>
            <a:pPr algn="just"/>
            <a:r>
              <a:rPr lang="en-GB" dirty="0">
                <a:cs typeface="Arial" panose="020B0604020202020204" pitchFamily="34" charset="0"/>
              </a:rPr>
              <a:t>A government research project in 2003 found that more than half of those who could be defined as disabled, do not think of themselves as disabled. </a:t>
            </a:r>
          </a:p>
          <a:p>
            <a:pPr algn="just"/>
            <a:r>
              <a:rPr lang="en-GB" dirty="0">
                <a:cs typeface="Arial" panose="020B0604020202020204" pitchFamily="34" charset="0"/>
              </a:rPr>
              <a:t>Apart from the diversity of experiences, the main reason people do not want to be labelled as disabled, is because disability remains a stigmatised identity.</a:t>
            </a:r>
          </a:p>
          <a:p>
            <a:pPr algn="just"/>
            <a:r>
              <a:rPr lang="en-GB" dirty="0">
                <a:cs typeface="Arial" panose="020B0604020202020204" pitchFamily="34" charset="0"/>
              </a:rPr>
              <a:t>Nobody wants to be categorised in a way which seems limiting or negative.  They want to stress their similarity to others, not their differences;</a:t>
            </a:r>
            <a:endParaRPr lang="es-ES" dirty="0">
              <a:cs typeface="Arial" panose="020B0604020202020204" pitchFamily="34" charset="0"/>
            </a:endParaRPr>
          </a:p>
        </p:txBody>
      </p:sp>
    </p:spTree>
    <p:extLst>
      <p:ext uri="{BB962C8B-B14F-4D97-AF65-F5344CB8AC3E}">
        <p14:creationId xmlns:p14="http://schemas.microsoft.com/office/powerpoint/2010/main" val="4025854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7CA1-D9B2-4407-8845-0117313AE34E}"/>
              </a:ext>
            </a:extLst>
          </p:cNvPr>
          <p:cNvSpPr>
            <a:spLocks noGrp="1"/>
          </p:cNvSpPr>
          <p:nvPr>
            <p:ph type="title"/>
          </p:nvPr>
        </p:nvSpPr>
        <p:spPr>
          <a:xfrm>
            <a:off x="395536" y="188640"/>
            <a:ext cx="8640960" cy="1842332"/>
          </a:xfrm>
        </p:spPr>
        <p:txBody>
          <a:bodyPr>
            <a:normAutofit/>
          </a:bodyPr>
          <a:lstStyle/>
          <a:p>
            <a:r>
              <a:rPr lang="en-GB" b="1" dirty="0"/>
              <a:t>Let’s Hear from the Source…</a:t>
            </a:r>
            <a:endParaRPr lang="es-ES" b="1" dirty="0"/>
          </a:p>
        </p:txBody>
      </p:sp>
      <p:sp>
        <p:nvSpPr>
          <p:cNvPr id="3" name="Content Placeholder 2">
            <a:extLst>
              <a:ext uri="{FF2B5EF4-FFF2-40B4-BE49-F238E27FC236}">
                <a16:creationId xmlns:a16="http://schemas.microsoft.com/office/drawing/2014/main" id="{1B8C6531-9830-4741-930F-025FFC2E6EA4}"/>
              </a:ext>
            </a:extLst>
          </p:cNvPr>
          <p:cNvSpPr>
            <a:spLocks noGrp="1"/>
          </p:cNvSpPr>
          <p:nvPr>
            <p:ph idx="1"/>
          </p:nvPr>
        </p:nvSpPr>
        <p:spPr>
          <a:xfrm>
            <a:off x="611560" y="2132856"/>
            <a:ext cx="7573924" cy="3936467"/>
          </a:xfrm>
        </p:spPr>
        <p:txBody>
          <a:bodyPr>
            <a:normAutofit fontScale="77500" lnSpcReduction="20000"/>
          </a:bodyPr>
          <a:lstStyle/>
          <a:p>
            <a:r>
              <a:rPr lang="es-ES" dirty="0">
                <a:hlinkClick r:id="rId2"/>
              </a:rPr>
              <a:t>https://www.youtube.com/watch?v=KG-DUJXrr6U</a:t>
            </a:r>
            <a:endParaRPr lang="es-ES" dirty="0"/>
          </a:p>
          <a:p>
            <a:r>
              <a:rPr lang="es-ES" dirty="0"/>
              <a:t>Living </a:t>
            </a:r>
            <a:r>
              <a:rPr lang="es-ES" dirty="0" err="1"/>
              <a:t>with</a:t>
            </a:r>
            <a:r>
              <a:rPr lang="es-ES" dirty="0"/>
              <a:t> Cerebral </a:t>
            </a:r>
            <a:r>
              <a:rPr lang="es-ES" dirty="0" err="1"/>
              <a:t>Palsy</a:t>
            </a:r>
            <a:r>
              <a:rPr lang="es-ES" dirty="0"/>
              <a:t> </a:t>
            </a:r>
          </a:p>
          <a:p>
            <a:r>
              <a:rPr lang="es-ES" dirty="0">
                <a:hlinkClick r:id="rId3"/>
              </a:rPr>
              <a:t>https://www.youtube.com/watch?v=MTqfzvbu1bU</a:t>
            </a:r>
            <a:r>
              <a:rPr lang="es-ES" dirty="0"/>
              <a:t> </a:t>
            </a:r>
          </a:p>
          <a:p>
            <a:r>
              <a:rPr lang="es-ES" dirty="0"/>
              <a:t>25 </a:t>
            </a:r>
            <a:r>
              <a:rPr lang="es-ES" dirty="0" err="1"/>
              <a:t>mins</a:t>
            </a:r>
            <a:r>
              <a:rPr lang="es-ES" dirty="0"/>
              <a:t> </a:t>
            </a:r>
            <a:r>
              <a:rPr lang="es-ES" dirty="0">
                <a:hlinkClick r:id="rId4"/>
              </a:rPr>
              <a:t>https://www.youtube.com/watch?v=u4gvcS9_F-Y</a:t>
            </a:r>
            <a:r>
              <a:rPr lang="es-ES" dirty="0"/>
              <a:t> </a:t>
            </a:r>
          </a:p>
          <a:p>
            <a:r>
              <a:rPr lang="es-ES" dirty="0"/>
              <a:t>12 </a:t>
            </a:r>
            <a:r>
              <a:rPr lang="es-ES" dirty="0" err="1"/>
              <a:t>mins</a:t>
            </a:r>
            <a:endParaRPr lang="es-ES" dirty="0"/>
          </a:p>
          <a:p>
            <a:r>
              <a:rPr lang="es-ES" dirty="0">
                <a:hlinkClick r:id="rId5"/>
              </a:rPr>
              <a:t>https://www.youtube.com/watch?v=awx8yGJiZJk</a:t>
            </a:r>
            <a:r>
              <a:rPr lang="es-ES" dirty="0"/>
              <a:t> </a:t>
            </a:r>
          </a:p>
        </p:txBody>
      </p:sp>
    </p:spTree>
    <p:extLst>
      <p:ext uri="{BB962C8B-B14F-4D97-AF65-F5344CB8AC3E}">
        <p14:creationId xmlns:p14="http://schemas.microsoft.com/office/powerpoint/2010/main" val="2400385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9C2E63-694E-404A-97D7-378397574E9B}"/>
              </a:ext>
            </a:extLst>
          </p:cNvPr>
          <p:cNvSpPr>
            <a:spLocks noGrp="1"/>
          </p:cNvSpPr>
          <p:nvPr>
            <p:ph idx="1"/>
          </p:nvPr>
        </p:nvSpPr>
        <p:spPr>
          <a:xfrm>
            <a:off x="899592" y="1196752"/>
            <a:ext cx="7164796" cy="3744416"/>
          </a:xfrm>
        </p:spPr>
        <p:txBody>
          <a:bodyPr anchor="t">
            <a:normAutofit/>
          </a:bodyPr>
          <a:lstStyle/>
          <a:p>
            <a:r>
              <a:rPr lang="en-GB" sz="2400" dirty="0">
                <a:cs typeface="Arial" panose="020B0604020202020204" pitchFamily="34" charset="0"/>
              </a:rPr>
              <a:t>Many people who, objectively, we would define as having an impairment do not want to identify as disabled.  There may also be some people whose disability status we may be sceptical about because they want to own the label. </a:t>
            </a:r>
          </a:p>
          <a:p>
            <a:endParaRPr lang="en-GB" sz="2400" dirty="0">
              <a:cs typeface="Arial" panose="020B0604020202020204" pitchFamily="34" charset="0"/>
            </a:endParaRPr>
          </a:p>
          <a:p>
            <a:r>
              <a:rPr lang="en-GB" sz="2400" dirty="0">
                <a:cs typeface="Arial" panose="020B0604020202020204" pitchFamily="34" charset="0"/>
              </a:rPr>
              <a:t> When it comes to entitlement for a blue disabled parking badge, many people would like to be counted as disabled. </a:t>
            </a:r>
          </a:p>
          <a:p>
            <a:endParaRPr lang="en-GB" sz="2400" dirty="0">
              <a:cs typeface="Arial" panose="020B0604020202020204" pitchFamily="34" charset="0"/>
            </a:endParaRPr>
          </a:p>
        </p:txBody>
      </p:sp>
      <p:sp>
        <p:nvSpPr>
          <p:cNvPr id="2" name="TextBox 1">
            <a:extLst>
              <a:ext uri="{FF2B5EF4-FFF2-40B4-BE49-F238E27FC236}">
                <a16:creationId xmlns:a16="http://schemas.microsoft.com/office/drawing/2014/main" id="{78D1E202-7D84-8B41-7F84-A1A9EA767EB5}"/>
              </a:ext>
            </a:extLst>
          </p:cNvPr>
          <p:cNvSpPr txBox="1"/>
          <p:nvPr/>
        </p:nvSpPr>
        <p:spPr>
          <a:xfrm>
            <a:off x="1068024" y="188640"/>
            <a:ext cx="6827932" cy="769441"/>
          </a:xfrm>
          <a:prstGeom prst="rect">
            <a:avLst/>
          </a:prstGeom>
          <a:noFill/>
        </p:spPr>
        <p:txBody>
          <a:bodyPr wrap="square" rtlCol="0">
            <a:spAutoFit/>
          </a:bodyPr>
          <a:lstStyle/>
          <a:p>
            <a:r>
              <a:rPr lang="en-GB" sz="4400" b="1" dirty="0"/>
              <a:t>Perceptions of Disability</a:t>
            </a:r>
          </a:p>
        </p:txBody>
      </p:sp>
    </p:spTree>
    <p:extLst>
      <p:ext uri="{BB962C8B-B14F-4D97-AF65-F5344CB8AC3E}">
        <p14:creationId xmlns:p14="http://schemas.microsoft.com/office/powerpoint/2010/main" val="1970724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9C2E63-694E-404A-97D7-378397574E9B}"/>
              </a:ext>
            </a:extLst>
          </p:cNvPr>
          <p:cNvSpPr>
            <a:spLocks noGrp="1"/>
          </p:cNvSpPr>
          <p:nvPr>
            <p:ph idx="1"/>
          </p:nvPr>
        </p:nvSpPr>
        <p:spPr>
          <a:xfrm>
            <a:off x="674707" y="1124744"/>
            <a:ext cx="7639754" cy="4392488"/>
          </a:xfrm>
        </p:spPr>
        <p:txBody>
          <a:bodyPr anchor="t">
            <a:normAutofit/>
          </a:bodyPr>
          <a:lstStyle/>
          <a:p>
            <a:pPr marL="0" indent="0">
              <a:buNone/>
            </a:pPr>
            <a:endParaRPr lang="en-GB" sz="2400" dirty="0">
              <a:cs typeface="Arial" panose="020B0604020202020204" pitchFamily="34" charset="0"/>
            </a:endParaRPr>
          </a:p>
          <a:p>
            <a:r>
              <a:rPr lang="en-GB" sz="2400" dirty="0">
                <a:cs typeface="Arial" panose="020B0604020202020204" pitchFamily="34" charset="0"/>
              </a:rPr>
              <a:t>Is a person who is short-sighted disabled? Probably not, because almost everyone who has refractive error has spectacles that correct vision.</a:t>
            </a:r>
          </a:p>
          <a:p>
            <a:pPr marL="0" indent="0">
              <a:buNone/>
            </a:pPr>
            <a:endParaRPr lang="en-GB" sz="2400" dirty="0">
              <a:cs typeface="Arial" panose="020B0604020202020204" pitchFamily="34" charset="0"/>
            </a:endParaRPr>
          </a:p>
          <a:p>
            <a:r>
              <a:rPr lang="en-GB" sz="2400" dirty="0">
                <a:cs typeface="Arial" panose="020B0604020202020204" pitchFamily="34" charset="0"/>
              </a:rPr>
              <a:t>But think of having a sight or hearing impairment in a country where you could not get glasses or a hearing aid, or batteries for a hearing aid.  You would find it very hard to learn at school, and you would be disadvantaged in the job market</a:t>
            </a:r>
            <a:endParaRPr lang="es-ES" sz="2400" dirty="0">
              <a:cs typeface="Arial" panose="020B0604020202020204" pitchFamily="34" charset="0"/>
            </a:endParaRPr>
          </a:p>
        </p:txBody>
      </p:sp>
      <p:pic>
        <p:nvPicPr>
          <p:cNvPr id="4" name="Picture 3">
            <a:extLst>
              <a:ext uri="{FF2B5EF4-FFF2-40B4-BE49-F238E27FC236}">
                <a16:creationId xmlns:a16="http://schemas.microsoft.com/office/drawing/2014/main" id="{038370EC-51EB-8C70-1773-CF67C2D7A489}"/>
              </a:ext>
            </a:extLst>
          </p:cNvPr>
          <p:cNvPicPr>
            <a:picLocks noChangeAspect="1"/>
          </p:cNvPicPr>
          <p:nvPr/>
        </p:nvPicPr>
        <p:blipFill>
          <a:blip r:embed="rId2"/>
          <a:stretch>
            <a:fillRect/>
          </a:stretch>
        </p:blipFill>
        <p:spPr>
          <a:xfrm>
            <a:off x="964694" y="188640"/>
            <a:ext cx="7059780" cy="1176630"/>
          </a:xfrm>
          <a:prstGeom prst="rect">
            <a:avLst/>
          </a:prstGeom>
        </p:spPr>
      </p:pic>
    </p:spTree>
    <p:extLst>
      <p:ext uri="{BB962C8B-B14F-4D97-AF65-F5344CB8AC3E}">
        <p14:creationId xmlns:p14="http://schemas.microsoft.com/office/powerpoint/2010/main" val="401898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A5FF-CF3E-BB4F-8697-34C66D43ACF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Disability facts and figures</a:t>
            </a:r>
          </a:p>
        </p:txBody>
      </p:sp>
      <p:sp>
        <p:nvSpPr>
          <p:cNvPr id="3" name="Content Placeholder 2">
            <a:extLst>
              <a:ext uri="{FF2B5EF4-FFF2-40B4-BE49-F238E27FC236}">
                <a16:creationId xmlns:a16="http://schemas.microsoft.com/office/drawing/2014/main" id="{2DB11F55-E4FA-A54F-9F53-0CFD5B7C165C}"/>
              </a:ext>
            </a:extLst>
          </p:cNvPr>
          <p:cNvSpPr>
            <a:spLocks noGrp="1"/>
          </p:cNvSpPr>
          <p:nvPr>
            <p:ph idx="1"/>
          </p:nvPr>
        </p:nvSpPr>
        <p:spPr/>
        <p:txBody>
          <a:bodyPr>
            <a:normAutofit fontScale="85000" lnSpcReduction="20000"/>
          </a:bodyPr>
          <a:lstStyle/>
          <a:p>
            <a:pPr fontAlgn="base"/>
            <a:r>
              <a:rPr lang="en-GB" dirty="0">
                <a:latin typeface="Arial" panose="020B0604020202020204" pitchFamily="34" charset="0"/>
                <a:cs typeface="Arial" panose="020B0604020202020204" pitchFamily="34" charset="0"/>
              </a:rPr>
              <a:t>There are 14.1 million disabled people in the UK.</a:t>
            </a:r>
          </a:p>
          <a:p>
            <a:pPr fontAlgn="base"/>
            <a:r>
              <a:rPr lang="en-GB" dirty="0">
                <a:latin typeface="Arial" panose="020B0604020202020204" pitchFamily="34" charset="0"/>
                <a:cs typeface="Arial" panose="020B0604020202020204" pitchFamily="34" charset="0"/>
              </a:rPr>
              <a:t>8% of children are disabled</a:t>
            </a:r>
          </a:p>
          <a:p>
            <a:pPr fontAlgn="base"/>
            <a:r>
              <a:rPr lang="en-GB" dirty="0">
                <a:latin typeface="Arial" panose="020B0604020202020204" pitchFamily="34" charset="0"/>
                <a:cs typeface="Arial" panose="020B0604020202020204" pitchFamily="34" charset="0"/>
              </a:rPr>
              <a:t>19% of working age adults are disabled</a:t>
            </a:r>
          </a:p>
          <a:p>
            <a:pPr fontAlgn="base"/>
            <a:r>
              <a:rPr lang="en-GB" dirty="0">
                <a:latin typeface="Arial" panose="020B0604020202020204" pitchFamily="34" charset="0"/>
                <a:cs typeface="Arial" panose="020B0604020202020204" pitchFamily="34" charset="0"/>
              </a:rPr>
              <a:t>44% of pension age adults are disabled</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2"/>
              </a:rPr>
              <a:t>Family Resources Survey (2018 to 19)</a:t>
            </a:r>
            <a:endParaRPr lang="en-GB" u="sng" dirty="0">
              <a:latin typeface="Arial" panose="020B0604020202020204" pitchFamily="34" charset="0"/>
              <a:cs typeface="Arial" panose="020B0604020202020204" pitchFamily="34" charset="0"/>
            </a:endParaRPr>
          </a:p>
          <a:p>
            <a:pPr fontAlgn="base"/>
            <a:r>
              <a:rPr lang="en-GB" dirty="0">
                <a:latin typeface="Arial" panose="020B0604020202020204" pitchFamily="34" charset="0"/>
                <a:cs typeface="Arial" panose="020B0604020202020204" pitchFamily="34" charset="0"/>
              </a:rPr>
              <a:t>More than 4.1 million disabled people are in work.</a:t>
            </a:r>
          </a:p>
          <a:p>
            <a:pPr fontAlgn="base"/>
            <a:r>
              <a:rPr lang="en-GB" dirty="0">
                <a:latin typeface="Arial" panose="020B0604020202020204" pitchFamily="34" charset="0"/>
                <a:cs typeface="Arial" panose="020B0604020202020204" pitchFamily="34" charset="0"/>
              </a:rPr>
              <a:t>Disabled people are more than twice as likely to be unemployed as non-disabled people.</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3"/>
              </a:rPr>
              <a:t>Labour Force Survey April to June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2334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A5FF-CF3E-BB4F-8697-34C66D43ACF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Disability facts and figures</a:t>
            </a:r>
          </a:p>
        </p:txBody>
      </p:sp>
      <p:sp>
        <p:nvSpPr>
          <p:cNvPr id="3" name="Content Placeholder 2">
            <a:extLst>
              <a:ext uri="{FF2B5EF4-FFF2-40B4-BE49-F238E27FC236}">
                <a16:creationId xmlns:a16="http://schemas.microsoft.com/office/drawing/2014/main" id="{2DB11F55-E4FA-A54F-9F53-0CFD5B7C165C}"/>
              </a:ext>
            </a:extLst>
          </p:cNvPr>
          <p:cNvSpPr>
            <a:spLocks noGrp="1"/>
          </p:cNvSpPr>
          <p:nvPr>
            <p:ph idx="1"/>
          </p:nvPr>
        </p:nvSpPr>
        <p:spPr/>
        <p:txBody>
          <a:bodyPr>
            <a:normAutofit fontScale="85000" lnSpcReduction="20000"/>
          </a:bodyPr>
          <a:lstStyle/>
          <a:p>
            <a:pPr fontAlgn="base"/>
            <a:r>
              <a:rPr lang="en-GB" dirty="0">
                <a:latin typeface="Arial" panose="020B0604020202020204" pitchFamily="34" charset="0"/>
                <a:cs typeface="Arial" panose="020B0604020202020204" pitchFamily="34" charset="0"/>
              </a:rPr>
              <a:t>There are 14.1 million disabled people in the UK.</a:t>
            </a:r>
          </a:p>
          <a:p>
            <a:pPr fontAlgn="base"/>
            <a:r>
              <a:rPr lang="en-GB" dirty="0">
                <a:latin typeface="Arial" panose="020B0604020202020204" pitchFamily="34" charset="0"/>
                <a:cs typeface="Arial" panose="020B0604020202020204" pitchFamily="34" charset="0"/>
              </a:rPr>
              <a:t>8% of children are disabled</a:t>
            </a:r>
          </a:p>
          <a:p>
            <a:pPr fontAlgn="base"/>
            <a:r>
              <a:rPr lang="en-GB" dirty="0">
                <a:latin typeface="Arial" panose="020B0604020202020204" pitchFamily="34" charset="0"/>
                <a:cs typeface="Arial" panose="020B0604020202020204" pitchFamily="34" charset="0"/>
              </a:rPr>
              <a:t>19% of working age adults are disabled</a:t>
            </a:r>
          </a:p>
          <a:p>
            <a:pPr fontAlgn="base"/>
            <a:r>
              <a:rPr lang="en-GB" dirty="0">
                <a:latin typeface="Arial" panose="020B0604020202020204" pitchFamily="34" charset="0"/>
                <a:cs typeface="Arial" panose="020B0604020202020204" pitchFamily="34" charset="0"/>
              </a:rPr>
              <a:t>44% of pension age adults are disabled</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2"/>
              </a:rPr>
              <a:t>Family Resources Survey (2018 to 19)</a:t>
            </a:r>
            <a:endParaRPr lang="en-GB" u="sng" dirty="0">
              <a:latin typeface="Arial" panose="020B0604020202020204" pitchFamily="34" charset="0"/>
              <a:cs typeface="Arial" panose="020B0604020202020204" pitchFamily="34" charset="0"/>
            </a:endParaRPr>
          </a:p>
          <a:p>
            <a:pPr fontAlgn="base"/>
            <a:r>
              <a:rPr lang="en-GB" dirty="0">
                <a:latin typeface="Arial" panose="020B0604020202020204" pitchFamily="34" charset="0"/>
                <a:cs typeface="Arial" panose="020B0604020202020204" pitchFamily="34" charset="0"/>
              </a:rPr>
              <a:t>More than 4.1 million disabled people are in work.</a:t>
            </a:r>
          </a:p>
          <a:p>
            <a:pPr fontAlgn="base"/>
            <a:r>
              <a:rPr lang="en-GB" dirty="0">
                <a:latin typeface="Arial" panose="020B0604020202020204" pitchFamily="34" charset="0"/>
                <a:cs typeface="Arial" panose="020B0604020202020204" pitchFamily="34" charset="0"/>
              </a:rPr>
              <a:t>Disabled people are more than twice as likely to be unemployed as non-disabled people.</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3"/>
              </a:rPr>
              <a:t>Labour Force Survey April to June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6002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1A27-C56E-2958-EE83-EB76E9009BE9}"/>
              </a:ext>
            </a:extLst>
          </p:cNvPr>
          <p:cNvSpPr>
            <a:spLocks noGrp="1"/>
          </p:cNvSpPr>
          <p:nvPr>
            <p:ph type="title"/>
          </p:nvPr>
        </p:nvSpPr>
        <p:spPr/>
        <p:txBody>
          <a:bodyPr>
            <a:normAutofit fontScale="90000"/>
          </a:bodyPr>
          <a:lstStyle/>
          <a:p>
            <a:r>
              <a:rPr lang="en-GB" b="1" dirty="0"/>
              <a:t>Disability Price Tag 2023: the Extra Cost of Disability</a:t>
            </a:r>
          </a:p>
        </p:txBody>
      </p:sp>
      <p:sp>
        <p:nvSpPr>
          <p:cNvPr id="3" name="Content Placeholder 2">
            <a:extLst>
              <a:ext uri="{FF2B5EF4-FFF2-40B4-BE49-F238E27FC236}">
                <a16:creationId xmlns:a16="http://schemas.microsoft.com/office/drawing/2014/main" id="{E69C5621-3554-A795-12C4-108EBAD81FFF}"/>
              </a:ext>
            </a:extLst>
          </p:cNvPr>
          <p:cNvSpPr>
            <a:spLocks noGrp="1"/>
          </p:cNvSpPr>
          <p:nvPr>
            <p:ph idx="1"/>
          </p:nvPr>
        </p:nvSpPr>
        <p:spPr/>
        <p:txBody>
          <a:bodyPr>
            <a:normAutofit/>
          </a:bodyPr>
          <a:lstStyle/>
          <a:p>
            <a:r>
              <a:rPr lang="en-GB" sz="2800" dirty="0"/>
              <a:t>In 2023 disabled people continue to face unfair extra costs. </a:t>
            </a:r>
          </a:p>
          <a:p>
            <a:pPr marL="0" indent="0">
              <a:buNone/>
            </a:pPr>
            <a:endParaRPr lang="en-GB" sz="2800" dirty="0"/>
          </a:p>
          <a:p>
            <a:r>
              <a:rPr lang="en-GB" sz="2800" dirty="0"/>
              <a:t>The higher cost of specialist equipment, higher usage of everyday essentials and energy, and an inadequate welfare system, are all making it harder for disabled households to meet the extra cost of disability.</a:t>
            </a:r>
          </a:p>
        </p:txBody>
      </p:sp>
    </p:spTree>
    <p:extLst>
      <p:ext uri="{BB962C8B-B14F-4D97-AF65-F5344CB8AC3E}">
        <p14:creationId xmlns:p14="http://schemas.microsoft.com/office/powerpoint/2010/main" val="34426803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1A27-C56E-2958-EE83-EB76E9009BE9}"/>
              </a:ext>
            </a:extLst>
          </p:cNvPr>
          <p:cNvSpPr>
            <a:spLocks noGrp="1"/>
          </p:cNvSpPr>
          <p:nvPr>
            <p:ph type="title"/>
          </p:nvPr>
        </p:nvSpPr>
        <p:spPr/>
        <p:txBody>
          <a:bodyPr>
            <a:normAutofit fontScale="90000"/>
          </a:bodyPr>
          <a:lstStyle/>
          <a:p>
            <a:r>
              <a:rPr lang="en-GB" b="1" dirty="0"/>
              <a:t>Disability Price Tag 2023: the Extra Cost of Disability</a:t>
            </a:r>
          </a:p>
        </p:txBody>
      </p:sp>
      <p:sp>
        <p:nvSpPr>
          <p:cNvPr id="3" name="Content Placeholder 2">
            <a:extLst>
              <a:ext uri="{FF2B5EF4-FFF2-40B4-BE49-F238E27FC236}">
                <a16:creationId xmlns:a16="http://schemas.microsoft.com/office/drawing/2014/main" id="{E69C5621-3554-A795-12C4-108EBAD81FFF}"/>
              </a:ext>
            </a:extLst>
          </p:cNvPr>
          <p:cNvSpPr>
            <a:spLocks noGrp="1"/>
          </p:cNvSpPr>
          <p:nvPr>
            <p:ph idx="1"/>
          </p:nvPr>
        </p:nvSpPr>
        <p:spPr>
          <a:xfrm>
            <a:off x="323528" y="1417638"/>
            <a:ext cx="8686800" cy="4608512"/>
          </a:xfrm>
        </p:spPr>
        <p:txBody>
          <a:bodyPr>
            <a:normAutofit/>
          </a:bodyPr>
          <a:lstStyle/>
          <a:p>
            <a:r>
              <a:rPr lang="en-GB" sz="2400" dirty="0"/>
              <a:t>The pandemic has had an impact on the cost of living for disabled people and there has not yet been actin to tackle this</a:t>
            </a:r>
          </a:p>
          <a:p>
            <a:r>
              <a:rPr lang="en-GB" sz="2400" dirty="0"/>
              <a:t>On average, in 2021, disabled households (with at least one disabled adult or child) need an additional </a:t>
            </a:r>
            <a:r>
              <a:rPr lang="en-GB" sz="2400" dirty="0">
                <a:solidFill>
                  <a:srgbClr val="FF0000"/>
                </a:solidFill>
              </a:rPr>
              <a:t>£975 </a:t>
            </a:r>
            <a:r>
              <a:rPr lang="en-GB" sz="2400" dirty="0"/>
              <a:t>a month to have the same standard of living as non-disabled households.</a:t>
            </a:r>
          </a:p>
          <a:p>
            <a:r>
              <a:rPr lang="en-GB" sz="2400" b="0" i="0" dirty="0">
                <a:solidFill>
                  <a:srgbClr val="444444"/>
                </a:solidFill>
                <a:effectLst/>
                <a:latin typeface="Hargreaves"/>
              </a:rPr>
              <a:t>If this figure is updated to account for inflation over the current period 2022/2023, these extra costs rise to £1,122 per month.</a:t>
            </a:r>
          </a:p>
          <a:p>
            <a:r>
              <a:rPr lang="en-GB" sz="2600" dirty="0">
                <a:hlinkClick r:id="rId2"/>
              </a:rPr>
              <a:t>https://www.scope.org.uk/campaigns/extra-costs/disability-price-tag-2023/</a:t>
            </a:r>
            <a:r>
              <a:rPr lang="en-GB" sz="2600" dirty="0"/>
              <a:t> </a:t>
            </a:r>
          </a:p>
        </p:txBody>
      </p:sp>
    </p:spTree>
    <p:extLst>
      <p:ext uri="{BB962C8B-B14F-4D97-AF65-F5344CB8AC3E}">
        <p14:creationId xmlns:p14="http://schemas.microsoft.com/office/powerpoint/2010/main" val="1743957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6D76A-1437-4136-A828-A56CA229CB35}"/>
              </a:ext>
            </a:extLst>
          </p:cNvPr>
          <p:cNvSpPr>
            <a:spLocks noGrp="1"/>
          </p:cNvSpPr>
          <p:nvPr>
            <p:ph type="title"/>
          </p:nvPr>
        </p:nvSpPr>
        <p:spPr/>
        <p:txBody>
          <a:bodyPr/>
          <a:lstStyle/>
          <a:p>
            <a:r>
              <a:rPr lang="en-GB" b="1" dirty="0"/>
              <a:t>Disabling Barriers:</a:t>
            </a:r>
            <a:endParaRPr lang="es-ES" b="1" dirty="0"/>
          </a:p>
        </p:txBody>
      </p:sp>
      <p:sp>
        <p:nvSpPr>
          <p:cNvPr id="3" name="Content Placeholder 2">
            <a:extLst>
              <a:ext uri="{FF2B5EF4-FFF2-40B4-BE49-F238E27FC236}">
                <a16:creationId xmlns:a16="http://schemas.microsoft.com/office/drawing/2014/main" id="{B35E1381-7D2E-486C-BB30-00EF25BDE9A2}"/>
              </a:ext>
            </a:extLst>
          </p:cNvPr>
          <p:cNvSpPr>
            <a:spLocks noGrp="1"/>
          </p:cNvSpPr>
          <p:nvPr>
            <p:ph idx="1"/>
          </p:nvPr>
        </p:nvSpPr>
        <p:spPr/>
        <p:txBody>
          <a:bodyPr>
            <a:normAutofit/>
          </a:bodyPr>
          <a:lstStyle/>
          <a:p>
            <a:r>
              <a:rPr lang="en-GB" b="1" i="0" dirty="0">
                <a:solidFill>
                  <a:srgbClr val="222222"/>
                </a:solidFill>
                <a:effectLst/>
                <a:latin typeface="arial" panose="020B0604020202020204" pitchFamily="34" charset="0"/>
              </a:rPr>
              <a:t>Disabling barriers</a:t>
            </a:r>
            <a:r>
              <a:rPr lang="en-GB" b="0" i="0" dirty="0">
                <a:solidFill>
                  <a:srgbClr val="222222"/>
                </a:solidFill>
                <a:effectLst/>
                <a:latin typeface="arial" panose="020B0604020202020204" pitchFamily="34" charset="0"/>
              </a:rPr>
              <a:t> are circumstances and conditions that prevent </a:t>
            </a:r>
            <a:r>
              <a:rPr lang="en-GB" b="1" i="0" dirty="0">
                <a:solidFill>
                  <a:srgbClr val="222222"/>
                </a:solidFill>
                <a:effectLst/>
                <a:latin typeface="arial" panose="020B0604020202020204" pitchFamily="34" charset="0"/>
              </a:rPr>
              <a:t>disabled</a:t>
            </a:r>
            <a:r>
              <a:rPr lang="en-GB" b="0" i="0" dirty="0">
                <a:solidFill>
                  <a:srgbClr val="222222"/>
                </a:solidFill>
                <a:effectLst/>
                <a:latin typeface="arial" panose="020B0604020202020204" pitchFamily="34" charset="0"/>
              </a:rPr>
              <a:t> people from fully participating in their society.</a:t>
            </a:r>
          </a:p>
          <a:p>
            <a:r>
              <a:rPr lang="en-GB" b="1" dirty="0">
                <a:solidFill>
                  <a:srgbClr val="222222"/>
                </a:solidFill>
                <a:latin typeface="arial" panose="020B0604020202020204" pitchFamily="34" charset="0"/>
              </a:rPr>
              <a:t>Dimensions:</a:t>
            </a:r>
          </a:p>
          <a:p>
            <a:pPr lvl="1"/>
            <a:r>
              <a:rPr lang="en-GB" sz="2400" dirty="0"/>
              <a:t>the physical and information environment;</a:t>
            </a:r>
          </a:p>
          <a:p>
            <a:pPr lvl="1"/>
            <a:r>
              <a:rPr lang="en-GB" sz="2400" dirty="0"/>
              <a:t>the role of negative attitudes; </a:t>
            </a:r>
          </a:p>
          <a:p>
            <a:pPr lvl="1"/>
            <a:r>
              <a:rPr lang="en-GB" sz="2400" dirty="0"/>
              <a:t>the possibilities of equal opportunities in employment</a:t>
            </a:r>
            <a:endParaRPr lang="es-ES" sz="2400" dirty="0"/>
          </a:p>
        </p:txBody>
      </p:sp>
    </p:spTree>
    <p:extLst>
      <p:ext uri="{BB962C8B-B14F-4D97-AF65-F5344CB8AC3E}">
        <p14:creationId xmlns:p14="http://schemas.microsoft.com/office/powerpoint/2010/main" val="73354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0E15E-CA69-48F3-9BDB-2A09CC739CA8}"/>
              </a:ext>
            </a:extLst>
          </p:cNvPr>
          <p:cNvSpPr>
            <a:spLocks noGrp="1"/>
          </p:cNvSpPr>
          <p:nvPr>
            <p:ph type="title"/>
          </p:nvPr>
        </p:nvSpPr>
        <p:spPr/>
        <p:txBody>
          <a:bodyPr>
            <a:noAutofit/>
          </a:bodyPr>
          <a:lstStyle/>
          <a:p>
            <a:r>
              <a:rPr lang="en-GB" b="1" dirty="0"/>
              <a:t>A Life Worth Living With Disability</a:t>
            </a:r>
            <a:endParaRPr lang="es-ES" b="1" dirty="0"/>
          </a:p>
        </p:txBody>
      </p:sp>
      <p:sp>
        <p:nvSpPr>
          <p:cNvPr id="3" name="Content Placeholder 2">
            <a:extLst>
              <a:ext uri="{FF2B5EF4-FFF2-40B4-BE49-F238E27FC236}">
                <a16:creationId xmlns:a16="http://schemas.microsoft.com/office/drawing/2014/main" id="{31A40681-0522-4C42-8018-24EF67AC4ECB}"/>
              </a:ext>
            </a:extLst>
          </p:cNvPr>
          <p:cNvSpPr>
            <a:spLocks noGrp="1"/>
          </p:cNvSpPr>
          <p:nvPr>
            <p:ph idx="1"/>
          </p:nvPr>
        </p:nvSpPr>
        <p:spPr/>
        <p:txBody>
          <a:bodyPr>
            <a:normAutofit fontScale="92500" lnSpcReduction="10000"/>
          </a:bodyPr>
          <a:lstStyle/>
          <a:p>
            <a:r>
              <a:rPr lang="en-GB" dirty="0"/>
              <a:t>Depending on the age that disability affects the individual, it is experienced very differently.</a:t>
            </a:r>
            <a:br>
              <a:rPr lang="en-GB" dirty="0"/>
            </a:br>
            <a:br>
              <a:rPr lang="en-GB" dirty="0"/>
            </a:br>
            <a:r>
              <a:rPr lang="en-GB" sz="2800" b="1" dirty="0"/>
              <a:t>‘I’d rather be better be dead than disabled’. </a:t>
            </a:r>
            <a:r>
              <a:rPr lang="en-GB" sz="2800" dirty="0"/>
              <a:t>Disability, in everyday thought, is associated with failure, with dependency and with not being able to do things. We feel sorry for disabled people, because we imagine it must be so miserable to be disabled.</a:t>
            </a:r>
            <a:endParaRPr lang="es-ES" sz="2800" dirty="0"/>
          </a:p>
        </p:txBody>
      </p:sp>
    </p:spTree>
    <p:extLst>
      <p:ext uri="{BB962C8B-B14F-4D97-AF65-F5344CB8AC3E}">
        <p14:creationId xmlns:p14="http://schemas.microsoft.com/office/powerpoint/2010/main" val="17856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E02E45-56DE-4596-8DDA-A31EF9BF9D79}"/>
              </a:ext>
            </a:extLst>
          </p:cNvPr>
          <p:cNvSpPr>
            <a:spLocks noGrp="1"/>
          </p:cNvSpPr>
          <p:nvPr>
            <p:ph idx="1"/>
          </p:nvPr>
        </p:nvSpPr>
        <p:spPr>
          <a:xfrm>
            <a:off x="143508" y="1268760"/>
            <a:ext cx="8856983" cy="5256584"/>
          </a:xfrm>
        </p:spPr>
        <p:txBody>
          <a:bodyPr anchor="t">
            <a:normAutofit/>
          </a:bodyPr>
          <a:lstStyle/>
          <a:p>
            <a:r>
              <a:rPr lang="en-GB" sz="2000" dirty="0"/>
              <a:t>Both empirical evidence and anecdotal testimony reveals that for many people with disabilities, life is surprisingly good.  </a:t>
            </a:r>
          </a:p>
          <a:p>
            <a:r>
              <a:rPr lang="en-GB" sz="2000" dirty="0"/>
              <a:t>The so-called ‘disability paradox’ refers to the data that reveal how people with disabilities consistently report a quality of life as good as, or sometimes even better than, that of non-disabled people.</a:t>
            </a:r>
            <a:br>
              <a:rPr lang="en-GB" sz="1500" dirty="0"/>
            </a:br>
            <a:br>
              <a:rPr lang="en-GB" sz="1500" dirty="0"/>
            </a:br>
            <a:r>
              <a:rPr lang="en-GB" sz="1500" dirty="0"/>
              <a:t>-</a:t>
            </a:r>
            <a:r>
              <a:rPr lang="en-GB" sz="2000" b="1" dirty="0"/>
              <a:t>Why might this be?</a:t>
            </a:r>
          </a:p>
          <a:p>
            <a:r>
              <a:rPr lang="en-GB" sz="2000" dirty="0"/>
              <a:t>People born with an impairment have nothing with which they can compare their current existence</a:t>
            </a:r>
          </a:p>
          <a:p>
            <a:r>
              <a:rPr lang="en-GB" sz="2000" dirty="0"/>
              <a:t> It appears that human beings are capable of adapting to almost any situation, finding satisfaction in the smaller things they can achieve, and deriving happiness from their relationships with family and friends, even in the absence of other triumphs. </a:t>
            </a:r>
            <a:endParaRPr lang="es-ES" sz="2000" dirty="0"/>
          </a:p>
          <a:p>
            <a:endParaRPr lang="es-ES" sz="1200" dirty="0"/>
          </a:p>
        </p:txBody>
      </p:sp>
      <p:sp>
        <p:nvSpPr>
          <p:cNvPr id="2" name="TextBox 1">
            <a:extLst>
              <a:ext uri="{FF2B5EF4-FFF2-40B4-BE49-F238E27FC236}">
                <a16:creationId xmlns:a16="http://schemas.microsoft.com/office/drawing/2014/main" id="{FF3D8BDA-C1C2-4905-164F-728054FA9760}"/>
              </a:ext>
            </a:extLst>
          </p:cNvPr>
          <p:cNvSpPr txBox="1"/>
          <p:nvPr/>
        </p:nvSpPr>
        <p:spPr>
          <a:xfrm>
            <a:off x="467543" y="342758"/>
            <a:ext cx="8208912" cy="646331"/>
          </a:xfrm>
          <a:prstGeom prst="rect">
            <a:avLst/>
          </a:prstGeom>
          <a:noFill/>
        </p:spPr>
        <p:txBody>
          <a:bodyPr wrap="square" rtlCol="0">
            <a:spAutoFit/>
          </a:bodyPr>
          <a:lstStyle/>
          <a:p>
            <a:r>
              <a:rPr lang="en-GB" sz="3600" b="1" dirty="0"/>
              <a:t>A Life Worth Living With Disability?</a:t>
            </a:r>
            <a:endParaRPr lang="en-GB" sz="3600" dirty="0"/>
          </a:p>
        </p:txBody>
      </p:sp>
    </p:spTree>
    <p:extLst>
      <p:ext uri="{BB962C8B-B14F-4D97-AF65-F5344CB8AC3E}">
        <p14:creationId xmlns:p14="http://schemas.microsoft.com/office/powerpoint/2010/main" val="1539057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51CB-556F-4C4F-B1EC-E47742C331F1}"/>
              </a:ext>
            </a:extLst>
          </p:cNvPr>
          <p:cNvSpPr>
            <a:spLocks noGrp="1"/>
          </p:cNvSpPr>
          <p:nvPr>
            <p:ph type="title"/>
          </p:nvPr>
        </p:nvSpPr>
        <p:spPr/>
        <p:txBody>
          <a:bodyPr/>
          <a:lstStyle/>
          <a:p>
            <a:r>
              <a:rPr lang="en-GB" b="1" dirty="0"/>
              <a:t>Key Evidence and Policy</a:t>
            </a:r>
            <a:endParaRPr lang="es-ES" b="1" dirty="0"/>
          </a:p>
        </p:txBody>
      </p:sp>
      <p:sp>
        <p:nvSpPr>
          <p:cNvPr id="3" name="Content Placeholder 2">
            <a:extLst>
              <a:ext uri="{FF2B5EF4-FFF2-40B4-BE49-F238E27FC236}">
                <a16:creationId xmlns:a16="http://schemas.microsoft.com/office/drawing/2014/main" id="{7B3ABBFD-C677-449A-BB9C-2A09BBECA1E3}"/>
              </a:ext>
            </a:extLst>
          </p:cNvPr>
          <p:cNvSpPr>
            <a:spLocks noGrp="1"/>
          </p:cNvSpPr>
          <p:nvPr>
            <p:ph idx="1"/>
          </p:nvPr>
        </p:nvSpPr>
        <p:spPr>
          <a:xfrm>
            <a:off x="451278" y="1484784"/>
            <a:ext cx="8229600" cy="4536505"/>
          </a:xfrm>
        </p:spPr>
        <p:txBody>
          <a:bodyPr>
            <a:normAutofit fontScale="62500" lnSpcReduction="20000"/>
          </a:bodyPr>
          <a:lstStyle/>
          <a:p>
            <a:r>
              <a:rPr lang="en-GB" dirty="0"/>
              <a:t> The Care Act (2014)</a:t>
            </a:r>
          </a:p>
          <a:p>
            <a:r>
              <a:rPr lang="en-GB" dirty="0"/>
              <a:t> The Disability Discrimination Act (2005)</a:t>
            </a:r>
          </a:p>
          <a:p>
            <a:r>
              <a:rPr lang="en-GB" dirty="0"/>
              <a:t>The Children Act (2004)</a:t>
            </a:r>
          </a:p>
          <a:p>
            <a:r>
              <a:rPr lang="en-GB" dirty="0"/>
              <a:t>SEND code of practice: 0 to 25 years (2014)</a:t>
            </a:r>
          </a:p>
          <a:p>
            <a:r>
              <a:rPr lang="en-GB" dirty="0"/>
              <a:t> Equality Act (2010)</a:t>
            </a:r>
          </a:p>
          <a:p>
            <a:r>
              <a:rPr lang="en-GB" dirty="0"/>
              <a:t> The Children and Young Persons Act: the new short breaks duty (2008)</a:t>
            </a:r>
          </a:p>
          <a:p>
            <a:r>
              <a:rPr lang="en-GB" dirty="0"/>
              <a:t>SEN green paper; Support and aspiration: A new approach to special educational needs and disability (2011)</a:t>
            </a:r>
          </a:p>
          <a:p>
            <a:r>
              <a:rPr lang="en-GB" dirty="0"/>
              <a:t>‘Building the Right Support: A national plan to develop community services and close inpatient facilities for people with a learning disability and / or autism who display behaviour that challenges, including those with a mental health need.’ NHS England 2015</a:t>
            </a:r>
          </a:p>
          <a:p>
            <a:r>
              <a:rPr lang="en-GB" dirty="0"/>
              <a:t>Disability Confidence Scheme (2021)</a:t>
            </a:r>
          </a:p>
        </p:txBody>
      </p:sp>
    </p:spTree>
    <p:extLst>
      <p:ext uri="{BB962C8B-B14F-4D97-AF65-F5344CB8AC3E}">
        <p14:creationId xmlns:p14="http://schemas.microsoft.com/office/powerpoint/2010/main" val="191542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26561-6C25-4900-99CC-A08D4E489F32}"/>
              </a:ext>
            </a:extLst>
          </p:cNvPr>
          <p:cNvSpPr>
            <a:spLocks noGrp="1"/>
          </p:cNvSpPr>
          <p:nvPr>
            <p:ph type="title"/>
          </p:nvPr>
        </p:nvSpPr>
        <p:spPr/>
        <p:txBody>
          <a:bodyPr/>
          <a:lstStyle/>
          <a:p>
            <a:r>
              <a:rPr lang="en-GB" b="1" dirty="0">
                <a:latin typeface="+mn-lt"/>
                <a:cs typeface="Arial" panose="020B0604020202020204" pitchFamily="34" charset="0"/>
              </a:rPr>
              <a:t>National Disability Strategy</a:t>
            </a:r>
          </a:p>
        </p:txBody>
      </p:sp>
      <p:sp>
        <p:nvSpPr>
          <p:cNvPr id="3" name="Content Placeholder 2">
            <a:extLst>
              <a:ext uri="{FF2B5EF4-FFF2-40B4-BE49-F238E27FC236}">
                <a16:creationId xmlns:a16="http://schemas.microsoft.com/office/drawing/2014/main" id="{910CA821-C714-4651-8E6D-FC24EFC1680C}"/>
              </a:ext>
            </a:extLst>
          </p:cNvPr>
          <p:cNvSpPr>
            <a:spLocks noGrp="1"/>
          </p:cNvSpPr>
          <p:nvPr>
            <p:ph idx="1"/>
          </p:nvPr>
        </p:nvSpPr>
        <p:spPr/>
        <p:txBody>
          <a:bodyPr/>
          <a:lstStyle/>
          <a:p>
            <a:r>
              <a:rPr lang="es-ES" dirty="0">
                <a:cs typeface="Arial" panose="020B0604020202020204" pitchFamily="34" charset="0"/>
              </a:rPr>
              <a:t>Guide </a:t>
            </a:r>
            <a:r>
              <a:rPr lang="es-ES" dirty="0" err="1">
                <a:cs typeface="Arial" panose="020B0604020202020204" pitchFamily="34" charset="0"/>
              </a:rPr>
              <a:t>to</a:t>
            </a:r>
            <a:r>
              <a:rPr lang="es-ES" dirty="0">
                <a:cs typeface="Arial" panose="020B0604020202020204" pitchFamily="34" charset="0"/>
              </a:rPr>
              <a:t> </a:t>
            </a:r>
            <a:r>
              <a:rPr lang="es-ES" dirty="0" err="1">
                <a:cs typeface="Arial" panose="020B0604020202020204" pitchFamily="34" charset="0"/>
              </a:rPr>
              <a:t>National</a:t>
            </a:r>
            <a:r>
              <a:rPr lang="es-ES" dirty="0">
                <a:cs typeface="Arial" panose="020B0604020202020204" pitchFamily="34" charset="0"/>
              </a:rPr>
              <a:t> </a:t>
            </a:r>
            <a:r>
              <a:rPr lang="es-ES" dirty="0" err="1">
                <a:cs typeface="Arial" panose="020B0604020202020204" pitchFamily="34" charset="0"/>
              </a:rPr>
              <a:t>Disability</a:t>
            </a:r>
            <a:r>
              <a:rPr lang="es-ES" dirty="0">
                <a:cs typeface="Arial" panose="020B0604020202020204" pitchFamily="34" charset="0"/>
              </a:rPr>
              <a:t> </a:t>
            </a:r>
            <a:r>
              <a:rPr lang="es-ES" dirty="0" err="1">
                <a:cs typeface="Arial" panose="020B0604020202020204" pitchFamily="34" charset="0"/>
              </a:rPr>
              <a:t>Strategy</a:t>
            </a:r>
            <a:endParaRPr lang="es-ES" dirty="0">
              <a:cs typeface="Arial" panose="020B0604020202020204" pitchFamily="34" charset="0"/>
            </a:endParaRPr>
          </a:p>
          <a:p>
            <a:pPr marL="0" indent="0">
              <a:buNone/>
            </a:pPr>
            <a:endParaRPr lang="es-ES" dirty="0">
              <a:cs typeface="Arial" panose="020B0604020202020204" pitchFamily="34" charset="0"/>
            </a:endParaRPr>
          </a:p>
          <a:p>
            <a:r>
              <a:rPr lang="es-ES" dirty="0">
                <a:cs typeface="Arial" panose="020B0604020202020204" pitchFamily="34" charset="0"/>
                <a:hlinkClick r:id="rId2"/>
              </a:rPr>
              <a:t>https://disabilityunit.blog.gov.uk/2021/07/28/public-services-national-disability-strategy-explained/</a:t>
            </a:r>
            <a:r>
              <a:rPr lang="es-ES" dirty="0">
                <a:cs typeface="Arial" panose="020B0604020202020204" pitchFamily="34" charset="0"/>
              </a:rPr>
              <a:t> </a:t>
            </a:r>
          </a:p>
          <a:p>
            <a:endParaRPr lang="en-GB" dirty="0"/>
          </a:p>
        </p:txBody>
      </p:sp>
    </p:spTree>
    <p:extLst>
      <p:ext uri="{BB962C8B-B14F-4D97-AF65-F5344CB8AC3E}">
        <p14:creationId xmlns:p14="http://schemas.microsoft.com/office/powerpoint/2010/main" val="7060756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BDF70-E3E8-48C4-9823-12D4E3488899}"/>
              </a:ext>
            </a:extLst>
          </p:cNvPr>
          <p:cNvSpPr>
            <a:spLocks noGrp="1"/>
          </p:cNvSpPr>
          <p:nvPr>
            <p:ph type="title"/>
          </p:nvPr>
        </p:nvSpPr>
        <p:spPr>
          <a:xfrm>
            <a:off x="619963" y="-603447"/>
            <a:ext cx="7840469" cy="1944216"/>
          </a:xfrm>
        </p:spPr>
        <p:txBody>
          <a:bodyPr anchor="t">
            <a:normAutofit fontScale="90000"/>
          </a:bodyPr>
          <a:lstStyle/>
          <a:p>
            <a:br>
              <a:rPr lang="es-ES" sz="4050" dirty="0"/>
            </a:br>
            <a:br>
              <a:rPr lang="es-ES" sz="4050" dirty="0"/>
            </a:br>
            <a:r>
              <a:rPr lang="es-ES" b="1" dirty="0" err="1"/>
              <a:t>Adults</a:t>
            </a:r>
            <a:r>
              <a:rPr lang="es-ES" b="1" dirty="0"/>
              <a:t> </a:t>
            </a:r>
            <a:r>
              <a:rPr lang="es-ES" b="1" dirty="0" err="1"/>
              <a:t>with</a:t>
            </a:r>
            <a:r>
              <a:rPr lang="es-ES" b="1" dirty="0"/>
              <a:t>  </a:t>
            </a:r>
            <a:r>
              <a:rPr lang="es-ES" b="1" dirty="0" err="1"/>
              <a:t>Disabilities</a:t>
            </a:r>
            <a:endParaRPr lang="es-ES" b="1" dirty="0"/>
          </a:p>
        </p:txBody>
      </p:sp>
      <p:sp>
        <p:nvSpPr>
          <p:cNvPr id="3" name="Content Placeholder 2">
            <a:extLst>
              <a:ext uri="{FF2B5EF4-FFF2-40B4-BE49-F238E27FC236}">
                <a16:creationId xmlns:a16="http://schemas.microsoft.com/office/drawing/2014/main" id="{53641C45-D76B-491E-81FF-0E267A60C190}"/>
              </a:ext>
            </a:extLst>
          </p:cNvPr>
          <p:cNvSpPr>
            <a:spLocks noGrp="1"/>
          </p:cNvSpPr>
          <p:nvPr>
            <p:ph idx="1"/>
          </p:nvPr>
        </p:nvSpPr>
        <p:spPr>
          <a:xfrm>
            <a:off x="107504" y="1268760"/>
            <a:ext cx="8711331" cy="4536504"/>
          </a:xfrm>
        </p:spPr>
        <p:txBody>
          <a:bodyPr anchor="t">
            <a:noAutofit/>
          </a:bodyPr>
          <a:lstStyle/>
          <a:p>
            <a:pPr algn="just">
              <a:lnSpc>
                <a:spcPct val="110000"/>
              </a:lnSpc>
            </a:pPr>
            <a:r>
              <a:rPr lang="en-GB" sz="1800" dirty="0">
                <a:cs typeface="Arial" panose="020B0604020202020204" pitchFamily="34" charset="0"/>
              </a:rPr>
              <a:t>The transition phase from child to adult is. Other children may expect to go off to university at age 18 or 19.  This may not be an option for the young person who has complex health needs, particularly learning difficulties. Similarly, they may be less likely to leave home and find a job.  </a:t>
            </a:r>
          </a:p>
          <a:p>
            <a:pPr algn="just">
              <a:lnSpc>
                <a:spcPct val="110000"/>
              </a:lnSpc>
            </a:pPr>
            <a:endParaRPr lang="en-GB" sz="1800" dirty="0">
              <a:cs typeface="Arial" panose="020B0604020202020204" pitchFamily="34" charset="0"/>
            </a:endParaRPr>
          </a:p>
          <a:p>
            <a:pPr marL="0" indent="0" algn="just">
              <a:lnSpc>
                <a:spcPct val="110000"/>
              </a:lnSpc>
              <a:buNone/>
            </a:pPr>
            <a:endParaRPr lang="en-GB" sz="1800" dirty="0">
              <a:cs typeface="Arial" panose="020B0604020202020204" pitchFamily="34" charset="0"/>
            </a:endParaRPr>
          </a:p>
          <a:p>
            <a:pPr algn="just">
              <a:lnSpc>
                <a:spcPct val="110000"/>
              </a:lnSpc>
            </a:pPr>
            <a:r>
              <a:rPr lang="en-GB" sz="1800" dirty="0">
                <a:cs typeface="Arial" panose="020B0604020202020204" pitchFamily="34" charset="0"/>
              </a:rPr>
              <a:t>At this age, disabled young people transition from paediatric services – which may be very personalised and specific to the health issues – to adult services, in which they may feel abandoned and unsupported.  They will have to claim welfare benefits in their own rights, rather than these being claimed by the parents.  Various service interventions have sought to bridge this gap, such as transition assessments, transition plans, transition coordinators. . . </a:t>
            </a:r>
            <a:endParaRPr lang="es-ES" sz="1800" dirty="0">
              <a:cs typeface="Arial" panose="020B0604020202020204" pitchFamily="34" charset="0"/>
            </a:endParaRPr>
          </a:p>
        </p:txBody>
      </p:sp>
    </p:spTree>
    <p:extLst>
      <p:ext uri="{BB962C8B-B14F-4D97-AF65-F5344CB8AC3E}">
        <p14:creationId xmlns:p14="http://schemas.microsoft.com/office/powerpoint/2010/main" val="4221623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BDF70-E3E8-48C4-9823-12D4E3488899}"/>
              </a:ext>
            </a:extLst>
          </p:cNvPr>
          <p:cNvSpPr>
            <a:spLocks noGrp="1"/>
          </p:cNvSpPr>
          <p:nvPr>
            <p:ph type="title"/>
          </p:nvPr>
        </p:nvSpPr>
        <p:spPr>
          <a:xfrm>
            <a:off x="1691680" y="-936104"/>
            <a:ext cx="5976664" cy="1872208"/>
          </a:xfrm>
        </p:spPr>
        <p:txBody>
          <a:bodyPr anchor="t">
            <a:noAutofit/>
          </a:bodyPr>
          <a:lstStyle/>
          <a:p>
            <a:br>
              <a:rPr lang="es-ES" sz="4000" dirty="0"/>
            </a:br>
            <a:br>
              <a:rPr lang="es-ES" sz="4000" dirty="0"/>
            </a:br>
            <a:r>
              <a:rPr lang="es-ES" sz="4000" b="1" dirty="0" err="1"/>
              <a:t>Adult</a:t>
            </a:r>
            <a:r>
              <a:rPr lang="es-ES" sz="4000" b="1" dirty="0"/>
              <a:t> </a:t>
            </a:r>
            <a:r>
              <a:rPr lang="es-ES" sz="4000" b="1" dirty="0" err="1"/>
              <a:t>with</a:t>
            </a:r>
            <a:r>
              <a:rPr lang="es-ES" sz="4000" b="1" dirty="0"/>
              <a:t>  </a:t>
            </a:r>
            <a:r>
              <a:rPr lang="es-ES" sz="4000" b="1" dirty="0" err="1"/>
              <a:t>Disabilities</a:t>
            </a:r>
            <a:endParaRPr lang="es-ES" sz="4000" b="1" dirty="0"/>
          </a:p>
        </p:txBody>
      </p:sp>
      <p:sp>
        <p:nvSpPr>
          <p:cNvPr id="3" name="Content Placeholder 2">
            <a:extLst>
              <a:ext uri="{FF2B5EF4-FFF2-40B4-BE49-F238E27FC236}">
                <a16:creationId xmlns:a16="http://schemas.microsoft.com/office/drawing/2014/main" id="{53641C45-D76B-491E-81FF-0E267A60C190}"/>
              </a:ext>
            </a:extLst>
          </p:cNvPr>
          <p:cNvSpPr>
            <a:spLocks noGrp="1"/>
          </p:cNvSpPr>
          <p:nvPr>
            <p:ph idx="1"/>
          </p:nvPr>
        </p:nvSpPr>
        <p:spPr>
          <a:xfrm>
            <a:off x="575556" y="1196752"/>
            <a:ext cx="7992888" cy="4320480"/>
          </a:xfrm>
        </p:spPr>
        <p:txBody>
          <a:bodyPr anchor="t">
            <a:noAutofit/>
          </a:bodyPr>
          <a:lstStyle/>
          <a:p>
            <a:pPr algn="just">
              <a:lnSpc>
                <a:spcPct val="110000"/>
              </a:lnSpc>
            </a:pPr>
            <a:r>
              <a:rPr lang="en-GB" sz="1800" dirty="0">
                <a:cs typeface="Arial" panose="020B0604020202020204" pitchFamily="34" charset="0"/>
              </a:rPr>
              <a:t>Another important phase is transition from child to adult. Other children may expect to go off to university at age 18 or 19.  This may not be an option for the young person who has complex health needs, particularly learning difficulties. Similarly, they may be less likely to leave home and find a job.  </a:t>
            </a:r>
          </a:p>
          <a:p>
            <a:pPr algn="just">
              <a:lnSpc>
                <a:spcPct val="110000"/>
              </a:lnSpc>
            </a:pPr>
            <a:endParaRPr lang="en-GB" sz="1800" dirty="0">
              <a:cs typeface="Arial" panose="020B0604020202020204" pitchFamily="34" charset="0"/>
            </a:endParaRPr>
          </a:p>
          <a:p>
            <a:pPr marL="0" indent="0" algn="just">
              <a:lnSpc>
                <a:spcPct val="110000"/>
              </a:lnSpc>
              <a:buNone/>
            </a:pPr>
            <a:endParaRPr lang="en-GB" sz="1800" dirty="0">
              <a:cs typeface="Arial" panose="020B0604020202020204" pitchFamily="34" charset="0"/>
            </a:endParaRPr>
          </a:p>
          <a:p>
            <a:pPr algn="just">
              <a:lnSpc>
                <a:spcPct val="110000"/>
              </a:lnSpc>
            </a:pPr>
            <a:r>
              <a:rPr lang="en-GB" sz="1800" dirty="0">
                <a:cs typeface="Arial" panose="020B0604020202020204" pitchFamily="34" charset="0"/>
              </a:rPr>
              <a:t>At this age, disabled young people transition from paediatric services – which may be very personalised and specific to the health issues – to adult services, in which they may feel abandoned and unsupported.  They will have to claim welfare benefits in their own rights, rather than these being claimed by the parents.  Various service interventions have sought to bridge this gap, such as transition assessments, transition plans, transition coordinators. . . </a:t>
            </a:r>
            <a:endParaRPr lang="es-ES" sz="1800" dirty="0">
              <a:cs typeface="Arial" panose="020B0604020202020204" pitchFamily="34" charset="0"/>
            </a:endParaRPr>
          </a:p>
        </p:txBody>
      </p:sp>
    </p:spTree>
    <p:extLst>
      <p:ext uri="{BB962C8B-B14F-4D97-AF65-F5344CB8AC3E}">
        <p14:creationId xmlns:p14="http://schemas.microsoft.com/office/powerpoint/2010/main" val="429382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B98F5-2D6B-4221-89BF-71723B3B4B8B}"/>
              </a:ext>
            </a:extLst>
          </p:cNvPr>
          <p:cNvSpPr>
            <a:spLocks noGrp="1"/>
          </p:cNvSpPr>
          <p:nvPr>
            <p:ph type="title"/>
          </p:nvPr>
        </p:nvSpPr>
        <p:spPr/>
        <p:txBody>
          <a:bodyPr>
            <a:normAutofit/>
          </a:bodyPr>
          <a:lstStyle/>
          <a:p>
            <a:r>
              <a:rPr lang="en-GB" b="1" dirty="0">
                <a:latin typeface="+mn-lt"/>
                <a:cs typeface="Arial" panose="020B0604020202020204" pitchFamily="34" charset="0"/>
              </a:rPr>
              <a:t>Equality Act 2010</a:t>
            </a:r>
          </a:p>
        </p:txBody>
      </p:sp>
      <p:sp>
        <p:nvSpPr>
          <p:cNvPr id="3" name="Content Placeholder 2">
            <a:extLst>
              <a:ext uri="{FF2B5EF4-FFF2-40B4-BE49-F238E27FC236}">
                <a16:creationId xmlns:a16="http://schemas.microsoft.com/office/drawing/2014/main" id="{F0488A69-88DA-4CCB-9DD1-4763836F4DAA}"/>
              </a:ext>
            </a:extLst>
          </p:cNvPr>
          <p:cNvSpPr>
            <a:spLocks noGrp="1"/>
          </p:cNvSpPr>
          <p:nvPr>
            <p:ph idx="1"/>
          </p:nvPr>
        </p:nvSpPr>
        <p:spPr/>
        <p:txBody>
          <a:bodyPr>
            <a:normAutofit/>
          </a:bodyPr>
          <a:lstStyle/>
          <a:p>
            <a:r>
              <a:rPr lang="en-GB" sz="2400" dirty="0">
                <a:solidFill>
                  <a:srgbClr val="0B0C0C"/>
                </a:solidFill>
                <a:cs typeface="Arial" panose="020B0604020202020204" pitchFamily="34" charset="0"/>
              </a:rPr>
              <a:t>The Equality Act 2010 legally protects people from discrimination in the workplace and in wider society.</a:t>
            </a:r>
          </a:p>
          <a:p>
            <a:endParaRPr lang="en-GB" sz="2400" dirty="0">
              <a:solidFill>
                <a:srgbClr val="0B0C0C"/>
              </a:solidFill>
              <a:cs typeface="Arial" panose="020B0604020202020204" pitchFamily="34" charset="0"/>
            </a:endParaRPr>
          </a:p>
          <a:p>
            <a:r>
              <a:rPr lang="en-GB" sz="2400" dirty="0">
                <a:solidFill>
                  <a:srgbClr val="000000"/>
                </a:solidFill>
                <a:cs typeface="Arial" panose="020B0604020202020204" pitchFamily="34" charset="0"/>
              </a:rPr>
              <a:t>Under the Act, disabled people should be treated equally and protection from discrimination applies in many situations such as education, employment, exercise of public functions, goods, services, facilities and transport.</a:t>
            </a:r>
            <a:endParaRPr lang="en-GB" sz="2400" dirty="0">
              <a:cs typeface="Arial" panose="020B0604020202020204" pitchFamily="34" charset="0"/>
            </a:endParaRPr>
          </a:p>
        </p:txBody>
      </p:sp>
    </p:spTree>
    <p:extLst>
      <p:ext uri="{BB962C8B-B14F-4D97-AF65-F5344CB8AC3E}">
        <p14:creationId xmlns:p14="http://schemas.microsoft.com/office/powerpoint/2010/main" val="293538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5EF82-4514-4C3F-990D-3E700C292C2F}"/>
              </a:ext>
            </a:extLst>
          </p:cNvPr>
          <p:cNvSpPr>
            <a:spLocks noGrp="1"/>
          </p:cNvSpPr>
          <p:nvPr>
            <p:ph type="title"/>
          </p:nvPr>
        </p:nvSpPr>
        <p:spPr/>
        <p:txBody>
          <a:bodyPr>
            <a:normAutofit/>
          </a:bodyPr>
          <a:lstStyle/>
          <a:p>
            <a:r>
              <a:rPr lang="en-GB" b="1" dirty="0">
                <a:latin typeface="+mn-lt"/>
                <a:cs typeface="Arial" panose="020B0604020202020204" pitchFamily="34" charset="0"/>
              </a:rPr>
              <a:t>Violence and Abuse</a:t>
            </a:r>
            <a:endParaRPr lang="es-ES" b="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F303A8EB-F3C1-4AC2-8B08-DF7591E03350}"/>
              </a:ext>
            </a:extLst>
          </p:cNvPr>
          <p:cNvSpPr>
            <a:spLocks noGrp="1"/>
          </p:cNvSpPr>
          <p:nvPr>
            <p:ph idx="1"/>
          </p:nvPr>
        </p:nvSpPr>
        <p:spPr>
          <a:xfrm>
            <a:off x="683568" y="1556792"/>
            <a:ext cx="8136904" cy="4353119"/>
          </a:xfrm>
        </p:spPr>
        <p:txBody>
          <a:bodyPr>
            <a:normAutofit/>
          </a:bodyPr>
          <a:lstStyle/>
          <a:p>
            <a:r>
              <a:rPr lang="en-GB" sz="2000" dirty="0">
                <a:cs typeface="Arial" panose="020B0604020202020204" pitchFamily="34" charset="0"/>
              </a:rPr>
              <a:t>In 2010, David Askew, a 64-year-old man with learning difficulties from Greater Manchester, collapsed and died after years of bullying from local youths, who would prey on him for money and cigarettes. </a:t>
            </a:r>
          </a:p>
          <a:p>
            <a:endParaRPr lang="en-GB" sz="2000" dirty="0">
              <a:cs typeface="Arial" panose="020B0604020202020204" pitchFamily="34" charset="0"/>
            </a:endParaRPr>
          </a:p>
          <a:p>
            <a:pPr marL="0" indent="0">
              <a:buNone/>
            </a:pPr>
            <a:endParaRPr lang="en-GB" sz="2000" dirty="0"/>
          </a:p>
          <a:p>
            <a:r>
              <a:rPr lang="en-GB" sz="2000" dirty="0">
                <a:cs typeface="Arial" panose="020B0604020202020204" pitchFamily="34" charset="0"/>
              </a:rPr>
              <a:t>In 2012, an enquiry was set up to investigate the widespread and ongoing abuses of people with learning difficulties at Winterbourne View, after undercover reporting at the private ‘care home’ by the BBC Panorama programme. Six members of staff went to prison as a result of criminal proceedings.</a:t>
            </a:r>
            <a:endParaRPr lang="es-ES" sz="2000" dirty="0">
              <a:cs typeface="Arial" panose="020B0604020202020204" pitchFamily="34" charset="0"/>
            </a:endParaRPr>
          </a:p>
        </p:txBody>
      </p:sp>
    </p:spTree>
    <p:extLst>
      <p:ext uri="{BB962C8B-B14F-4D97-AF65-F5344CB8AC3E}">
        <p14:creationId xmlns:p14="http://schemas.microsoft.com/office/powerpoint/2010/main" val="283166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B6AE-50CE-4C4A-9E83-48C588A153B0}"/>
              </a:ext>
            </a:extLst>
          </p:cNvPr>
          <p:cNvSpPr>
            <a:spLocks noGrp="1"/>
          </p:cNvSpPr>
          <p:nvPr>
            <p:ph type="title"/>
          </p:nvPr>
        </p:nvSpPr>
        <p:spPr>
          <a:xfrm>
            <a:off x="683568" y="-171400"/>
            <a:ext cx="8352928" cy="1842332"/>
          </a:xfrm>
        </p:spPr>
        <p:txBody>
          <a:bodyPr>
            <a:noAutofit/>
          </a:bodyPr>
          <a:lstStyle/>
          <a:p>
            <a:r>
              <a:rPr lang="en-GB" sz="3600" b="1" dirty="0">
                <a:latin typeface="+mn-lt"/>
                <a:cs typeface="Arial" panose="020B0604020202020204" pitchFamily="34" charset="0"/>
              </a:rPr>
              <a:t>Why do Disabled People seem to be Disproportionately Targeted?</a:t>
            </a:r>
            <a:endParaRPr lang="es-ES" sz="3600" b="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0ACE0BE5-057C-45DC-B355-1200AF0F5D40}"/>
              </a:ext>
            </a:extLst>
          </p:cNvPr>
          <p:cNvSpPr>
            <a:spLocks noGrp="1"/>
          </p:cNvSpPr>
          <p:nvPr>
            <p:ph idx="1"/>
          </p:nvPr>
        </p:nvSpPr>
        <p:spPr>
          <a:xfrm>
            <a:off x="625371" y="1670932"/>
            <a:ext cx="8229600" cy="3917032"/>
          </a:xfrm>
        </p:spPr>
        <p:txBody>
          <a:bodyPr>
            <a:noAutofit/>
          </a:bodyPr>
          <a:lstStyle/>
          <a:p>
            <a:r>
              <a:rPr lang="en-GB" sz="2400" dirty="0">
                <a:cs typeface="Arial" panose="020B0604020202020204" pitchFamily="34" charset="0"/>
              </a:rPr>
              <a:t>Disabled people may have vulnerabilities arising from impairment.  </a:t>
            </a:r>
          </a:p>
          <a:p>
            <a:r>
              <a:rPr lang="en-GB" sz="2400" dirty="0">
                <a:cs typeface="Arial" panose="020B0604020202020204" pitchFamily="34" charset="0"/>
              </a:rPr>
              <a:t>The person with mobility impairment cannot run away; </a:t>
            </a:r>
          </a:p>
          <a:p>
            <a:r>
              <a:rPr lang="en-GB" sz="2400" dirty="0">
                <a:cs typeface="Arial" panose="020B0604020202020204" pitchFamily="34" charset="0"/>
              </a:rPr>
              <a:t>the blind or deaf person can less easily perceive danger; </a:t>
            </a:r>
          </a:p>
          <a:p>
            <a:r>
              <a:rPr lang="en-GB" sz="2400" dirty="0">
                <a:cs typeface="Arial" panose="020B0604020202020204" pitchFamily="34" charset="0"/>
              </a:rPr>
              <a:t>someone with a speech or language impairment cannot communicate what has happened to them; </a:t>
            </a:r>
          </a:p>
          <a:p>
            <a:r>
              <a:rPr lang="en-GB" sz="2400" dirty="0">
                <a:cs typeface="Arial" panose="020B0604020202020204" pitchFamily="34" charset="0"/>
              </a:rPr>
              <a:t>the physically frail person cannot defend themselves; a person with learning difficulties may be naïve and trusting or too open with information. </a:t>
            </a:r>
            <a:br>
              <a:rPr lang="en-GB" sz="2400" dirty="0"/>
            </a:br>
            <a:endParaRPr lang="es-ES" sz="2400" dirty="0"/>
          </a:p>
        </p:txBody>
      </p:sp>
    </p:spTree>
    <p:extLst>
      <p:ext uri="{BB962C8B-B14F-4D97-AF65-F5344CB8AC3E}">
        <p14:creationId xmlns:p14="http://schemas.microsoft.com/office/powerpoint/2010/main" val="75979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C8620-D0BD-2A23-3D50-5B022C037D1D}"/>
              </a:ext>
            </a:extLst>
          </p:cNvPr>
          <p:cNvSpPr>
            <a:spLocks noGrp="1"/>
          </p:cNvSpPr>
          <p:nvPr>
            <p:ph type="title"/>
          </p:nvPr>
        </p:nvSpPr>
        <p:spPr/>
        <p:txBody>
          <a:bodyPr/>
          <a:lstStyle/>
          <a:p>
            <a:r>
              <a:rPr lang="en-GB" b="1" dirty="0"/>
              <a:t>Cuckooing in H+SC</a:t>
            </a:r>
          </a:p>
        </p:txBody>
      </p:sp>
      <p:sp>
        <p:nvSpPr>
          <p:cNvPr id="3" name="Content Placeholder 2">
            <a:extLst>
              <a:ext uri="{FF2B5EF4-FFF2-40B4-BE49-F238E27FC236}">
                <a16:creationId xmlns:a16="http://schemas.microsoft.com/office/drawing/2014/main" id="{3D874BCA-1ABE-FAA9-E1FF-2424351D564A}"/>
              </a:ext>
            </a:extLst>
          </p:cNvPr>
          <p:cNvSpPr>
            <a:spLocks noGrp="1"/>
          </p:cNvSpPr>
          <p:nvPr>
            <p:ph idx="1"/>
          </p:nvPr>
        </p:nvSpPr>
        <p:spPr>
          <a:xfrm>
            <a:off x="0" y="1600200"/>
            <a:ext cx="8892480" cy="4205063"/>
          </a:xfrm>
        </p:spPr>
        <p:txBody>
          <a:bodyPr>
            <a:noAutofit/>
          </a:bodyPr>
          <a:lstStyle/>
          <a:p>
            <a:pPr algn="l" fontAlgn="base"/>
            <a:r>
              <a:rPr lang="en-GB" sz="1400" b="0" i="0" dirty="0">
                <a:solidFill>
                  <a:srgbClr val="000000"/>
                </a:solidFill>
                <a:effectLst/>
                <a:latin typeface="Arial" panose="020B0604020202020204" pitchFamily="34" charset="0"/>
              </a:rPr>
              <a:t>Imagine a situation where a vulnerable adult, let's call her Sarah, lives alone in her own apartment. Sarah has a mental health condition that makes her more susceptible to manipulation and exploitation. A drug dealer, Mark, identifies Sarah as a potential target and befriends her, gradually gaining her trust.</a:t>
            </a:r>
          </a:p>
          <a:p>
            <a:pPr algn="l" fontAlgn="base"/>
            <a:r>
              <a:rPr lang="en-GB" sz="1400" b="0" i="0" dirty="0">
                <a:solidFill>
                  <a:srgbClr val="000000"/>
                </a:solidFill>
                <a:effectLst/>
                <a:latin typeface="Arial" panose="020B0604020202020204" pitchFamily="34" charset="0"/>
              </a:rPr>
              <a:t>Over time, Mark convinces Sarah to allow him and his associates to use her apartment as a place to store and distribute drugs. Mark promises Sarah friendship, protection, and financial support in return. Sarah, craving companionship and unaware of the illegal activities involved, agrees.</a:t>
            </a:r>
          </a:p>
          <a:p>
            <a:pPr algn="l" fontAlgn="base"/>
            <a:r>
              <a:rPr lang="en-GB" sz="1400" b="0" i="0" dirty="0">
                <a:solidFill>
                  <a:srgbClr val="000000"/>
                </a:solidFill>
                <a:effectLst/>
                <a:latin typeface="Arial" panose="020B0604020202020204" pitchFamily="34" charset="0"/>
              </a:rPr>
              <a:t>As cuckooing progresses, Sarah's apartment becomes a hub for drug dealing. Strangers frequently visit, and Sarah's personal space is invaded. Mark and his associates use intimidation and coercion to ensure Sarah's compliance and silence. They may also take control of her finances, exploiting her vulnerability for their own gain.</a:t>
            </a:r>
          </a:p>
          <a:p>
            <a:pPr algn="l" fontAlgn="base"/>
            <a:r>
              <a:rPr lang="en-GB" sz="1400" b="0" i="0" dirty="0">
                <a:solidFill>
                  <a:srgbClr val="000000"/>
                </a:solidFill>
                <a:effectLst/>
                <a:latin typeface="Arial" panose="020B0604020202020204" pitchFamily="34" charset="0"/>
              </a:rPr>
              <a:t>During this process, Sarah's well-being is severely compromised. She may experience physical violence, emotional abuse, neglect, and isolation. Her living environment becomes chaotic and unsafe. Additionally, Sarah's support network, including friends, family, or care professionals, may notice changes in her </a:t>
            </a:r>
            <a:r>
              <a:rPr lang="en-GB" sz="1400" b="0" i="0" dirty="0" err="1">
                <a:solidFill>
                  <a:srgbClr val="000000"/>
                </a:solidFill>
                <a:effectLst/>
                <a:latin typeface="Arial" panose="020B0604020202020204" pitchFamily="34" charset="0"/>
              </a:rPr>
              <a:t>behavior</a:t>
            </a:r>
            <a:r>
              <a:rPr lang="en-GB" sz="1400" b="0" i="0" dirty="0">
                <a:solidFill>
                  <a:srgbClr val="000000"/>
                </a:solidFill>
                <a:effectLst/>
                <a:latin typeface="Arial" panose="020B0604020202020204" pitchFamily="34" charset="0"/>
              </a:rPr>
              <a:t> or well-being but struggle to intervene due to the control exerted by the </a:t>
            </a:r>
            <a:r>
              <a:rPr lang="en-GB" sz="1400" b="0" i="0" dirty="0" err="1">
                <a:solidFill>
                  <a:srgbClr val="000000"/>
                </a:solidFill>
                <a:effectLst/>
                <a:latin typeface="Arial" panose="020B0604020202020204" pitchFamily="34" charset="0"/>
              </a:rPr>
              <a:t>cuckooers</a:t>
            </a:r>
            <a:r>
              <a:rPr lang="en-GB" sz="1400" b="0" i="0" dirty="0">
                <a:solidFill>
                  <a:srgbClr val="000000"/>
                </a:solidFill>
                <a:effectLst/>
                <a:latin typeface="Arial" panose="020B0604020202020204" pitchFamily="34" charset="0"/>
              </a:rPr>
              <a:t>.</a:t>
            </a:r>
          </a:p>
          <a:p>
            <a:r>
              <a:rPr lang="en-GB" sz="1400" b="0" i="0" dirty="0">
                <a:solidFill>
                  <a:srgbClr val="000000"/>
                </a:solidFill>
                <a:effectLst/>
                <a:latin typeface="Arial" panose="020B0604020202020204" pitchFamily="34" charset="0"/>
              </a:rPr>
              <a:t>This example illustrates how cuckooing can exploit and harm vulnerable individuals within care settings. It highlights the importance of identifying and addressing such situations promptly to protect the well-being and rights of those being exploited</a:t>
            </a:r>
            <a:endParaRPr lang="en-GB" sz="1400" dirty="0"/>
          </a:p>
        </p:txBody>
      </p:sp>
    </p:spTree>
    <p:extLst>
      <p:ext uri="{BB962C8B-B14F-4D97-AF65-F5344CB8AC3E}">
        <p14:creationId xmlns:p14="http://schemas.microsoft.com/office/powerpoint/2010/main" val="327354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3B5E1-35E3-471E-BBB9-2C80F06B320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Which disability is the most vulnerable to abuse?</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C819FD-39B2-4426-93DF-4E7425CB04D9}"/>
              </a:ext>
            </a:extLst>
          </p:cNvPr>
          <p:cNvSpPr>
            <a:spLocks noGrp="1"/>
          </p:cNvSpPr>
          <p:nvPr>
            <p:ph idx="1"/>
          </p:nvPr>
        </p:nvSpPr>
        <p:spPr/>
        <p:txBody>
          <a:bodyPr/>
          <a:lstStyle/>
          <a:p>
            <a:pPr algn="just"/>
            <a:r>
              <a:rPr lang="en-GB" dirty="0"/>
              <a:t> -</a:t>
            </a:r>
            <a:r>
              <a:rPr lang="en-GB" sz="2400" dirty="0">
                <a:latin typeface="Arial" panose="020B0604020202020204" pitchFamily="34" charset="0"/>
                <a:cs typeface="Arial" panose="020B0604020202020204" pitchFamily="34" charset="0"/>
              </a:rPr>
              <a:t>People with learning difficulties, of all disabled people, seem the most likely to become victims of violence and abuse.</a:t>
            </a:r>
            <a:endParaRPr lang="es-E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0412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B41D6-51F7-4DD9-A38B-FE2A6B04E74B}"/>
              </a:ext>
            </a:extLst>
          </p:cNvPr>
          <p:cNvSpPr>
            <a:spLocks noGrp="1"/>
          </p:cNvSpPr>
          <p:nvPr>
            <p:ph type="title"/>
          </p:nvPr>
        </p:nvSpPr>
        <p:spPr>
          <a:xfrm>
            <a:off x="899592" y="404664"/>
            <a:ext cx="4673143" cy="922928"/>
          </a:xfrm>
        </p:spPr>
        <p:txBody>
          <a:bodyPr anchor="t">
            <a:normAutofit/>
          </a:bodyPr>
          <a:lstStyle/>
          <a:p>
            <a:pPr algn="l"/>
            <a:r>
              <a:rPr lang="en-GB" sz="2700" dirty="0">
                <a:solidFill>
                  <a:schemeClr val="accent1"/>
                </a:solidFill>
              </a:rPr>
              <a:t>Further Reading</a:t>
            </a:r>
            <a:endParaRPr lang="es-ES" sz="2700" dirty="0">
              <a:solidFill>
                <a:schemeClr val="accent1"/>
              </a:solidFill>
            </a:endParaRPr>
          </a:p>
        </p:txBody>
      </p:sp>
      <p:sp>
        <p:nvSpPr>
          <p:cNvPr id="3" name="Content Placeholder 2">
            <a:extLst>
              <a:ext uri="{FF2B5EF4-FFF2-40B4-BE49-F238E27FC236}">
                <a16:creationId xmlns:a16="http://schemas.microsoft.com/office/drawing/2014/main" id="{49A46889-008E-4B79-B4CF-1FF6A72D5F79}"/>
              </a:ext>
            </a:extLst>
          </p:cNvPr>
          <p:cNvSpPr>
            <a:spLocks noGrp="1"/>
          </p:cNvSpPr>
          <p:nvPr>
            <p:ph idx="1"/>
          </p:nvPr>
        </p:nvSpPr>
        <p:spPr>
          <a:xfrm>
            <a:off x="971600" y="1052736"/>
            <a:ext cx="7128792" cy="4343370"/>
          </a:xfrm>
        </p:spPr>
        <p:txBody>
          <a:bodyPr anchor="t">
            <a:normAutofit fontScale="70000" lnSpcReduction="20000"/>
          </a:bodyPr>
          <a:lstStyle/>
          <a:p>
            <a:pPr>
              <a:lnSpc>
                <a:spcPct val="110000"/>
              </a:lnSpc>
            </a:pPr>
            <a:r>
              <a:rPr lang="en-GB" sz="2000" dirty="0"/>
              <a:t>-Jane Campbell and Michael Oliver. 1996. Disability Politics: understanding our past, changing our future. London: Routledge. </a:t>
            </a:r>
            <a:br>
              <a:rPr lang="en-GB" sz="2000" dirty="0"/>
            </a:br>
            <a:r>
              <a:rPr lang="en-GB" sz="2000" dirty="0"/>
              <a:t>-James Charlton. 1998. Nothing About Us, Without Us: disability oppression and empowerment. Berkeley, CA: University of California Press. </a:t>
            </a:r>
            <a:br>
              <a:rPr lang="en-GB" sz="2000" dirty="0"/>
            </a:br>
            <a:r>
              <a:rPr lang="en-GB" sz="2000" dirty="0"/>
              <a:t>-Roddy </a:t>
            </a:r>
            <a:r>
              <a:rPr lang="en-GB" sz="2000" dirty="0" err="1"/>
              <a:t>Slorach</a:t>
            </a:r>
            <a:r>
              <a:rPr lang="en-GB" sz="2000" dirty="0"/>
              <a:t>. 2016. A Very Capitalist Condition: a history and politics of disability. London: Bookmarks Publications. </a:t>
            </a:r>
            <a:br>
              <a:rPr lang="en-GB" sz="2000" dirty="0"/>
            </a:br>
            <a:r>
              <a:rPr lang="en-GB" sz="2000" dirty="0"/>
              <a:t>-World Health Organization and World Bank. 2011. World Report on Disability. Geneva:  World Health Organization.</a:t>
            </a:r>
            <a:br>
              <a:rPr lang="en-GB" sz="2000" dirty="0"/>
            </a:br>
            <a:r>
              <a:rPr lang="en-GB" sz="2000" dirty="0"/>
              <a:t>-Robert Bogdan. 2007. Freak Show: presenting human oddities for amusement and profit. Chicago, IL: University of Chicago Press. </a:t>
            </a:r>
            <a:br>
              <a:rPr lang="en-GB" sz="2000" dirty="0"/>
            </a:br>
            <a:r>
              <a:rPr lang="en-GB" sz="2000" dirty="0"/>
              <a:t>-Anne </a:t>
            </a:r>
            <a:r>
              <a:rPr lang="en-GB" sz="2000" dirty="0" err="1"/>
              <a:t>Borsay</a:t>
            </a:r>
            <a:r>
              <a:rPr lang="en-GB" sz="2000" dirty="0"/>
              <a:t>. 2005. Disability and Social Policy in Britain since 1750. Basingstoke: Palgrave Macmillan. </a:t>
            </a:r>
            <a:br>
              <a:rPr lang="en-GB" sz="2000" dirty="0"/>
            </a:br>
            <a:r>
              <a:rPr lang="en-GB" sz="2000" dirty="0"/>
              <a:t>-Susan Burch and Michael </a:t>
            </a:r>
            <a:r>
              <a:rPr lang="en-GB" sz="2000" dirty="0" err="1"/>
              <a:t>Rembis</a:t>
            </a:r>
            <a:r>
              <a:rPr lang="en-GB" sz="2000" dirty="0"/>
              <a:t>, editors. 2014. Disability Histories. Urbana, IL: University of Illinois Press. </a:t>
            </a:r>
            <a:br>
              <a:rPr lang="en-GB" sz="2000" dirty="0"/>
            </a:br>
            <a:r>
              <a:rPr lang="en-GB" sz="2000" dirty="0"/>
              <a:t>-Lennard Davis. 1995. Enforcing Normalcy: disability, deafness and the body. London: Verso. </a:t>
            </a:r>
            <a:br>
              <a:rPr lang="en-GB" sz="2000" dirty="0"/>
            </a:br>
            <a:r>
              <a:rPr lang="en-GB" sz="2000" dirty="0"/>
              <a:t>-Anne Kerr and Tom Shakespeare. 2002. Genetic Politics: from eugenics to genome. Cheltenham: New Clarion Press. </a:t>
            </a:r>
            <a:br>
              <a:rPr lang="en-GB" sz="2000" dirty="0"/>
            </a:br>
            <a:r>
              <a:rPr lang="en-GB" sz="2000" dirty="0"/>
              <a:t>-Paul Longmore and Lauri </a:t>
            </a:r>
            <a:r>
              <a:rPr lang="en-GB" sz="2000" dirty="0" err="1"/>
              <a:t>Umansky</a:t>
            </a:r>
            <a:r>
              <a:rPr lang="en-GB" sz="2000" dirty="0"/>
              <a:t>, editors. 2001. The New Disability History: American perspectives. New York: New York University Press.</a:t>
            </a:r>
          </a:p>
          <a:p>
            <a:pPr>
              <a:lnSpc>
                <a:spcPct val="110000"/>
              </a:lnSpc>
            </a:pPr>
            <a:endParaRPr lang="en-GB" sz="825" dirty="0"/>
          </a:p>
          <a:p>
            <a:pPr>
              <a:lnSpc>
                <a:spcPct val="110000"/>
              </a:lnSpc>
            </a:pPr>
            <a:endParaRPr lang="es-ES" sz="825" dirty="0"/>
          </a:p>
        </p:txBody>
      </p:sp>
    </p:spTree>
    <p:extLst>
      <p:ext uri="{BB962C8B-B14F-4D97-AF65-F5344CB8AC3E}">
        <p14:creationId xmlns:p14="http://schemas.microsoft.com/office/powerpoint/2010/main" val="11746566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9DD9-4CA2-48E1-887C-791C8A73D145}"/>
              </a:ext>
            </a:extLst>
          </p:cNvPr>
          <p:cNvSpPr>
            <a:spLocks noGrp="1"/>
          </p:cNvSpPr>
          <p:nvPr>
            <p:ph type="title"/>
          </p:nvPr>
        </p:nvSpPr>
        <p:spPr>
          <a:xfrm>
            <a:off x="541366" y="116632"/>
            <a:ext cx="5008165" cy="1014983"/>
          </a:xfrm>
        </p:spPr>
        <p:txBody>
          <a:bodyPr anchor="b">
            <a:normAutofit/>
          </a:bodyPr>
          <a:lstStyle/>
          <a:p>
            <a:pPr algn="l"/>
            <a:r>
              <a:rPr lang="en-GB" sz="2700" b="1" dirty="0"/>
              <a:t>Cont’d. . . .</a:t>
            </a:r>
            <a:endParaRPr lang="es-ES" sz="2700" b="1" dirty="0"/>
          </a:p>
        </p:txBody>
      </p:sp>
      <p:sp>
        <p:nvSpPr>
          <p:cNvPr id="3" name="Content Placeholder 2">
            <a:extLst>
              <a:ext uri="{FF2B5EF4-FFF2-40B4-BE49-F238E27FC236}">
                <a16:creationId xmlns:a16="http://schemas.microsoft.com/office/drawing/2014/main" id="{4E04CBAB-9BE7-4283-8094-F49536986F53}"/>
              </a:ext>
            </a:extLst>
          </p:cNvPr>
          <p:cNvSpPr>
            <a:spLocks noGrp="1"/>
          </p:cNvSpPr>
          <p:nvPr>
            <p:ph idx="1"/>
          </p:nvPr>
        </p:nvSpPr>
        <p:spPr>
          <a:xfrm>
            <a:off x="541367" y="1131615"/>
            <a:ext cx="8567138" cy="4264491"/>
          </a:xfrm>
        </p:spPr>
        <p:txBody>
          <a:bodyPr anchor="ctr">
            <a:normAutofit/>
          </a:bodyPr>
          <a:lstStyle/>
          <a:p>
            <a:r>
              <a:rPr lang="en-GB" sz="1800" dirty="0"/>
              <a:t>-Jody </a:t>
            </a:r>
            <a:r>
              <a:rPr lang="en-GB" sz="1800" dirty="0" err="1"/>
              <a:t>Heymann</a:t>
            </a:r>
            <a:r>
              <a:rPr lang="en-GB" sz="1800" dirty="0"/>
              <a:t>, Michael Ashley Stein and Gonzalo Moreno, editors. 2014. Disability and Equity at Work. Oxford: Oxford University Press. </a:t>
            </a:r>
            <a:br>
              <a:rPr lang="en-GB" sz="1800" dirty="0"/>
            </a:br>
            <a:r>
              <a:rPr lang="en-GB" sz="1800" dirty="0"/>
              <a:t>-Higher Education Funding Council for England. 2015. Differences in Employment Outcomes: equality and diversity characteristics. Bristol: Higher Education Funding Council for England. </a:t>
            </a:r>
            <a:br>
              <a:rPr lang="en-GB" sz="1800" dirty="0"/>
            </a:br>
            <a:r>
              <a:rPr lang="en-GB" sz="1800" dirty="0"/>
              <a:t>-Alan </a:t>
            </a:r>
            <a:r>
              <a:rPr lang="en-GB" sz="1800" dirty="0" err="1"/>
              <a:t>Roulstone</a:t>
            </a:r>
            <a:r>
              <a:rPr lang="en-GB" sz="1800" dirty="0"/>
              <a:t> and Colin Barnes, editors. 2005. Working Futures? Disabled people, policy and social inclusion. Bristol: Policy Press. </a:t>
            </a:r>
            <a:br>
              <a:rPr lang="en-GB" sz="1800" dirty="0"/>
            </a:br>
            <a:r>
              <a:rPr lang="en-GB" sz="1800" dirty="0"/>
              <a:t>-World Health Organization and World Bank. 2011. World Report on Disability. Geneva:  World Health Organization.</a:t>
            </a:r>
          </a:p>
          <a:p>
            <a:endParaRPr lang="es-ES" sz="1200" dirty="0"/>
          </a:p>
        </p:txBody>
      </p:sp>
    </p:spTree>
    <p:extLst>
      <p:ext uri="{BB962C8B-B14F-4D97-AF65-F5344CB8AC3E}">
        <p14:creationId xmlns:p14="http://schemas.microsoft.com/office/powerpoint/2010/main" val="1760867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www.w3.org/XML/1998/namespace"/>
    <ds:schemaRef ds:uri="http://schemas.microsoft.com/office/2006/documentManagement/types"/>
    <ds:schemaRef ds:uri="http://schemas.microsoft.com/office/2006/metadata/properties"/>
    <ds:schemaRef ds:uri="http://purl.org/dc/dcmitype/"/>
    <ds:schemaRef ds:uri="211f9404-bca0-4bcf-9c1d-965ccb6f8d2d"/>
    <ds:schemaRef ds:uri="http://purl.org/dc/terms/"/>
    <ds:schemaRef ds:uri="303dbf9b-b85b-46a0-94f1-894078c07ecd"/>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981</TotalTime>
  <Words>3320</Words>
  <Application>Microsoft Office PowerPoint</Application>
  <PresentationFormat>On-screen Show (4:3)</PresentationFormat>
  <Paragraphs>229</Paragraphs>
  <Slides>40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Hargreaves</vt:lpstr>
      <vt:lpstr>Myriad Pro</vt:lpstr>
      <vt:lpstr>arial</vt:lpstr>
      <vt:lpstr>arial</vt:lpstr>
      <vt:lpstr>Calibri</vt:lpstr>
      <vt:lpstr>Wingdings</vt:lpstr>
      <vt:lpstr>20140311PresentationUWTSDTemplate</vt:lpstr>
      <vt:lpstr>DISABILITY  Week 5  </vt:lpstr>
      <vt:lpstr>Definitions</vt:lpstr>
      <vt:lpstr>What is Disability?</vt:lpstr>
      <vt:lpstr>Who Is Affected?</vt:lpstr>
      <vt:lpstr>Types of Disability</vt:lpstr>
      <vt:lpstr>A Number of Key Terms to Consider within Disability</vt:lpstr>
      <vt:lpstr>How Many People have a Disability in the UK?</vt:lpstr>
      <vt:lpstr>??????????</vt:lpstr>
      <vt:lpstr>This Raises Two Issues:</vt:lpstr>
      <vt:lpstr>Inclusive Language</vt:lpstr>
      <vt:lpstr>Inclusive Language</vt:lpstr>
      <vt:lpstr>Society’s Perception - Beginnings </vt:lpstr>
      <vt:lpstr>Quick History . . .</vt:lpstr>
      <vt:lpstr> </vt:lpstr>
      <vt:lpstr>Quick History</vt:lpstr>
      <vt:lpstr>INDEPENDENT LIVING</vt:lpstr>
      <vt:lpstr>PowerPoint Presentation</vt:lpstr>
      <vt:lpstr>Personal Assistance </vt:lpstr>
      <vt:lpstr>Social Stigma</vt:lpstr>
      <vt:lpstr>Let’s Hear from the Source…</vt:lpstr>
      <vt:lpstr>PowerPoint Presentation</vt:lpstr>
      <vt:lpstr>PowerPoint Presentation</vt:lpstr>
      <vt:lpstr>Disability facts and figures</vt:lpstr>
      <vt:lpstr>Disability facts and figures</vt:lpstr>
      <vt:lpstr>Disability Price Tag 2023: the Extra Cost of Disability</vt:lpstr>
      <vt:lpstr>Disability Price Tag 2023: the Extra Cost of Disability</vt:lpstr>
      <vt:lpstr>Disabling Barriers:</vt:lpstr>
      <vt:lpstr>A Life Worth Living With Disability</vt:lpstr>
      <vt:lpstr>PowerPoint Presentation</vt:lpstr>
      <vt:lpstr>Key Evidence and Policy</vt:lpstr>
      <vt:lpstr>National Disability Strategy</vt:lpstr>
      <vt:lpstr>  Adults with  Disabilities</vt:lpstr>
      <vt:lpstr>  Adult with  Disabilities</vt:lpstr>
      <vt:lpstr>Equality Act 2010</vt:lpstr>
      <vt:lpstr>Violence and Abuse</vt:lpstr>
      <vt:lpstr>Why do Disabled People seem to be Disproportionately Targeted?</vt:lpstr>
      <vt:lpstr>Cuckooing in H+SC</vt:lpstr>
      <vt:lpstr>Which disability is the most vulnerable to abuse?</vt:lpstr>
      <vt:lpstr>Further Reading</vt:lpstr>
      <vt:lpstr>Cont’d. .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Joanne</cp:lastModifiedBy>
  <cp:revision>39</cp:revision>
  <dcterms:created xsi:type="dcterms:W3CDTF">2015-04-14T15:21:28Z</dcterms:created>
  <dcterms:modified xsi:type="dcterms:W3CDTF">2023-06-12T16:57:56Z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