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1" r:id="rId5"/>
    <p:sldId id="268" r:id="rId6"/>
    <p:sldId id="269" r:id="rId7"/>
    <p:sldId id="264" r:id="rId8"/>
    <p:sldId id="266" r:id="rId9"/>
    <p:sldId id="263" r:id="rId10"/>
    <p:sldId id="262" r:id="rId11"/>
    <p:sldId id="261" r:id="rId12"/>
    <p:sldId id="270" r:id="rId13"/>
    <p:sldId id="267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AD3B10-E525-ADD9-AC35-97AC92F685FC}" v="524" dt="2025-01-07T20:57:46.429"/>
    <p1510:client id="{98C260BD-BB1E-C78E-446A-BDC43119840D}" v="322" dt="2025-01-08T11:42:02.517"/>
    <p1510:client id="{BABB87DE-C2BF-2F9D-98CE-E5E6E9F65F7E}" v="93" dt="2025-01-07T21:58:04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pco.org.uk/investigatory-powers/#:~:text=The%20Investigatory%20Powers%20Commissioner%20is,and%20the%20team%20at%20IPCO" TargetMode="External"/><Relationship Id="rId2" Type="http://schemas.openxmlformats.org/officeDocument/2006/relationships/hyperlink" Target="https://www.legislation.gov.uk/ukpga/1998/42/schedule/1/part/I/chapter/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publishing.service.gov.uk/media/649eaeb545b6a2000c3d460b/Independent_Review_of_the_Investigatory_Powers_Act_2016-FINAL.pdf" TargetMode="External"/><Relationship Id="rId4" Type="http://schemas.openxmlformats.org/officeDocument/2006/relationships/hyperlink" Target="https://doi.org/10.1509/jm.15.04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90414" y="640080"/>
            <a:ext cx="4758458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600" u="sng">
                <a:latin typeface="Arial"/>
                <a:cs typeface="Arial"/>
              </a:rPr>
              <a:t>Oversight and Accountability in the UK</a:t>
            </a:r>
            <a:endParaRPr lang="en-US" sz="56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90412" y="4636008"/>
            <a:ext cx="4758459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>
                <a:latin typeface="Aptos"/>
                <a:cs typeface="Arial"/>
              </a:rPr>
              <a:t>How data is monitored and protected and it's limitations. How to strengthen and improve this and the future ethical challenges of technology.</a:t>
            </a:r>
            <a:endParaRPr lang="en-US" sz="2200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6AD74042-CEAE-CDA5-8DAB-F73AF0B16C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18" r="23170" b="-83"/>
          <a:stretch/>
        </p:blipFill>
        <p:spPr>
          <a:xfrm>
            <a:off x="20" y="10"/>
            <a:ext cx="6108141" cy="6857990"/>
          </a:xfrm>
          <a:custGeom>
            <a:avLst/>
            <a:gdLst/>
            <a:ahLst/>
            <a:cxnLst/>
            <a:rect l="l" t="t" r="r" b="b"/>
            <a:pathLst>
              <a:path w="6108161" h="6858000">
                <a:moveTo>
                  <a:pt x="0" y="0"/>
                </a:moveTo>
                <a:lnTo>
                  <a:pt x="2058355" y="0"/>
                </a:lnTo>
                <a:lnTo>
                  <a:pt x="3299791" y="0"/>
                </a:lnTo>
                <a:lnTo>
                  <a:pt x="6076880" y="0"/>
                </a:lnTo>
                <a:lnTo>
                  <a:pt x="6078171" y="10931"/>
                </a:lnTo>
                <a:cubicBezTo>
                  <a:pt x="6093300" y="94836"/>
                  <a:pt x="6090630" y="179884"/>
                  <a:pt x="6094698" y="264297"/>
                </a:cubicBezTo>
                <a:cubicBezTo>
                  <a:pt x="6099656" y="367652"/>
                  <a:pt x="6093427" y="471135"/>
                  <a:pt x="6091266" y="574617"/>
                </a:cubicBezTo>
                <a:cubicBezTo>
                  <a:pt x="6089359" y="662717"/>
                  <a:pt x="6080587" y="750690"/>
                  <a:pt x="6083384" y="838916"/>
                </a:cubicBezTo>
                <a:cubicBezTo>
                  <a:pt x="6083384" y="841968"/>
                  <a:pt x="6083384" y="845019"/>
                  <a:pt x="6083384" y="848070"/>
                </a:cubicBezTo>
                <a:cubicBezTo>
                  <a:pt x="6075375" y="945068"/>
                  <a:pt x="6075375" y="1042576"/>
                  <a:pt x="6083384" y="1139574"/>
                </a:cubicBezTo>
                <a:cubicBezTo>
                  <a:pt x="6085964" y="1179950"/>
                  <a:pt x="6085240" y="1220466"/>
                  <a:pt x="6081223" y="1260728"/>
                </a:cubicBezTo>
                <a:cubicBezTo>
                  <a:pt x="6077409" y="1311960"/>
                  <a:pt x="6065204" y="1364083"/>
                  <a:pt x="6073976" y="1414934"/>
                </a:cubicBezTo>
                <a:cubicBezTo>
                  <a:pt x="6079722" y="1456784"/>
                  <a:pt x="6082913" y="1498940"/>
                  <a:pt x="6083511" y="1541172"/>
                </a:cubicBezTo>
                <a:cubicBezTo>
                  <a:pt x="6087833" y="1635755"/>
                  <a:pt x="6083638" y="1730847"/>
                  <a:pt x="6082112" y="1825685"/>
                </a:cubicBezTo>
                <a:cubicBezTo>
                  <a:pt x="6080205" y="1936286"/>
                  <a:pt x="6083002" y="2046634"/>
                  <a:pt x="6074103" y="2157235"/>
                </a:cubicBezTo>
                <a:cubicBezTo>
                  <a:pt x="6069145" y="2246581"/>
                  <a:pt x="6069145" y="2336130"/>
                  <a:pt x="6074103" y="2425476"/>
                </a:cubicBezTo>
                <a:cubicBezTo>
                  <a:pt x="6076519" y="2507473"/>
                  <a:pt x="6088850" y="2588454"/>
                  <a:pt x="6086816" y="2671214"/>
                </a:cubicBezTo>
                <a:cubicBezTo>
                  <a:pt x="6084401" y="2767832"/>
                  <a:pt x="6072959" y="2863940"/>
                  <a:pt x="6076519" y="2960685"/>
                </a:cubicBezTo>
                <a:cubicBezTo>
                  <a:pt x="6078171" y="3006832"/>
                  <a:pt x="6078299" y="3052980"/>
                  <a:pt x="6079316" y="3099127"/>
                </a:cubicBezTo>
                <a:cubicBezTo>
                  <a:pt x="6080333" y="3154682"/>
                  <a:pt x="6090376" y="3210110"/>
                  <a:pt x="6084782" y="3265665"/>
                </a:cubicBezTo>
                <a:cubicBezTo>
                  <a:pt x="6075502" y="3358087"/>
                  <a:pt x="6051475" y="3448857"/>
                  <a:pt x="6066476" y="3543567"/>
                </a:cubicBezTo>
                <a:cubicBezTo>
                  <a:pt x="6074739" y="3595690"/>
                  <a:pt x="6084146" y="3647940"/>
                  <a:pt x="6088850" y="3700571"/>
                </a:cubicBezTo>
                <a:cubicBezTo>
                  <a:pt x="6093045" y="3747608"/>
                  <a:pt x="6103724" y="3795408"/>
                  <a:pt x="6095588" y="3842191"/>
                </a:cubicBezTo>
                <a:cubicBezTo>
                  <a:pt x="6088723" y="3882237"/>
                  <a:pt x="6092410" y="3922282"/>
                  <a:pt x="6087070" y="3962327"/>
                </a:cubicBezTo>
                <a:cubicBezTo>
                  <a:pt x="6080078" y="4014831"/>
                  <a:pt x="6076265" y="4068352"/>
                  <a:pt x="6071052" y="4121111"/>
                </a:cubicBezTo>
                <a:cubicBezTo>
                  <a:pt x="6066221" y="4169038"/>
                  <a:pt x="6062662" y="4216838"/>
                  <a:pt x="6075375" y="4261841"/>
                </a:cubicBezTo>
                <a:cubicBezTo>
                  <a:pt x="6106394" y="4375112"/>
                  <a:pt x="6089359" y="4487748"/>
                  <a:pt x="6077663" y="4600257"/>
                </a:cubicBezTo>
                <a:cubicBezTo>
                  <a:pt x="6071942" y="4655049"/>
                  <a:pt x="6063552" y="4712765"/>
                  <a:pt x="6076265" y="4762853"/>
                </a:cubicBezTo>
                <a:cubicBezTo>
                  <a:pt x="6099783" y="4851716"/>
                  <a:pt x="6081350" y="4936764"/>
                  <a:pt x="6071179" y="5021432"/>
                </a:cubicBezTo>
                <a:cubicBezTo>
                  <a:pt x="6061009" y="5106099"/>
                  <a:pt x="6058594" y="5189495"/>
                  <a:pt x="6076392" y="5272637"/>
                </a:cubicBezTo>
                <a:cubicBezTo>
                  <a:pt x="6088850" y="5331116"/>
                  <a:pt x="6088850" y="5390612"/>
                  <a:pt x="6090376" y="5449600"/>
                </a:cubicBezTo>
                <a:cubicBezTo>
                  <a:pt x="6091266" y="5486339"/>
                  <a:pt x="6077663" y="5523842"/>
                  <a:pt x="6068637" y="5560582"/>
                </a:cubicBezTo>
                <a:cubicBezTo>
                  <a:pt x="6052364" y="5626943"/>
                  <a:pt x="6046517" y="5694321"/>
                  <a:pt x="6068637" y="5759029"/>
                </a:cubicBezTo>
                <a:cubicBezTo>
                  <a:pt x="6099148" y="5848655"/>
                  <a:pt x="6116691" y="5938407"/>
                  <a:pt x="6103978" y="6033117"/>
                </a:cubicBezTo>
                <a:cubicBezTo>
                  <a:pt x="6096732" y="6091724"/>
                  <a:pt x="6094952" y="6151347"/>
                  <a:pt x="6084019" y="6209190"/>
                </a:cubicBezTo>
                <a:cubicBezTo>
                  <a:pt x="6065713" y="6304790"/>
                  <a:pt x="6072196" y="6399882"/>
                  <a:pt x="6086816" y="6494211"/>
                </a:cubicBezTo>
                <a:cubicBezTo>
                  <a:pt x="6096897" y="6573081"/>
                  <a:pt x="6097965" y="6652829"/>
                  <a:pt x="6089994" y="6731941"/>
                </a:cubicBezTo>
                <a:lnTo>
                  <a:pt x="6081268" y="6858000"/>
                </a:lnTo>
                <a:lnTo>
                  <a:pt x="3299791" y="6858000"/>
                </a:lnTo>
                <a:lnTo>
                  <a:pt x="205835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1142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E3963-3135-A495-C3F6-B6962BA1D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 sz="2800" dirty="0">
                <a:latin typeface="Franklin Gothic"/>
                <a:cs typeface="Arial"/>
              </a:rPr>
              <a:t>The role of the Investigatory Powers Commissioner's Office (IPCO) in monitoring surveillance practices.</a:t>
            </a:r>
            <a:r>
              <a:rPr lang="en-US" sz="2800" dirty="0">
                <a:latin typeface="Arial"/>
                <a:cs typeface="Arial"/>
              </a:rPr>
              <a:t> </a:t>
            </a:r>
          </a:p>
        </p:txBody>
      </p:sp>
      <p:pic>
        <p:nvPicPr>
          <p:cNvPr id="4" name="Picture 3" descr="Investigatory Powers Commissioner establishes oversight regime - GOV.UK">
            <a:extLst>
              <a:ext uri="{FF2B5EF4-FFF2-40B4-BE49-F238E27FC236}">
                <a16:creationId xmlns:a16="http://schemas.microsoft.com/office/drawing/2014/main" id="{188E8EBF-CE17-793E-6388-AF1B4833C8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81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507B5-F8EC-2C5D-2921-38B7BB0AB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 dirty="0">
                <a:latin typeface="Arial"/>
                <a:cs typeface="Arial"/>
              </a:rPr>
              <a:t>Created by the Investigatory Powers Act 2016</a:t>
            </a:r>
            <a:endParaRPr lang="en-US" sz="1800" dirty="0"/>
          </a:p>
          <a:p>
            <a:pPr>
              <a:buNone/>
            </a:pPr>
            <a:endParaRPr lang="en-US" sz="18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800" dirty="0">
                <a:latin typeface="Arial"/>
                <a:cs typeface="Arial"/>
              </a:rPr>
              <a:t>monitor the activities of intelligence agencies</a:t>
            </a:r>
          </a:p>
          <a:p>
            <a:pPr>
              <a:buNone/>
            </a:pPr>
            <a:endParaRPr lang="en-US" sz="18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800" dirty="0">
                <a:latin typeface="Arial"/>
                <a:cs typeface="Arial"/>
              </a:rPr>
              <a:t>regularly checking </a:t>
            </a:r>
            <a:r>
              <a:rPr lang="en-US" sz="1800" err="1">
                <a:latin typeface="Arial"/>
                <a:cs typeface="Arial"/>
              </a:rPr>
              <a:t>organisaton</a:t>
            </a:r>
            <a:r>
              <a:rPr lang="en-US" sz="1800" dirty="0">
                <a:latin typeface="Arial"/>
                <a:cs typeface="Arial"/>
              </a:rPr>
              <a:t> work</a:t>
            </a:r>
          </a:p>
          <a:p>
            <a:pPr>
              <a:buNone/>
            </a:pPr>
            <a:endParaRPr lang="en-US" sz="18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800" dirty="0"/>
              <a:t>(Investigatory Powers Commissioner’s Office, no date) </a:t>
            </a:r>
          </a:p>
        </p:txBody>
      </p:sp>
    </p:spTree>
    <p:extLst>
      <p:ext uri="{BB962C8B-B14F-4D97-AF65-F5344CB8AC3E}">
        <p14:creationId xmlns:p14="http://schemas.microsoft.com/office/powerpoint/2010/main" val="1652824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D9A8-3118-8CAE-3D6C-83B55101B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3700">
                <a:latin typeface="Arial"/>
                <a:cs typeface="Arial"/>
              </a:rPr>
              <a:t>Insufficient transparency under the Investigatory Powers Act.</a:t>
            </a:r>
          </a:p>
        </p:txBody>
      </p:sp>
      <p:pic>
        <p:nvPicPr>
          <p:cNvPr id="4" name="Picture 3" descr="An update on transparency - The Presser Foundation">
            <a:extLst>
              <a:ext uri="{FF2B5EF4-FFF2-40B4-BE49-F238E27FC236}">
                <a16:creationId xmlns:a16="http://schemas.microsoft.com/office/drawing/2014/main" id="{0FB8A18B-FFC6-A832-10CE-A83C5E5020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14" r="14695" b="-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693B1-13A4-6D68-0EB5-D235C5F64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Lack of knowledge on what data is being collected</a:t>
            </a:r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(UK Government, 2023) 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069196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15 Types of Cyber Attack | Human Focus">
            <a:extLst>
              <a:ext uri="{FF2B5EF4-FFF2-40B4-BE49-F238E27FC236}">
                <a16:creationId xmlns:a16="http://schemas.microsoft.com/office/drawing/2014/main" id="{EF010C8D-BE8F-D914-CDEF-930F6C03BA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6A8CFCF-F5C2-B336-BAA2-C234B6707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5C35B-40DD-974E-C896-CBBE2D7CC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Arial"/>
                <a:ea typeface="Verdana"/>
                <a:cs typeface="Arial"/>
              </a:rPr>
              <a:t>A hacker found a weakness in a company's system and shared it online, which led to the company being targeted by a group of hackers</a:t>
            </a:r>
            <a:endParaRPr lang="en-US" sz="1800"/>
          </a:p>
          <a:p>
            <a:pPr marL="0" indent="0">
              <a:buNone/>
            </a:pPr>
            <a:endParaRPr lang="en-GB" sz="1800" dirty="0">
              <a:latin typeface="Arial"/>
              <a:ea typeface="Verdana"/>
              <a:cs typeface="Arial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ea typeface="Verdana"/>
                <a:cs typeface="Arial"/>
              </a:rPr>
              <a:t>(</a:t>
            </a:r>
            <a:r>
              <a:rPr lang="en-GB" sz="1800" err="1">
                <a:latin typeface="Arial"/>
                <a:ea typeface="Verdana"/>
                <a:cs typeface="Arial"/>
              </a:rPr>
              <a:t>Lusthaus</a:t>
            </a:r>
            <a:r>
              <a:rPr lang="en-GB" sz="1800" dirty="0">
                <a:latin typeface="Arial"/>
                <a:ea typeface="Verdana"/>
                <a:cs typeface="Arial"/>
              </a:rPr>
              <a:t> et al, 2024)</a:t>
            </a:r>
            <a:endParaRPr lang="en-GB" sz="1800" dirty="0"/>
          </a:p>
          <a:p>
            <a:pPr marL="0" indent="0">
              <a:buNone/>
            </a:pPr>
            <a:endParaRPr lang="en-GB" sz="2000">
              <a:latin typeface="Verdana"/>
              <a:ea typeface="Verdana"/>
            </a:endParaRPr>
          </a:p>
          <a:p>
            <a:pPr marL="0" indent="0">
              <a:buNone/>
            </a:pPr>
            <a:endParaRPr lang="en-GB" sz="2000">
              <a:latin typeface="Verdana"/>
              <a:ea typeface="Verdana"/>
              <a:cs typeface="+mn-lt"/>
            </a:endParaRPr>
          </a:p>
          <a:p>
            <a:pPr marL="0" indent="0">
              <a:buNone/>
            </a:pPr>
            <a:endParaRPr lang="en-GB" sz="2000">
              <a:latin typeface="Merriweather"/>
              <a:ea typeface="Verdana"/>
            </a:endParaRPr>
          </a:p>
          <a:p>
            <a:endParaRPr lang="en-GB" sz="2000">
              <a:latin typeface="Verdana"/>
              <a:ea typeface="Verdana"/>
            </a:endParaRP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br>
              <a:rPr lang="en-US" sz="2000" dirty="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9023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FE40A-7B77-65B3-EBF2-E38BDDBCA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sz="3100" dirty="0"/>
              <a:t>Propose Solutions – </a:t>
            </a:r>
            <a:r>
              <a:rPr lang="en-US" sz="3100" dirty="0" err="1"/>
              <a:t>Scruitiny</a:t>
            </a:r>
            <a:r>
              <a:rPr lang="en-US" sz="3100" dirty="0"/>
              <a:t> of Government and Laws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52,063 Cartoon Megaphone Royalty-Free Photos and Stock Images | Shutterstock">
            <a:extLst>
              <a:ext uri="{FF2B5EF4-FFF2-40B4-BE49-F238E27FC236}">
                <a16:creationId xmlns:a16="http://schemas.microsoft.com/office/drawing/2014/main" id="{0C25E4C9-7600-7999-5F25-31F5DC56B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1678016"/>
            <a:ext cx="4777381" cy="333222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13118-BFA6-F0D8-6EB8-9EFCE2C84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The public need to examine how the government handles data protection and privacy to help improve surveillance laws. </a:t>
            </a:r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(White, H. 2015)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03676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7CF0-B08D-A5B0-7B24-46E764A25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Judicial Review</a:t>
            </a:r>
          </a:p>
        </p:txBody>
      </p:sp>
      <p:pic>
        <p:nvPicPr>
          <p:cNvPr id="4" name="Picture 3" descr="How to ask customers for reviews (and actually get them)">
            <a:extLst>
              <a:ext uri="{FF2B5EF4-FFF2-40B4-BE49-F238E27FC236}">
                <a16:creationId xmlns:a16="http://schemas.microsoft.com/office/drawing/2014/main" id="{CA08045E-1C41-254D-432C-35A2711167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71" r="15317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E0065-06C8-D9F3-F3FB-865E925B8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Judicial review is the process where courts check if the government’s actions, such as laws, policies, or decisions, follow the constitution.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/>
              <a:t>(Kirkham, R. 2018) </a:t>
            </a:r>
            <a:endParaRPr lang="en-US" sz="18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1799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0A523-3C98-0527-A5B5-F6A4C6C1B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398" cy="129941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latin typeface="Arial"/>
                <a:cs typeface="Arial"/>
              </a:rPr>
              <a:t>The European Convention on Human Rights (ECHR).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bout the European Convention on Human Rights | BIHR">
            <a:extLst>
              <a:ext uri="{FF2B5EF4-FFF2-40B4-BE49-F238E27FC236}">
                <a16:creationId xmlns:a16="http://schemas.microsoft.com/office/drawing/2014/main" id="{3E16146A-4ACD-6092-90B4-4E9B81888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30" y="2837712"/>
            <a:ext cx="4819974" cy="321733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7D5C3FE-CF44-63DB-7C29-52621E613717}"/>
              </a:ext>
            </a:extLst>
          </p:cNvPr>
          <p:cNvSpPr txBox="1"/>
          <p:nvPr/>
        </p:nvSpPr>
        <p:spPr>
          <a:xfrm>
            <a:off x="6839230" y="2069769"/>
            <a:ext cx="527369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E2841"/>
                </a:solidFill>
                <a:latin typeface="Arial"/>
                <a:cs typeface="Arial"/>
              </a:rPr>
              <a:t>The European Convention on Human Rights (ECHR) sets out a list of basic rights and freedoms that countries in Europe must protect for their citizens.</a:t>
            </a:r>
            <a:endParaRPr lang="en-US" dirty="0"/>
          </a:p>
          <a:p>
            <a:endParaRPr lang="en-GB" dirty="0">
              <a:solidFill>
                <a:srgbClr val="0E2841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0E2841"/>
                </a:solidFill>
                <a:latin typeface="Arial"/>
                <a:cs typeface="Arial"/>
              </a:rPr>
              <a:t>(Gerards,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73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9D1BB-3353-5755-1040-35F44EB14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US" sz="3100">
                <a:latin typeface="Arial"/>
                <a:cs typeface="Arial"/>
              </a:rPr>
              <a:t>Article 8 of the European Convention on Human Rights (ECHR).</a:t>
            </a:r>
            <a:endParaRPr lang="en-US" sz="3100"/>
          </a:p>
        </p:txBody>
      </p:sp>
      <p:pic>
        <p:nvPicPr>
          <p:cNvPr id="4" name="Picture 3" descr="10,600+ Number 8 3d Stock Photos, Pictures &amp; Royalty-Free Images - iStock">
            <a:extLst>
              <a:ext uri="{FF2B5EF4-FFF2-40B4-BE49-F238E27FC236}">
                <a16:creationId xmlns:a16="http://schemas.microsoft.com/office/drawing/2014/main" id="{C1064D89-B0AB-CC03-2C5E-05612DDCD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78" y="2782956"/>
            <a:ext cx="4284509" cy="34490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3DE11-3856-E418-49A1-38F251A32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Article 8 of the European Convention on Human Rights (ECHR) protects people’s right to privacy, including their personal life, family life, home, and communications, as well as their personal data. </a:t>
            </a:r>
            <a:endParaRPr lang="en-US" sz="180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ptos"/>
                <a:cs typeface="Arial"/>
              </a:rPr>
              <a:t>(van der Sloot, 2018) </a:t>
            </a:r>
            <a:endParaRPr lang="en-US" sz="1800" dirty="0"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ptos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For the IPCO, Article 8 sets a rule to help decide if surveillance practices are fair and necessary. 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</a:t>
            </a:r>
            <a:r>
              <a:rPr lang="en-US" sz="1800" dirty="0">
                <a:latin typeface="Arial"/>
                <a:ea typeface="+mn-lt"/>
                <a:cs typeface="Arial"/>
              </a:rPr>
              <a:t>Leloup, 2020)</a:t>
            </a:r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3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67636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ighly Anticipated Consumer Privacy Laws Are Going Into Effect - How  Marketers Can Actually Get Ahead">
            <a:extLst>
              <a:ext uri="{FF2B5EF4-FFF2-40B4-BE49-F238E27FC236}">
                <a16:creationId xmlns:a16="http://schemas.microsoft.com/office/drawing/2014/main" id="{93D0BFE0-7CB3-236D-A5D0-18CA27AF9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01880-4CCD-F42D-9CF8-60555AEA8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3287" y="61929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Right to a Private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F2BEB-2A69-FD73-F031-F384E8E1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9922" y="2341370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ea typeface="+mn-lt"/>
                <a:cs typeface="Arial"/>
              </a:rPr>
              <a:t>The Human Rights Act 1998 is a law in the UK that makes sure people’s basic rights are protected.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ea typeface="+mn-lt"/>
                <a:cs typeface="+mn-lt"/>
              </a:rPr>
              <a:t>(Human Rights Act, 1998)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Privacy is a basic right that protects people from unwanted intrusion into their personal lives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/>
              <a:t>(Martin, K. D. et al 2017)</a:t>
            </a:r>
          </a:p>
        </p:txBody>
      </p:sp>
    </p:spTree>
    <p:extLst>
      <p:ext uri="{BB962C8B-B14F-4D97-AF65-F5344CB8AC3E}">
        <p14:creationId xmlns:p14="http://schemas.microsoft.com/office/powerpoint/2010/main" val="399566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ying Private: Tactics for Navigating a Surveillance State - Online Spy  Shop">
            <a:extLst>
              <a:ext uri="{FF2B5EF4-FFF2-40B4-BE49-F238E27FC236}">
                <a16:creationId xmlns:a16="http://schemas.microsoft.com/office/drawing/2014/main" id="{A233CEE4-C857-B0B1-2064-6AD4C556BB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89" r="149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AB13B-7863-66CB-DE09-EE3BB07A7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2800">
                <a:latin typeface="Arial"/>
                <a:cs typeface="Arial"/>
              </a:rPr>
              <a:t>Risks of surveillance creeping into everyday life and its implications for civil liberties.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62DE5-5297-E586-FEAF-9C5F49A92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The growing use of surveillance technologies in daily life poses serious risks to people's freedoms.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(Christl et al, 2017)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796787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F1134-8191-91A6-CDBD-2A0FC71B6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 sz="3700">
                <a:latin typeface="Arial"/>
                <a:cs typeface="Arial"/>
              </a:rPr>
              <a:t>The rise of Ai and facial recognition technology in UK Surveillance</a:t>
            </a:r>
            <a:endParaRPr lang="en-US" sz="3700"/>
          </a:p>
        </p:txBody>
      </p:sp>
      <p:pic>
        <p:nvPicPr>
          <p:cNvPr id="4" name="Picture 3" descr="The Future of AI: 5 AI Advancements to Expect in the Next 10 Years | The  Fusioneer">
            <a:extLst>
              <a:ext uri="{FF2B5EF4-FFF2-40B4-BE49-F238E27FC236}">
                <a16:creationId xmlns:a16="http://schemas.microsoft.com/office/drawing/2014/main" id="{A10E9905-A32E-B05F-219B-A125BE295B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" r="278" b="-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D7590-5C7B-9E71-F5E2-575223733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The use of AI in surveillance raises serious ethical issues</a:t>
            </a:r>
            <a:endParaRPr lang="en-US" sz="180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(Bellaby, 2024)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16481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770DC-A96A-00C4-94AD-C58F9C7B5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dirty="0"/>
              <a:t>AI used to aid in policing</a:t>
            </a:r>
          </a:p>
        </p:txBody>
      </p:sp>
      <p:pic>
        <p:nvPicPr>
          <p:cNvPr id="4" name="Picture 3" descr="Application of AI in policing - Policing Insight">
            <a:extLst>
              <a:ext uri="{FF2B5EF4-FFF2-40B4-BE49-F238E27FC236}">
                <a16:creationId xmlns:a16="http://schemas.microsoft.com/office/drawing/2014/main" id="{93504E97-2EED-C7BD-CA0A-A505EDAD2C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59" r="2360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62E8D-DD6B-E1DD-05E7-E38B62ECE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ea typeface="+mn-lt"/>
                <a:cs typeface="Arial"/>
              </a:rPr>
              <a:t>AI can greatly help police officers with gathering information and keeping records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dirty="0"/>
              <a:t>(Fernandez‐Basso </a:t>
            </a:r>
            <a:r>
              <a:rPr lang="en-US" sz="1800" i="1" dirty="0"/>
              <a:t>et al,</a:t>
            </a:r>
            <a:r>
              <a:rPr lang="en-US" sz="1800" dirty="0"/>
              <a:t> 2024) </a:t>
            </a:r>
          </a:p>
        </p:txBody>
      </p:sp>
    </p:spTree>
    <p:extLst>
      <p:ext uri="{BB962C8B-B14F-4D97-AF65-F5344CB8AC3E}">
        <p14:creationId xmlns:p14="http://schemas.microsoft.com/office/powerpoint/2010/main" val="2725883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E19F9-CCE4-60E4-4E88-4DE605427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pic>
        <p:nvPicPr>
          <p:cNvPr id="5" name="Picture 4" descr="Old computer monitors">
            <a:extLst>
              <a:ext uri="{FF2B5EF4-FFF2-40B4-BE49-F238E27FC236}">
                <a16:creationId xmlns:a16="http://schemas.microsoft.com/office/drawing/2014/main" id="{774652D3-A528-54A0-85D2-643A78E47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03" r="24213" b="-9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F67FB2-FD43-3184-E4F0-19883475E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182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5E3AC-2359-F11A-4198-5AAD43628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DD517-E65B-629E-6E12-7D25F6A72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Bellaby, R. (2024) ‘The ethical problems of “intelligence–ai”’, </a:t>
            </a:r>
            <a:r>
              <a:rPr lang="en-US" sz="1200" i="1" dirty="0">
                <a:latin typeface="Arial"/>
                <a:cs typeface="Arial"/>
              </a:rPr>
              <a:t>International Affairs</a:t>
            </a:r>
            <a:r>
              <a:rPr lang="en-US" sz="1200" dirty="0">
                <a:latin typeface="Arial"/>
                <a:cs typeface="Arial"/>
              </a:rPr>
              <a:t>, 100(6), pp. 2525–2542. doi:10.1093/</a:t>
            </a:r>
            <a:r>
              <a:rPr lang="en-US" sz="1200" dirty="0" err="1">
                <a:latin typeface="Arial"/>
                <a:cs typeface="Arial"/>
              </a:rPr>
              <a:t>ia</a:t>
            </a:r>
            <a:r>
              <a:rPr lang="en-US" sz="1200" dirty="0">
                <a:latin typeface="Arial"/>
                <a:cs typeface="Arial"/>
              </a:rPr>
              <a:t>/iiae227.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Christl, W., Kopp, K. and Riechert, P.U., (2017). Corporate surveillance in everyday life.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Cracked Labs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6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, pp. 2017-10.</a:t>
            </a:r>
            <a:endParaRPr lang="en-US" sz="12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Fernandez‐Basso, C., </a:t>
            </a:r>
            <a:r>
              <a:rPr lang="en-US" sz="1200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Gutiérrez‐Batista, K., Gómez‐Romero, J. and Ruiz, M.D., Martin‐Bautista, M.J. 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 (2024) ‘An AI knowledge‐based system for Police Assistance in Crime Investigation’, </a:t>
            </a:r>
            <a:r>
              <a:rPr lang="en-US" sz="1200" i="1" dirty="0">
                <a:solidFill>
                  <a:srgbClr val="222222"/>
                </a:solidFill>
                <a:ea typeface="+mn-lt"/>
                <a:cs typeface="+mn-lt"/>
              </a:rPr>
              <a:t>Expert Systems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, 42(1). doi:10.1111/exsy.13524. </a:t>
            </a:r>
            <a:endParaRPr lang="en-US" sz="1200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Gerards, J., (2023).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General principles of the European convention on human rights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. Cambridge University Press.</a:t>
            </a:r>
            <a:endParaRPr lang="en-US" sz="1200"/>
          </a:p>
          <a:p>
            <a:pPr marL="0" indent="0">
              <a:buNone/>
            </a:pP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Human Rights Act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 (1998). Available at: </a:t>
            </a:r>
            <a:r>
              <a:rPr lang="en-US" sz="1200" u="sng" dirty="0">
                <a:solidFill>
                  <a:srgbClr val="222222"/>
                </a:solidFill>
                <a:latin typeface="Arial"/>
                <a:cs typeface="Arial"/>
                <a:hlinkClick r:id="rId2"/>
              </a:rPr>
              <a:t>https://www.legislation.gov.uk/ukpga/1998/42/schedule/1/part/I/chapter/7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 (Accessed: 12 December 2024).</a:t>
            </a:r>
            <a:endParaRPr lang="en-US" sz="12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Investigatory Powers Commissioner’s Office (no date) </a:t>
            </a:r>
            <a:r>
              <a:rPr lang="en-US" sz="1200" i="1" dirty="0">
                <a:solidFill>
                  <a:srgbClr val="222222"/>
                </a:solidFill>
                <a:ea typeface="+mn-lt"/>
                <a:cs typeface="+mn-lt"/>
              </a:rPr>
              <a:t>Investigatory powers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. Available at: 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  <a:hlinkClick r:id="rId3"/>
              </a:rPr>
              <a:t>https://www.ipco.org.uk/investigatory-powers/#:~:text=The%20Investigatory%20Powers%20Commissioner%20is,and%20the%20team%20at%20IPCO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. (Accessed: 12 December 2024). </a:t>
            </a:r>
            <a:endParaRPr lang="en-US" sz="1200" dirty="0">
              <a:solidFill>
                <a:srgbClr val="22222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333333"/>
                </a:solidFill>
                <a:ea typeface="+mn-lt"/>
                <a:cs typeface="+mn-lt"/>
              </a:rPr>
              <a:t>Kirkham, R. (2018) ‘Judicial review, litigation effects and the ombudsman’, </a:t>
            </a:r>
            <a:r>
              <a:rPr lang="en-US" sz="1200" i="1" dirty="0">
                <a:solidFill>
                  <a:srgbClr val="333333"/>
                </a:solidFill>
                <a:ea typeface="+mn-lt"/>
                <a:cs typeface="+mn-lt"/>
              </a:rPr>
              <a:t>Journal of Social Welfare and Family Law</a:t>
            </a:r>
            <a:r>
              <a:rPr lang="en-US" sz="1200" dirty="0">
                <a:solidFill>
                  <a:srgbClr val="333333"/>
                </a:solidFill>
                <a:ea typeface="+mn-lt"/>
                <a:cs typeface="+mn-lt"/>
              </a:rPr>
              <a:t>, 40(1), pp. 110–125. </a:t>
            </a:r>
            <a:r>
              <a:rPr lang="en-US" sz="1200" err="1">
                <a:solidFill>
                  <a:srgbClr val="333333"/>
                </a:solidFill>
                <a:ea typeface="+mn-lt"/>
                <a:cs typeface="+mn-lt"/>
              </a:rPr>
              <a:t>doi</a:t>
            </a:r>
            <a:r>
              <a:rPr lang="en-US" sz="1200" dirty="0">
                <a:solidFill>
                  <a:srgbClr val="333333"/>
                </a:solidFill>
                <a:ea typeface="+mn-lt"/>
                <a:cs typeface="+mn-lt"/>
              </a:rPr>
              <a:t>: 10.1080/09649069.2017.1415244.</a:t>
            </a:r>
            <a:endParaRPr lang="en-US" sz="1200"/>
          </a:p>
          <a:p>
            <a:pPr marL="0" indent="0">
              <a:buNone/>
            </a:pPr>
            <a:r>
              <a:rPr lang="en-US" sz="1200">
                <a:solidFill>
                  <a:srgbClr val="222222"/>
                </a:solidFill>
                <a:ea typeface="+mn-lt"/>
                <a:cs typeface="+mn-lt"/>
              </a:rPr>
              <a:t>Leloup, M. (2020) ‘The concept of structural human rights in the European Convention on Human Rights’, </a:t>
            </a:r>
            <a:r>
              <a:rPr lang="en-US" sz="1200" i="1">
                <a:solidFill>
                  <a:srgbClr val="222222"/>
                </a:solidFill>
                <a:ea typeface="+mn-lt"/>
                <a:cs typeface="+mn-lt"/>
              </a:rPr>
              <a:t>Human Rights Law Review</a:t>
            </a:r>
            <a:r>
              <a:rPr lang="en-US" sz="1200">
                <a:solidFill>
                  <a:srgbClr val="222222"/>
                </a:solidFill>
                <a:ea typeface="+mn-lt"/>
                <a:cs typeface="+mn-lt"/>
              </a:rPr>
              <a:t>, 20(3), pp. 480–501. doi:10.1093/</a:t>
            </a:r>
            <a:r>
              <a:rPr lang="en-US" sz="1200" err="1">
                <a:solidFill>
                  <a:srgbClr val="222222"/>
                </a:solidFill>
                <a:ea typeface="+mn-lt"/>
                <a:cs typeface="+mn-lt"/>
              </a:rPr>
              <a:t>hrlr</a:t>
            </a:r>
            <a:r>
              <a:rPr lang="en-US" sz="1200">
                <a:solidFill>
                  <a:srgbClr val="222222"/>
                </a:solidFill>
                <a:ea typeface="+mn-lt"/>
                <a:cs typeface="+mn-lt"/>
              </a:rPr>
              <a:t>/ngaa024. </a:t>
            </a:r>
            <a:endParaRPr lang="en-US"/>
          </a:p>
          <a:p>
            <a:pPr marL="0" indent="0">
              <a:buNone/>
            </a:pPr>
            <a:r>
              <a:rPr lang="en-GB" sz="110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Lusthaus</a:t>
            </a:r>
            <a:r>
              <a:rPr lang="en-GB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J., </a:t>
            </a:r>
            <a:r>
              <a:rPr lang="en-GB" sz="110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Kleemans</a:t>
            </a:r>
            <a:r>
              <a:rPr lang="en-GB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E., </a:t>
            </a:r>
            <a:r>
              <a:rPr lang="en-GB" sz="1100" err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Leukfeldt</a:t>
            </a:r>
            <a:r>
              <a:rPr lang="en-GB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 R., Levi, M. and Holt, T., 2024. Cybercriminal networks in the UK and Beyond: Network structure, criminal cooperation and external interactions. </a:t>
            </a:r>
            <a:r>
              <a:rPr lang="en-GB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Trends in Organized Crime</a:t>
            </a:r>
            <a:r>
              <a:rPr lang="en-GB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, </a:t>
            </a:r>
            <a:r>
              <a:rPr lang="en-GB" sz="1100" i="1">
                <a:solidFill>
                  <a:srgbClr val="222222"/>
                </a:solidFill>
                <a:latin typeface="Arial"/>
                <a:ea typeface="+mn-lt"/>
                <a:cs typeface="Arial"/>
              </a:rPr>
              <a:t>27</a:t>
            </a:r>
            <a:r>
              <a:rPr lang="en-GB" sz="1100">
                <a:solidFill>
                  <a:srgbClr val="222222"/>
                </a:solidFill>
                <a:latin typeface="Arial"/>
                <a:ea typeface="+mn-lt"/>
                <a:cs typeface="Arial"/>
              </a:rPr>
              <a:t>(3), pp.364-387.</a:t>
            </a:r>
            <a:endParaRPr lang="en-US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Martin, K. D., Borah, A., &amp; Palmatier, R. W. (2017). Data Privacy: Effects on Customer and Firm Performance. Journal of Marketing, 81(1), 36-58. 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  <a:hlinkClick r:id="rId4"/>
              </a:rPr>
              <a:t>https://doi.org/10.1509/jm.15.0497</a:t>
            </a:r>
            <a:endParaRPr lang="en-US" sz="1200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UK Government (2023)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Independent Review of the Investigatory Powers Act 2016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. Available at: </a:t>
            </a:r>
            <a:r>
              <a:rPr lang="en-US" sz="1200" u="sng" dirty="0">
                <a:solidFill>
                  <a:srgbClr val="222222"/>
                </a:solidFill>
                <a:latin typeface="Arial"/>
                <a:cs typeface="Arial"/>
                <a:hlinkClick r:id="rId5"/>
              </a:rPr>
              <a:t>https://assets.publishing.service.gov.uk/media/649eaeb545b6a2000c3d460b/Independent_Review_of_the_Investigatory_Powers_Act_2016-FINAL.pdf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 (Accessed: 19 December 2024).</a:t>
            </a:r>
            <a:endParaRPr lang="en-US" sz="12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van der Sloot, B. (2018) ‘A new approach to the right to privacy, or how the European Court of Human Rights embraced the non-domination principle’, </a:t>
            </a:r>
            <a:r>
              <a:rPr lang="en-US" sz="1200" i="1" dirty="0">
                <a:solidFill>
                  <a:srgbClr val="222222"/>
                </a:solidFill>
                <a:ea typeface="+mn-lt"/>
                <a:cs typeface="+mn-lt"/>
              </a:rPr>
              <a:t>Computer Law &amp;amp; Security Review</a:t>
            </a:r>
            <a:r>
              <a:rPr lang="en-US" sz="1200" dirty="0">
                <a:solidFill>
                  <a:srgbClr val="222222"/>
                </a:solidFill>
                <a:ea typeface="+mn-lt"/>
                <a:cs typeface="+mn-lt"/>
              </a:rPr>
              <a:t>, 34(3), pp. 539–549. doi:10.1016/j.clsr.2017.11.013. </a:t>
            </a:r>
            <a:endParaRPr lang="en-US" sz="1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White, H., (2015). Parliamentary scrutiny of government.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Institute for Government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200" i="1" dirty="0">
                <a:solidFill>
                  <a:srgbClr val="222222"/>
                </a:solidFill>
                <a:latin typeface="Arial"/>
                <a:cs typeface="Arial"/>
              </a:rPr>
              <a:t>22</a:t>
            </a:r>
            <a:r>
              <a:rPr lang="en-US" sz="1200" dirty="0">
                <a:solidFill>
                  <a:srgbClr val="222222"/>
                </a:solidFill>
                <a:latin typeface="Arial"/>
                <a:cs typeface="Arial"/>
              </a:rPr>
              <a:t>.</a:t>
            </a:r>
            <a:endParaRPr lang="en-US" sz="1200" dirty="0"/>
          </a:p>
          <a:p>
            <a:pPr marL="0" indent="0">
              <a:buNone/>
            </a:pPr>
            <a:endParaRPr lang="en-US" sz="120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8814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Oversight and Accountability in the UK</vt:lpstr>
      <vt:lpstr>The role of the Investigatory Powers Commissioner's Office (IPCO) in monitoring surveillance practices. </vt:lpstr>
      <vt:lpstr>Insufficient transparency under the Investigatory Powers Act.</vt:lpstr>
      <vt:lpstr>Case Study</vt:lpstr>
      <vt:lpstr>Propose Solutions – Scruitiny of Government and Laws</vt:lpstr>
      <vt:lpstr>Judicial Review</vt:lpstr>
      <vt:lpstr>The European Convention on Human Rights (ECHR).</vt:lpstr>
      <vt:lpstr>Article 8 of the European Convention on Human Rights (ECHR).</vt:lpstr>
      <vt:lpstr>Right to a Private Life</vt:lpstr>
      <vt:lpstr>Risks of surveillance creeping into everyday life and its implications for civil liberties.</vt:lpstr>
      <vt:lpstr>The rise of Ai and facial recognition technology in UK Surveillance</vt:lpstr>
      <vt:lpstr>AI used to aid in policing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600</cp:revision>
  <dcterms:created xsi:type="dcterms:W3CDTF">2024-12-12T13:53:03Z</dcterms:created>
  <dcterms:modified xsi:type="dcterms:W3CDTF">2025-01-10T12:34:45Z</dcterms:modified>
</cp:coreProperties>
</file>